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3"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hFMTc6xRC8xYoDlFVbEtKahi9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dn.pixabay.com/photo/2017/04/23/19/17/climate-change-2254711__340.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de/photos/religion-tiere-noah-arche-227827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dn.pixabay.com/photo/2018/10/02/21/21/gorilla-3719960_960_720.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dn.pixabay.com/photo/2016/07/07/23/49/sea-turtles-1503461_960_720.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dn.pixabay.com/photo/2015/09/11/18/01/radiolarian-936194_960_720.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ca49abb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7ca49abbf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u="sng">
                <a:solidFill>
                  <a:schemeClr val="hlink"/>
                </a:solidFill>
                <a:hlinkClick r:id="rId3"/>
              </a:rPr>
              <a:t>https://cdn.pixabay.com/photo/2017/04/23/19/17/climate-change-2254711__340.jpg</a:t>
            </a:r>
            <a:r>
              <a:rPr lang="en-GB"/>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Find worksheet in “Resource” section.</a:t>
            </a:r>
            <a:endParaRPr/>
          </a:p>
        </p:txBody>
      </p:sp>
      <p:sp>
        <p:nvSpPr>
          <p:cNvPr id="181" name="Google Shape;18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Find worksheet in “Resource” section.</a:t>
            </a:r>
            <a:endParaRPr>
              <a:solidFill>
                <a:schemeClr val="dk1"/>
              </a:solidFill>
            </a:endParaRPr>
          </a:p>
          <a:p>
            <a:pPr marL="0" lvl="0" indent="0" algn="l" rtl="0">
              <a:lnSpc>
                <a:spcPct val="100000"/>
              </a:lnSpc>
              <a:spcBef>
                <a:spcPts val="0"/>
              </a:spcBef>
              <a:spcAft>
                <a:spcPts val="0"/>
              </a:spcAft>
              <a:buSzPts val="1100"/>
              <a:buNone/>
            </a:pPr>
            <a:endParaRPr/>
          </a:p>
        </p:txBody>
      </p:sp>
      <p:sp>
        <p:nvSpPr>
          <p:cNvPr id="213" name="Google Shape;21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u="sng">
                <a:solidFill>
                  <a:schemeClr val="hlink"/>
                </a:solidFill>
                <a:hlinkClick r:id="rId3"/>
              </a:rPr>
              <a:t>https://pixabay.com/de/photos/religion-tiere-noah-arche-2278279/</a:t>
            </a:r>
            <a:r>
              <a:rPr lang="en-GB"/>
              <a:t> </a:t>
            </a:r>
            <a:endParaRPr/>
          </a:p>
        </p:txBody>
      </p:sp>
      <p:sp>
        <p:nvSpPr>
          <p:cNvPr id="235" name="Google Shape;23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6d332acb5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6d332acb5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5b3fa3e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65b3fa3e5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d332acb5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6d332acb56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u="sng">
                <a:solidFill>
                  <a:schemeClr val="hlink"/>
                </a:solidFill>
                <a:hlinkClick r:id="rId3"/>
              </a:rPr>
              <a:t>https://cdn.pixabay.com/photo/2018/10/02/21/21/gorilla-3719960_960_720.jpg</a:t>
            </a:r>
            <a:r>
              <a:rPr lang="en-GB">
                <a:solidFill>
                  <a:schemeClr val="dk1"/>
                </a:solidFill>
              </a:rPr>
              <a:t> </a:t>
            </a: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u="sng">
                <a:solidFill>
                  <a:schemeClr val="hlink"/>
                </a:solidFill>
                <a:hlinkClick r:id="rId3"/>
              </a:rPr>
              <a:t>https://cdn.pixabay.com/photo/2016/07/07/23/49/sea-turtles-1503461_960_720.jpg</a:t>
            </a:r>
            <a:r>
              <a:rPr lang="en-GB"/>
              <a:t> </a:t>
            </a:r>
            <a:endParaRPr/>
          </a:p>
        </p:txBody>
      </p:sp>
      <p:sp>
        <p:nvSpPr>
          <p:cNvPr id="128" name="Google Shape;12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Find worksheet in “Resource” section.</a:t>
            </a:r>
            <a:endParaRPr/>
          </a:p>
        </p:txBody>
      </p:sp>
      <p:sp>
        <p:nvSpPr>
          <p:cNvPr id="138" name="Google Shape;13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u="sng">
                <a:solidFill>
                  <a:schemeClr val="hlink"/>
                </a:solidFill>
                <a:hlinkClick r:id="rId3"/>
              </a:rPr>
              <a:t>https://cdn.pixabay.com/photo/2015/09/11/18/01/radiolarian-936194_960_720.jpg</a:t>
            </a:r>
            <a:r>
              <a:rPr lang="en-GB"/>
              <a:t> </a:t>
            </a:r>
            <a:endParaRPr/>
          </a:p>
        </p:txBody>
      </p:sp>
      <p:sp>
        <p:nvSpPr>
          <p:cNvPr id="162" name="Google Shape;16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
        <p:cNvGrpSpPr/>
        <p:nvPr/>
      </p:nvGrpSpPr>
      <p:grpSpPr>
        <a:xfrm>
          <a:off x="0" y="0"/>
          <a:ext cx="0" cy="0"/>
          <a:chOff x="0" y="0"/>
          <a:chExt cx="0" cy="0"/>
        </a:xfrm>
      </p:grpSpPr>
      <p:sp>
        <p:nvSpPr>
          <p:cNvPr id="12" name="Google Shape;1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5" name="Google Shape;9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4" name="Google Shape;8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5" name="Google Shape;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youtube.com/watch?v=XntO9a-Npe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youtube.com/watch?v=G5VYHC9YftQ"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kTey9vkFB4&amp;t=83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rainforestfoundationuk.org/what-you-can-d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photos/coral-reef-sea-underwater-fish-274596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pixabay.com/photos/radiolarian-plankton-fossil-936194/"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g7ca49abbf7_0_0"/>
          <p:cNvPicPr preferRelativeResize="0"/>
          <p:nvPr/>
        </p:nvPicPr>
        <p:blipFill rotWithShape="1">
          <a:blip r:embed="rId3">
            <a:alphaModFix amt="96000"/>
          </a:blip>
          <a:srcRect/>
          <a:stretch/>
        </p:blipFill>
        <p:spPr>
          <a:xfrm>
            <a:off x="0" y="0"/>
            <a:ext cx="12192000" cy="6858000"/>
          </a:xfrm>
          <a:prstGeom prst="rect">
            <a:avLst/>
          </a:prstGeom>
          <a:noFill/>
          <a:ln>
            <a:noFill/>
          </a:ln>
        </p:spPr>
      </p:pic>
      <p:sp>
        <p:nvSpPr>
          <p:cNvPr id="103" name="Google Shape;103;g7ca49abbf7_0_0"/>
          <p:cNvSpPr txBox="1"/>
          <p:nvPr/>
        </p:nvSpPr>
        <p:spPr>
          <a:xfrm>
            <a:off x="331850" y="3038350"/>
            <a:ext cx="4085400" cy="322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rgbClr val="FFFFFF"/>
                </a:solidFill>
                <a:latin typeface="Arial"/>
                <a:ea typeface="Arial"/>
                <a:cs typeface="Arial"/>
                <a:sym typeface="Arial"/>
              </a:rPr>
              <a:t>KS3</a:t>
            </a:r>
            <a:endParaRPr sz="36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rgbClr val="FFFFFF"/>
                </a:solidFill>
                <a:latin typeface="Arial"/>
                <a:ea typeface="Arial"/>
                <a:cs typeface="Arial"/>
                <a:sym typeface="Arial"/>
              </a:rPr>
              <a:t>Biodiversity 2</a:t>
            </a:r>
            <a:endParaRPr sz="36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dirty="0">
              <a:solidFill>
                <a:srgbClr val="3CB6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rgbClr val="3CB659"/>
                </a:solidFill>
                <a:latin typeface="Arial"/>
                <a:ea typeface="Arial"/>
                <a:cs typeface="Arial"/>
                <a:sym typeface="Arial"/>
              </a:rPr>
              <a:t>Climate Change</a:t>
            </a:r>
            <a:endParaRPr sz="3600" b="1" i="0" u="none" strike="noStrike" cap="none" dirty="0">
              <a:solidFill>
                <a:srgbClr val="3CB659"/>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4" name="Google Shape;184;p9"/>
          <p:cNvSpPr txBox="1">
            <a:spLocks noGrp="1"/>
          </p:cNvSpPr>
          <p:nvPr>
            <p:ph type="title"/>
          </p:nvPr>
        </p:nvSpPr>
        <p:spPr>
          <a:xfrm>
            <a:off x="863029" y="1012004"/>
            <a:ext cx="3416158" cy="47954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GB">
                <a:solidFill>
                  <a:srgbClr val="FFFFFF"/>
                </a:solidFill>
              </a:rPr>
              <a:t>Biodiversity is good for the economy. An example </a:t>
            </a:r>
            <a:endParaRPr/>
          </a:p>
        </p:txBody>
      </p:sp>
      <p:grpSp>
        <p:nvGrpSpPr>
          <p:cNvPr id="185" name="Google Shape;185;p9"/>
          <p:cNvGrpSpPr/>
          <p:nvPr/>
        </p:nvGrpSpPr>
        <p:grpSpPr>
          <a:xfrm>
            <a:off x="5194300" y="706436"/>
            <a:ext cx="6513603" cy="5414401"/>
            <a:chOff x="0" y="235512"/>
            <a:chExt cx="6513603" cy="5414401"/>
          </a:xfrm>
        </p:grpSpPr>
        <p:sp>
          <p:nvSpPr>
            <p:cNvPr id="186" name="Google Shape;186;p9"/>
            <p:cNvSpPr/>
            <p:nvPr/>
          </p:nvSpPr>
          <p:spPr>
            <a:xfrm>
              <a:off x="0" y="235512"/>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9"/>
            <p:cNvSpPr txBox="1"/>
            <p:nvPr/>
          </p:nvSpPr>
          <p:spPr>
            <a:xfrm>
              <a:off x="31070" y="266582"/>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A few decades ago, some fishermen campaigned for killing whales because they were threatening the fish supply and therefore the fishermen’s jobs.</a:t>
              </a:r>
              <a:endParaRPr sz="1600" b="0" i="0" u="none" strike="noStrike" cap="none">
                <a:solidFill>
                  <a:schemeClr val="lt1"/>
                </a:solidFill>
                <a:latin typeface="Calibri"/>
                <a:ea typeface="Calibri"/>
                <a:cs typeface="Calibri"/>
                <a:sym typeface="Calibri"/>
              </a:endParaRPr>
            </a:p>
          </p:txBody>
        </p:sp>
        <p:sp>
          <p:nvSpPr>
            <p:cNvPr id="188" name="Google Shape;188;p9"/>
            <p:cNvSpPr/>
            <p:nvPr/>
          </p:nvSpPr>
          <p:spPr>
            <a:xfrm>
              <a:off x="0" y="918072"/>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9"/>
            <p:cNvSpPr txBox="1"/>
            <p:nvPr/>
          </p:nvSpPr>
          <p:spPr>
            <a:xfrm>
              <a:off x="31070" y="949142"/>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A chain of events eventually came full circle and led to a </a:t>
              </a:r>
              <a:r>
                <a:rPr lang="en-GB" sz="1600" b="0" i="1" u="none" strike="noStrike" cap="none">
                  <a:solidFill>
                    <a:schemeClr val="lt1"/>
                  </a:solidFill>
                  <a:latin typeface="Calibri"/>
                  <a:ea typeface="Calibri"/>
                  <a:cs typeface="Calibri"/>
                  <a:sym typeface="Calibri"/>
                </a:rPr>
                <a:t>loss</a:t>
              </a:r>
              <a:r>
                <a:rPr lang="en-GB" sz="1600" b="0" i="0" u="none" strike="noStrike" cap="none">
                  <a:solidFill>
                    <a:schemeClr val="lt1"/>
                  </a:solidFill>
                  <a:latin typeface="Calibri"/>
                  <a:ea typeface="Calibri"/>
                  <a:cs typeface="Calibri"/>
                  <a:sym typeface="Calibri"/>
                </a:rPr>
                <a:t> of jobs:</a:t>
              </a:r>
              <a:endParaRPr sz="1600" b="0" i="0" u="none" strike="noStrike" cap="none">
                <a:solidFill>
                  <a:schemeClr val="lt1"/>
                </a:solidFill>
                <a:latin typeface="Calibri"/>
                <a:ea typeface="Calibri"/>
                <a:cs typeface="Calibri"/>
                <a:sym typeface="Calibri"/>
              </a:endParaRPr>
            </a:p>
          </p:txBody>
        </p:sp>
        <p:sp>
          <p:nvSpPr>
            <p:cNvPr id="190" name="Google Shape;190;p9"/>
            <p:cNvSpPr/>
            <p:nvPr/>
          </p:nvSpPr>
          <p:spPr>
            <a:xfrm>
              <a:off x="0" y="1600632"/>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9"/>
            <p:cNvSpPr txBox="1"/>
            <p:nvPr/>
          </p:nvSpPr>
          <p:spPr>
            <a:xfrm>
              <a:off x="31070" y="1631702"/>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0" i="0" u="none" strike="noStrike" cap="none">
                <a:solidFill>
                  <a:schemeClr val="lt1"/>
                </a:solidFill>
                <a:latin typeface="Calibri"/>
                <a:ea typeface="Calibri"/>
                <a:cs typeface="Calibri"/>
                <a:sym typeface="Calibri"/>
              </a:endParaRPr>
            </a:p>
          </p:txBody>
        </p:sp>
        <p:sp>
          <p:nvSpPr>
            <p:cNvPr id="192" name="Google Shape;192;p9"/>
            <p:cNvSpPr/>
            <p:nvPr/>
          </p:nvSpPr>
          <p:spPr>
            <a:xfrm>
              <a:off x="0" y="2283192"/>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9"/>
            <p:cNvSpPr txBox="1"/>
            <p:nvPr/>
          </p:nvSpPr>
          <p:spPr>
            <a:xfrm>
              <a:off x="31070" y="2314262"/>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0" i="0" u="none" strike="noStrike" cap="none">
                <a:solidFill>
                  <a:schemeClr val="lt1"/>
                </a:solidFill>
                <a:latin typeface="Calibri"/>
                <a:ea typeface="Calibri"/>
                <a:cs typeface="Calibri"/>
                <a:sym typeface="Calibri"/>
              </a:endParaRPr>
            </a:p>
          </p:txBody>
        </p:sp>
        <p:sp>
          <p:nvSpPr>
            <p:cNvPr id="194" name="Google Shape;194;p9"/>
            <p:cNvSpPr/>
            <p:nvPr/>
          </p:nvSpPr>
          <p:spPr>
            <a:xfrm>
              <a:off x="0" y="2965752"/>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9"/>
            <p:cNvSpPr txBox="1"/>
            <p:nvPr/>
          </p:nvSpPr>
          <p:spPr>
            <a:xfrm>
              <a:off x="31070" y="2996822"/>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0" i="0" u="none" strike="noStrike" cap="none">
                <a:solidFill>
                  <a:schemeClr val="lt1"/>
                </a:solidFill>
                <a:latin typeface="Calibri"/>
                <a:ea typeface="Calibri"/>
                <a:cs typeface="Calibri"/>
                <a:sym typeface="Calibri"/>
              </a:endParaRPr>
            </a:p>
          </p:txBody>
        </p:sp>
        <p:sp>
          <p:nvSpPr>
            <p:cNvPr id="196" name="Google Shape;196;p9"/>
            <p:cNvSpPr/>
            <p:nvPr/>
          </p:nvSpPr>
          <p:spPr>
            <a:xfrm>
              <a:off x="0" y="3648313"/>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9"/>
            <p:cNvSpPr txBox="1"/>
            <p:nvPr/>
          </p:nvSpPr>
          <p:spPr>
            <a:xfrm>
              <a:off x="31070" y="3679383"/>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0" i="0" u="none" strike="noStrike" cap="none">
                <a:solidFill>
                  <a:schemeClr val="lt1"/>
                </a:solidFill>
                <a:latin typeface="Calibri"/>
                <a:ea typeface="Calibri"/>
                <a:cs typeface="Calibri"/>
                <a:sym typeface="Calibri"/>
              </a:endParaRPr>
            </a:p>
          </p:txBody>
        </p:sp>
        <p:sp>
          <p:nvSpPr>
            <p:cNvPr id="198" name="Google Shape;198;p9"/>
            <p:cNvSpPr/>
            <p:nvPr/>
          </p:nvSpPr>
          <p:spPr>
            <a:xfrm>
              <a:off x="0" y="4330873"/>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9"/>
            <p:cNvSpPr txBox="1"/>
            <p:nvPr/>
          </p:nvSpPr>
          <p:spPr>
            <a:xfrm>
              <a:off x="31070" y="4361943"/>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0" i="0" u="none" strike="noStrike" cap="none">
                <a:solidFill>
                  <a:schemeClr val="lt1"/>
                </a:solidFill>
                <a:latin typeface="Calibri"/>
                <a:ea typeface="Calibri"/>
                <a:cs typeface="Calibri"/>
                <a:sym typeface="Calibri"/>
              </a:endParaRPr>
            </a:p>
          </p:txBody>
        </p:sp>
        <p:sp>
          <p:nvSpPr>
            <p:cNvPr id="200" name="Google Shape;200;p9"/>
            <p:cNvSpPr/>
            <p:nvPr/>
          </p:nvSpPr>
          <p:spPr>
            <a:xfrm>
              <a:off x="0" y="5013433"/>
              <a:ext cx="6513603" cy="63648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9"/>
            <p:cNvSpPr txBox="1"/>
            <p:nvPr/>
          </p:nvSpPr>
          <p:spPr>
            <a:xfrm>
              <a:off x="31070" y="5044503"/>
              <a:ext cx="6451463" cy="57434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dk1"/>
                </a:buClr>
                <a:buSzPts val="1600"/>
                <a:buFont typeface="Calibri"/>
                <a:buNone/>
              </a:pPr>
              <a:endParaRPr sz="16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7" name="Google Shape;207;p11" descr="A close up of a bird&#10;&#10;Description automatically generated"/>
          <p:cNvPicPr preferRelativeResize="0"/>
          <p:nvPr/>
        </p:nvPicPr>
        <p:blipFill rotWithShape="1">
          <a:blip r:embed="rId3">
            <a:alphaModFix amt="50000"/>
          </a:blip>
          <a:srcRect t="15730"/>
          <a:stretch/>
        </p:blipFill>
        <p:spPr>
          <a:xfrm>
            <a:off x="20" y="1"/>
            <a:ext cx="12191981" cy="6857998"/>
          </a:xfrm>
          <a:prstGeom prst="rect">
            <a:avLst/>
          </a:prstGeom>
          <a:noFill/>
          <a:ln>
            <a:noFill/>
          </a:ln>
        </p:spPr>
      </p:pic>
      <p:sp>
        <p:nvSpPr>
          <p:cNvPr id="208" name="Google Shape;208;p11"/>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600"/>
              <a:buFont typeface="Calibri"/>
              <a:buNone/>
            </a:pPr>
            <a:r>
              <a:rPr lang="en-GB" sz="5600">
                <a:solidFill>
                  <a:srgbClr val="FFFFFF"/>
                </a:solidFill>
              </a:rPr>
              <a:t>Some ecosystems are more sensitive than others, acting like an early warning system. </a:t>
            </a:r>
            <a:endParaRPr/>
          </a:p>
        </p:txBody>
      </p:sp>
      <p:sp>
        <p:nvSpPr>
          <p:cNvPr id="209" name="Google Shape;209;p11"/>
          <p:cNvSpPr/>
          <p:nvPr/>
        </p:nvSpPr>
        <p:spPr>
          <a:xfrm>
            <a:off x="1273969" y="6488667"/>
            <a:ext cx="964406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none" strike="noStrike" cap="none">
                <a:solidFill>
                  <a:srgbClr val="FFFFFF"/>
                </a:solidFill>
                <a:latin typeface="Calibri"/>
                <a:ea typeface="Calibri"/>
                <a:cs typeface="Calibri"/>
                <a:sym typeface="Calibri"/>
              </a:rPr>
              <a:t>No attribution necessary https://pixabay.com/photos/bird-canary-bird-eat-treehouse-3386323/</a:t>
            </a:r>
            <a:endParaRPr sz="1400" b="0" i="0" u="none" strike="noStrike" cap="none">
              <a:solidFill>
                <a:srgbClr val="000000"/>
              </a:solidFill>
              <a:latin typeface="Arial"/>
              <a:ea typeface="Arial"/>
              <a:cs typeface="Arial"/>
              <a:sym typeface="Arial"/>
            </a:endParaRPr>
          </a:p>
        </p:txBody>
      </p:sp>
      <p:sp>
        <p:nvSpPr>
          <p:cNvPr id="210" name="Google Shape;210;p11"/>
          <p:cNvSpPr/>
          <p:nvPr/>
        </p:nvSpPr>
        <p:spPr>
          <a:xfrm>
            <a:off x="6771141" y="4606051"/>
            <a:ext cx="2871787" cy="2128837"/>
          </a:xfrm>
          <a:prstGeom prst="star6">
            <a:avLst>
              <a:gd name="adj" fmla="val 28868"/>
              <a:gd name="hf" fmla="val 115470"/>
            </a:avLst>
          </a:prstGeom>
          <a:solidFill>
            <a:srgbClr val="3CB6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Did you know.. Canaries were once used to warn miners of danger.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2"/>
          <p:cNvSpPr/>
          <p:nvPr/>
        </p:nvSpPr>
        <p:spPr>
          <a:xfrm rot="-5400000">
            <a:off x="1288521" y="381403"/>
            <a:ext cx="2200313" cy="3342508"/>
          </a:xfrm>
          <a:prstGeom prst="downArrow">
            <a:avLst>
              <a:gd name="adj1" fmla="val 100000"/>
              <a:gd name="adj2" fmla="val 15788"/>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6" name="Google Shape;216;p12"/>
          <p:cNvSpPr txBox="1">
            <a:spLocks noGrp="1"/>
          </p:cNvSpPr>
          <p:nvPr>
            <p:ph type="title"/>
          </p:nvPr>
        </p:nvSpPr>
        <p:spPr>
          <a:xfrm>
            <a:off x="966952" y="1204108"/>
            <a:ext cx="2669406" cy="17811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ts val="2700"/>
              <a:buFont typeface="Calibri"/>
              <a:buNone/>
            </a:pPr>
            <a:br>
              <a:rPr lang="en-GB" sz="2700">
                <a:solidFill>
                  <a:srgbClr val="FFFFFF"/>
                </a:solidFill>
                <a:latin typeface="Calibri"/>
                <a:ea typeface="Calibri"/>
                <a:cs typeface="Calibri"/>
                <a:sym typeface="Calibri"/>
              </a:rPr>
            </a:br>
            <a:r>
              <a:rPr lang="en-GB" sz="4860">
                <a:solidFill>
                  <a:srgbClr val="FFFFFF"/>
                </a:solidFill>
              </a:rPr>
              <a:t>Climate change </a:t>
            </a:r>
            <a:endParaRPr/>
          </a:p>
        </p:txBody>
      </p:sp>
      <p:sp>
        <p:nvSpPr>
          <p:cNvPr id="217" name="Google Shape;217;p12"/>
          <p:cNvSpPr txBox="1">
            <a:spLocks noGrp="1"/>
          </p:cNvSpPr>
          <p:nvPr>
            <p:ph type="body" idx="1"/>
          </p:nvPr>
        </p:nvSpPr>
        <p:spPr>
          <a:xfrm>
            <a:off x="966951" y="3355130"/>
            <a:ext cx="2669407" cy="242733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1800"/>
              <a:buChar char="•"/>
            </a:pPr>
            <a:r>
              <a:rPr lang="en-GB" sz="1800" b="1">
                <a:solidFill>
                  <a:srgbClr val="FFFFFF"/>
                </a:solidFill>
              </a:rPr>
              <a:t>Some regions of the arctic have warmed by as much as 4</a:t>
            </a:r>
            <a:r>
              <a:rPr lang="en-GB" sz="1800" b="1" baseline="30000">
                <a:solidFill>
                  <a:srgbClr val="FFFFFF"/>
                </a:solidFill>
              </a:rPr>
              <a:t>o</a:t>
            </a:r>
            <a:r>
              <a:rPr lang="en-GB" sz="1800" b="1">
                <a:solidFill>
                  <a:srgbClr val="FFFFFF"/>
                </a:solidFill>
              </a:rPr>
              <a:t>C. </a:t>
            </a:r>
            <a:endParaRPr sz="1800" b="1">
              <a:solidFill>
                <a:srgbClr val="FFFFFF"/>
              </a:solidFill>
            </a:endParaRPr>
          </a:p>
          <a:p>
            <a:pPr marL="228600" lvl="0" indent="-228600" algn="l" rtl="0">
              <a:lnSpc>
                <a:spcPct val="90000"/>
              </a:lnSpc>
              <a:spcBef>
                <a:spcPts val="1000"/>
              </a:spcBef>
              <a:spcAft>
                <a:spcPts val="0"/>
              </a:spcAft>
              <a:buClr>
                <a:srgbClr val="FFFFFF"/>
              </a:buClr>
              <a:buSzPts val="1800"/>
              <a:buChar char="•"/>
            </a:pPr>
            <a:r>
              <a:rPr lang="en-GB" sz="1800" b="1">
                <a:solidFill>
                  <a:srgbClr val="FFFFFF"/>
                </a:solidFill>
              </a:rPr>
              <a:t>Your teacher may ask you to carry out an investigation.</a:t>
            </a:r>
            <a:endParaRPr sz="1800" b="1">
              <a:solidFill>
                <a:srgbClr val="FFFFFF"/>
              </a:solidFill>
            </a:endParaRPr>
          </a:p>
        </p:txBody>
      </p:sp>
      <p:pic>
        <p:nvPicPr>
          <p:cNvPr id="218" name="Google Shape;218;p12"/>
          <p:cNvPicPr preferRelativeResize="0"/>
          <p:nvPr/>
        </p:nvPicPr>
        <p:blipFill rotWithShape="1">
          <a:blip r:embed="rId3">
            <a:alphaModFix/>
          </a:blip>
          <a:srcRect l="4946" t="26610" r="34254" b="5510"/>
          <a:stretch/>
        </p:blipFill>
        <p:spPr>
          <a:xfrm>
            <a:off x="4662102" y="1199636"/>
            <a:ext cx="6903723" cy="4335690"/>
          </a:xfrm>
          <a:prstGeom prst="rect">
            <a:avLst/>
          </a:prstGeom>
          <a:noFill/>
          <a:ln>
            <a:noFill/>
          </a:ln>
        </p:spPr>
      </p:pic>
      <p:sp>
        <p:nvSpPr>
          <p:cNvPr id="219" name="Google Shape;219;p12"/>
          <p:cNvSpPr/>
          <p:nvPr/>
        </p:nvSpPr>
        <p:spPr>
          <a:xfrm>
            <a:off x="5438152" y="5782463"/>
            <a:ext cx="50122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GB" sz="1800" b="0" i="0" u="sng" strike="noStrike" cap="none">
                <a:solidFill>
                  <a:srgbClr val="000000"/>
                </a:solidFill>
                <a:latin typeface="Calibri"/>
                <a:ea typeface="Calibri"/>
                <a:cs typeface="Calibri"/>
                <a:sym typeface="Calibri"/>
                <a:hlinkClick r:id="rId4"/>
              </a:rPr>
              <a:t>https://www.youtube.com/watch?v=XntO9a-NpeM</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3"/>
          <p:cNvSpPr/>
          <p:nvPr/>
        </p:nvSpPr>
        <p:spPr>
          <a:xfrm>
            <a:off x="396882" y="280374"/>
            <a:ext cx="11438793" cy="1844256"/>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5" name="Google Shape;225;p13"/>
          <p:cNvSpPr txBox="1">
            <a:spLocks noGrp="1"/>
          </p:cNvSpPr>
          <p:nvPr>
            <p:ph type="title"/>
          </p:nvPr>
        </p:nvSpPr>
        <p:spPr>
          <a:xfrm>
            <a:off x="546351" y="433545"/>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GB" sz="5400">
                <a:solidFill>
                  <a:srgbClr val="FFFFFF"/>
                </a:solidFill>
              </a:rPr>
              <a:t>Climate change</a:t>
            </a:r>
            <a:endParaRPr/>
          </a:p>
        </p:txBody>
      </p:sp>
      <p:cxnSp>
        <p:nvCxnSpPr>
          <p:cNvPr id="226" name="Google Shape;226;p13"/>
          <p:cNvCxnSpPr/>
          <p:nvPr/>
        </p:nvCxnSpPr>
        <p:spPr>
          <a:xfrm>
            <a:off x="2230078" y="1522292"/>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227" name="Google Shape;227;p13"/>
          <p:cNvPicPr preferRelativeResize="0"/>
          <p:nvPr/>
        </p:nvPicPr>
        <p:blipFill rotWithShape="1">
          <a:blip r:embed="rId3">
            <a:alphaModFix/>
          </a:blip>
          <a:srcRect/>
          <a:stretch/>
        </p:blipFill>
        <p:spPr>
          <a:xfrm>
            <a:off x="331567" y="2468326"/>
            <a:ext cx="5455917" cy="3914620"/>
          </a:xfrm>
          <a:prstGeom prst="rect">
            <a:avLst/>
          </a:prstGeom>
          <a:noFill/>
          <a:ln>
            <a:noFill/>
          </a:ln>
        </p:spPr>
      </p:pic>
      <p:cxnSp>
        <p:nvCxnSpPr>
          <p:cNvPr id="228" name="Google Shape;228;p13"/>
          <p:cNvCxnSpPr/>
          <p:nvPr/>
        </p:nvCxnSpPr>
        <p:spPr>
          <a:xfrm>
            <a:off x="6116278" y="2596836"/>
            <a:ext cx="0" cy="3657600"/>
          </a:xfrm>
          <a:prstGeom prst="straightConnector1">
            <a:avLst/>
          </a:prstGeom>
          <a:noFill/>
          <a:ln w="101600" cap="flat" cmpd="dbl">
            <a:solidFill>
              <a:schemeClr val="lt1"/>
            </a:solidFill>
            <a:prstDash val="solid"/>
            <a:miter lim="800000"/>
            <a:headEnd type="none" w="sm" len="sm"/>
            <a:tailEnd type="none" w="sm" len="sm"/>
          </a:ln>
        </p:spPr>
      </p:cxnSp>
      <p:pic>
        <p:nvPicPr>
          <p:cNvPr id="229" name="Google Shape;229;p13"/>
          <p:cNvPicPr preferRelativeResize="0">
            <a:picLocks noGrp="1"/>
          </p:cNvPicPr>
          <p:nvPr>
            <p:ph type="body" idx="1"/>
          </p:nvPr>
        </p:nvPicPr>
        <p:blipFill rotWithShape="1">
          <a:blip r:embed="rId4">
            <a:alphaModFix/>
          </a:blip>
          <a:srcRect l="16596" t="4114" r="10151" b="13040"/>
          <a:stretch/>
        </p:blipFill>
        <p:spPr>
          <a:xfrm>
            <a:off x="6488441" y="2277802"/>
            <a:ext cx="4655799" cy="2906672"/>
          </a:xfrm>
          <a:prstGeom prst="rect">
            <a:avLst/>
          </a:prstGeom>
          <a:noFill/>
          <a:ln>
            <a:noFill/>
          </a:ln>
        </p:spPr>
      </p:pic>
      <p:sp>
        <p:nvSpPr>
          <p:cNvPr id="230" name="Google Shape;230;p13"/>
          <p:cNvSpPr/>
          <p:nvPr/>
        </p:nvSpPr>
        <p:spPr>
          <a:xfrm>
            <a:off x="6488450" y="5184475"/>
            <a:ext cx="5043300" cy="14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GB" sz="1800" b="1" i="0" u="none" strike="noStrike" cap="none">
                <a:solidFill>
                  <a:srgbClr val="FFFFFF"/>
                </a:solidFill>
                <a:latin typeface="Calibri"/>
                <a:ea typeface="Calibri"/>
                <a:cs typeface="Calibri"/>
                <a:sym typeface="Calibri"/>
              </a:rPr>
              <a:t>Changes in the amount of sea ice in the Arctic Ocean between 1980 and 2009. </a:t>
            </a:r>
            <a:endParaRPr sz="1400" b="1" i="0" u="none" strike="noStrike" cap="none">
              <a:solidFill>
                <a:srgbClr val="FFFFFF"/>
              </a:solidFill>
              <a:latin typeface="Arial"/>
              <a:ea typeface="Arial"/>
              <a:cs typeface="Arial"/>
              <a:sym typeface="Arial"/>
            </a:endParaRPr>
          </a:p>
          <a:p>
            <a:pPr marL="342900" marR="0" lvl="0" indent="-342900" algn="l" rtl="0">
              <a:lnSpc>
                <a:spcPct val="100000"/>
              </a:lnSpc>
              <a:spcBef>
                <a:spcPts val="0"/>
              </a:spcBef>
              <a:spcAft>
                <a:spcPts val="0"/>
              </a:spcAft>
              <a:buClr>
                <a:srgbClr val="FFFFFF"/>
              </a:buClr>
              <a:buSzPts val="1800"/>
              <a:buFont typeface="Calibri"/>
              <a:buAutoNum type="arabicPeriod"/>
            </a:pPr>
            <a:r>
              <a:rPr lang="en-GB" sz="1800" b="1" i="0" u="none" strike="noStrike" cap="none">
                <a:solidFill>
                  <a:srgbClr val="FFFFFF"/>
                </a:solidFill>
                <a:latin typeface="Calibri"/>
                <a:ea typeface="Calibri"/>
                <a:cs typeface="Calibri"/>
                <a:sym typeface="Calibri"/>
              </a:rPr>
              <a:t>Describe the pattern shown.</a:t>
            </a:r>
            <a:endParaRPr sz="1400" b="1" i="0" u="none" strike="noStrike" cap="none">
              <a:solidFill>
                <a:srgbClr val="FFFFFF"/>
              </a:solidFill>
              <a:latin typeface="Arial"/>
              <a:ea typeface="Arial"/>
              <a:cs typeface="Arial"/>
              <a:sym typeface="Arial"/>
            </a:endParaRPr>
          </a:p>
          <a:p>
            <a:pPr marL="342900" marR="0" lvl="0" indent="-342900" algn="l" rtl="0">
              <a:lnSpc>
                <a:spcPct val="100000"/>
              </a:lnSpc>
              <a:spcBef>
                <a:spcPts val="0"/>
              </a:spcBef>
              <a:spcAft>
                <a:spcPts val="0"/>
              </a:spcAft>
              <a:buClr>
                <a:srgbClr val="FFFFFF"/>
              </a:buClr>
              <a:buSzPts val="1800"/>
              <a:buFont typeface="Calibri"/>
              <a:buAutoNum type="arabicPeriod"/>
            </a:pPr>
            <a:r>
              <a:rPr lang="en-GB" sz="1800" b="1" i="0" u="none" strike="noStrike" cap="none">
                <a:solidFill>
                  <a:srgbClr val="FFFFFF"/>
                </a:solidFill>
                <a:latin typeface="Calibri"/>
                <a:ea typeface="Calibri"/>
                <a:cs typeface="Calibri"/>
                <a:sym typeface="Calibri"/>
              </a:rPr>
              <a:t>What effect could this have on biodiversity in the Arctic?</a:t>
            </a:r>
            <a:endParaRPr sz="1400" b="1" i="0" u="none" strike="noStrike" cap="none">
              <a:solidFill>
                <a:srgbClr val="FFFFFF"/>
              </a:solidFill>
              <a:latin typeface="Arial"/>
              <a:ea typeface="Arial"/>
              <a:cs typeface="Arial"/>
              <a:sym typeface="Arial"/>
            </a:endParaRPr>
          </a:p>
        </p:txBody>
      </p:sp>
      <p:sp>
        <p:nvSpPr>
          <p:cNvPr id="231" name="Google Shape;231;p13"/>
          <p:cNvSpPr/>
          <p:nvPr/>
        </p:nvSpPr>
        <p:spPr>
          <a:xfrm>
            <a:off x="331567" y="6468024"/>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No attribution necessary https://pixabay.com/photos/polar-bear-polar-bears-predator-709682/</a:t>
            </a:r>
            <a:endParaRPr sz="1400" b="0" i="0" u="none" strike="noStrike" cap="none">
              <a:solidFill>
                <a:srgbClr val="000000"/>
              </a:solidFill>
              <a:latin typeface="Arial"/>
              <a:ea typeface="Arial"/>
              <a:cs typeface="Arial"/>
              <a:sym typeface="Arial"/>
            </a:endParaRPr>
          </a:p>
        </p:txBody>
      </p:sp>
      <p:sp>
        <p:nvSpPr>
          <p:cNvPr id="232" name="Google Shape;232;p13"/>
          <p:cNvSpPr/>
          <p:nvPr/>
        </p:nvSpPr>
        <p:spPr>
          <a:xfrm>
            <a:off x="7093714" y="6514190"/>
            <a:ext cx="399660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Source: National Snow and Ice Data Center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Creative commons https://www.cbd.int/gbo3/?pub=6667&amp;section=6833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4"/>
          <p:cNvSpPr/>
          <p:nvPr/>
        </p:nvSpPr>
        <p:spPr>
          <a:xfrm>
            <a:off x="378068" y="343486"/>
            <a:ext cx="11438793" cy="1844256"/>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8" name="Google Shape;238;p14"/>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000"/>
              <a:buFont typeface="Calibri"/>
              <a:buNone/>
            </a:pPr>
            <a:r>
              <a:rPr lang="en-GB" sz="5000">
                <a:solidFill>
                  <a:srgbClr val="FFFFFF"/>
                </a:solidFill>
                <a:latin typeface="Calibri"/>
                <a:ea typeface="Calibri"/>
                <a:cs typeface="Calibri"/>
                <a:sym typeface="Calibri"/>
              </a:rPr>
              <a:t>Why did Noah put the animals in the ark?</a:t>
            </a:r>
            <a:endParaRPr/>
          </a:p>
        </p:txBody>
      </p:sp>
      <p:cxnSp>
        <p:nvCxnSpPr>
          <p:cNvPr id="239" name="Google Shape;239;p14"/>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240" name="Google Shape;240;p14"/>
          <p:cNvPicPr preferRelativeResize="0">
            <a:picLocks noGrp="1"/>
          </p:cNvPicPr>
          <p:nvPr>
            <p:ph type="body" idx="1"/>
          </p:nvPr>
        </p:nvPicPr>
        <p:blipFill rotWithShape="1">
          <a:blip r:embed="rId3">
            <a:alphaModFix/>
          </a:blip>
          <a:srcRect/>
          <a:stretch/>
        </p:blipFill>
        <p:spPr>
          <a:xfrm>
            <a:off x="320040" y="2597383"/>
            <a:ext cx="11496821" cy="38226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5"/>
          <p:cNvSpPr/>
          <p:nvPr/>
        </p:nvSpPr>
        <p:spPr>
          <a:xfrm>
            <a:off x="378068" y="343486"/>
            <a:ext cx="11438793" cy="1844256"/>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6" name="Google Shape;246;p15"/>
          <p:cNvSpPr txBox="1">
            <a:spLocks noGrp="1"/>
          </p:cNvSpPr>
          <p:nvPr>
            <p:ph type="title" idx="4294967295"/>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GB" sz="5400">
                <a:solidFill>
                  <a:srgbClr val="FFFFFF"/>
                </a:solidFill>
                <a:latin typeface="Calibri"/>
                <a:ea typeface="Calibri"/>
                <a:cs typeface="Calibri"/>
                <a:sym typeface="Calibri"/>
              </a:rPr>
              <a:t>Gene banks are modern day arks </a:t>
            </a:r>
            <a:endParaRPr/>
          </a:p>
        </p:txBody>
      </p:sp>
      <p:cxnSp>
        <p:nvCxnSpPr>
          <p:cNvPr id="247" name="Google Shape;247;p15"/>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248" name="Google Shape;248;p15"/>
          <p:cNvPicPr preferRelativeResize="0"/>
          <p:nvPr/>
        </p:nvPicPr>
        <p:blipFill rotWithShape="1">
          <a:blip r:embed="rId3">
            <a:alphaModFix/>
          </a:blip>
          <a:srcRect l="1912" t="24641" r="33775" b="8348"/>
          <a:stretch/>
        </p:blipFill>
        <p:spPr>
          <a:xfrm>
            <a:off x="2356999" y="2279086"/>
            <a:ext cx="6820353" cy="3997638"/>
          </a:xfrm>
          <a:prstGeom prst="rect">
            <a:avLst/>
          </a:prstGeom>
          <a:noFill/>
          <a:ln>
            <a:noFill/>
          </a:ln>
        </p:spPr>
      </p:pic>
      <p:sp>
        <p:nvSpPr>
          <p:cNvPr id="249" name="Google Shape;249;p15"/>
          <p:cNvSpPr/>
          <p:nvPr/>
        </p:nvSpPr>
        <p:spPr>
          <a:xfrm>
            <a:off x="2658274" y="6276715"/>
            <a:ext cx="682035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GB" sz="2400" b="0" i="0" u="sng" strike="noStrike" cap="none">
                <a:solidFill>
                  <a:srgbClr val="000000"/>
                </a:solidFill>
                <a:latin typeface="Calibri"/>
                <a:ea typeface="Calibri"/>
                <a:cs typeface="Calibri"/>
                <a:sym typeface="Calibri"/>
                <a:hlinkClick r:id="rId4"/>
              </a:rPr>
              <a:t>https://www.youtube.com/watch?v=G5VYHC9YftQ</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6"/>
          <p:cNvSpPr/>
          <p:nvPr/>
        </p:nvSpPr>
        <p:spPr>
          <a:xfrm>
            <a:off x="378068" y="343486"/>
            <a:ext cx="11438793" cy="1844256"/>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5" name="Google Shape;255;p16"/>
          <p:cNvSpPr txBox="1">
            <a:spLocks noGrp="1"/>
          </p:cNvSpPr>
          <p:nvPr>
            <p:ph type="title" idx="4294967295"/>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GB" sz="5400">
                <a:solidFill>
                  <a:srgbClr val="FFFFFF"/>
                </a:solidFill>
                <a:latin typeface="Calibri"/>
                <a:ea typeface="Calibri"/>
                <a:cs typeface="Calibri"/>
                <a:sym typeface="Calibri"/>
              </a:rPr>
              <a:t>Gene banks are modern day arks </a:t>
            </a:r>
            <a:endParaRPr/>
          </a:p>
        </p:txBody>
      </p:sp>
      <p:cxnSp>
        <p:nvCxnSpPr>
          <p:cNvPr id="256" name="Google Shape;256;p16"/>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sp>
        <p:nvSpPr>
          <p:cNvPr id="257" name="Google Shape;257;p16"/>
          <p:cNvSpPr/>
          <p:nvPr/>
        </p:nvSpPr>
        <p:spPr>
          <a:xfrm>
            <a:off x="2209800" y="6160589"/>
            <a:ext cx="76375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GB" sz="2400" b="0" i="0" u="sng" strike="noStrike" cap="none">
                <a:solidFill>
                  <a:srgbClr val="000000"/>
                </a:solidFill>
                <a:latin typeface="Calibri"/>
                <a:ea typeface="Calibri"/>
                <a:cs typeface="Calibri"/>
                <a:sym typeface="Calibri"/>
                <a:hlinkClick r:id="rId3"/>
              </a:rPr>
              <a:t>https://www.youtube.com/watch?v=YkTey9vkFB4&amp;t=83s</a:t>
            </a:r>
            <a:endParaRPr sz="2400" b="0" i="0" u="none" strike="noStrike" cap="none">
              <a:solidFill>
                <a:srgbClr val="000000"/>
              </a:solidFill>
              <a:latin typeface="Calibri"/>
              <a:ea typeface="Calibri"/>
              <a:cs typeface="Calibri"/>
              <a:sym typeface="Calibri"/>
            </a:endParaRPr>
          </a:p>
        </p:txBody>
      </p:sp>
      <p:pic>
        <p:nvPicPr>
          <p:cNvPr id="258" name="Google Shape;258;p16"/>
          <p:cNvPicPr preferRelativeResize="0"/>
          <p:nvPr/>
        </p:nvPicPr>
        <p:blipFill rotWithShape="1">
          <a:blip r:embed="rId4">
            <a:alphaModFix/>
          </a:blip>
          <a:srcRect/>
          <a:stretch/>
        </p:blipFill>
        <p:spPr>
          <a:xfrm>
            <a:off x="3114675" y="2436430"/>
            <a:ext cx="5495925" cy="3492572"/>
          </a:xfrm>
          <a:prstGeom prst="rect">
            <a:avLst/>
          </a:prstGeom>
          <a:noFill/>
          <a:ln>
            <a:noFill/>
          </a:ln>
        </p:spPr>
      </p:pic>
      <p:sp>
        <p:nvSpPr>
          <p:cNvPr id="259" name="Google Shape;259;p16"/>
          <p:cNvSpPr txBox="1"/>
          <p:nvPr/>
        </p:nvSpPr>
        <p:spPr>
          <a:xfrm>
            <a:off x="9982200" y="2898843"/>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0" name="Google Shape;260;p16"/>
          <p:cNvSpPr/>
          <p:nvPr/>
        </p:nvSpPr>
        <p:spPr>
          <a:xfrm>
            <a:off x="8764172" y="2436430"/>
            <a:ext cx="3427828" cy="3492572"/>
          </a:xfrm>
          <a:prstGeom prst="cloudCallout">
            <a:avLst>
              <a:gd name="adj1" fmla="val -59089"/>
              <a:gd name="adj2" fmla="val 48144"/>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Write a paragraph explaining what a gene bank is.  Explain whether  you think saving individual species like this is a good idea?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solidFill>
                  <a:srgbClr val="FFFFFF"/>
                </a:solidFill>
              </a:rPr>
              <a:t>Encouraging biodiversity-Build a bug house.</a:t>
            </a:r>
            <a:endParaRPr b="1">
              <a:solidFill>
                <a:srgbClr val="FFFFFF"/>
              </a:solidFill>
            </a:endParaRPr>
          </a:p>
        </p:txBody>
      </p:sp>
      <p:pic>
        <p:nvPicPr>
          <p:cNvPr id="266" name="Google Shape;266;p17"/>
          <p:cNvPicPr preferRelativeResize="0">
            <a:picLocks noGrp="1"/>
          </p:cNvPicPr>
          <p:nvPr>
            <p:ph type="body" idx="1"/>
          </p:nvPr>
        </p:nvPicPr>
        <p:blipFill rotWithShape="1">
          <a:blip r:embed="rId3">
            <a:alphaModFix/>
          </a:blip>
          <a:srcRect/>
          <a:stretch/>
        </p:blipFill>
        <p:spPr>
          <a:xfrm>
            <a:off x="2177347" y="1825625"/>
            <a:ext cx="7837306" cy="4351338"/>
          </a:xfrm>
          <a:prstGeom prst="rect">
            <a:avLst/>
          </a:prstGeom>
          <a:noFill/>
          <a:ln>
            <a:noFill/>
          </a:ln>
        </p:spPr>
      </p:pic>
      <p:sp>
        <p:nvSpPr>
          <p:cNvPr id="267" name="Google Shape;267;p17"/>
          <p:cNvSpPr/>
          <p:nvPr/>
        </p:nvSpPr>
        <p:spPr>
          <a:xfrm>
            <a:off x="2177350" y="6176975"/>
            <a:ext cx="78372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No attribution necessary https://pixabay.com/photos/insect-house-nature-conservation-1778906/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6672-AF6A-47B7-8BF6-8604F555C515}"/>
              </a:ext>
            </a:extLst>
          </p:cNvPr>
          <p:cNvSpPr>
            <a:spLocks noGrp="1"/>
          </p:cNvSpPr>
          <p:nvPr>
            <p:ph type="title"/>
          </p:nvPr>
        </p:nvSpPr>
        <p:spPr/>
        <p:txBody>
          <a:bodyPr/>
          <a:lstStyle/>
          <a:p>
            <a:endParaRPr lang="en-GB"/>
          </a:p>
        </p:txBody>
      </p:sp>
      <p:pic>
        <p:nvPicPr>
          <p:cNvPr id="5" name="Picture 4">
            <a:hlinkClick r:id="rId2"/>
            <a:extLst>
              <a:ext uri="{FF2B5EF4-FFF2-40B4-BE49-F238E27FC236}">
                <a16:creationId xmlns:a16="http://schemas.microsoft.com/office/drawing/2014/main" id="{29C38257-6136-42C3-BCF7-A2A4F8F0488E}"/>
              </a:ext>
            </a:extLst>
          </p:cNvPr>
          <p:cNvPicPr>
            <a:picLocks noChangeAspect="1"/>
          </p:cNvPicPr>
          <p:nvPr/>
        </p:nvPicPr>
        <p:blipFill rotWithShape="1">
          <a:blip r:embed="rId3"/>
          <a:srcRect l="36462" t="26609" r="5846" b="29631"/>
          <a:stretch/>
        </p:blipFill>
        <p:spPr>
          <a:xfrm>
            <a:off x="601429" y="731521"/>
            <a:ext cx="11392761" cy="4858458"/>
          </a:xfrm>
          <a:prstGeom prst="rect">
            <a:avLst/>
          </a:prstGeom>
        </p:spPr>
      </p:pic>
    </p:spTree>
    <p:extLst>
      <p:ext uri="{BB962C8B-B14F-4D97-AF65-F5344CB8AC3E}">
        <p14:creationId xmlns:p14="http://schemas.microsoft.com/office/powerpoint/2010/main" val="2922421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g6d332acb56_0_0"/>
          <p:cNvPicPr preferRelativeResize="0"/>
          <p:nvPr/>
        </p:nvPicPr>
        <p:blipFill rotWithShape="1">
          <a:blip r:embed="rId3">
            <a:alphaModFix/>
          </a:blip>
          <a:srcRect/>
          <a:stretch/>
        </p:blipFill>
        <p:spPr>
          <a:xfrm>
            <a:off x="3373427" y="2730886"/>
            <a:ext cx="4807625" cy="1396225"/>
          </a:xfrm>
          <a:prstGeom prst="rect">
            <a:avLst/>
          </a:prstGeom>
          <a:noFill/>
          <a:ln>
            <a:noFill/>
          </a:ln>
        </p:spPr>
      </p:pic>
      <p:pic>
        <p:nvPicPr>
          <p:cNvPr id="273" name="Google Shape;273;g6d332acb56_0_0"/>
          <p:cNvPicPr preferRelativeResize="0"/>
          <p:nvPr/>
        </p:nvPicPr>
        <p:blipFill rotWithShape="1">
          <a:blip r:embed="rId4">
            <a:alphaModFix/>
          </a:blip>
          <a:srcRect/>
          <a:stretch/>
        </p:blipFill>
        <p:spPr>
          <a:xfrm>
            <a:off x="3373425" y="4597775"/>
            <a:ext cx="2186025" cy="1323525"/>
          </a:xfrm>
          <a:prstGeom prst="rect">
            <a:avLst/>
          </a:prstGeom>
          <a:noFill/>
          <a:ln>
            <a:noFill/>
          </a:ln>
        </p:spPr>
      </p:pic>
      <p:sp>
        <p:nvSpPr>
          <p:cNvPr id="274" name="Google Shape;274;g6d332acb56_0_0"/>
          <p:cNvSpPr/>
          <p:nvPr/>
        </p:nvSpPr>
        <p:spPr>
          <a:xfrm>
            <a:off x="5559450" y="4663700"/>
            <a:ext cx="2621700" cy="125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9" name="Google Shape;109;g65b3fa3e50_0_0"/>
          <p:cNvPicPr preferRelativeResize="0"/>
          <p:nvPr/>
        </p:nvPicPr>
        <p:blipFill rotWithShape="1">
          <a:blip r:embed="rId3">
            <a:alphaModFix/>
          </a:blip>
          <a:srcRect/>
          <a:stretch/>
        </p:blipFill>
        <p:spPr>
          <a:xfrm>
            <a:off x="179488" y="1495475"/>
            <a:ext cx="11833026" cy="4519975"/>
          </a:xfrm>
          <a:prstGeom prst="rect">
            <a:avLst/>
          </a:prstGeom>
          <a:noFill/>
          <a:ln>
            <a:noFill/>
          </a:ln>
        </p:spPr>
      </p:pic>
      <p:pic>
        <p:nvPicPr>
          <p:cNvPr id="2" name="Picture 1">
            <a:extLst>
              <a:ext uri="{FF2B5EF4-FFF2-40B4-BE49-F238E27FC236}">
                <a16:creationId xmlns:a16="http://schemas.microsoft.com/office/drawing/2014/main" id="{82D38451-5A03-4654-8E47-7FAC9FEE3103}"/>
              </a:ext>
            </a:extLst>
          </p:cNvPr>
          <p:cNvPicPr>
            <a:picLocks noChangeAspect="1"/>
          </p:cNvPicPr>
          <p:nvPr/>
        </p:nvPicPr>
        <p:blipFill rotWithShape="1">
          <a:blip r:embed="rId4"/>
          <a:srcRect l="72115" t="30349" r="6885" b="57338"/>
          <a:stretch/>
        </p:blipFill>
        <p:spPr>
          <a:xfrm>
            <a:off x="8846458" y="0"/>
            <a:ext cx="3166056" cy="10437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Picture 1">
            <a:extLst>
              <a:ext uri="{FF2B5EF4-FFF2-40B4-BE49-F238E27FC236}">
                <a16:creationId xmlns:a16="http://schemas.microsoft.com/office/drawing/2014/main" id="{4EB4D527-3C98-4CB8-9120-FDA2BE44E4B0}"/>
              </a:ext>
            </a:extLst>
          </p:cNvPr>
          <p:cNvPicPr>
            <a:picLocks noChangeAspect="1"/>
          </p:cNvPicPr>
          <p:nvPr/>
        </p:nvPicPr>
        <p:blipFill rotWithShape="1">
          <a:blip r:embed="rId3"/>
          <a:srcRect l="23423" t="23575" r="19115" b="14035"/>
          <a:stretch/>
        </p:blipFill>
        <p:spPr>
          <a:xfrm>
            <a:off x="1758462" y="904875"/>
            <a:ext cx="9045526" cy="5521767"/>
          </a:xfrm>
          <a:prstGeom prst="rect">
            <a:avLst/>
          </a:prstGeom>
        </p:spPr>
      </p:pic>
      <p:pic>
        <p:nvPicPr>
          <p:cNvPr id="3" name="Picture 2">
            <a:extLst>
              <a:ext uri="{FF2B5EF4-FFF2-40B4-BE49-F238E27FC236}">
                <a16:creationId xmlns:a16="http://schemas.microsoft.com/office/drawing/2014/main" id="{A1F02CC7-2C78-41A3-9B7D-8F0256DCBF9F}"/>
              </a:ext>
            </a:extLst>
          </p:cNvPr>
          <p:cNvPicPr>
            <a:picLocks noChangeAspect="1"/>
          </p:cNvPicPr>
          <p:nvPr/>
        </p:nvPicPr>
        <p:blipFill>
          <a:blip r:embed="rId4"/>
          <a:stretch>
            <a:fillRect/>
          </a:stretch>
        </p:blipFill>
        <p:spPr>
          <a:xfrm>
            <a:off x="7521388" y="0"/>
            <a:ext cx="3170195" cy="10425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a:picLocks noGrp="1"/>
          </p:cNvPicPr>
          <p:nvPr>
            <p:ph type="body" idx="2"/>
          </p:nvPr>
        </p:nvPicPr>
        <p:blipFill rotWithShape="1">
          <a:blip r:embed="rId3">
            <a:alphaModFix/>
          </a:blip>
          <a:srcRect t="10323" b="3469"/>
          <a:stretch/>
        </p:blipFill>
        <p:spPr>
          <a:xfrm>
            <a:off x="20" y="10"/>
            <a:ext cx="12191980" cy="6857990"/>
          </a:xfrm>
          <a:prstGeom prst="rect">
            <a:avLst/>
          </a:prstGeom>
          <a:noFill/>
          <a:ln>
            <a:noFill/>
          </a:ln>
        </p:spPr>
      </p:pic>
      <p:sp>
        <p:nvSpPr>
          <p:cNvPr id="121" name="Google Shape;121;p3"/>
          <p:cNvSpPr/>
          <p:nvPr/>
        </p:nvSpPr>
        <p:spPr>
          <a:xfrm>
            <a:off x="0" y="5320142"/>
            <a:ext cx="12192000" cy="736551"/>
          </a:xfrm>
          <a:prstGeom prst="rect">
            <a:avLst/>
          </a:prstGeom>
          <a:solidFill>
            <a:srgbClr val="3CB659">
              <a:alpha val="5529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 name="Google Shape;122;p3"/>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62626"/>
              </a:buClr>
              <a:buSzPts val="2800"/>
              <a:buFont typeface="Calibri"/>
              <a:buNone/>
            </a:pPr>
            <a:r>
              <a:rPr lang="en-GB" sz="2800" b="1">
                <a:solidFill>
                  <a:srgbClr val="FFFFFF"/>
                </a:solidFill>
              </a:rPr>
              <a:t>What causes animals to become endangered and biodiversity to be reduced?</a:t>
            </a:r>
            <a:endParaRPr b="1">
              <a:solidFill>
                <a:srgbClr val="FFFFFF"/>
              </a:solidFill>
            </a:endParaRPr>
          </a:p>
        </p:txBody>
      </p:sp>
      <p:cxnSp>
        <p:nvCxnSpPr>
          <p:cNvPr id="123" name="Google Shape;123;p3"/>
          <p:cNvCxnSpPr/>
          <p:nvPr/>
        </p:nvCxnSpPr>
        <p:spPr>
          <a:xfrm>
            <a:off x="0" y="5241983"/>
            <a:ext cx="12192000" cy="0"/>
          </a:xfrm>
          <a:prstGeom prst="straightConnector1">
            <a:avLst/>
          </a:prstGeom>
          <a:noFill/>
          <a:ln w="41275" cap="flat" cmpd="sng">
            <a:solidFill>
              <a:srgbClr val="0F683A">
                <a:alpha val="88627"/>
              </a:srgbClr>
            </a:solidFill>
            <a:prstDash val="solid"/>
            <a:miter lim="800000"/>
            <a:headEnd type="none" w="sm" len="sm"/>
            <a:tailEnd type="none" w="sm" len="sm"/>
          </a:ln>
        </p:spPr>
      </p:cxnSp>
      <p:cxnSp>
        <p:nvCxnSpPr>
          <p:cNvPr id="124" name="Google Shape;124;p3"/>
          <p:cNvCxnSpPr/>
          <p:nvPr/>
        </p:nvCxnSpPr>
        <p:spPr>
          <a:xfrm>
            <a:off x="0" y="6134852"/>
            <a:ext cx="12192000" cy="0"/>
          </a:xfrm>
          <a:prstGeom prst="straightConnector1">
            <a:avLst/>
          </a:prstGeom>
          <a:noFill/>
          <a:ln w="41275" cap="flat" cmpd="sng">
            <a:solidFill>
              <a:srgbClr val="0F683A">
                <a:alpha val="88627"/>
              </a:srgbClr>
            </a:solidFill>
            <a:prstDash val="solid"/>
            <a:miter lim="800000"/>
            <a:headEnd type="none" w="sm" len="sm"/>
            <a:tailEnd type="none" w="sm" len="sm"/>
          </a:ln>
        </p:spPr>
      </p:cxnSp>
      <p:sp>
        <p:nvSpPr>
          <p:cNvPr id="125" name="Google Shape;125;p3"/>
          <p:cNvSpPr/>
          <p:nvPr/>
        </p:nvSpPr>
        <p:spPr>
          <a:xfrm>
            <a:off x="347662" y="6525057"/>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none" strike="noStrike" cap="none">
                <a:solidFill>
                  <a:srgbClr val="FFFFFF"/>
                </a:solidFill>
                <a:latin typeface="Calibri"/>
                <a:ea typeface="Calibri"/>
                <a:cs typeface="Calibri"/>
                <a:sym typeface="Calibri"/>
              </a:rPr>
              <a:t>No attribution necessary https://pixabay.com/photos/gorilla-monkey-animal-furry-3719960/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327546" y="4572000"/>
            <a:ext cx="7058307" cy="1964266"/>
          </a:xfrm>
          <a:prstGeom prst="rect">
            <a:avLst/>
          </a:prstGeom>
          <a:solidFill>
            <a:srgbClr val="7063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1" name="Google Shape;131;p4"/>
          <p:cNvPicPr preferRelativeResize="0"/>
          <p:nvPr/>
        </p:nvPicPr>
        <p:blipFill rotWithShape="1">
          <a:blip r:embed="rId3">
            <a:alphaModFix/>
          </a:blip>
          <a:srcRect t="15931" r="1" b="6477"/>
          <a:stretch/>
        </p:blipFill>
        <p:spPr>
          <a:xfrm>
            <a:off x="327547" y="321733"/>
            <a:ext cx="7058306" cy="4107392"/>
          </a:xfrm>
          <a:prstGeom prst="rect">
            <a:avLst/>
          </a:prstGeom>
          <a:noFill/>
          <a:ln>
            <a:noFill/>
          </a:ln>
        </p:spPr>
      </p:pic>
      <p:sp>
        <p:nvSpPr>
          <p:cNvPr id="132" name="Google Shape;132;p4"/>
          <p:cNvSpPr/>
          <p:nvPr/>
        </p:nvSpPr>
        <p:spPr>
          <a:xfrm>
            <a:off x="7534655" y="321732"/>
            <a:ext cx="4335613" cy="6214534"/>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3" name="Google Shape;133;p4"/>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FFFFF"/>
              </a:buClr>
              <a:buSzPts val="2800"/>
              <a:buNone/>
            </a:pPr>
            <a:r>
              <a:rPr lang="en-GB">
                <a:solidFill>
                  <a:srgbClr val="FFFFFF"/>
                </a:solidFill>
              </a:rPr>
              <a:t>Turtle eggs produce male or female babies </a:t>
            </a:r>
            <a:r>
              <a:rPr lang="en-GB" b="1">
                <a:solidFill>
                  <a:srgbClr val="FFFFFF"/>
                </a:solidFill>
              </a:rPr>
              <a:t>depending on the temperature </a:t>
            </a:r>
            <a:r>
              <a:rPr lang="en-GB">
                <a:solidFill>
                  <a:srgbClr val="FFFFFF"/>
                </a:solidFill>
              </a:rPr>
              <a:t>of their sandy nest. If the temperature rises above 30</a:t>
            </a:r>
            <a:r>
              <a:rPr lang="en-GB" baseline="30000">
                <a:solidFill>
                  <a:srgbClr val="FFFFFF"/>
                </a:solidFill>
              </a:rPr>
              <a:t>o</a:t>
            </a:r>
            <a:r>
              <a:rPr lang="en-GB">
                <a:solidFill>
                  <a:srgbClr val="FFFFFF"/>
                </a:solidFill>
              </a:rPr>
              <a:t>C the babies are all females.</a:t>
            </a:r>
            <a:endParaRPr/>
          </a:p>
          <a:p>
            <a:pPr marL="0" lvl="0" indent="0" algn="l" rtl="0">
              <a:lnSpc>
                <a:spcPct val="80000"/>
              </a:lnSpc>
              <a:spcBef>
                <a:spcPts val="1000"/>
              </a:spcBef>
              <a:spcAft>
                <a:spcPts val="0"/>
              </a:spcAft>
              <a:buClr>
                <a:schemeClr val="dk1"/>
              </a:buClr>
              <a:buSzPts val="2800"/>
              <a:buNone/>
            </a:pPr>
            <a:endParaRPr>
              <a:solidFill>
                <a:srgbClr val="FFFFFF"/>
              </a:solidFill>
            </a:endParaRPr>
          </a:p>
          <a:p>
            <a:pPr marL="0" lvl="0" indent="0" algn="l" rtl="0">
              <a:lnSpc>
                <a:spcPct val="80000"/>
              </a:lnSpc>
              <a:spcBef>
                <a:spcPts val="1000"/>
              </a:spcBef>
              <a:spcAft>
                <a:spcPts val="0"/>
              </a:spcAft>
              <a:buClr>
                <a:srgbClr val="FFFFFF"/>
              </a:buClr>
              <a:buSzPts val="2800"/>
              <a:buNone/>
            </a:pPr>
            <a:r>
              <a:rPr lang="en-GB">
                <a:solidFill>
                  <a:srgbClr val="FFFFFF"/>
                </a:solidFill>
              </a:rPr>
              <a:t>Could this affect biodiversity in the oceans? </a:t>
            </a:r>
            <a:endParaRPr/>
          </a:p>
        </p:txBody>
      </p:sp>
      <p:sp>
        <p:nvSpPr>
          <p:cNvPr id="134" name="Google Shape;134;p4"/>
          <p:cNvSpPr/>
          <p:nvPr/>
        </p:nvSpPr>
        <p:spPr>
          <a:xfrm>
            <a:off x="1022445" y="4412608"/>
            <a:ext cx="60960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6000"/>
              <a:buFont typeface="Calibri"/>
              <a:buNone/>
            </a:pPr>
            <a:r>
              <a:rPr lang="en-GB" sz="6000" b="0" i="0" u="none" strike="noStrike" cap="none">
                <a:solidFill>
                  <a:srgbClr val="FFFFFF"/>
                </a:solidFill>
                <a:latin typeface="Calibri"/>
                <a:ea typeface="Calibri"/>
                <a:cs typeface="Calibri"/>
                <a:sym typeface="Calibri"/>
              </a:rPr>
              <a:t>3.Climate change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400"/>
              <a:buFont typeface="Calibri"/>
              <a:buNone/>
            </a:pPr>
            <a:r>
              <a:rPr lang="en-GB" sz="2400" b="0" i="0" u="none" strike="noStrike" cap="none">
                <a:solidFill>
                  <a:srgbClr val="FFFFFF"/>
                </a:solidFill>
                <a:latin typeface="Calibri"/>
                <a:ea typeface="Calibri"/>
                <a:cs typeface="Calibri"/>
                <a:sym typeface="Calibri"/>
              </a:rPr>
              <a:t>In the last century Earth’s global average  temperature rose by a little less than 1</a:t>
            </a:r>
            <a:r>
              <a:rPr lang="en-GB" sz="2400" b="0" i="0" u="none" strike="noStrike" cap="none" baseline="30000">
                <a:solidFill>
                  <a:srgbClr val="FFFFFF"/>
                </a:solidFill>
                <a:latin typeface="Calibri"/>
                <a:ea typeface="Calibri"/>
                <a:cs typeface="Calibri"/>
                <a:sym typeface="Calibri"/>
              </a:rPr>
              <a:t>o</a:t>
            </a:r>
            <a:r>
              <a:rPr lang="en-GB" sz="2400" b="0" i="0" u="none" strike="noStrike" cap="none">
                <a:solidFill>
                  <a:srgbClr val="FFFFFF"/>
                </a:solidFill>
                <a:latin typeface="Calibri"/>
                <a:ea typeface="Calibri"/>
                <a:cs typeface="Calibri"/>
                <a:sym typeface="Calibri"/>
              </a:rPr>
              <a:t>C . This might seem like a very small amount</a:t>
            </a:r>
            <a:r>
              <a:rPr lang="en-GB" sz="18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5" name="Google Shape;135;p4"/>
          <p:cNvSpPr/>
          <p:nvPr/>
        </p:nvSpPr>
        <p:spPr>
          <a:xfrm rot="-2206552">
            <a:off x="6016065" y="4289847"/>
            <a:ext cx="2678731" cy="763754"/>
          </a:xfrm>
          <a:prstGeom prst="rightArrowCallout">
            <a:avLst>
              <a:gd name="adj1" fmla="val 25000"/>
              <a:gd name="adj2" fmla="val 26554"/>
              <a:gd name="adj3" fmla="val 25000"/>
              <a:gd name="adj4" fmla="val 64977"/>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GB" sz="2800" b="0" i="0" u="none" strike="noStrike" cap="none">
                <a:solidFill>
                  <a:srgbClr val="FFFFFF"/>
                </a:solidFill>
                <a:latin typeface="Calibri"/>
                <a:ea typeface="Calibri"/>
                <a:cs typeface="Calibri"/>
                <a:sym typeface="Calibri"/>
              </a:rPr>
              <a:t>BUT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396882" y="280374"/>
            <a:ext cx="11438793" cy="1844256"/>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141" name="Google Shape;141;p5"/>
          <p:cNvCxnSpPr/>
          <p:nvPr/>
        </p:nvCxnSpPr>
        <p:spPr>
          <a:xfrm>
            <a:off x="2230078" y="1522292"/>
            <a:ext cx="7772400" cy="0"/>
          </a:xfrm>
          <a:prstGeom prst="straightConnector1">
            <a:avLst/>
          </a:prstGeom>
          <a:noFill/>
          <a:ln w="22225" cap="flat" cmpd="sng">
            <a:solidFill>
              <a:srgbClr val="D9D9D9"/>
            </a:solidFill>
            <a:prstDash val="solid"/>
            <a:miter lim="800000"/>
            <a:headEnd type="none" w="sm" len="sm"/>
            <a:tailEnd type="none" w="sm" len="sm"/>
          </a:ln>
        </p:spPr>
      </p:cxnSp>
      <p:cxnSp>
        <p:nvCxnSpPr>
          <p:cNvPr id="142" name="Google Shape;142;p5"/>
          <p:cNvCxnSpPr/>
          <p:nvPr/>
        </p:nvCxnSpPr>
        <p:spPr>
          <a:xfrm>
            <a:off x="6116278" y="2596836"/>
            <a:ext cx="0" cy="3657600"/>
          </a:xfrm>
          <a:prstGeom prst="straightConnector1">
            <a:avLst/>
          </a:prstGeom>
          <a:noFill/>
          <a:ln w="101600" cap="flat" cmpd="dbl">
            <a:solidFill>
              <a:srgbClr val="595959"/>
            </a:solidFill>
            <a:prstDash val="solid"/>
            <a:miter lim="800000"/>
            <a:headEnd type="none" w="sm" len="sm"/>
            <a:tailEnd type="none" w="sm" len="sm"/>
          </a:ln>
        </p:spPr>
      </p:cxnSp>
      <p:sp>
        <p:nvSpPr>
          <p:cNvPr id="143" name="Google Shape;143;p5"/>
          <p:cNvSpPr/>
          <p:nvPr/>
        </p:nvSpPr>
        <p:spPr>
          <a:xfrm>
            <a:off x="6470325" y="6577626"/>
            <a:ext cx="776267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none" strike="noStrike" cap="none">
                <a:solidFill>
                  <a:srgbClr val="FFFFFF"/>
                </a:solidFill>
                <a:latin typeface="Calibri"/>
                <a:ea typeface="Calibri"/>
                <a:cs typeface="Calibri"/>
                <a:sym typeface="Calibri"/>
              </a:rPr>
              <a:t>No attribution necessary: </a:t>
            </a:r>
            <a:r>
              <a:rPr lang="en-GB" sz="1000" b="0" i="0" u="sng" strike="noStrike" cap="none">
                <a:solidFill>
                  <a:schemeClr val="hlink"/>
                </a:solidFill>
                <a:latin typeface="Calibri"/>
                <a:ea typeface="Calibri"/>
                <a:cs typeface="Calibri"/>
                <a:sym typeface="Calibri"/>
                <a:hlinkClick r:id="rId3"/>
              </a:rPr>
              <a:t>https://pixabay.com/photos/coral-reef-sea-underwater-fish-2745962/</a:t>
            </a:r>
            <a:r>
              <a:rPr lang="en-GB" sz="10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44" name="Google Shape;144;p5"/>
          <p:cNvSpPr/>
          <p:nvPr/>
        </p:nvSpPr>
        <p:spPr>
          <a:xfrm>
            <a:off x="201253" y="5400682"/>
            <a:ext cx="11830050" cy="1110442"/>
          </a:xfrm>
          <a:prstGeom prst="flowChartAlternateProcess">
            <a:avLst/>
          </a:prstGeom>
          <a:solidFill>
            <a:srgbClr val="888888"/>
          </a:solidFill>
          <a:ln w="12700" cap="flat" cmpd="sng">
            <a:solidFill>
              <a:srgbClr val="8888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GB" sz="2800" b="0" i="0" u="none" strike="noStrike" cap="none">
                <a:solidFill>
                  <a:srgbClr val="FFFFFF"/>
                </a:solidFill>
                <a:latin typeface="Calibri"/>
                <a:ea typeface="Calibri"/>
                <a:cs typeface="Calibri"/>
                <a:sym typeface="Calibri"/>
              </a:rPr>
              <a:t>Rising carbon dioxide levels in the atmosphere cause more carbon dioxide to dissolves in the ocean. This causes the ocean to become more acid. </a:t>
            </a:r>
            <a:endParaRPr sz="2800" b="0" i="0" u="none" strike="noStrike" cap="none">
              <a:solidFill>
                <a:srgbClr val="FFFFFF"/>
              </a:solidFill>
              <a:latin typeface="Calibri"/>
              <a:ea typeface="Calibri"/>
              <a:cs typeface="Calibri"/>
              <a:sym typeface="Calibri"/>
            </a:endParaRPr>
          </a:p>
        </p:txBody>
      </p:sp>
      <p:pic>
        <p:nvPicPr>
          <p:cNvPr id="145" name="Google Shape;145;p5"/>
          <p:cNvPicPr preferRelativeResize="0"/>
          <p:nvPr/>
        </p:nvPicPr>
        <p:blipFill rotWithShape="1">
          <a:blip r:embed="rId4">
            <a:alphaModFix/>
          </a:blip>
          <a:srcRect/>
          <a:stretch/>
        </p:blipFill>
        <p:spPr>
          <a:xfrm>
            <a:off x="2435224" y="2181516"/>
            <a:ext cx="8709017" cy="3219166"/>
          </a:xfrm>
          <a:prstGeom prst="rect">
            <a:avLst/>
          </a:prstGeom>
          <a:noFill/>
          <a:ln>
            <a:noFill/>
          </a:ln>
        </p:spPr>
      </p:pic>
      <p:sp>
        <p:nvSpPr>
          <p:cNvPr id="146" name="Google Shape;146;p5"/>
          <p:cNvSpPr txBox="1">
            <a:spLocks noGrp="1"/>
          </p:cNvSpPr>
          <p:nvPr>
            <p:ph type="title"/>
          </p:nvPr>
        </p:nvSpPr>
        <p:spPr>
          <a:xfrm>
            <a:off x="546351" y="433545"/>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GB" sz="5400">
                <a:solidFill>
                  <a:srgbClr val="FFFFFF"/>
                </a:solidFill>
              </a:rPr>
              <a:t>Climate change </a:t>
            </a:r>
            <a:endParaRPr/>
          </a:p>
        </p:txBody>
      </p:sp>
      <p:sp>
        <p:nvSpPr>
          <p:cNvPr id="147" name="Google Shape;147;p5"/>
          <p:cNvSpPr/>
          <p:nvPr/>
        </p:nvSpPr>
        <p:spPr>
          <a:xfrm>
            <a:off x="201253" y="5154448"/>
            <a:ext cx="6096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Freely available Hugo Ahlenius, UNEP/GRID-Arendal) http://www.grida.no/resources/7215</a:t>
            </a:r>
            <a:endParaRPr sz="1400" b="0" i="0" u="none" strike="noStrike" cap="none">
              <a:solidFill>
                <a:srgbClr val="000000"/>
              </a:solidFill>
              <a:latin typeface="Arial"/>
              <a:ea typeface="Arial"/>
              <a:cs typeface="Arial"/>
              <a:sym typeface="Arial"/>
            </a:endParaRPr>
          </a:p>
        </p:txBody>
      </p:sp>
      <p:sp>
        <p:nvSpPr>
          <p:cNvPr id="148" name="Google Shape;148;p5"/>
          <p:cNvSpPr/>
          <p:nvPr/>
        </p:nvSpPr>
        <p:spPr>
          <a:xfrm>
            <a:off x="8275675" y="2044925"/>
            <a:ext cx="3916350" cy="3219156"/>
          </a:xfrm>
          <a:prstGeom prst="irregularSeal1">
            <a:avLst/>
          </a:prstGeom>
          <a:solidFill>
            <a:srgbClr val="01693F"/>
          </a:solidFill>
          <a:ln w="12700" cap="flat" cmpd="sng">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br>
              <a:rPr lang="en-GB" sz="1800">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Find out about the effect of acid rain on lakes . What might be the effect of the ocean becoming more acidic?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6"/>
          <p:cNvPicPr preferRelativeResize="0"/>
          <p:nvPr/>
        </p:nvPicPr>
        <p:blipFill rotWithShape="1">
          <a:blip r:embed="rId3">
            <a:alphaModFix/>
          </a:blip>
          <a:srcRect t="2334" b="13708"/>
          <a:stretch/>
        </p:blipFill>
        <p:spPr>
          <a:xfrm>
            <a:off x="20" y="10"/>
            <a:ext cx="12191980" cy="6857990"/>
          </a:xfrm>
          <a:prstGeom prst="rect">
            <a:avLst/>
          </a:prstGeom>
          <a:noFill/>
          <a:ln>
            <a:noFill/>
          </a:ln>
        </p:spPr>
      </p:pic>
      <p:sp>
        <p:nvSpPr>
          <p:cNvPr id="154" name="Google Shape;154;p6"/>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rgbClr val="3CB659">
              <a:alpha val="75686"/>
            </a:srgb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sp>
        <p:nvSpPr>
          <p:cNvPr id="155" name="Google Shape;155;p6"/>
          <p:cNvSpPr txBox="1">
            <a:spLocks noGrp="1"/>
          </p:cNvSpPr>
          <p:nvPr>
            <p:ph type="title"/>
          </p:nvPr>
        </p:nvSpPr>
        <p:spPr>
          <a:xfrm>
            <a:off x="7708075" y="3231925"/>
            <a:ext cx="4330200" cy="1834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GB" sz="4800" b="1">
                <a:solidFill>
                  <a:srgbClr val="FFFFFF"/>
                </a:solidFill>
              </a:rPr>
              <a:t>Climate change </a:t>
            </a:r>
            <a:endParaRPr sz="4800" b="1">
              <a:solidFill>
                <a:srgbClr val="FFFFFF"/>
              </a:solidFill>
            </a:endParaRPr>
          </a:p>
        </p:txBody>
      </p:sp>
      <p:sp>
        <p:nvSpPr>
          <p:cNvPr id="156" name="Google Shape;156;p6"/>
          <p:cNvSpPr txBox="1"/>
          <p:nvPr/>
        </p:nvSpPr>
        <p:spPr>
          <a:xfrm>
            <a:off x="7782910" y="5242675"/>
            <a:ext cx="4330262" cy="68328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rgbClr val="000000"/>
              </a:buClr>
              <a:buSzPts val="1600"/>
              <a:buFont typeface="Calibri"/>
              <a:buNone/>
            </a:pPr>
            <a:r>
              <a:rPr lang="en-GB" sz="1800" b="0" i="0" u="none" strike="noStrike" cap="none">
                <a:solidFill>
                  <a:srgbClr val="FFFFFF"/>
                </a:solidFill>
                <a:latin typeface="Calibri"/>
                <a:ea typeface="Calibri"/>
                <a:cs typeface="Calibri"/>
                <a:sym typeface="Calibri"/>
              </a:rPr>
              <a:t>Coral reefs are dying causing a loss of biodiversity in the world’s most productive fishing grounds. </a:t>
            </a:r>
            <a:endParaRPr sz="1800" b="0" i="0" u="none" strike="noStrike" cap="none">
              <a:solidFill>
                <a:srgbClr val="FFFFFF"/>
              </a:solidFill>
              <a:latin typeface="Arial"/>
              <a:ea typeface="Arial"/>
              <a:cs typeface="Arial"/>
              <a:sym typeface="Arial"/>
            </a:endParaRPr>
          </a:p>
        </p:txBody>
      </p:sp>
      <p:cxnSp>
        <p:nvCxnSpPr>
          <p:cNvPr id="157" name="Google Shape;157;p6"/>
          <p:cNvCxnSpPr/>
          <p:nvPr/>
        </p:nvCxnSpPr>
        <p:spPr>
          <a:xfrm>
            <a:off x="9480331" y="5123793"/>
            <a:ext cx="935420" cy="0"/>
          </a:xfrm>
          <a:prstGeom prst="straightConnector1">
            <a:avLst/>
          </a:prstGeom>
          <a:noFill/>
          <a:ln w="25400" cap="sq" cmpd="sng">
            <a:solidFill>
              <a:srgbClr val="FFFFFF"/>
            </a:solidFill>
            <a:prstDash val="solid"/>
            <a:bevel/>
            <a:headEnd type="none" w="sm" len="sm"/>
            <a:tailEnd type="none" w="sm" len="sm"/>
          </a:ln>
        </p:spPr>
      </p:cxnSp>
      <p:sp>
        <p:nvSpPr>
          <p:cNvPr id="158" name="Google Shape;158;p6"/>
          <p:cNvSpPr/>
          <p:nvPr/>
        </p:nvSpPr>
        <p:spPr>
          <a:xfrm>
            <a:off x="347663" y="6449110"/>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000"/>
              <a:buFont typeface="Calibri"/>
              <a:buNone/>
            </a:pPr>
            <a:r>
              <a:rPr lang="en-GB" sz="1000" b="0" i="0" u="none" strike="noStrike" cap="none">
                <a:solidFill>
                  <a:srgbClr val="FFFFFF"/>
                </a:solidFill>
                <a:latin typeface="Calibri"/>
                <a:ea typeface="Calibri"/>
                <a:cs typeface="Calibri"/>
                <a:sym typeface="Calibri"/>
              </a:rPr>
              <a:t>No attribution necessary https://pixabay.com/photos/coral-reef-sea-underwater-fish-2745962/</a:t>
            </a:r>
            <a:endParaRPr sz="1400" b="0" i="0" u="none" strike="noStrike" cap="none">
              <a:solidFill>
                <a:srgbClr val="000000"/>
              </a:solidFill>
              <a:latin typeface="Arial"/>
              <a:ea typeface="Arial"/>
              <a:cs typeface="Arial"/>
              <a:sym typeface="Arial"/>
            </a:endParaRPr>
          </a:p>
        </p:txBody>
      </p:sp>
      <p:sp>
        <p:nvSpPr>
          <p:cNvPr id="159" name="Google Shape;159;p6"/>
          <p:cNvSpPr/>
          <p:nvPr/>
        </p:nvSpPr>
        <p:spPr>
          <a:xfrm rot="-974149">
            <a:off x="4484621" y="4826386"/>
            <a:ext cx="3300408" cy="1602169"/>
          </a:xfrm>
          <a:prstGeom prst="irregularSeal1">
            <a:avLst/>
          </a:prstGeom>
          <a:solidFill>
            <a:srgbClr val="0F683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What effect might this have on humans?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p:nvPr/>
        </p:nvSpPr>
        <p:spPr>
          <a:xfrm>
            <a:off x="4654295" y="478232"/>
            <a:ext cx="7034121" cy="5918673"/>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5" name="Google Shape;165;p7"/>
          <p:cNvSpPr txBox="1">
            <a:spLocks noGrp="1"/>
          </p:cNvSpPr>
          <p:nvPr>
            <p:ph type="title"/>
          </p:nvPr>
        </p:nvSpPr>
        <p:spPr>
          <a:xfrm>
            <a:off x="5297762" y="1053711"/>
            <a:ext cx="5638994" cy="14244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GB">
                <a:solidFill>
                  <a:srgbClr val="FFFFFF"/>
                </a:solidFill>
              </a:rPr>
              <a:t>Student investigation</a:t>
            </a:r>
            <a:endParaRPr/>
          </a:p>
        </p:txBody>
      </p:sp>
      <p:pic>
        <p:nvPicPr>
          <p:cNvPr id="166" name="Google Shape;166;p7"/>
          <p:cNvPicPr preferRelativeResize="0"/>
          <p:nvPr/>
        </p:nvPicPr>
        <p:blipFill rotWithShape="1">
          <a:blip r:embed="rId3">
            <a:alphaModFix/>
          </a:blip>
          <a:srcRect/>
          <a:stretch/>
        </p:blipFill>
        <p:spPr>
          <a:xfrm>
            <a:off x="1089181" y="478232"/>
            <a:ext cx="2448139" cy="2789902"/>
          </a:xfrm>
          <a:prstGeom prst="rect">
            <a:avLst/>
          </a:prstGeom>
          <a:noFill/>
          <a:ln>
            <a:noFill/>
          </a:ln>
        </p:spPr>
      </p:pic>
      <p:cxnSp>
        <p:nvCxnSpPr>
          <p:cNvPr id="167" name="Google Shape;167;p7"/>
          <p:cNvCxnSpPr/>
          <p:nvPr/>
        </p:nvCxnSpPr>
        <p:spPr>
          <a:xfrm>
            <a:off x="5412373" y="2114898"/>
            <a:ext cx="4562400" cy="0"/>
          </a:xfrm>
          <a:prstGeom prst="straightConnector1">
            <a:avLst/>
          </a:prstGeom>
          <a:noFill/>
          <a:ln w="22225" cap="flat" cmpd="sng">
            <a:solidFill>
              <a:srgbClr val="E7E6E6"/>
            </a:solidFill>
            <a:prstDash val="solid"/>
            <a:miter lim="800000"/>
            <a:headEnd type="none" w="sm" len="sm"/>
            <a:tailEnd type="none" w="sm" len="sm"/>
          </a:ln>
        </p:spPr>
      </p:cxnSp>
      <p:pic>
        <p:nvPicPr>
          <p:cNvPr id="168" name="Google Shape;168;p7" descr="Test tubes"/>
          <p:cNvPicPr preferRelativeResize="0"/>
          <p:nvPr/>
        </p:nvPicPr>
        <p:blipFill rotWithShape="1">
          <a:blip r:embed="rId4">
            <a:alphaModFix/>
          </a:blip>
          <a:srcRect/>
          <a:stretch/>
        </p:blipFill>
        <p:spPr>
          <a:xfrm>
            <a:off x="918791" y="3589867"/>
            <a:ext cx="2788920" cy="2788920"/>
          </a:xfrm>
          <a:prstGeom prst="rect">
            <a:avLst/>
          </a:prstGeom>
          <a:noFill/>
          <a:ln>
            <a:noFill/>
          </a:ln>
        </p:spPr>
      </p:pic>
      <p:sp>
        <p:nvSpPr>
          <p:cNvPr id="169" name="Google Shape;169;p7"/>
          <p:cNvSpPr txBox="1">
            <a:spLocks noGrp="1"/>
          </p:cNvSpPr>
          <p:nvPr>
            <p:ph type="body" idx="1"/>
          </p:nvPr>
        </p:nvSpPr>
        <p:spPr>
          <a:xfrm>
            <a:off x="5297762" y="2799889"/>
            <a:ext cx="5747187" cy="2987543"/>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solidFill>
                <a:srgbClr val="FFFFFF"/>
              </a:solidFill>
            </a:endParaRPr>
          </a:p>
          <a:p>
            <a:pPr marL="0" lvl="0" indent="0" algn="l" rtl="0">
              <a:lnSpc>
                <a:spcPct val="90000"/>
              </a:lnSpc>
              <a:spcBef>
                <a:spcPts val="1000"/>
              </a:spcBef>
              <a:spcAft>
                <a:spcPts val="0"/>
              </a:spcAft>
              <a:buClr>
                <a:schemeClr val="dk1"/>
              </a:buClr>
              <a:buSzPts val="2400"/>
              <a:buNone/>
            </a:pPr>
            <a:endParaRPr sz="2400">
              <a:solidFill>
                <a:srgbClr val="FFFFFF"/>
              </a:solidFill>
            </a:endParaRPr>
          </a:p>
        </p:txBody>
      </p:sp>
      <p:sp>
        <p:nvSpPr>
          <p:cNvPr id="170" name="Google Shape;170;p7"/>
          <p:cNvSpPr/>
          <p:nvPr/>
        </p:nvSpPr>
        <p:spPr>
          <a:xfrm>
            <a:off x="5806763" y="2346662"/>
            <a:ext cx="4729200" cy="38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en-GB" sz="2400" b="0" i="0" u="none" strike="noStrike" cap="none">
                <a:solidFill>
                  <a:srgbClr val="FFFFFF"/>
                </a:solidFill>
                <a:latin typeface="Calibri"/>
                <a:ea typeface="Calibri"/>
                <a:cs typeface="Calibri"/>
                <a:sym typeface="Calibri"/>
              </a:rPr>
              <a:t> Ocean water absorbs carbon dioxide from the atmosphere.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400"/>
              <a:buFont typeface="Calibri"/>
              <a:buNone/>
            </a:pPr>
            <a:r>
              <a:rPr lang="en-GB" sz="2400" b="0" i="0" u="none" strike="noStrike" cap="none">
                <a:solidFill>
                  <a:srgbClr val="FFFFFF"/>
                </a:solidFill>
                <a:latin typeface="Calibri"/>
                <a:ea typeface="Calibri"/>
                <a:cs typeface="Calibri"/>
                <a:sym typeface="Calibri"/>
              </a:rPr>
              <a:t> Higher carbon dioxide levels in the atmosphere are causing ocean water to become more acid.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400"/>
              <a:buFont typeface="Calibri"/>
              <a:buNone/>
            </a:pPr>
            <a:r>
              <a:rPr lang="en-GB" sz="2400" b="0" i="0" u="none" strike="noStrike" cap="none">
                <a:solidFill>
                  <a:srgbClr val="FFFFFF"/>
                </a:solidFill>
                <a:latin typeface="Calibri"/>
                <a:ea typeface="Calibri"/>
                <a:cs typeface="Calibri"/>
                <a:sym typeface="Calibri"/>
              </a:rPr>
              <a:t>This is damaging tiny shell-building animals such as coral and plankton, and the entire food web of which they are a part and humans who catch, eat and sell fish to survive. </a:t>
            </a:r>
            <a:endParaRPr sz="1400" b="0" i="0" u="none" strike="noStrike" cap="none">
              <a:solidFill>
                <a:srgbClr val="000000"/>
              </a:solidFill>
              <a:latin typeface="Arial"/>
              <a:ea typeface="Arial"/>
              <a:cs typeface="Arial"/>
              <a:sym typeface="Arial"/>
            </a:endParaRPr>
          </a:p>
        </p:txBody>
      </p:sp>
      <p:sp>
        <p:nvSpPr>
          <p:cNvPr id="171" name="Google Shape;171;p7"/>
          <p:cNvSpPr/>
          <p:nvPr/>
        </p:nvSpPr>
        <p:spPr>
          <a:xfrm>
            <a:off x="0" y="6472416"/>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No attribution necessary </a:t>
            </a:r>
            <a:r>
              <a:rPr lang="en-GB" sz="1000" b="0" i="0" u="sng" strike="noStrike" cap="none">
                <a:solidFill>
                  <a:schemeClr val="hlink"/>
                </a:solidFill>
                <a:latin typeface="Calibri"/>
                <a:ea typeface="Calibri"/>
                <a:cs typeface="Calibri"/>
                <a:sym typeface="Calibri"/>
                <a:hlinkClick r:id="rId5"/>
              </a:rPr>
              <a:t>https://pixabay.com/photos/radiolarian-plankton-fossil-936194/</a:t>
            </a:r>
            <a:r>
              <a:rPr lang="en-GB" sz="10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p:nvPr/>
        </p:nvSpPr>
        <p:spPr>
          <a:xfrm>
            <a:off x="0" y="0"/>
            <a:ext cx="5314384" cy="6858000"/>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7" name="Google Shape;177;p8"/>
          <p:cNvSpPr txBox="1">
            <a:spLocks noGrp="1"/>
          </p:cNvSpPr>
          <p:nvPr>
            <p:ph type="title"/>
          </p:nvPr>
        </p:nvSpPr>
        <p:spPr>
          <a:xfrm>
            <a:off x="829781" y="2745736"/>
            <a:ext cx="3698803" cy="1366528"/>
          </a:xfrm>
          <a:prstGeom prst="rect">
            <a:avLst/>
          </a:prstGeom>
          <a:solidFill>
            <a:srgbClr val="FFFFFF"/>
          </a:solidFill>
          <a:ln w="25400" cap="sq" cmpd="sng">
            <a:solidFill>
              <a:srgbClr val="404040"/>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200"/>
              <a:buFont typeface="Calibri"/>
              <a:buNone/>
            </a:pPr>
            <a:r>
              <a:rPr lang="en-GB" sz="3200">
                <a:solidFill>
                  <a:srgbClr val="262626"/>
                </a:solidFill>
              </a:rPr>
              <a:t>Biodiversity is good for the economy.</a:t>
            </a:r>
            <a:endParaRPr/>
          </a:p>
        </p:txBody>
      </p:sp>
      <p:sp>
        <p:nvSpPr>
          <p:cNvPr id="178" name="Google Shape;178;p8"/>
          <p:cNvSpPr txBox="1">
            <a:spLocks noGrp="1"/>
          </p:cNvSpPr>
          <p:nvPr>
            <p:ph type="body" idx="1"/>
          </p:nvPr>
        </p:nvSpPr>
        <p:spPr>
          <a:xfrm>
            <a:off x="6049182" y="802638"/>
            <a:ext cx="5408696" cy="52527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GB" sz="2400"/>
              <a:t>What words do you think of when you hear the word economy?</a:t>
            </a:r>
            <a:endParaRPr/>
          </a:p>
          <a:p>
            <a:pPr marL="0" lvl="0" indent="0" algn="l" rtl="0">
              <a:lnSpc>
                <a:spcPct val="90000"/>
              </a:lnSpc>
              <a:spcBef>
                <a:spcPts val="1000"/>
              </a:spcBef>
              <a:spcAft>
                <a:spcPts val="0"/>
              </a:spcAft>
              <a:buClr>
                <a:schemeClr val="lt1"/>
              </a:buClr>
              <a:buSzPts val="2400"/>
              <a:buNone/>
            </a:pPr>
            <a:endParaRPr sz="2400"/>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759</Words>
  <Application>Microsoft Office PowerPoint</Application>
  <PresentationFormat>Widescreen</PresentationFormat>
  <Paragraphs>63</Paragraphs>
  <Slides>19</Slides>
  <Notes>18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19</vt:i4>
      </vt:variant>
    </vt:vector>
  </HeadingPairs>
  <TitlesOfParts>
    <vt:vector size="23" baseType="lpstr">
      <vt:lpstr>Arial</vt:lpstr>
      <vt:lpstr>Calibri</vt:lpstr>
      <vt:lpstr>1_Office Theme</vt:lpstr>
      <vt:lpstr>1_Office Theme</vt:lpstr>
      <vt:lpstr>PowerPoint Presentation</vt:lpstr>
      <vt:lpstr>PowerPoint Presentation</vt:lpstr>
      <vt:lpstr>PowerPoint Presentation</vt:lpstr>
      <vt:lpstr>What causes animals to become endangered and biodiversity to be reduced?</vt:lpstr>
      <vt:lpstr>PowerPoint Presentation</vt:lpstr>
      <vt:lpstr>Climate change </vt:lpstr>
      <vt:lpstr>Climate change </vt:lpstr>
      <vt:lpstr>Student investigation</vt:lpstr>
      <vt:lpstr>Biodiversity is good for the economy.</vt:lpstr>
      <vt:lpstr>Biodiversity is good for the economy. An example </vt:lpstr>
      <vt:lpstr>Some ecosystems are more sensitive than others, acting like an early warning system. </vt:lpstr>
      <vt:lpstr> Climate change </vt:lpstr>
      <vt:lpstr>Climate change</vt:lpstr>
      <vt:lpstr>Why did Noah put the animals in the ark?</vt:lpstr>
      <vt:lpstr>Gene banks are modern day arks </vt:lpstr>
      <vt:lpstr>Gene banks are modern day arks </vt:lpstr>
      <vt:lpstr>Encouraging biodiversity-Build a bug house.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Smith</dc:creator>
  <cp:lastModifiedBy>Hannah Langdana</cp:lastModifiedBy>
  <cp:revision>3</cp:revision>
  <dcterms:created xsi:type="dcterms:W3CDTF">2019-04-23T11:42:10Z</dcterms:created>
  <dcterms:modified xsi:type="dcterms:W3CDTF">2020-06-01T13:29:35Z</dcterms:modified>
</cp:coreProperties>
</file>