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82" r:id="rId2"/>
    <p:sldId id="257" r:id="rId3"/>
    <p:sldId id="258" r:id="rId4"/>
    <p:sldId id="256"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1" r:id="rId27"/>
    <p:sldId id="280" r:id="rId28"/>
  </p:sldIdLst>
  <p:sldSz cx="9144000" cy="6858000" type="screen4x3"/>
  <p:notesSz cx="6858000" cy="9144000"/>
  <p:embeddedFontLs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I7+fEYBhvnw2qgoTGEmfSyESJ6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7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37" autoAdjust="0"/>
  </p:normalViewPr>
  <p:slideViewPr>
    <p:cSldViewPr snapToGrid="0">
      <p:cViewPr varScale="1">
        <p:scale>
          <a:sx n="68" d="100"/>
          <a:sy n="68" d="100"/>
        </p:scale>
        <p:origin x="144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da/photos/eng-gr%C3%B8n-eng-blumenwiese-gr%C3%A6s-240193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mages.pexels.com/photos/266896/pexels-photo-266896.jpeg?auto=compress&amp;cs=tinysrgb&amp;h=350"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images.pexels.com/photos/414936/pexels-photo-414936.jpeg?auto=compress&amp;cs=tinysrgb&amp;dpr=1&amp;w=500"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images.pexels.com/photos/407078/pexels-photo-407078.jpeg?auto=compress&amp;cs=tinysrgb&amp;dpr=1&amp;w=500"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images.pexels.com/photos/356036/pexels-photo-356036.jpeg?auto=compress&amp;cs=tinysrgb&amp;dpr=1&amp;w=500" TargetMode="External"/><Relationship Id="rId4" Type="http://schemas.openxmlformats.org/officeDocument/2006/relationships/hyperlink" Target="https://pixabay.com/da/photos/d%C3%A6mning-flod-milj%C3%B8-elektricitet-880097/"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da/photos/elbil-bil-elektrisk-k%C3%B8ret%C3%B8j-magt-1458836/"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pexels.com/photo/person-holding-red-and-white-disposable-bottle-1933386/" TargetMode="External"/><Relationship Id="rId4" Type="http://schemas.openxmlformats.org/officeDocument/2006/relationships/hyperlink" Target="https://www.pexels.com/photo/person-holding-black-scissors-3912947/"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images.pexels.com/photos/33591/church-window-baptism-sacrament-glass-window.jpg?h=350&amp;auto=compress&amp;cs=tinysrgb"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dn.pixabay.com/photo/2012/05/07/01/37/creation-47473_960_720.p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dn.pixabay.com/photo/2017/02/01/12/23/cartoon-2030061_640.pn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dn.pixabay.com/photo/2015/08/21/00/12/christ-898330_1280.jp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da/photos/maleri-tegning-kunst-blomst-3074489/"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pixabay.com/vectors/origami-paper-folding-artistic-156627/" TargetMode="External"/><Relationship Id="rId4" Type="http://schemas.openxmlformats.org/officeDocument/2006/relationships/hyperlink" Target="https://pixabay.com/photos/toys-plasticine-play-dough-35459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illustrations/broken-heart-love-relationship-173913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da/photos/tr%C3%A6er-bakke-gr%C3%B8n-bl%C3%A5-natur-park-79022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xels.com/photo/icebergs-2229887/"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pexels.com/photo/air-air-pollution-climate-change-dawn-221012/"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reenchoices.org/green-living/waste-recycling/environmental-impact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exels.com/photo/scrap-metal-trash-litter-scrapyard-128421/"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da/photos/kul-k%C3%A5l-br%C3%A6ndt-br%C3%A6ndstof-sort-842468/"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ixabay.com/da/photos/sol-lyse-gul-solnedgang-himmel-195305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Photo: </a:t>
            </a:r>
            <a:r>
              <a:rPr lang="en-GB" dirty="0">
                <a:hlinkClick r:id="rId3"/>
              </a:rPr>
              <a:t>https://pixabay.com/da/photos/eng-gr%C3%B8n-eng-blumenwiese-gr%C3%A6s-2401931/</a:t>
            </a:r>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9286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Pic ref gas: </a:t>
            </a:r>
            <a:r>
              <a:rPr lang="en-GB" dirty="0">
                <a:hlinkClick r:id="rId3"/>
              </a:rPr>
              <a:t>https://images.pexels.com/photos/266896/pexels-photo-266896.jpeg?auto=compress&amp;cs=tinysrgb&amp;h=350</a:t>
            </a:r>
            <a:endParaRPr lang="en-GB" dirty="0"/>
          </a:p>
          <a:p>
            <a:pPr marL="0" lvl="0" indent="0" algn="l" rtl="0">
              <a:lnSpc>
                <a:spcPct val="100000"/>
              </a:lnSpc>
              <a:spcBef>
                <a:spcPts val="0"/>
              </a:spcBef>
              <a:spcAft>
                <a:spcPts val="0"/>
              </a:spcAft>
              <a:buSzPts val="1400"/>
              <a:buNone/>
            </a:pPr>
            <a:r>
              <a:rPr lang="en-GB" dirty="0"/>
              <a:t>Pic ref oil: </a:t>
            </a:r>
            <a:r>
              <a:rPr lang="en-GB" dirty="0">
                <a:hlinkClick r:id="rId4"/>
              </a:rPr>
              <a:t>https://images.pexels.com/photos/414936/pexels-photo-414936.jpeg?auto=compress&amp;cs=tinysrgb&amp;dpr=1&amp;w=500</a:t>
            </a:r>
            <a:endParaRPr dirty="0"/>
          </a:p>
        </p:txBody>
      </p:sp>
      <p:sp>
        <p:nvSpPr>
          <p:cNvPr id="160" name="Google Shape;16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Wind pic ref: </a:t>
            </a:r>
            <a:r>
              <a:rPr lang="en-GB" dirty="0">
                <a:hlinkClick r:id="rId3"/>
              </a:rPr>
              <a:t>https://images.pexels.com/photos/407078/pexels-photo-407078.jpeg?auto=compress&amp;cs=tinysrgb&amp;dpr=1&amp;w=500</a:t>
            </a:r>
            <a:endParaRPr lang="en-GB" dirty="0"/>
          </a:p>
          <a:p>
            <a:pPr marL="0" lvl="0" indent="0" algn="l" rtl="0">
              <a:lnSpc>
                <a:spcPct val="100000"/>
              </a:lnSpc>
              <a:spcBef>
                <a:spcPts val="0"/>
              </a:spcBef>
              <a:spcAft>
                <a:spcPts val="0"/>
              </a:spcAft>
              <a:buSzPts val="1400"/>
              <a:buNone/>
            </a:pPr>
            <a:r>
              <a:rPr lang="en-GB" dirty="0"/>
              <a:t>Hydro pic ref: </a:t>
            </a:r>
            <a:r>
              <a:rPr lang="en-GB" dirty="0">
                <a:hlinkClick r:id="rId4"/>
              </a:rPr>
              <a:t>https://pixabay.com/da/photos/d%C3%A6mning-flod-milj%C3%B8-elektricitet-880097/</a:t>
            </a:r>
            <a:endParaRPr lang="en-GB" dirty="0"/>
          </a:p>
          <a:p>
            <a:pPr marL="0" lvl="0" indent="0" algn="l" rtl="0">
              <a:lnSpc>
                <a:spcPct val="100000"/>
              </a:lnSpc>
              <a:spcBef>
                <a:spcPts val="0"/>
              </a:spcBef>
              <a:spcAft>
                <a:spcPts val="0"/>
              </a:spcAft>
              <a:buSzPts val="1400"/>
              <a:buNone/>
            </a:pPr>
            <a:r>
              <a:rPr lang="en-GB" dirty="0"/>
              <a:t>Solar Power pic ref: </a:t>
            </a:r>
            <a:r>
              <a:rPr lang="en-GB" dirty="0">
                <a:hlinkClick r:id="rId5"/>
              </a:rPr>
              <a:t>https://images.pexels.com/photos/356036/pexels-photo-356036.jpeg?auto=compress&amp;cs=tinysrgb&amp;dpr=1&amp;w=500</a:t>
            </a:r>
            <a:endParaRPr dirty="0"/>
          </a:p>
        </p:txBody>
      </p:sp>
      <p:sp>
        <p:nvSpPr>
          <p:cNvPr id="171" name="Google Shape;17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Car pic: </a:t>
            </a:r>
            <a:r>
              <a:rPr lang="en-GB" dirty="0">
                <a:hlinkClick r:id="rId3"/>
              </a:rPr>
              <a:t>https://pixabay.com/da/photos/elbil-bil-elektrisk-k%C3%B8ret%C3%B8j-magt-1458836/</a:t>
            </a:r>
            <a:endParaRPr lang="en-GB" dirty="0"/>
          </a:p>
          <a:p>
            <a:pPr marL="0" lvl="0" indent="0" algn="l" rtl="0">
              <a:lnSpc>
                <a:spcPct val="100000"/>
              </a:lnSpc>
              <a:spcBef>
                <a:spcPts val="0"/>
              </a:spcBef>
              <a:spcAft>
                <a:spcPts val="0"/>
              </a:spcAft>
              <a:buSzPts val="1400"/>
              <a:buNone/>
            </a:pPr>
            <a:r>
              <a:rPr lang="en-GB" dirty="0"/>
              <a:t>Plant ref: </a:t>
            </a:r>
            <a:r>
              <a:rPr lang="en-GB" dirty="0">
                <a:hlinkClick r:id="rId4"/>
              </a:rPr>
              <a:t>https://www.pexels.com/photo/person-holding-black-scissors-3912947/</a:t>
            </a:r>
            <a:endParaRPr lang="en-GB" dirty="0"/>
          </a:p>
          <a:p>
            <a:pPr marL="0" lvl="0" indent="0" algn="l" rtl="0">
              <a:lnSpc>
                <a:spcPct val="100000"/>
              </a:lnSpc>
              <a:spcBef>
                <a:spcPts val="0"/>
              </a:spcBef>
              <a:spcAft>
                <a:spcPts val="0"/>
              </a:spcAft>
              <a:buSzPts val="1400"/>
              <a:buNone/>
            </a:pPr>
            <a:r>
              <a:rPr lang="en-GB" dirty="0"/>
              <a:t>Recycling pic: </a:t>
            </a:r>
            <a:r>
              <a:rPr lang="en-GB" dirty="0">
                <a:hlinkClick r:id="rId5"/>
              </a:rPr>
              <a:t>https://www.pexels.com/photo/person-holding-red-and-white-disposable-bottle-1933386/</a:t>
            </a:r>
            <a:endParaRPr dirty="0"/>
          </a:p>
        </p:txBody>
      </p:sp>
      <p:sp>
        <p:nvSpPr>
          <p:cNvPr id="183" name="Google Shape;18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Pic ref: </a:t>
            </a:r>
            <a:r>
              <a:rPr lang="en-GB" dirty="0">
                <a:hlinkClick r:id="rId3"/>
              </a:rPr>
              <a:t>https://images.pexels.com/photos/33591/church-window-baptism-sacrament-glass-window.jpg?h=350&amp;auto=compress&amp;cs=tinysrgb</a:t>
            </a:r>
            <a:endParaRPr dirty="0"/>
          </a:p>
        </p:txBody>
      </p:sp>
      <p:sp>
        <p:nvSpPr>
          <p:cNvPr id="193" name="Google Shape;19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Recap with students, this could be done as a recall activity where students try and write down the main points from Genesis. </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Pic ref: </a:t>
            </a:r>
            <a:r>
              <a:rPr lang="en-GB" dirty="0">
                <a:hlinkClick r:id="rId3"/>
              </a:rPr>
              <a:t>https://cdn.pixabay.com/photo/2012/05/07/01/37/creation-47473_960_720.png</a:t>
            </a:r>
            <a:endParaRPr dirty="0"/>
          </a:p>
        </p:txBody>
      </p:sp>
      <p:sp>
        <p:nvSpPr>
          <p:cNvPr id="200" name="Google Shape;200;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7da3f6ab1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7da3f6ab1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7da3f6ab1f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da3f6ab1f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7da3f6ab1f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g7da3f6ab1f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For the best impact, discreetly tell one student what you are going to do and then destroy their creation without warning. Ask them how they feel etc.</a:t>
            </a:r>
            <a:endParaRPr/>
          </a:p>
        </p:txBody>
      </p:sp>
      <p:sp>
        <p:nvSpPr>
          <p:cNvPr id="223" name="Google Shape;223;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Scientific facts about global warming to discuss with students, what would the impact be? What is happening to Gods creation?</a:t>
            </a:r>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r>
              <a:rPr lang="en-GB" dirty="0"/>
              <a:t>Pic ref: </a:t>
            </a:r>
            <a:r>
              <a:rPr lang="en-GB" dirty="0">
                <a:hlinkClick r:id="rId3"/>
              </a:rPr>
              <a:t>https://cdn.pixabay.com/photo/2017/02/01/12/23/cartoon-2030061_640.png</a:t>
            </a:r>
            <a:endParaRPr dirty="0"/>
          </a:p>
        </p:txBody>
      </p:sp>
      <p:sp>
        <p:nvSpPr>
          <p:cNvPr id="231" name="Google Shape;231;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6da48499ad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6da48499ad_1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Eve - the citizenship outcome and the second RE outcome need to be removed please.</a:t>
            </a:r>
            <a:endParaRPr/>
          </a:p>
        </p:txBody>
      </p:sp>
      <p:sp>
        <p:nvSpPr>
          <p:cNvPr id="98" name="Google Shape;98;g6da48499ad_1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da3f6ab1f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g7da3f6ab1f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Pic ref: </a:t>
            </a:r>
            <a:r>
              <a:rPr lang="en-GB">
                <a:hlinkClick r:id="rId3"/>
              </a:rPr>
              <a:t>https://cdn.pixabay.com/photo/2015/08/21/00/12/christ-898330_1280.jpg</a:t>
            </a:r>
            <a:endParaRPr dirty="0"/>
          </a:p>
        </p:txBody>
      </p:sp>
      <p:sp>
        <p:nvSpPr>
          <p:cNvPr id="265" name="Google Shape;265;g7da3f6ab1f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66c238a1f_0_0:notes"/>
          <p:cNvSpPr>
            <a:spLocks noGrp="1" noRot="1" noChangeAspect="1"/>
          </p:cNvSpPr>
          <p:nvPr>
            <p:ph type="sldImg" idx="2"/>
          </p:nvPr>
        </p:nvSpPr>
        <p:spPr>
          <a:xfrm>
            <a:off x="1714763"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766c238a1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6da48499ad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6da48499ad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g6da48499ad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This creation will be destroyed later in the lesson, consider this with vulnerable students</a:t>
            </a:r>
          </a:p>
          <a:p>
            <a:pPr marL="0" lvl="0" indent="0" algn="l" rtl="0">
              <a:lnSpc>
                <a:spcPct val="100000"/>
              </a:lnSpc>
              <a:spcBef>
                <a:spcPts val="0"/>
              </a:spcBef>
              <a:spcAft>
                <a:spcPts val="0"/>
              </a:spcAft>
              <a:buSzPts val="1400"/>
              <a:buNone/>
            </a:pPr>
            <a:r>
              <a:rPr lang="en-GB" dirty="0"/>
              <a:t>Pic ref flowers:  </a:t>
            </a:r>
            <a:r>
              <a:rPr lang="en-GB" dirty="0">
                <a:hlinkClick r:id="rId3"/>
              </a:rPr>
              <a:t>https://pixabay.com/da/photos/maleri-tegning-kunst-blomst-3074489/</a:t>
            </a:r>
            <a:endParaRPr lang="en-GB" dirty="0"/>
          </a:p>
          <a:p>
            <a:pPr marL="0" lvl="0" indent="0" algn="l" rtl="0">
              <a:lnSpc>
                <a:spcPct val="100000"/>
              </a:lnSpc>
              <a:spcBef>
                <a:spcPts val="0"/>
              </a:spcBef>
              <a:spcAft>
                <a:spcPts val="0"/>
              </a:spcAft>
              <a:buSzPts val="1400"/>
              <a:buNone/>
            </a:pPr>
            <a:r>
              <a:rPr lang="en-GB" dirty="0"/>
              <a:t>Pic ref dragon: </a:t>
            </a:r>
            <a:r>
              <a:rPr lang="en-GB" dirty="0">
                <a:hlinkClick r:id="rId4"/>
              </a:rPr>
              <a:t>https://pixabay.com/photos/toys-plasticine-play-dough-354594/</a:t>
            </a:r>
            <a:endParaRPr lang="en-GB" dirty="0"/>
          </a:p>
          <a:p>
            <a:pPr marL="0" lvl="0" indent="0" algn="l" rtl="0">
              <a:lnSpc>
                <a:spcPct val="100000"/>
              </a:lnSpc>
              <a:spcBef>
                <a:spcPts val="0"/>
              </a:spcBef>
              <a:spcAft>
                <a:spcPts val="0"/>
              </a:spcAft>
              <a:buSzPts val="1400"/>
              <a:buNone/>
            </a:pPr>
            <a:r>
              <a:rPr lang="en-GB" dirty="0"/>
              <a:t>Pic ref origami: </a:t>
            </a:r>
            <a:r>
              <a:rPr lang="en-GB" dirty="0">
                <a:hlinkClick r:id="rId5"/>
              </a:rPr>
              <a:t>https://pixabay.com/vectors/origami-paper-folding-artistic-156627/</a:t>
            </a:r>
            <a:endParaRPr dirty="0"/>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Pic ref: </a:t>
            </a:r>
            <a:r>
              <a:rPr lang="en-GB" dirty="0">
                <a:hlinkClick r:id="rId3"/>
              </a:rPr>
              <a:t>https://pixabay.com/illustrations/broken-heart-love-relationship-1739135/</a:t>
            </a:r>
            <a:endParaRPr dirty="0"/>
          </a:p>
        </p:txBody>
      </p:sp>
      <p:sp>
        <p:nvSpPr>
          <p:cNvPr id="111" name="Google Shape;111;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Students either complete individually or in pairs. Next few slides provide answers for students to self mark.</a:t>
            </a:r>
          </a:p>
          <a:p>
            <a:pPr marL="0" lvl="0" indent="0" algn="l" rtl="0">
              <a:lnSpc>
                <a:spcPct val="100000"/>
              </a:lnSpc>
              <a:spcBef>
                <a:spcPts val="0"/>
              </a:spcBef>
              <a:spcAft>
                <a:spcPts val="0"/>
              </a:spcAft>
              <a:buSzPts val="1400"/>
              <a:buNone/>
            </a:pPr>
            <a:r>
              <a:rPr lang="en-GB" dirty="0"/>
              <a:t>Pic ref: </a:t>
            </a:r>
            <a:r>
              <a:rPr lang="en-GB" dirty="0">
                <a:hlinkClick r:id="rId3"/>
              </a:rPr>
              <a:t>https://pixabay.com/da/photos/tr%C3%A6er-bakke-gr%C3%B8n-bl%C3%A5-natur-park-790220/</a:t>
            </a:r>
            <a:endParaRPr dirty="0"/>
          </a:p>
        </p:txBody>
      </p:sp>
      <p:sp>
        <p:nvSpPr>
          <p:cNvPr id="121" name="Google Shape;121;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Iceberg pic ref: </a:t>
            </a:r>
            <a:r>
              <a:rPr lang="en-GB" dirty="0">
                <a:hlinkClick r:id="rId3"/>
              </a:rPr>
              <a:t>https://www.pexels.com/photo/icebergs-2229887/</a:t>
            </a:r>
            <a:endParaRPr lang="en-GB" dirty="0"/>
          </a:p>
          <a:p>
            <a:pPr marL="0" lvl="0" indent="0" algn="l" rtl="0">
              <a:lnSpc>
                <a:spcPct val="100000"/>
              </a:lnSpc>
              <a:spcBef>
                <a:spcPts val="0"/>
              </a:spcBef>
              <a:spcAft>
                <a:spcPts val="0"/>
              </a:spcAft>
              <a:buSzPts val="1400"/>
              <a:buNone/>
            </a:pPr>
            <a:r>
              <a:rPr lang="en-GB" dirty="0"/>
              <a:t>Pollution pic ref: </a:t>
            </a:r>
            <a:r>
              <a:rPr lang="en-GB" dirty="0">
                <a:hlinkClick r:id="rId4"/>
              </a:rPr>
              <a:t>https://www.pexels.com/photo/air-air-pollution-climate-change-dawn-221012/</a:t>
            </a:r>
            <a:endParaRPr dirty="0"/>
          </a:p>
        </p:txBody>
      </p:sp>
      <p:sp>
        <p:nvSpPr>
          <p:cNvPr id="129" name="Google Shape;129;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800"/>
              <a:buFont typeface="Arial"/>
              <a:buNone/>
            </a:pPr>
            <a:r>
              <a:rPr lang="en-GB" sz="2800" b="1" u="sng" dirty="0">
                <a:solidFill>
                  <a:schemeClr val="hlink"/>
                </a:solidFill>
                <a:latin typeface="Century Gothic"/>
                <a:ea typeface="Century Gothic"/>
                <a:cs typeface="Century Gothic"/>
                <a:sym typeface="Century Gothic"/>
                <a:hlinkClick r:id="rId3"/>
              </a:rPr>
              <a:t>Environmental impacts</a:t>
            </a:r>
            <a:r>
              <a:rPr lang="en-GB" sz="2800" b="1" dirty="0">
                <a:solidFill>
                  <a:schemeClr val="lt1"/>
                </a:solidFill>
                <a:latin typeface="Century Gothic"/>
                <a:ea typeface="Century Gothic"/>
                <a:cs typeface="Century Gothic"/>
                <a:sym typeface="Century Gothic"/>
              </a:rPr>
              <a:t> </a:t>
            </a:r>
          </a:p>
          <a:p>
            <a:pPr marL="0" lvl="0" indent="0" algn="l" rtl="0">
              <a:spcBef>
                <a:spcPts val="0"/>
              </a:spcBef>
              <a:spcAft>
                <a:spcPts val="0"/>
              </a:spcAft>
              <a:buClr>
                <a:schemeClr val="dk1"/>
              </a:buClr>
              <a:buSzPts val="2800"/>
              <a:buFont typeface="Arial"/>
              <a:buNone/>
            </a:pPr>
            <a:endParaRPr lang="en-GB" sz="2800" b="1" dirty="0">
              <a:solidFill>
                <a:schemeClr val="lt1"/>
              </a:solidFill>
              <a:latin typeface="Century Gothic"/>
              <a:sym typeface="Century Gothic"/>
            </a:endParaRPr>
          </a:p>
          <a:p>
            <a:pPr marL="0" lvl="0" indent="0" algn="l" rtl="0">
              <a:spcBef>
                <a:spcPts val="0"/>
              </a:spcBef>
              <a:spcAft>
                <a:spcPts val="0"/>
              </a:spcAft>
              <a:buClr>
                <a:schemeClr val="dk1"/>
              </a:buClr>
              <a:buSzPts val="2800"/>
              <a:buFont typeface="Arial"/>
              <a:buNone/>
            </a:pPr>
            <a:r>
              <a:rPr lang="en-GB" sz="2800" b="1" dirty="0">
                <a:solidFill>
                  <a:schemeClr val="lt1"/>
                </a:solidFill>
                <a:latin typeface="Century Gothic"/>
                <a:sym typeface="Century Gothic"/>
              </a:rPr>
              <a:t>Pic ref: </a:t>
            </a:r>
            <a:r>
              <a:rPr lang="en-GB" dirty="0">
                <a:hlinkClick r:id="rId4"/>
              </a:rPr>
              <a:t>https://www.pexels.com/photo/scrap-metal-trash-litter-scrapyard-128421/</a:t>
            </a:r>
            <a:endParaRPr dirty="0"/>
          </a:p>
        </p:txBody>
      </p:sp>
      <p:sp>
        <p:nvSpPr>
          <p:cNvPr id="138" name="Google Shape;13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
        <p:nvSpPr>
          <p:cNvPr id="145" name="Google Shape;14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6" name="Google Shape;14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Pic ref coal: </a:t>
            </a:r>
            <a:r>
              <a:rPr lang="en-GB" dirty="0">
                <a:hlinkClick r:id="rId3"/>
              </a:rPr>
              <a:t>https://pixabay.com/da/photos/kul-k%C3%A5l-br%C3%A6ndt-br%C3%A6ndstof-sort-842468/</a:t>
            </a:r>
            <a:endParaRPr lang="en-GB" dirty="0"/>
          </a:p>
          <a:p>
            <a:pPr marL="0" lvl="0" indent="0" algn="l" rtl="0">
              <a:lnSpc>
                <a:spcPct val="100000"/>
              </a:lnSpc>
              <a:spcBef>
                <a:spcPts val="0"/>
              </a:spcBef>
              <a:spcAft>
                <a:spcPts val="0"/>
              </a:spcAft>
              <a:buSzPts val="1400"/>
              <a:buNone/>
            </a:pPr>
            <a:r>
              <a:rPr lang="en-GB" dirty="0"/>
              <a:t>Pic ref sun: </a:t>
            </a:r>
            <a:r>
              <a:rPr lang="en-GB" dirty="0">
                <a:hlinkClick r:id="rId4"/>
              </a:rPr>
              <a:t>https://https://pixabay.com/da/photos/sol-lyse-gul-solnedgang-himmel-1953052/.com/da/photos/sol-lyse-gul-solnedgang-himmel-1953052/</a:t>
            </a:r>
            <a:endParaRPr dirty="0"/>
          </a:p>
        </p:txBody>
      </p:sp>
      <p:sp>
        <p:nvSpPr>
          <p:cNvPr id="147" name="Google Shape;147;p8: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2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A5783"/>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wildlifetrusts.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adow, Green Meadow, Blumenwiese, Grass, Nature, Grass Straw">
            <a:extLst>
              <a:ext uri="{FF2B5EF4-FFF2-40B4-BE49-F238E27FC236}">
                <a16:creationId xmlns:a16="http://schemas.microsoft.com/office/drawing/2014/main" id="{0F0F655E-2B5A-4AC5-89B2-1BC146A44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80098" cy="70067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AEBDC8A-A42A-4F4A-80EB-EC5BBCDCB445}"/>
              </a:ext>
            </a:extLst>
          </p:cNvPr>
          <p:cNvSpPr/>
          <p:nvPr/>
        </p:nvSpPr>
        <p:spPr>
          <a:xfrm>
            <a:off x="800109" y="436100"/>
            <a:ext cx="6458821" cy="1448974"/>
          </a:xfrm>
          <a:prstGeom prst="roundRect">
            <a:avLst/>
          </a:prstGeom>
          <a:solidFill>
            <a:srgbClr val="EA5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t>Stewardship of Creation</a:t>
            </a:r>
          </a:p>
        </p:txBody>
      </p:sp>
    </p:spTree>
    <p:extLst>
      <p:ext uri="{BB962C8B-B14F-4D97-AF65-F5344CB8AC3E}">
        <p14:creationId xmlns:p14="http://schemas.microsoft.com/office/powerpoint/2010/main" val="82880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9" name="Picture 2" descr="Coal, Cabbage, Burned, Fuel, Black, Anthracite">
            <a:extLst>
              <a:ext uri="{FF2B5EF4-FFF2-40B4-BE49-F238E27FC236}">
                <a16:creationId xmlns:a16="http://schemas.microsoft.com/office/drawing/2014/main" id="{EAA8AEF0-212A-49EA-B7E3-AA5AC56B46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905" t="48231"/>
          <a:stretch/>
        </p:blipFill>
        <p:spPr bwMode="auto">
          <a:xfrm>
            <a:off x="293399" y="327376"/>
            <a:ext cx="4786728" cy="2704040"/>
          </a:xfrm>
          <a:prstGeom prst="rect">
            <a:avLst/>
          </a:prstGeom>
          <a:noFill/>
          <a:extLst>
            <a:ext uri="{909E8E84-426E-40DD-AFC4-6F175D3DCCD1}">
              <a14:hiddenFill xmlns:a14="http://schemas.microsoft.com/office/drawing/2010/main">
                <a:solidFill>
                  <a:srgbClr val="FFFFFF"/>
                </a:solidFill>
              </a14:hiddenFill>
            </a:ext>
          </a:extLst>
        </p:spPr>
      </p:pic>
      <p:pic>
        <p:nvPicPr>
          <p:cNvPr id="163" name="Google Shape;163;p9"/>
          <p:cNvPicPr preferRelativeResize="0"/>
          <p:nvPr/>
        </p:nvPicPr>
        <p:blipFill rotWithShape="1">
          <a:blip r:embed="rId4">
            <a:alphaModFix/>
          </a:blip>
          <a:srcRect/>
          <a:stretch/>
        </p:blipFill>
        <p:spPr>
          <a:xfrm>
            <a:off x="353255" y="3498207"/>
            <a:ext cx="8509498" cy="3194439"/>
          </a:xfrm>
          <a:prstGeom prst="rect">
            <a:avLst/>
          </a:prstGeom>
          <a:noFill/>
          <a:ln>
            <a:noFill/>
          </a:ln>
        </p:spPr>
      </p:pic>
      <p:sp>
        <p:nvSpPr>
          <p:cNvPr id="164" name="Google Shape;164;p9"/>
          <p:cNvSpPr/>
          <p:nvPr/>
        </p:nvSpPr>
        <p:spPr>
          <a:xfrm>
            <a:off x="539552" y="2400729"/>
            <a:ext cx="1560669" cy="647700"/>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FFFFFF"/>
                </a:solidFill>
                <a:latin typeface="Century Gothic"/>
                <a:ea typeface="Century Gothic"/>
                <a:cs typeface="Century Gothic"/>
                <a:sym typeface="Century Gothic"/>
              </a:rPr>
              <a:t>Coal</a:t>
            </a:r>
            <a:endParaRPr sz="1400" b="1" i="0" u="none" strike="noStrike" cap="none">
              <a:solidFill>
                <a:srgbClr val="FFFFFF"/>
              </a:solidFill>
              <a:latin typeface="Arial"/>
              <a:ea typeface="Arial"/>
              <a:cs typeface="Arial"/>
              <a:sym typeface="Arial"/>
            </a:endParaRPr>
          </a:p>
        </p:txBody>
      </p:sp>
      <p:pic>
        <p:nvPicPr>
          <p:cNvPr id="165" name="Google Shape;165;p9"/>
          <p:cNvPicPr preferRelativeResize="0"/>
          <p:nvPr/>
        </p:nvPicPr>
        <p:blipFill rotWithShape="1">
          <a:blip r:embed="rId5">
            <a:alphaModFix/>
          </a:blip>
          <a:srcRect/>
          <a:stretch/>
        </p:blipFill>
        <p:spPr>
          <a:xfrm>
            <a:off x="5215087" y="288118"/>
            <a:ext cx="3605386" cy="2704040"/>
          </a:xfrm>
          <a:prstGeom prst="rect">
            <a:avLst/>
          </a:prstGeom>
          <a:noFill/>
          <a:ln>
            <a:noFill/>
          </a:ln>
        </p:spPr>
      </p:pic>
      <p:sp>
        <p:nvSpPr>
          <p:cNvPr id="166" name="Google Shape;166;p9"/>
          <p:cNvSpPr/>
          <p:nvPr/>
        </p:nvSpPr>
        <p:spPr>
          <a:xfrm>
            <a:off x="2683344" y="2270944"/>
            <a:ext cx="3976887" cy="1964375"/>
          </a:xfrm>
          <a:prstGeom prst="roundRect">
            <a:avLst>
              <a:gd name="adj" fmla="val 16667"/>
            </a:avLst>
          </a:prstGeom>
          <a:solidFill>
            <a:srgbClr val="EA5783">
              <a:alpha val="80392"/>
            </a:srgbClr>
          </a:solidFill>
          <a:ln w="28575" cap="flat" cmpd="sng">
            <a:solidFill>
              <a:srgbClr val="EA578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rgbClr val="FFFFFF"/>
                </a:solidFill>
                <a:latin typeface="Century Gothic"/>
                <a:ea typeface="Century Gothic"/>
                <a:cs typeface="Century Gothic"/>
                <a:sym typeface="Century Gothic"/>
              </a:rPr>
              <a:t>Non-Renewable </a:t>
            </a:r>
            <a:endParaRPr sz="14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rgbClr val="FFFFFF"/>
                </a:solidFill>
                <a:latin typeface="Century Gothic"/>
                <a:ea typeface="Century Gothic"/>
                <a:cs typeface="Century Gothic"/>
                <a:sym typeface="Century Gothic"/>
              </a:rPr>
              <a:t>resources</a:t>
            </a:r>
            <a:endParaRPr sz="1400" b="1" i="0" u="none" strike="noStrike" cap="none">
              <a:solidFill>
                <a:srgbClr val="FFFFFF"/>
              </a:solidFill>
              <a:latin typeface="Arial"/>
              <a:ea typeface="Arial"/>
              <a:cs typeface="Arial"/>
              <a:sym typeface="Arial"/>
            </a:endParaRPr>
          </a:p>
        </p:txBody>
      </p:sp>
      <p:sp>
        <p:nvSpPr>
          <p:cNvPr id="167" name="Google Shape;167;p9"/>
          <p:cNvSpPr/>
          <p:nvPr/>
        </p:nvSpPr>
        <p:spPr>
          <a:xfrm>
            <a:off x="6765134" y="3933056"/>
            <a:ext cx="1560669" cy="647700"/>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FFFFFF"/>
                </a:solidFill>
                <a:latin typeface="Century Gothic"/>
                <a:ea typeface="Century Gothic"/>
                <a:cs typeface="Century Gothic"/>
                <a:sym typeface="Century Gothic"/>
              </a:rPr>
              <a:t>Oil</a:t>
            </a:r>
            <a:endParaRPr sz="1400" b="1" i="0" u="none" strike="noStrike" cap="none">
              <a:solidFill>
                <a:srgbClr val="FFFFFF"/>
              </a:solidFill>
              <a:latin typeface="Arial"/>
              <a:ea typeface="Arial"/>
              <a:cs typeface="Arial"/>
              <a:sym typeface="Arial"/>
            </a:endParaRPr>
          </a:p>
        </p:txBody>
      </p:sp>
      <p:sp>
        <p:nvSpPr>
          <p:cNvPr id="168" name="Google Shape;168;p9"/>
          <p:cNvSpPr/>
          <p:nvPr/>
        </p:nvSpPr>
        <p:spPr>
          <a:xfrm>
            <a:off x="5494926" y="959192"/>
            <a:ext cx="2605466" cy="861974"/>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FFFFFF"/>
                </a:solidFill>
                <a:latin typeface="Century Gothic"/>
                <a:ea typeface="Century Gothic"/>
                <a:cs typeface="Century Gothic"/>
                <a:sym typeface="Century Gothic"/>
              </a:rPr>
              <a:t>Natural gas</a:t>
            </a:r>
            <a:endParaRPr sz="1400" b="1" i="0" u="none" strike="noStrike" cap="none">
              <a:solidFill>
                <a:srgbClr val="FFFFFF"/>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5" name="Google Shape;175;p10"/>
          <p:cNvPicPr preferRelativeResize="0"/>
          <p:nvPr/>
        </p:nvPicPr>
        <p:blipFill rotWithShape="1">
          <a:blip r:embed="rId3">
            <a:alphaModFix/>
          </a:blip>
          <a:srcRect/>
          <a:stretch/>
        </p:blipFill>
        <p:spPr>
          <a:xfrm>
            <a:off x="321392" y="30003"/>
            <a:ext cx="4762500" cy="3181350"/>
          </a:xfrm>
          <a:prstGeom prst="rect">
            <a:avLst/>
          </a:prstGeom>
          <a:noFill/>
          <a:ln>
            <a:noFill/>
          </a:ln>
        </p:spPr>
      </p:pic>
      <p:pic>
        <p:nvPicPr>
          <p:cNvPr id="3074" name="Picture 2" descr="Dam, River, Environment, Electricity, Hydropower, Energy">
            <a:extLst>
              <a:ext uri="{FF2B5EF4-FFF2-40B4-BE49-F238E27FC236}">
                <a16:creationId xmlns:a16="http://schemas.microsoft.com/office/drawing/2014/main" id="{7DA2E405-5689-4A6B-BEDE-A74CE9E75E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23" t="35006" r="29228" b="14306"/>
          <a:stretch/>
        </p:blipFill>
        <p:spPr bwMode="auto">
          <a:xfrm>
            <a:off x="4039083" y="34346"/>
            <a:ext cx="4923942" cy="3476197"/>
          </a:xfrm>
          <a:prstGeom prst="rect">
            <a:avLst/>
          </a:prstGeom>
          <a:noFill/>
          <a:extLst>
            <a:ext uri="{909E8E84-426E-40DD-AFC4-6F175D3DCCD1}">
              <a14:hiddenFill xmlns:a14="http://schemas.microsoft.com/office/drawing/2010/main">
                <a:solidFill>
                  <a:srgbClr val="FFFFFF"/>
                </a:solidFill>
              </a14:hiddenFill>
            </a:ext>
          </a:extLst>
        </p:spPr>
      </p:pic>
      <p:sp>
        <p:nvSpPr>
          <p:cNvPr id="176" name="Google Shape;176;p10"/>
          <p:cNvSpPr/>
          <p:nvPr/>
        </p:nvSpPr>
        <p:spPr>
          <a:xfrm>
            <a:off x="636587" y="2852738"/>
            <a:ext cx="2493963" cy="619126"/>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FFFFFF"/>
                </a:solidFill>
                <a:latin typeface="Century Gothic"/>
                <a:ea typeface="Century Gothic"/>
                <a:cs typeface="Century Gothic"/>
                <a:sym typeface="Century Gothic"/>
              </a:rPr>
              <a:t>Wind power</a:t>
            </a:r>
            <a:r>
              <a:rPr lang="en-GB" sz="2800" b="0" i="0" u="none" strike="noStrike" cap="none">
                <a:solidFill>
                  <a:srgbClr val="000000"/>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177" name="Google Shape;177;p10"/>
          <p:cNvPicPr preferRelativeResize="0"/>
          <p:nvPr/>
        </p:nvPicPr>
        <p:blipFill rotWithShape="1">
          <a:blip r:embed="rId5">
            <a:alphaModFix/>
          </a:blip>
          <a:srcRect/>
          <a:stretch/>
        </p:blipFill>
        <p:spPr>
          <a:xfrm>
            <a:off x="2526562" y="3674746"/>
            <a:ext cx="4762500" cy="3133725"/>
          </a:xfrm>
          <a:prstGeom prst="rect">
            <a:avLst/>
          </a:prstGeom>
          <a:noFill/>
          <a:ln>
            <a:noFill/>
          </a:ln>
        </p:spPr>
      </p:pic>
      <p:sp>
        <p:nvSpPr>
          <p:cNvPr id="178" name="Google Shape;178;p10"/>
          <p:cNvSpPr/>
          <p:nvPr/>
        </p:nvSpPr>
        <p:spPr>
          <a:xfrm>
            <a:off x="5867400" y="5876925"/>
            <a:ext cx="2305050" cy="792163"/>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FFFFFF"/>
                </a:solidFill>
                <a:latin typeface="Century Gothic"/>
                <a:ea typeface="Century Gothic"/>
                <a:cs typeface="Century Gothic"/>
                <a:sym typeface="Century Gothic"/>
              </a:rPr>
              <a:t>Solar Power</a:t>
            </a:r>
            <a:endParaRPr sz="1400" b="1" i="0" u="none" strike="noStrike" cap="none">
              <a:solidFill>
                <a:srgbClr val="FFFFFF"/>
              </a:solidFill>
              <a:latin typeface="Arial"/>
              <a:ea typeface="Arial"/>
              <a:cs typeface="Arial"/>
              <a:sym typeface="Arial"/>
            </a:endParaRPr>
          </a:p>
        </p:txBody>
      </p:sp>
      <p:sp>
        <p:nvSpPr>
          <p:cNvPr id="179" name="Google Shape;179;p10"/>
          <p:cNvSpPr/>
          <p:nvPr/>
        </p:nvSpPr>
        <p:spPr>
          <a:xfrm>
            <a:off x="7019925" y="2852738"/>
            <a:ext cx="1943100" cy="863600"/>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FFFFFF"/>
                </a:solidFill>
                <a:latin typeface="Century Gothic"/>
                <a:ea typeface="Century Gothic"/>
                <a:cs typeface="Century Gothic"/>
                <a:sym typeface="Century Gothic"/>
              </a:rPr>
              <a:t>Hydro</a:t>
            </a:r>
            <a:endParaRPr sz="14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FFFFFF"/>
                </a:solidFill>
                <a:latin typeface="Century Gothic"/>
                <a:ea typeface="Century Gothic"/>
                <a:cs typeface="Century Gothic"/>
                <a:sym typeface="Century Gothic"/>
              </a:rPr>
              <a:t> Power </a:t>
            </a:r>
            <a:endParaRPr sz="1400" b="1" i="0" u="none" strike="noStrike" cap="none">
              <a:solidFill>
                <a:srgbClr val="FFFFFF"/>
              </a:solidFill>
              <a:latin typeface="Arial"/>
              <a:ea typeface="Arial"/>
              <a:cs typeface="Arial"/>
              <a:sym typeface="Arial"/>
            </a:endParaRPr>
          </a:p>
        </p:txBody>
      </p:sp>
      <p:sp>
        <p:nvSpPr>
          <p:cNvPr id="180" name="Google Shape;180;p10"/>
          <p:cNvSpPr/>
          <p:nvPr/>
        </p:nvSpPr>
        <p:spPr>
          <a:xfrm>
            <a:off x="3436254" y="2400729"/>
            <a:ext cx="3258233" cy="1767617"/>
          </a:xfrm>
          <a:prstGeom prst="roundRect">
            <a:avLst>
              <a:gd name="adj" fmla="val 16667"/>
            </a:avLst>
          </a:prstGeom>
          <a:solidFill>
            <a:srgbClr val="EA5783">
              <a:alpha val="80392"/>
            </a:srgbClr>
          </a:solidFill>
          <a:ln w="28575" cap="flat" cmpd="sng">
            <a:solidFill>
              <a:srgbClr val="EA578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rgbClr val="FFFFFF"/>
                </a:solidFill>
                <a:latin typeface="Century Gothic"/>
                <a:ea typeface="Century Gothic"/>
                <a:cs typeface="Century Gothic"/>
                <a:sym typeface="Century Gothic"/>
              </a:rPr>
              <a:t>Renewable </a:t>
            </a: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rgbClr val="FFFFFF"/>
                </a:solidFill>
                <a:latin typeface="Century Gothic"/>
                <a:ea typeface="Century Gothic"/>
                <a:cs typeface="Century Gothic"/>
                <a:sym typeface="Century Gothic"/>
              </a:rPr>
              <a:t>resources</a:t>
            </a: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5122" name="Picture 2" descr="Electric Car, Car, Electric, Vehicle, Power, Electricity">
            <a:extLst>
              <a:ext uri="{FF2B5EF4-FFF2-40B4-BE49-F238E27FC236}">
                <a16:creationId xmlns:a16="http://schemas.microsoft.com/office/drawing/2014/main" id="{EA6791E2-D9C8-4641-A398-E7E1D4180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492"/>
          <a:stretch/>
        </p:blipFill>
        <p:spPr bwMode="auto">
          <a:xfrm>
            <a:off x="284089" y="343873"/>
            <a:ext cx="4200452" cy="3208320"/>
          </a:xfrm>
          <a:prstGeom prst="rect">
            <a:avLst/>
          </a:prstGeom>
          <a:noFill/>
          <a:ln w="127000" cmpd="sng">
            <a:solidFill>
              <a:schemeClr val="tx1"/>
            </a:solidFill>
          </a:ln>
          <a:extLst>
            <a:ext uri="{909E8E84-426E-40DD-AFC4-6F175D3DCCD1}">
              <a14:hiddenFill xmlns:a14="http://schemas.microsoft.com/office/drawing/2010/main">
                <a:solidFill>
                  <a:srgbClr val="FFFFFF"/>
                </a:solidFill>
              </a14:hiddenFill>
            </a:ext>
          </a:extLst>
        </p:spPr>
      </p:pic>
      <p:sp>
        <p:nvSpPr>
          <p:cNvPr id="188" name="Google Shape;188;p11"/>
          <p:cNvSpPr/>
          <p:nvPr/>
        </p:nvSpPr>
        <p:spPr>
          <a:xfrm>
            <a:off x="144301" y="2996791"/>
            <a:ext cx="3743647" cy="864418"/>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FFFFFF"/>
                </a:solidFill>
                <a:latin typeface="Century Gothic"/>
                <a:ea typeface="Century Gothic"/>
                <a:cs typeface="Century Gothic"/>
                <a:sym typeface="Century Gothic"/>
              </a:rPr>
              <a:t>Different fuel for cars </a:t>
            </a:r>
            <a:endParaRPr sz="1400" b="1" i="0" u="none" strike="noStrike" cap="none">
              <a:solidFill>
                <a:srgbClr val="FFFFFF"/>
              </a:solidFill>
              <a:latin typeface="Arial"/>
              <a:ea typeface="Arial"/>
              <a:cs typeface="Arial"/>
              <a:sym typeface="Arial"/>
            </a:endParaRPr>
          </a:p>
        </p:txBody>
      </p:sp>
      <p:pic>
        <p:nvPicPr>
          <p:cNvPr id="5124" name="Picture 4" descr="Person Holding Black Scissors">
            <a:extLst>
              <a:ext uri="{FF2B5EF4-FFF2-40B4-BE49-F238E27FC236}">
                <a16:creationId xmlns:a16="http://schemas.microsoft.com/office/drawing/2014/main" id="{4C163447-F2CC-4184-AB51-1123DB3F0B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87" t="14954" r="17593" b="7285"/>
          <a:stretch/>
        </p:blipFill>
        <p:spPr bwMode="auto">
          <a:xfrm>
            <a:off x="4534493" y="913422"/>
            <a:ext cx="4287911" cy="3232533"/>
          </a:xfrm>
          <a:prstGeom prst="rect">
            <a:avLst/>
          </a:prstGeom>
          <a:noFill/>
          <a:ln w="123825">
            <a:solidFill>
              <a:schemeClr val="tx1"/>
            </a:solidFill>
          </a:ln>
          <a:extLst>
            <a:ext uri="{909E8E84-426E-40DD-AFC4-6F175D3DCCD1}">
              <a14:hiddenFill xmlns:a14="http://schemas.microsoft.com/office/drawing/2010/main">
                <a:solidFill>
                  <a:srgbClr val="FFFFFF"/>
                </a:solidFill>
              </a14:hiddenFill>
            </a:ext>
          </a:extLst>
        </p:spPr>
      </p:pic>
      <p:sp>
        <p:nvSpPr>
          <p:cNvPr id="189" name="Google Shape;189;p11"/>
          <p:cNvSpPr/>
          <p:nvPr/>
        </p:nvSpPr>
        <p:spPr>
          <a:xfrm>
            <a:off x="4695555" y="203333"/>
            <a:ext cx="4143894" cy="964462"/>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Century Gothic"/>
                <a:ea typeface="Century Gothic"/>
                <a:cs typeface="Century Gothic"/>
                <a:sym typeface="Century Gothic"/>
              </a:rPr>
              <a:t>Chemicals from plants </a:t>
            </a:r>
            <a:endParaRPr sz="1400" b="1" i="0" u="none" strike="noStrike" cap="none"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Century Gothic"/>
                <a:ea typeface="Century Gothic"/>
                <a:cs typeface="Century Gothic"/>
                <a:sym typeface="Century Gothic"/>
              </a:rPr>
              <a:t>to make plastic</a:t>
            </a:r>
            <a:endParaRPr sz="1400" b="1" i="0" u="none" strike="noStrike" cap="none" dirty="0">
              <a:solidFill>
                <a:srgbClr val="FFFFFF"/>
              </a:solidFill>
              <a:latin typeface="Arial"/>
              <a:ea typeface="Arial"/>
              <a:cs typeface="Arial"/>
              <a:sym typeface="Arial"/>
            </a:endParaRPr>
          </a:p>
        </p:txBody>
      </p:sp>
      <p:pic>
        <p:nvPicPr>
          <p:cNvPr id="5126" name="Picture 6" descr="Person Holding Red and White Disposable Bottle">
            <a:extLst>
              <a:ext uri="{FF2B5EF4-FFF2-40B4-BE49-F238E27FC236}">
                <a16:creationId xmlns:a16="http://schemas.microsoft.com/office/drawing/2014/main" id="{7755AF69-0219-4638-9F64-7CD3053DB1D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86" t="14996" r="16841" b="17240"/>
          <a:stretch/>
        </p:blipFill>
        <p:spPr bwMode="auto">
          <a:xfrm rot="16200000">
            <a:off x="3293323" y="3237527"/>
            <a:ext cx="2821395" cy="4200454"/>
          </a:xfrm>
          <a:prstGeom prst="rect">
            <a:avLst/>
          </a:prstGeom>
          <a:noFill/>
          <a:ln w="123825">
            <a:solidFill>
              <a:schemeClr val="tx1"/>
            </a:solidFill>
          </a:ln>
          <a:extLst>
            <a:ext uri="{909E8E84-426E-40DD-AFC4-6F175D3DCCD1}">
              <a14:hiddenFill xmlns:a14="http://schemas.microsoft.com/office/drawing/2010/main">
                <a:solidFill>
                  <a:srgbClr val="FFFFFF"/>
                </a:solidFill>
              </a14:hiddenFill>
            </a:ext>
          </a:extLst>
        </p:spPr>
      </p:pic>
      <p:sp>
        <p:nvSpPr>
          <p:cNvPr id="190" name="Google Shape;190;p11"/>
          <p:cNvSpPr/>
          <p:nvPr/>
        </p:nvSpPr>
        <p:spPr>
          <a:xfrm>
            <a:off x="6370295" y="5867056"/>
            <a:ext cx="2258140" cy="659635"/>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dirty="0">
                <a:solidFill>
                  <a:srgbClr val="FFFFFF"/>
                </a:solidFill>
                <a:latin typeface="Century Gothic"/>
                <a:ea typeface="Century Gothic"/>
                <a:cs typeface="Century Gothic"/>
                <a:sym typeface="Century Gothic"/>
              </a:rPr>
              <a:t>Recycling</a:t>
            </a:r>
            <a:endParaRPr sz="1400" b="1" i="0" u="none" strike="noStrike" cap="none" dirty="0">
              <a:solidFill>
                <a:srgbClr val="FFFFFF"/>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12"/>
          <p:cNvPicPr preferRelativeResize="0"/>
          <p:nvPr/>
        </p:nvPicPr>
        <p:blipFill rotWithShape="1">
          <a:blip r:embed="rId3">
            <a:alphaModFix/>
          </a:blip>
          <a:srcRect l="2750" r="4997"/>
          <a:stretch/>
        </p:blipFill>
        <p:spPr>
          <a:xfrm>
            <a:off x="-1" y="0"/>
            <a:ext cx="9129021" cy="6858000"/>
          </a:xfrm>
          <a:prstGeom prst="rect">
            <a:avLst/>
          </a:prstGeom>
          <a:noFill/>
          <a:ln>
            <a:noFill/>
          </a:ln>
        </p:spPr>
      </p:pic>
      <p:sp>
        <p:nvSpPr>
          <p:cNvPr id="196" name="Google Shape;196;p12"/>
          <p:cNvSpPr txBox="1">
            <a:spLocks noGrp="1"/>
          </p:cNvSpPr>
          <p:nvPr>
            <p:ph type="body" idx="1"/>
          </p:nvPr>
        </p:nvSpPr>
        <p:spPr>
          <a:xfrm>
            <a:off x="457200" y="2312876"/>
            <a:ext cx="8229600" cy="2232248"/>
          </a:xfrm>
          <a:prstGeom prst="rect">
            <a:avLst/>
          </a:prstGeom>
          <a:solidFill>
            <a:srgbClr val="EA5783">
              <a:alpha val="80392"/>
            </a:srgbClr>
          </a:solidFill>
          <a:ln w="25400"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6600"/>
              <a:buNone/>
            </a:pPr>
            <a:r>
              <a:rPr lang="en-GB" sz="6600" b="1">
                <a:solidFill>
                  <a:srgbClr val="FFFFFF"/>
                </a:solidFill>
                <a:latin typeface="Century Gothic"/>
                <a:ea typeface="Century Gothic"/>
                <a:cs typeface="Century Gothic"/>
                <a:sym typeface="Century Gothic"/>
              </a:rPr>
              <a:t>How does this link to Christianity?</a:t>
            </a:r>
            <a:endParaRPr b="1">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3"/>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3" name="Google Shape;203;p13"/>
          <p:cNvSpPr/>
          <p:nvPr/>
        </p:nvSpPr>
        <p:spPr>
          <a:xfrm>
            <a:off x="1619672" y="1484784"/>
            <a:ext cx="6407943" cy="3384674"/>
          </a:xfrm>
          <a:prstGeom prst="cloudCallout">
            <a:avLst>
              <a:gd name="adj1" fmla="val -48060"/>
              <a:gd name="adj2" fmla="val 63028"/>
            </a:avLst>
          </a:prstGeom>
          <a:solidFill>
            <a:srgbClr val="EA5783"/>
          </a:solidFill>
          <a:ln w="317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rgbClr val="FFFFFF"/>
                </a:solidFill>
                <a:latin typeface="Century Gothic"/>
                <a:ea typeface="Century Gothic"/>
                <a:cs typeface="Century Gothic"/>
                <a:sym typeface="Century Gothic"/>
              </a:rPr>
              <a:t>How well can you remember the Christian creation story?</a:t>
            </a:r>
            <a:endParaRPr sz="1400" b="1"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7da3f6ab1f_0_0"/>
          <p:cNvPicPr preferRelativeResize="0"/>
          <p:nvPr/>
        </p:nvPicPr>
        <p:blipFill rotWithShape="1">
          <a:blip r:embed="rId3">
            <a:alphaModFix/>
          </a:blip>
          <a:srcRect/>
          <a:stretch/>
        </p:blipFill>
        <p:spPr>
          <a:xfrm>
            <a:off x="0" y="0"/>
            <a:ext cx="9144000" cy="6858001"/>
          </a:xfrm>
          <a:prstGeom prst="rect">
            <a:avLst/>
          </a:prstGeom>
          <a:noFill/>
          <a:ln>
            <a:noFill/>
          </a:ln>
        </p:spPr>
      </p:pic>
      <p:pic>
        <p:nvPicPr>
          <p:cNvPr id="210" name="Google Shape;210;g7da3f6ab1f_0_0"/>
          <p:cNvPicPr preferRelativeResize="0"/>
          <p:nvPr/>
        </p:nvPicPr>
        <p:blipFill>
          <a:blip r:embed="rId4">
            <a:alphaModFix/>
          </a:blip>
          <a:stretch>
            <a:fillRect/>
          </a:stretch>
        </p:blipFill>
        <p:spPr>
          <a:xfrm>
            <a:off x="714375" y="2443450"/>
            <a:ext cx="7715250" cy="3848100"/>
          </a:xfrm>
          <a:prstGeom prst="rect">
            <a:avLst/>
          </a:prstGeom>
          <a:noFill/>
          <a:ln>
            <a:noFill/>
          </a:ln>
        </p:spPr>
      </p:pic>
      <p:pic>
        <p:nvPicPr>
          <p:cNvPr id="211" name="Google Shape;211;g7da3f6ab1f_0_0"/>
          <p:cNvPicPr preferRelativeResize="0"/>
          <p:nvPr/>
        </p:nvPicPr>
        <p:blipFill>
          <a:blip r:embed="rId5">
            <a:alphaModFix/>
          </a:blip>
          <a:stretch>
            <a:fillRect/>
          </a:stretch>
        </p:blipFill>
        <p:spPr>
          <a:xfrm>
            <a:off x="574725" y="396975"/>
            <a:ext cx="8248650" cy="1676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g7da3f6ab1f_0_8"/>
          <p:cNvPicPr preferRelativeResize="0"/>
          <p:nvPr/>
        </p:nvPicPr>
        <p:blipFill rotWithShape="1">
          <a:blip r:embed="rId3">
            <a:alphaModFix/>
          </a:blip>
          <a:srcRect/>
          <a:stretch/>
        </p:blipFill>
        <p:spPr>
          <a:xfrm>
            <a:off x="0" y="0"/>
            <a:ext cx="9144000" cy="6858001"/>
          </a:xfrm>
          <a:prstGeom prst="rect">
            <a:avLst/>
          </a:prstGeom>
          <a:noFill/>
          <a:ln>
            <a:noFill/>
          </a:ln>
        </p:spPr>
      </p:pic>
      <p:pic>
        <p:nvPicPr>
          <p:cNvPr id="218" name="Google Shape;218;g7da3f6ab1f_0_8"/>
          <p:cNvPicPr preferRelativeResize="0"/>
          <p:nvPr/>
        </p:nvPicPr>
        <p:blipFill>
          <a:blip r:embed="rId4">
            <a:alphaModFix/>
          </a:blip>
          <a:stretch>
            <a:fillRect/>
          </a:stretch>
        </p:blipFill>
        <p:spPr>
          <a:xfrm>
            <a:off x="574725" y="396975"/>
            <a:ext cx="8248650" cy="1676400"/>
          </a:xfrm>
          <a:prstGeom prst="rect">
            <a:avLst/>
          </a:prstGeom>
          <a:noFill/>
          <a:ln>
            <a:noFill/>
          </a:ln>
        </p:spPr>
      </p:pic>
      <p:pic>
        <p:nvPicPr>
          <p:cNvPr id="219" name="Google Shape;219;g7da3f6ab1f_0_8"/>
          <p:cNvPicPr preferRelativeResize="0"/>
          <p:nvPr/>
        </p:nvPicPr>
        <p:blipFill>
          <a:blip r:embed="rId5">
            <a:alphaModFix/>
          </a:blip>
          <a:stretch>
            <a:fillRect/>
          </a:stretch>
        </p:blipFill>
        <p:spPr>
          <a:xfrm>
            <a:off x="866775" y="2354575"/>
            <a:ext cx="7715250" cy="3848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6" name="Google Shape;226;p14"/>
          <p:cNvSpPr txBox="1"/>
          <p:nvPr/>
        </p:nvSpPr>
        <p:spPr>
          <a:xfrm>
            <a:off x="347148" y="4509120"/>
            <a:ext cx="8496944" cy="206210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FFFFFF"/>
                </a:solidFill>
                <a:latin typeface="Century Gothic"/>
                <a:ea typeface="Century Gothic"/>
                <a:cs typeface="Century Gothic"/>
                <a:sym typeface="Century Gothic"/>
              </a:rPr>
              <a:t>Take your partner’s creation you’ve been given to look after. Then </a:t>
            </a:r>
            <a:r>
              <a:rPr lang="en-GB" sz="3200" b="1" i="1" u="sng" strike="noStrike" cap="none">
                <a:solidFill>
                  <a:srgbClr val="FFFFFF"/>
                </a:solidFill>
                <a:latin typeface="Century Gothic"/>
                <a:ea typeface="Century Gothic"/>
                <a:cs typeface="Century Gothic"/>
                <a:sym typeface="Century Gothic"/>
              </a:rPr>
              <a:t>destroy</a:t>
            </a:r>
            <a:r>
              <a:rPr lang="en-GB" sz="3200" b="1" i="0" u="none" strike="noStrike" cap="none">
                <a:solidFill>
                  <a:srgbClr val="FFFFFF"/>
                </a:solidFill>
                <a:latin typeface="Century Gothic"/>
                <a:ea typeface="Century Gothic"/>
                <a:cs typeface="Century Gothic"/>
                <a:sym typeface="Century Gothic"/>
              </a:rPr>
              <a:t> it!</a:t>
            </a:r>
            <a:endParaRPr sz="14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FFFFFF"/>
                </a:solidFill>
                <a:latin typeface="Century Gothic"/>
                <a:ea typeface="Century Gothic"/>
                <a:cs typeface="Century Gothic"/>
                <a:sym typeface="Century Gothic"/>
              </a:rPr>
              <a:t>How does it feel to see your creation being destroyed?</a:t>
            </a:r>
            <a:r>
              <a:rPr lang="en-GB" sz="3200" b="0" i="0" u="none" strike="noStrike" cap="none">
                <a:solidFill>
                  <a:schemeClr val="dk1"/>
                </a:solidFill>
                <a:latin typeface="Century Gothic"/>
                <a:ea typeface="Century Gothic"/>
                <a:cs typeface="Century Gothic"/>
                <a:sym typeface="Century Gothic"/>
              </a:rPr>
              <a:t> </a:t>
            </a:r>
            <a:endParaRPr sz="1400" b="0" i="0" u="none" strike="noStrike" cap="none">
              <a:solidFill>
                <a:srgbClr val="000000"/>
              </a:solidFill>
              <a:latin typeface="Arial"/>
              <a:ea typeface="Arial"/>
              <a:cs typeface="Arial"/>
              <a:sym typeface="Arial"/>
            </a:endParaRPr>
          </a:p>
        </p:txBody>
      </p:sp>
      <p:pic>
        <p:nvPicPr>
          <p:cNvPr id="227" name="Google Shape;227;p14" descr="A close up of a logo&#10;&#10;Description automatically generated"/>
          <p:cNvPicPr preferRelativeResize="0"/>
          <p:nvPr/>
        </p:nvPicPr>
        <p:blipFill rotWithShape="1">
          <a:blip r:embed="rId3">
            <a:alphaModFix/>
          </a:blip>
          <a:srcRect/>
          <a:stretch/>
        </p:blipFill>
        <p:spPr>
          <a:xfrm>
            <a:off x="5724128" y="716325"/>
            <a:ext cx="3119964" cy="2924966"/>
          </a:xfrm>
          <a:prstGeom prst="rect">
            <a:avLst/>
          </a:prstGeom>
          <a:noFill/>
          <a:ln>
            <a:noFill/>
          </a:ln>
        </p:spPr>
      </p:pic>
      <p:pic>
        <p:nvPicPr>
          <p:cNvPr id="2" name="Picture 1">
            <a:extLst>
              <a:ext uri="{FF2B5EF4-FFF2-40B4-BE49-F238E27FC236}">
                <a16:creationId xmlns:a16="http://schemas.microsoft.com/office/drawing/2014/main" id="{CC47AF3E-2A62-459F-B746-0D637D882CAE}"/>
              </a:ext>
            </a:extLst>
          </p:cNvPr>
          <p:cNvPicPr>
            <a:picLocks noChangeAspect="1"/>
          </p:cNvPicPr>
          <p:nvPr/>
        </p:nvPicPr>
        <p:blipFill rotWithShape="1">
          <a:blip r:embed="rId4"/>
          <a:srcRect l="22381" t="23109" r="31905" b="15062"/>
          <a:stretch/>
        </p:blipFill>
        <p:spPr>
          <a:xfrm rot="21289365">
            <a:off x="500979" y="366309"/>
            <a:ext cx="4767120" cy="362499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5"/>
          <p:cNvSpPr txBox="1"/>
          <p:nvPr/>
        </p:nvSpPr>
        <p:spPr>
          <a:xfrm>
            <a:off x="35031" y="116632"/>
            <a:ext cx="6840760" cy="637097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FFFFFF"/>
              </a:buClr>
              <a:buSzPts val="3000"/>
              <a:buFont typeface="Arial"/>
              <a:buChar char="•"/>
            </a:pPr>
            <a:r>
              <a:rPr lang="en-GB" sz="3000" b="1" i="0" u="none" strike="noStrike" cap="none">
                <a:solidFill>
                  <a:srgbClr val="FFFFFF"/>
                </a:solidFill>
                <a:latin typeface="Century Gothic"/>
                <a:ea typeface="Century Gothic"/>
                <a:cs typeface="Century Gothic"/>
                <a:sym typeface="Century Gothic"/>
              </a:rPr>
              <a:t>Like a greenhouse without fans, the Earth is heating up.</a:t>
            </a:r>
            <a:endParaRPr sz="1200" b="1" i="0" u="none" strike="noStrike" cap="none">
              <a:solidFill>
                <a:srgbClr val="FFFFFF"/>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dk1"/>
              </a:buClr>
              <a:buSzPts val="1200"/>
              <a:buFont typeface="Arial"/>
              <a:buNone/>
            </a:pPr>
            <a:endParaRPr sz="1200" b="1" i="0" u="none" strike="noStrike" cap="none">
              <a:solidFill>
                <a:srgbClr val="FFFFFF"/>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3000"/>
              <a:buFont typeface="Arial"/>
              <a:buChar char="•"/>
            </a:pPr>
            <a:r>
              <a:rPr lang="en-GB" sz="3000" b="1" i="0" u="none" strike="noStrike" cap="none">
                <a:solidFill>
                  <a:srgbClr val="FFFFFF"/>
                </a:solidFill>
                <a:latin typeface="Century Gothic"/>
                <a:ea typeface="Century Gothic"/>
                <a:cs typeface="Century Gothic"/>
                <a:sym typeface="Century Gothic"/>
              </a:rPr>
              <a:t>Glaciers in the Arctic and Antarctic are melting faster than all predictions.</a:t>
            </a:r>
            <a:endParaRPr sz="1200" b="1" i="0" u="none" strike="noStrike" cap="none">
              <a:solidFill>
                <a:srgbClr val="FFFFFF"/>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dk1"/>
              </a:buClr>
              <a:buSzPts val="1200"/>
              <a:buFont typeface="Arial"/>
              <a:buNone/>
            </a:pPr>
            <a:endParaRPr sz="1200" b="1" i="0" u="none" strike="noStrike" cap="none">
              <a:solidFill>
                <a:srgbClr val="FFFFFF"/>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3000"/>
              <a:buFont typeface="Arial"/>
              <a:buChar char="•"/>
            </a:pPr>
            <a:r>
              <a:rPr lang="en-GB" sz="3000" b="1" i="0" u="none" strike="noStrike" cap="none">
                <a:solidFill>
                  <a:srgbClr val="FFFFFF"/>
                </a:solidFill>
                <a:latin typeface="Century Gothic"/>
                <a:ea typeface="Century Gothic"/>
                <a:cs typeface="Century Gothic"/>
                <a:sym typeface="Century Gothic"/>
              </a:rPr>
              <a:t>Species of plants and animals are becoming extinct as they lose habitat or food sources.</a:t>
            </a:r>
            <a:endParaRPr sz="1200" b="1" i="0" u="none" strike="noStrike" cap="none">
              <a:solidFill>
                <a:srgbClr val="FFFFFF"/>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dk1"/>
              </a:buClr>
              <a:buSzPts val="1200"/>
              <a:buFont typeface="Arial"/>
              <a:buNone/>
            </a:pPr>
            <a:endParaRPr sz="1200" b="1" i="0" u="none" strike="noStrike" cap="none">
              <a:solidFill>
                <a:srgbClr val="FFFFFF"/>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3000"/>
              <a:buFont typeface="Arial"/>
              <a:buChar char="•"/>
            </a:pPr>
            <a:r>
              <a:rPr lang="en-GB" sz="3000" b="1" i="0" u="none" strike="noStrike" cap="none">
                <a:solidFill>
                  <a:srgbClr val="FFFFFF"/>
                </a:solidFill>
                <a:latin typeface="Century Gothic"/>
                <a:ea typeface="Century Gothic"/>
                <a:cs typeface="Century Gothic"/>
                <a:sym typeface="Century Gothic"/>
              </a:rPr>
              <a:t>Droughts and floods are becoming more frequent.</a:t>
            </a:r>
            <a:endParaRPr sz="1200" b="1" i="0" u="none" strike="noStrike" cap="none">
              <a:solidFill>
                <a:srgbClr val="FFFFFF"/>
              </a:solidFill>
              <a:latin typeface="Century Gothic"/>
              <a:ea typeface="Century Gothic"/>
              <a:cs typeface="Century Gothic"/>
              <a:sym typeface="Century Gothic"/>
            </a:endParaRPr>
          </a:p>
          <a:p>
            <a:pPr marL="457200" marR="0" lvl="0" indent="-381000" algn="l" rtl="0">
              <a:lnSpc>
                <a:spcPct val="100000"/>
              </a:lnSpc>
              <a:spcBef>
                <a:spcPts val="0"/>
              </a:spcBef>
              <a:spcAft>
                <a:spcPts val="0"/>
              </a:spcAft>
              <a:buClr>
                <a:schemeClr val="dk1"/>
              </a:buClr>
              <a:buSzPts val="1200"/>
              <a:buFont typeface="Arial"/>
              <a:buNone/>
            </a:pPr>
            <a:endParaRPr sz="1200" b="1" i="0" u="none" strike="noStrike" cap="none">
              <a:solidFill>
                <a:srgbClr val="FFFFFF"/>
              </a:solidFill>
              <a:latin typeface="Century Gothic"/>
              <a:ea typeface="Century Gothic"/>
              <a:cs typeface="Century Gothic"/>
              <a:sym typeface="Century Gothic"/>
            </a:endParaRPr>
          </a:p>
          <a:p>
            <a:pPr marL="457200" marR="0" lvl="0" indent="-457200" algn="l" rtl="0">
              <a:lnSpc>
                <a:spcPct val="100000"/>
              </a:lnSpc>
              <a:spcBef>
                <a:spcPts val="0"/>
              </a:spcBef>
              <a:spcAft>
                <a:spcPts val="0"/>
              </a:spcAft>
              <a:buClr>
                <a:srgbClr val="FFFFFF"/>
              </a:buClr>
              <a:buSzPts val="3000"/>
              <a:buFont typeface="Arial"/>
              <a:buChar char="•"/>
            </a:pPr>
            <a:r>
              <a:rPr lang="en-GB" sz="3000" b="1" i="0" u="none" strike="noStrike" cap="none">
                <a:solidFill>
                  <a:srgbClr val="FFFFFF"/>
                </a:solidFill>
                <a:latin typeface="Century Gothic"/>
                <a:ea typeface="Century Gothic"/>
                <a:cs typeface="Century Gothic"/>
                <a:sym typeface="Century Gothic"/>
              </a:rPr>
              <a:t>Low-lying areas may become permanently flooded.</a:t>
            </a:r>
            <a:endParaRPr sz="3000" b="1" i="0" u="none" strike="noStrike" cap="none">
              <a:solidFill>
                <a:srgbClr val="FFFFFF"/>
              </a:solidFill>
              <a:latin typeface="Century Gothic"/>
              <a:ea typeface="Century Gothic"/>
              <a:cs typeface="Century Gothic"/>
              <a:sym typeface="Century Gothic"/>
            </a:endParaRPr>
          </a:p>
        </p:txBody>
      </p:sp>
      <p:pic>
        <p:nvPicPr>
          <p:cNvPr id="234" name="Google Shape;234;p15" descr="A picture containing clipart&#10;&#10;Description automatically generated"/>
          <p:cNvPicPr preferRelativeResize="0"/>
          <p:nvPr/>
        </p:nvPicPr>
        <p:blipFill rotWithShape="1">
          <a:blip r:embed="rId3">
            <a:alphaModFix/>
          </a:blip>
          <a:srcRect/>
          <a:stretch/>
        </p:blipFill>
        <p:spPr>
          <a:xfrm>
            <a:off x="6970549" y="1916832"/>
            <a:ext cx="2140822" cy="3528392"/>
          </a:xfrm>
          <a:prstGeom prst="rect">
            <a:avLst/>
          </a:prstGeom>
          <a:noFill/>
          <a:ln>
            <a:noFill/>
          </a:ln>
        </p:spPr>
      </p:pic>
      <p:sp>
        <p:nvSpPr>
          <p:cNvPr id="235" name="Google Shape;235;p15"/>
          <p:cNvSpPr txBox="1"/>
          <p:nvPr/>
        </p:nvSpPr>
        <p:spPr>
          <a:xfrm>
            <a:off x="35031" y="6363526"/>
            <a:ext cx="900146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entury Gothic"/>
                <a:ea typeface="Century Gothic"/>
                <a:cs typeface="Century Gothic"/>
                <a:sym typeface="Century Gothic"/>
              </a:rPr>
              <a:t>https://easyscienceforkids.com/all-about-climate-change</a:t>
            </a:r>
            <a:r>
              <a:rPr lang="en-GB" sz="1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41" name="Google Shape;241;p16"/>
          <p:cNvSpPr/>
          <p:nvPr/>
        </p:nvSpPr>
        <p:spPr>
          <a:xfrm>
            <a:off x="1619672" y="908720"/>
            <a:ext cx="6768752" cy="4176464"/>
          </a:xfrm>
          <a:prstGeom prst="cloudCallout">
            <a:avLst>
              <a:gd name="adj1" fmla="val -55958"/>
              <a:gd name="adj2" fmla="val 60670"/>
            </a:avLst>
          </a:prstGeom>
          <a:solidFill>
            <a:srgbClr val="EA5783"/>
          </a:solidFill>
          <a:ln w="3175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rgbClr val="FFFFFF"/>
                </a:solidFill>
                <a:latin typeface="Century Gothic"/>
                <a:ea typeface="Century Gothic"/>
                <a:cs typeface="Century Gothic"/>
                <a:sym typeface="Century Gothic"/>
              </a:rPr>
              <a:t>If we fail to look after the world in which we live, are we destroying God’s creation?</a:t>
            </a:r>
            <a:endParaRPr sz="1400" b="1" i="0" u="none" strike="noStrike" cap="none">
              <a:solidFill>
                <a:srgbClr val="FFFFF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2" name="Picture 1">
            <a:extLst>
              <a:ext uri="{FF2B5EF4-FFF2-40B4-BE49-F238E27FC236}">
                <a16:creationId xmlns:a16="http://schemas.microsoft.com/office/drawing/2014/main" id="{2F35691C-478B-4E5F-90F8-6E27C0569554}"/>
              </a:ext>
            </a:extLst>
          </p:cNvPr>
          <p:cNvPicPr>
            <a:picLocks noChangeAspect="1"/>
          </p:cNvPicPr>
          <p:nvPr/>
        </p:nvPicPr>
        <p:blipFill rotWithShape="1">
          <a:blip r:embed="rId3"/>
          <a:srcRect l="16154" t="30640" r="12154" b="20925"/>
          <a:stretch/>
        </p:blipFill>
        <p:spPr>
          <a:xfrm>
            <a:off x="335876" y="1820000"/>
            <a:ext cx="8472247" cy="3217999"/>
          </a:xfrm>
          <a:prstGeom prst="rect">
            <a:avLst/>
          </a:prstGeom>
        </p:spPr>
      </p:pic>
      <p:pic>
        <p:nvPicPr>
          <p:cNvPr id="4" name="Picture 3">
            <a:extLst>
              <a:ext uri="{FF2B5EF4-FFF2-40B4-BE49-F238E27FC236}">
                <a16:creationId xmlns:a16="http://schemas.microsoft.com/office/drawing/2014/main" id="{7F30C281-1153-4309-BC75-39DE35239ED1}"/>
              </a:ext>
            </a:extLst>
          </p:cNvPr>
          <p:cNvPicPr>
            <a:picLocks noChangeAspect="1"/>
          </p:cNvPicPr>
          <p:nvPr/>
        </p:nvPicPr>
        <p:blipFill rotWithShape="1">
          <a:blip r:embed="rId4"/>
          <a:srcRect l="39342" t="16826" r="20132" b="64217"/>
          <a:stretch/>
        </p:blipFill>
        <p:spPr>
          <a:xfrm>
            <a:off x="4909624" y="0"/>
            <a:ext cx="4234375" cy="111358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7"/>
          <p:cNvPicPr preferRelativeResize="0"/>
          <p:nvPr/>
        </p:nvPicPr>
        <p:blipFill rotWithShape="1">
          <a:blip r:embed="rId3">
            <a:alphaModFix/>
          </a:blip>
          <a:srcRect/>
          <a:stretch/>
        </p:blipFill>
        <p:spPr>
          <a:xfrm>
            <a:off x="0" y="0"/>
            <a:ext cx="9144000" cy="6857999"/>
          </a:xfrm>
          <a:prstGeom prst="rect">
            <a:avLst/>
          </a:prstGeom>
          <a:noFill/>
          <a:ln>
            <a:noFill/>
          </a:ln>
        </p:spPr>
      </p:pic>
      <p:sp>
        <p:nvSpPr>
          <p:cNvPr id="248" name="Google Shape;248;p17"/>
          <p:cNvSpPr txBox="1">
            <a:spLocks noGrp="1"/>
          </p:cNvSpPr>
          <p:nvPr>
            <p:ph type="body" idx="1"/>
          </p:nvPr>
        </p:nvSpPr>
        <p:spPr>
          <a:xfrm>
            <a:off x="323400" y="476675"/>
            <a:ext cx="8497200" cy="5914500"/>
          </a:xfrm>
          <a:prstGeom prst="rect">
            <a:avLst/>
          </a:prstGeom>
          <a:solidFill>
            <a:srgbClr val="EA5783"/>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2800"/>
              <a:buFont typeface="Century Gothic"/>
              <a:buNone/>
            </a:pPr>
            <a:r>
              <a:rPr lang="en-GB" sz="2800">
                <a:solidFill>
                  <a:schemeClr val="dk1"/>
                </a:solidFill>
                <a:latin typeface="Century Gothic"/>
                <a:ea typeface="Century Gothic"/>
                <a:cs typeface="Century Gothic"/>
                <a:sym typeface="Century Gothic"/>
              </a:rPr>
              <a:t>   </a:t>
            </a:r>
            <a:r>
              <a:rPr lang="en-GB" sz="2800">
                <a:solidFill>
                  <a:srgbClr val="FFFFFF"/>
                </a:solidFill>
                <a:latin typeface="Century Gothic"/>
                <a:ea typeface="Century Gothic"/>
                <a:cs typeface="Century Gothic"/>
                <a:sym typeface="Century Gothic"/>
              </a:rPr>
              <a:t> </a:t>
            </a:r>
            <a:r>
              <a:rPr lang="en-GB" sz="2400">
                <a:solidFill>
                  <a:srgbClr val="FFFFFF"/>
                </a:solidFill>
                <a:latin typeface="Century Gothic"/>
                <a:ea typeface="Century Gothic"/>
                <a:cs typeface="Century Gothic"/>
                <a:sym typeface="Century Gothic"/>
              </a:rPr>
              <a:t>“So God created Human beings, making them to be like himself. He created the male and female, blessed them, and said, ‘have many children, so that your descendants will live all over the earth and bring it under their control. I am putting you in charge of the fish, the birds, and all the wild animals. I have provided all kinds of grain and all kinds of fruit for you to eat; but for all the wild animals and birds I have provided grass and leafy plants for food – and it was done…the Lord God placed the man in the Garden of Eden to </a:t>
            </a:r>
            <a:r>
              <a:rPr lang="en-GB" sz="2400" b="1">
                <a:solidFill>
                  <a:srgbClr val="FFFFFF"/>
                </a:solidFill>
                <a:latin typeface="Century Gothic"/>
                <a:ea typeface="Century Gothic"/>
                <a:cs typeface="Century Gothic"/>
                <a:sym typeface="Century Gothic"/>
              </a:rPr>
              <a:t>cultivate it </a:t>
            </a:r>
            <a:r>
              <a:rPr lang="en-GB" sz="2400">
                <a:solidFill>
                  <a:srgbClr val="FFFFFF"/>
                </a:solidFill>
                <a:latin typeface="Century Gothic"/>
                <a:ea typeface="Century Gothic"/>
                <a:cs typeface="Century Gothic"/>
                <a:sym typeface="Century Gothic"/>
              </a:rPr>
              <a:t>and </a:t>
            </a:r>
            <a:r>
              <a:rPr lang="en-GB" sz="2400" b="1">
                <a:solidFill>
                  <a:srgbClr val="FFFFFF"/>
                </a:solidFill>
                <a:latin typeface="Century Gothic"/>
                <a:ea typeface="Century Gothic"/>
                <a:cs typeface="Century Gothic"/>
                <a:sym typeface="Century Gothic"/>
              </a:rPr>
              <a:t>guard it</a:t>
            </a:r>
            <a:r>
              <a:rPr lang="en-GB" sz="2400">
                <a:solidFill>
                  <a:srgbClr val="FFFFFF"/>
                </a:solidFill>
                <a:latin typeface="Century Gothic"/>
                <a:ea typeface="Century Gothic"/>
                <a:cs typeface="Century Gothic"/>
                <a:sym typeface="Century Gothic"/>
              </a:rPr>
              <a:t>.” (Genesis 1 &amp; 2)</a:t>
            </a:r>
            <a:endParaRPr sz="2400">
              <a:solidFill>
                <a:srgbClr val="FFFFFF"/>
              </a:solidFill>
              <a:latin typeface="Century Gothic"/>
              <a:ea typeface="Century Gothic"/>
              <a:cs typeface="Century Gothic"/>
              <a:sym typeface="Century Gothic"/>
            </a:endParaRPr>
          </a:p>
          <a:p>
            <a:pPr marL="342900" lvl="0" indent="-342900" algn="l" rtl="0">
              <a:lnSpc>
                <a:spcPct val="100000"/>
              </a:lnSpc>
              <a:spcBef>
                <a:spcPts val="0"/>
              </a:spcBef>
              <a:spcAft>
                <a:spcPts val="0"/>
              </a:spcAft>
              <a:buClr>
                <a:schemeClr val="dk1"/>
              </a:buClr>
              <a:buSzPts val="2800"/>
              <a:buFont typeface="Century Gothic"/>
              <a:buNone/>
            </a:pPr>
            <a:endParaRPr sz="2400">
              <a:solidFill>
                <a:srgbClr val="FFFFFF"/>
              </a:solidFill>
              <a:latin typeface="Century Gothic"/>
              <a:ea typeface="Century Gothic"/>
              <a:cs typeface="Century Gothic"/>
              <a:sym typeface="Century Gothic"/>
            </a:endParaRPr>
          </a:p>
          <a:p>
            <a:pPr marL="342900" lvl="0" indent="0" algn="l" rtl="0">
              <a:lnSpc>
                <a:spcPct val="115000"/>
              </a:lnSpc>
              <a:spcBef>
                <a:spcPts val="600"/>
              </a:spcBef>
              <a:spcAft>
                <a:spcPts val="0"/>
              </a:spcAft>
              <a:buClr>
                <a:schemeClr val="dk1"/>
              </a:buClr>
              <a:buSzPts val="1100"/>
              <a:buFont typeface="Arial"/>
              <a:buNone/>
            </a:pPr>
            <a:r>
              <a:rPr lang="en-GB" sz="2400">
                <a:latin typeface="Century Gothic"/>
                <a:ea typeface="Century Gothic"/>
                <a:cs typeface="Century Gothic"/>
                <a:sym typeface="Century Gothic"/>
              </a:rPr>
              <a:t>This idea is called </a:t>
            </a:r>
            <a:r>
              <a:rPr lang="en-GB" sz="2400" b="1">
                <a:latin typeface="Century Gothic"/>
                <a:ea typeface="Century Gothic"/>
                <a:cs typeface="Century Gothic"/>
                <a:sym typeface="Century Gothic"/>
              </a:rPr>
              <a:t>Stewardship. </a:t>
            </a:r>
            <a:r>
              <a:rPr lang="en-GB" sz="2400">
                <a:latin typeface="Century Gothic"/>
                <a:ea typeface="Century Gothic"/>
                <a:cs typeface="Century Gothic"/>
                <a:sym typeface="Century Gothic"/>
              </a:rPr>
              <a:t>Just like stewards at a football match, we are responsible for looking after God’s creation.</a:t>
            </a:r>
            <a:endParaRPr sz="2400">
              <a:latin typeface="Century Gothic"/>
              <a:ea typeface="Century Gothic"/>
              <a:cs typeface="Century Gothic"/>
              <a:sym typeface="Century Gothic"/>
            </a:endParaRPr>
          </a:p>
          <a:p>
            <a:pPr marL="342900" lvl="0" indent="-342900" algn="l" rtl="0">
              <a:lnSpc>
                <a:spcPct val="100000"/>
              </a:lnSpc>
              <a:spcBef>
                <a:spcPts val="0"/>
              </a:spcBef>
              <a:spcAft>
                <a:spcPts val="0"/>
              </a:spcAft>
              <a:buClr>
                <a:schemeClr val="dk1"/>
              </a:buClr>
              <a:buSzPts val="2800"/>
              <a:buFont typeface="Century Gothic"/>
              <a:buNone/>
            </a:pPr>
            <a:endParaRPr sz="2400">
              <a:solidFill>
                <a:srgbClr val="FFFFFF"/>
              </a:solidFill>
              <a:latin typeface="Century Gothic"/>
              <a:ea typeface="Century Gothic"/>
              <a:cs typeface="Century Gothic"/>
              <a:sym typeface="Century Gothic"/>
            </a:endParaRPr>
          </a:p>
          <a:p>
            <a:pPr marL="342900" lvl="0" indent="-342900" algn="l" rtl="0">
              <a:lnSpc>
                <a:spcPct val="100000"/>
              </a:lnSpc>
              <a:spcBef>
                <a:spcPts val="0"/>
              </a:spcBef>
              <a:spcAft>
                <a:spcPts val="0"/>
              </a:spcAft>
              <a:buClr>
                <a:schemeClr val="dk1"/>
              </a:buClr>
              <a:buSzPts val="2800"/>
              <a:buFont typeface="Century Gothic"/>
              <a:buNone/>
            </a:pPr>
            <a:endParaRPr sz="2800">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18"/>
          <p:cNvPicPr preferRelativeResize="0"/>
          <p:nvPr/>
        </p:nvPicPr>
        <p:blipFill rotWithShape="1">
          <a:blip r:embed="rId3">
            <a:alphaModFix/>
          </a:blip>
          <a:srcRect/>
          <a:stretch/>
        </p:blipFill>
        <p:spPr>
          <a:xfrm>
            <a:off x="0" y="0"/>
            <a:ext cx="9144000" cy="6857999"/>
          </a:xfrm>
          <a:prstGeom prst="rect">
            <a:avLst/>
          </a:prstGeom>
          <a:noFill/>
          <a:ln>
            <a:noFill/>
          </a:ln>
        </p:spPr>
      </p:pic>
      <p:sp>
        <p:nvSpPr>
          <p:cNvPr id="254" name="Google Shape;254;p18"/>
          <p:cNvSpPr txBox="1">
            <a:spLocks noGrp="1"/>
          </p:cNvSpPr>
          <p:nvPr>
            <p:ph type="body" idx="1"/>
          </p:nvPr>
        </p:nvSpPr>
        <p:spPr>
          <a:xfrm>
            <a:off x="755576" y="1196752"/>
            <a:ext cx="7967228" cy="3960440"/>
          </a:xfrm>
          <a:prstGeom prst="rect">
            <a:avLst/>
          </a:prstGeom>
          <a:solidFill>
            <a:srgbClr val="EA5783"/>
          </a:solidFill>
          <a:ln w="25400"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330"/>
              <a:buNone/>
            </a:pPr>
            <a:r>
              <a:rPr lang="en-GB" sz="3330">
                <a:solidFill>
                  <a:srgbClr val="FFFFFF"/>
                </a:solidFill>
                <a:latin typeface="Century Gothic"/>
                <a:ea typeface="Century Gothic"/>
                <a:cs typeface="Century Gothic"/>
                <a:sym typeface="Century Gothic"/>
              </a:rPr>
              <a:t>The Old Testament teaches that Christians have the right to </a:t>
            </a:r>
            <a:r>
              <a:rPr lang="en-GB" sz="3330" b="1">
                <a:solidFill>
                  <a:srgbClr val="FFFFFF"/>
                </a:solidFill>
                <a:latin typeface="Century Gothic"/>
                <a:ea typeface="Century Gothic"/>
                <a:cs typeface="Century Gothic"/>
                <a:sym typeface="Century Gothic"/>
              </a:rPr>
              <a:t>rule over</a:t>
            </a:r>
            <a:r>
              <a:rPr lang="en-GB" sz="3330">
                <a:solidFill>
                  <a:srgbClr val="FFFFFF"/>
                </a:solidFill>
                <a:latin typeface="Century Gothic"/>
                <a:ea typeface="Century Gothic"/>
                <a:cs typeface="Century Gothic"/>
                <a:sym typeface="Century Gothic"/>
              </a:rPr>
              <a:t> the earth which means they have responsibilities to </a:t>
            </a:r>
            <a:r>
              <a:rPr lang="en-GB" sz="3330" b="1">
                <a:solidFill>
                  <a:srgbClr val="FFFFFF"/>
                </a:solidFill>
                <a:latin typeface="Century Gothic"/>
                <a:ea typeface="Century Gothic"/>
                <a:cs typeface="Century Gothic"/>
                <a:sym typeface="Century Gothic"/>
              </a:rPr>
              <a:t>look after </a:t>
            </a:r>
            <a:r>
              <a:rPr lang="en-GB" sz="3330">
                <a:solidFill>
                  <a:srgbClr val="FFFFFF"/>
                </a:solidFill>
                <a:latin typeface="Century Gothic"/>
                <a:ea typeface="Century Gothic"/>
                <a:cs typeface="Century Gothic"/>
                <a:sym typeface="Century Gothic"/>
              </a:rPr>
              <a:t>it</a:t>
            </a:r>
            <a:endParaRPr>
              <a:solidFill>
                <a:srgbClr val="FFFFFF"/>
              </a:solidFill>
            </a:endParaRPr>
          </a:p>
          <a:p>
            <a:pPr marL="0" lvl="0" indent="0" algn="ctr" rtl="0">
              <a:lnSpc>
                <a:spcPct val="100000"/>
              </a:lnSpc>
              <a:spcBef>
                <a:spcPts val="666"/>
              </a:spcBef>
              <a:spcAft>
                <a:spcPts val="0"/>
              </a:spcAft>
              <a:buClr>
                <a:schemeClr val="dk1"/>
              </a:buClr>
              <a:buSzPts val="3330"/>
              <a:buNone/>
            </a:pPr>
            <a:endParaRPr sz="3330">
              <a:solidFill>
                <a:srgbClr val="FFFFFF"/>
              </a:solidFill>
              <a:latin typeface="Century Gothic"/>
              <a:ea typeface="Century Gothic"/>
              <a:cs typeface="Century Gothic"/>
              <a:sym typeface="Century Gothic"/>
            </a:endParaRPr>
          </a:p>
          <a:p>
            <a:pPr marL="0" lvl="0" indent="0" algn="ctr" rtl="0">
              <a:lnSpc>
                <a:spcPct val="100000"/>
              </a:lnSpc>
              <a:spcBef>
                <a:spcPts val="666"/>
              </a:spcBef>
              <a:spcAft>
                <a:spcPts val="0"/>
              </a:spcAft>
              <a:buClr>
                <a:schemeClr val="dk1"/>
              </a:buClr>
              <a:buSzPts val="3330"/>
              <a:buNone/>
            </a:pPr>
            <a:r>
              <a:rPr lang="en-GB" sz="3330">
                <a:solidFill>
                  <a:srgbClr val="FFFFFF"/>
                </a:solidFill>
                <a:latin typeface="Century Gothic"/>
                <a:ea typeface="Century Gothic"/>
                <a:cs typeface="Century Gothic"/>
                <a:sym typeface="Century Gothic"/>
              </a:rPr>
              <a:t>Are we meeting this responsibility, both for us and future generations?</a:t>
            </a:r>
            <a:r>
              <a:rPr lang="en-GB" sz="3330">
                <a:solidFill>
                  <a:schemeClr val="dk1"/>
                </a:solidFill>
                <a:latin typeface="Century Gothic"/>
                <a:ea typeface="Century Gothic"/>
                <a:cs typeface="Century Gothic"/>
                <a:sym typeface="Century Gothic"/>
              </a:rPr>
              <a:t> </a:t>
            </a:r>
            <a:endParaRPr sz="3330">
              <a:latin typeface="Century Gothic"/>
              <a:ea typeface="Century Gothic"/>
              <a:cs typeface="Century Gothic"/>
              <a:sym typeface="Century Gothic"/>
            </a:endParaRPr>
          </a:p>
          <a:p>
            <a:pPr marL="0" lvl="0" indent="0" algn="ctr" rtl="0">
              <a:lnSpc>
                <a:spcPct val="100000"/>
              </a:lnSpc>
              <a:spcBef>
                <a:spcPts val="666"/>
              </a:spcBef>
              <a:spcAft>
                <a:spcPts val="0"/>
              </a:spcAft>
              <a:buClr>
                <a:schemeClr val="dk1"/>
              </a:buClr>
              <a:buSzPts val="3330"/>
              <a:buNone/>
            </a:pPr>
            <a:endParaRPr sz="333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9"/>
          <p:cNvSpPr txBox="1"/>
          <p:nvPr/>
        </p:nvSpPr>
        <p:spPr>
          <a:xfrm>
            <a:off x="645584" y="62334"/>
            <a:ext cx="817341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1400" b="0" i="0" u="none" strike="noStrike" cap="none">
              <a:solidFill>
                <a:srgbClr val="6A368D"/>
              </a:solidFill>
              <a:latin typeface="Arial"/>
              <a:ea typeface="Arial"/>
              <a:cs typeface="Arial"/>
              <a:sym typeface="Arial"/>
            </a:endParaRPr>
          </a:p>
        </p:txBody>
      </p:sp>
      <p:pic>
        <p:nvPicPr>
          <p:cNvPr id="261" name="Google Shape;261;p19"/>
          <p:cNvPicPr preferRelativeResize="0"/>
          <p:nvPr/>
        </p:nvPicPr>
        <p:blipFill>
          <a:blip r:embed="rId3">
            <a:alphaModFix/>
          </a:blip>
          <a:stretch>
            <a:fillRect/>
          </a:stretch>
        </p:blipFill>
        <p:spPr>
          <a:xfrm>
            <a:off x="526513" y="1254125"/>
            <a:ext cx="8106750" cy="4638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7da3f6ab1f_0_19"/>
          <p:cNvSpPr txBox="1"/>
          <p:nvPr/>
        </p:nvSpPr>
        <p:spPr>
          <a:xfrm>
            <a:off x="645584" y="62334"/>
            <a:ext cx="8173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endParaRPr sz="1400" b="0" i="0" u="none" strike="noStrike" cap="none">
              <a:solidFill>
                <a:srgbClr val="6A368D"/>
              </a:solidFill>
              <a:latin typeface="Arial"/>
              <a:ea typeface="Arial"/>
              <a:cs typeface="Arial"/>
              <a:sym typeface="Arial"/>
            </a:endParaRPr>
          </a:p>
        </p:txBody>
      </p:sp>
      <p:pic>
        <p:nvPicPr>
          <p:cNvPr id="268" name="Google Shape;268;g7da3f6ab1f_0_19"/>
          <p:cNvPicPr preferRelativeResize="0"/>
          <p:nvPr/>
        </p:nvPicPr>
        <p:blipFill>
          <a:blip r:embed="rId3">
            <a:alphaModFix/>
          </a:blip>
          <a:stretch>
            <a:fillRect/>
          </a:stretch>
        </p:blipFill>
        <p:spPr>
          <a:xfrm>
            <a:off x="0" y="0"/>
            <a:ext cx="9144000" cy="6858000"/>
          </a:xfrm>
          <a:prstGeom prst="rect">
            <a:avLst/>
          </a:prstGeom>
          <a:noFill/>
          <a:ln>
            <a:noFill/>
          </a:ln>
        </p:spPr>
      </p:pic>
      <p:pic>
        <p:nvPicPr>
          <p:cNvPr id="269" name="Google Shape;269;g7da3f6ab1f_0_19"/>
          <p:cNvPicPr preferRelativeResize="0"/>
          <p:nvPr/>
        </p:nvPicPr>
        <p:blipFill>
          <a:blip r:embed="rId4">
            <a:alphaModFix/>
          </a:blip>
          <a:stretch>
            <a:fillRect/>
          </a:stretch>
        </p:blipFill>
        <p:spPr>
          <a:xfrm>
            <a:off x="0" y="5010150"/>
            <a:ext cx="6305550" cy="1847850"/>
          </a:xfrm>
          <a:prstGeom prst="rect">
            <a:avLst/>
          </a:prstGeom>
          <a:noFill/>
          <a:ln>
            <a:noFill/>
          </a:ln>
        </p:spPr>
      </p:pic>
      <p:pic>
        <p:nvPicPr>
          <p:cNvPr id="270" name="Google Shape;270;g7da3f6ab1f_0_19"/>
          <p:cNvPicPr preferRelativeResize="0"/>
          <p:nvPr/>
        </p:nvPicPr>
        <p:blipFill>
          <a:blip r:embed="rId5">
            <a:alphaModFix/>
          </a:blip>
          <a:stretch>
            <a:fillRect/>
          </a:stretch>
        </p:blipFill>
        <p:spPr>
          <a:xfrm>
            <a:off x="6229350" y="-28325"/>
            <a:ext cx="3086100" cy="3162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20"/>
          <p:cNvPicPr preferRelativeResize="0"/>
          <p:nvPr/>
        </p:nvPicPr>
        <p:blipFill rotWithShape="1">
          <a:blip r:embed="rId3">
            <a:alphaModFix/>
          </a:blip>
          <a:srcRect/>
          <a:stretch/>
        </p:blipFill>
        <p:spPr>
          <a:xfrm>
            <a:off x="0" y="0"/>
            <a:ext cx="9144000" cy="6857999"/>
          </a:xfrm>
          <a:prstGeom prst="rect">
            <a:avLst/>
          </a:prstGeom>
          <a:noFill/>
          <a:ln>
            <a:noFill/>
          </a:ln>
        </p:spPr>
      </p:pic>
      <p:sp>
        <p:nvSpPr>
          <p:cNvPr id="276" name="Google Shape;276;p20"/>
          <p:cNvSpPr txBox="1"/>
          <p:nvPr/>
        </p:nvSpPr>
        <p:spPr>
          <a:xfrm>
            <a:off x="559200" y="437482"/>
            <a:ext cx="8025600" cy="5830200"/>
          </a:xfrm>
          <a:prstGeom prst="rect">
            <a:avLst/>
          </a:prstGeom>
          <a:solidFill>
            <a:srgbClr val="EA578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dirty="0">
                <a:solidFill>
                  <a:srgbClr val="FFFFFF"/>
                </a:solidFill>
                <a:latin typeface="Century Gothic"/>
                <a:ea typeface="Century Gothic"/>
                <a:cs typeface="Century Gothic"/>
                <a:sym typeface="Century Gothic"/>
              </a:rPr>
              <a:t>‘Christians should </a:t>
            </a:r>
            <a:r>
              <a:rPr lang="en-GB" sz="2800" b="1" dirty="0">
                <a:solidFill>
                  <a:srgbClr val="FFFFFF"/>
                </a:solidFill>
                <a:latin typeface="Century Gothic"/>
                <a:ea typeface="Century Gothic"/>
                <a:cs typeface="Century Gothic"/>
                <a:sym typeface="Century Gothic"/>
              </a:rPr>
              <a:t>be leading the way in</a:t>
            </a:r>
            <a:r>
              <a:rPr lang="en-GB" sz="2800" b="1" i="0" u="none" strike="noStrike" cap="none" dirty="0">
                <a:solidFill>
                  <a:srgbClr val="FFFFFF"/>
                </a:solidFill>
                <a:latin typeface="Century Gothic"/>
                <a:ea typeface="Century Gothic"/>
                <a:cs typeface="Century Gothic"/>
                <a:sym typeface="Century Gothic"/>
              </a:rPr>
              <a:t> looking after the environment’</a:t>
            </a:r>
            <a:endParaRPr sz="14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rgbClr val="FFFFFF"/>
                </a:solidFill>
                <a:latin typeface="Century Gothic"/>
                <a:ea typeface="Century Gothic"/>
                <a:cs typeface="Century Gothic"/>
                <a:sym typeface="Century Gothic"/>
              </a:rPr>
              <a:t>Do you agree? Give reasons for your opinion.</a:t>
            </a:r>
            <a:endParaRPr sz="14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rgbClr val="FFFFFF"/>
                </a:solidFill>
                <a:latin typeface="Century Gothic"/>
                <a:ea typeface="Century Gothic"/>
                <a:cs typeface="Century Gothic"/>
                <a:sym typeface="Century Gothic"/>
              </a:rPr>
              <a:t>Give reasons why someone would disagree with you.</a:t>
            </a:r>
            <a:endParaRPr sz="1400" b="0" i="0" u="none" strike="noStrike" cap="none" dirty="0">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dirty="0">
                <a:solidFill>
                  <a:srgbClr val="FFFFFF"/>
                </a:solidFill>
                <a:latin typeface="Century Gothic"/>
                <a:ea typeface="Century Gothic"/>
                <a:cs typeface="Century Gothic"/>
                <a:sym typeface="Century Gothic"/>
              </a:rPr>
              <a:t>Answer this question using examples and key terms: </a:t>
            </a:r>
            <a:endParaRPr sz="2800"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b="1" dirty="0">
                <a:solidFill>
                  <a:srgbClr val="4B3186"/>
                </a:solidFill>
                <a:latin typeface="Century Gothic"/>
                <a:ea typeface="Century Gothic"/>
                <a:cs typeface="Century Gothic"/>
                <a:sym typeface="Century Gothic"/>
              </a:rPr>
              <a:t>      Genesis, stewardship, climate change</a:t>
            </a:r>
            <a:endParaRPr sz="2800" b="1" dirty="0">
              <a:solidFill>
                <a:srgbClr val="4B3186"/>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endParaRPr sz="2800"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r>
              <a:rPr lang="en-GB" sz="2800" dirty="0">
                <a:solidFill>
                  <a:srgbClr val="FFFFFF"/>
                </a:solidFill>
                <a:latin typeface="Century Gothic"/>
                <a:ea typeface="Century Gothic"/>
                <a:cs typeface="Century Gothic"/>
                <a:sym typeface="Century Gothic"/>
              </a:rPr>
              <a:t>Challenge: Give a quote that would support your arguments. </a:t>
            </a:r>
            <a:endParaRPr sz="2800" dirty="0">
              <a:solidFill>
                <a:srgbClr val="FFFFFF"/>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1"/>
          <p:cNvSpPr/>
          <p:nvPr/>
        </p:nvSpPr>
        <p:spPr>
          <a:xfrm>
            <a:off x="1271325" y="122550"/>
            <a:ext cx="7332000" cy="5251500"/>
          </a:xfrm>
          <a:prstGeom prst="cloudCallout">
            <a:avLst>
              <a:gd name="adj1" fmla="val -44505"/>
              <a:gd name="adj2" fmla="val 78927"/>
            </a:avLst>
          </a:prstGeom>
          <a:solidFill>
            <a:srgbClr val="4B3186"/>
          </a:solidFill>
          <a:ln w="9525" cap="flat" cmpd="sng">
            <a:solidFill>
              <a:srgbClr val="6A368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21"/>
          <p:cNvSpPr txBox="1"/>
          <p:nvPr/>
        </p:nvSpPr>
        <p:spPr>
          <a:xfrm>
            <a:off x="2631750" y="815425"/>
            <a:ext cx="5181900" cy="3532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rgbClr val="FFFFFF"/>
                </a:solidFill>
                <a:latin typeface="Century Gothic"/>
                <a:ea typeface="Century Gothic"/>
                <a:cs typeface="Century Gothic"/>
                <a:sym typeface="Century Gothic"/>
              </a:rPr>
              <a:t>Final reflection</a:t>
            </a: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FFFFFF"/>
                </a:solidFill>
                <a:latin typeface="Century Gothic"/>
                <a:ea typeface="Century Gothic"/>
                <a:cs typeface="Century Gothic"/>
                <a:sym typeface="Century Gothic"/>
              </a:rPr>
              <a:t>Are </a:t>
            </a:r>
            <a:r>
              <a:rPr lang="en-GB" sz="4000">
                <a:solidFill>
                  <a:srgbClr val="FFFFFF"/>
                </a:solidFill>
                <a:latin typeface="Century Gothic"/>
                <a:ea typeface="Century Gothic"/>
                <a:cs typeface="Century Gothic"/>
                <a:sym typeface="Century Gothic"/>
              </a:rPr>
              <a:t>you a </a:t>
            </a:r>
            <a:r>
              <a:rPr lang="en-GB" sz="4000" b="0" i="0" u="none" strike="noStrike" cap="none">
                <a:solidFill>
                  <a:srgbClr val="FFFFFF"/>
                </a:solidFill>
                <a:latin typeface="Century Gothic"/>
                <a:ea typeface="Century Gothic"/>
                <a:cs typeface="Century Gothic"/>
                <a:sym typeface="Century Gothic"/>
              </a:rPr>
              <a:t>good steward?</a:t>
            </a:r>
            <a:endParaRPr sz="4000" b="0" i="0" u="none" strike="noStrike" cap="none">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4000"/>
              <a:buFont typeface="Arial"/>
              <a:buNone/>
            </a:pPr>
            <a:r>
              <a:rPr lang="en-GB" sz="4000">
                <a:solidFill>
                  <a:srgbClr val="FFFFFF"/>
                </a:solidFill>
                <a:latin typeface="Century Gothic"/>
                <a:ea typeface="Century Gothic"/>
                <a:cs typeface="Century Gothic"/>
                <a:sym typeface="Century Gothic"/>
              </a:rPr>
              <a:t>How can we become better stewards?</a:t>
            </a:r>
            <a:endParaRPr sz="400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5F2D19F2-2F1B-440D-BF06-BBD345C303B5}"/>
              </a:ext>
            </a:extLst>
          </p:cNvPr>
          <p:cNvPicPr>
            <a:picLocks noChangeAspect="1"/>
          </p:cNvPicPr>
          <p:nvPr/>
        </p:nvPicPr>
        <p:blipFill rotWithShape="1">
          <a:blip r:embed="rId3"/>
          <a:srcRect l="17538" t="27083" r="12000" b="16000"/>
          <a:stretch/>
        </p:blipFill>
        <p:spPr>
          <a:xfrm>
            <a:off x="545122" y="1828801"/>
            <a:ext cx="8053755" cy="3657600"/>
          </a:xfrm>
          <a:prstGeom prst="rect">
            <a:avLst/>
          </a:prstGeom>
        </p:spPr>
      </p:pic>
    </p:spTree>
    <p:extLst>
      <p:ext uri="{BB962C8B-B14F-4D97-AF65-F5344CB8AC3E}">
        <p14:creationId xmlns:p14="http://schemas.microsoft.com/office/powerpoint/2010/main" val="3121549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g766c238a1f_0_0"/>
          <p:cNvPicPr preferRelativeResize="0"/>
          <p:nvPr/>
        </p:nvPicPr>
        <p:blipFill rotWithShape="1">
          <a:blip r:embed="rId3">
            <a:alphaModFix/>
          </a:blip>
          <a:srcRect/>
          <a:stretch/>
        </p:blipFill>
        <p:spPr>
          <a:xfrm>
            <a:off x="2598489" y="3307461"/>
            <a:ext cx="3605719" cy="1047169"/>
          </a:xfrm>
          <a:prstGeom prst="rect">
            <a:avLst/>
          </a:prstGeom>
          <a:noFill/>
          <a:ln>
            <a:noFill/>
          </a:ln>
        </p:spPr>
      </p:pic>
      <p:pic>
        <p:nvPicPr>
          <p:cNvPr id="288" name="Google Shape;288;g766c238a1f_0_0"/>
          <p:cNvPicPr preferRelativeResize="0"/>
          <p:nvPr/>
        </p:nvPicPr>
        <p:blipFill rotWithShape="1">
          <a:blip r:embed="rId4">
            <a:alphaModFix/>
          </a:blip>
          <a:srcRect/>
          <a:stretch/>
        </p:blipFill>
        <p:spPr>
          <a:xfrm>
            <a:off x="2684721" y="4597769"/>
            <a:ext cx="1484869" cy="992643"/>
          </a:xfrm>
          <a:prstGeom prst="rect">
            <a:avLst/>
          </a:prstGeom>
          <a:noFill/>
          <a:ln>
            <a:noFill/>
          </a:ln>
        </p:spPr>
      </p:pic>
      <p:sp>
        <p:nvSpPr>
          <p:cNvPr id="289" name="Google Shape;289;g766c238a1f_0_0"/>
          <p:cNvSpPr/>
          <p:nvPr/>
        </p:nvSpPr>
        <p:spPr>
          <a:xfrm>
            <a:off x="4169588" y="4597775"/>
            <a:ext cx="2034600" cy="1323600"/>
          </a:xfrm>
          <a:prstGeom prst="rect">
            <a:avLst/>
          </a:prstGeom>
          <a:noFill/>
          <a:ln>
            <a:noFill/>
          </a:ln>
        </p:spPr>
        <p:txBody>
          <a:bodyPr spcFirstLastPara="1" wrap="square" lIns="76200" tIns="38100" rIns="76200" bIns="3810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GB" sz="900" b="0" i="0" u="none" strike="noStrike" cap="none">
                <a:solidFill>
                  <a:srgbClr val="FFFFFF"/>
                </a:solidFill>
                <a:latin typeface="Calibri"/>
                <a:ea typeface="Calibri"/>
                <a:cs typeface="Calibri"/>
                <a:sym typeface="Calibri"/>
              </a:rPr>
              <a:t>World Class Teaching project has been funded with support from the European Commission. The contents of these actions are the sole responsibility of the contractor and can in no way be taken to reflect the views of the European Union.</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5" name="Picture 4">
            <a:extLst>
              <a:ext uri="{FF2B5EF4-FFF2-40B4-BE49-F238E27FC236}">
                <a16:creationId xmlns:a16="http://schemas.microsoft.com/office/drawing/2014/main" id="{D4EC7342-ED55-4F03-9503-C68644BB7C1B}"/>
              </a:ext>
            </a:extLst>
          </p:cNvPr>
          <p:cNvPicPr>
            <a:picLocks noChangeAspect="1"/>
          </p:cNvPicPr>
          <p:nvPr/>
        </p:nvPicPr>
        <p:blipFill rotWithShape="1">
          <a:blip r:embed="rId3"/>
          <a:srcRect l="39342" t="16826" r="20132" b="64217"/>
          <a:stretch/>
        </p:blipFill>
        <p:spPr>
          <a:xfrm>
            <a:off x="4909625" y="0"/>
            <a:ext cx="4234375" cy="1113585"/>
          </a:xfrm>
          <a:prstGeom prst="rect">
            <a:avLst/>
          </a:prstGeom>
        </p:spPr>
      </p:pic>
      <p:pic>
        <p:nvPicPr>
          <p:cNvPr id="3" name="Picture 2">
            <a:extLst>
              <a:ext uri="{FF2B5EF4-FFF2-40B4-BE49-F238E27FC236}">
                <a16:creationId xmlns:a16="http://schemas.microsoft.com/office/drawing/2014/main" id="{8A59CFFC-D362-4B18-8278-AC4C7635B973}"/>
              </a:ext>
            </a:extLst>
          </p:cNvPr>
          <p:cNvPicPr>
            <a:picLocks noChangeAspect="1"/>
          </p:cNvPicPr>
          <p:nvPr/>
        </p:nvPicPr>
        <p:blipFill rotWithShape="1">
          <a:blip r:embed="rId4"/>
          <a:srcRect l="2154" t="22705" r="20615" b="5602"/>
          <a:stretch/>
        </p:blipFill>
        <p:spPr>
          <a:xfrm>
            <a:off x="196948" y="1093301"/>
            <a:ext cx="8848578" cy="461818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title"/>
          </p:nvPr>
        </p:nvSpPr>
        <p:spPr>
          <a:xfrm>
            <a:off x="1259632" y="116632"/>
            <a:ext cx="6912768" cy="55178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3959"/>
              <a:buFont typeface="Century Gothic"/>
              <a:buNone/>
            </a:pPr>
            <a:r>
              <a:rPr lang="en-GB" sz="3959" b="1">
                <a:solidFill>
                  <a:srgbClr val="4B3186"/>
                </a:solidFill>
                <a:latin typeface="Century Gothic"/>
                <a:ea typeface="Century Gothic"/>
                <a:cs typeface="Century Gothic"/>
                <a:sym typeface="Century Gothic"/>
              </a:rPr>
              <a:t>Create…anything</a:t>
            </a:r>
            <a:r>
              <a:rPr lang="en-GB" sz="3959" b="1">
                <a:solidFill>
                  <a:srgbClr val="6A368D"/>
                </a:solidFill>
                <a:latin typeface="Century Gothic"/>
                <a:ea typeface="Century Gothic"/>
                <a:cs typeface="Century Gothic"/>
                <a:sym typeface="Century Gothic"/>
              </a:rPr>
              <a:t>!</a:t>
            </a:r>
            <a:endParaRPr b="1">
              <a:solidFill>
                <a:srgbClr val="6A368D"/>
              </a:solidFill>
            </a:endParaRPr>
          </a:p>
        </p:txBody>
      </p:sp>
      <p:sp>
        <p:nvSpPr>
          <p:cNvPr id="90" name="Google Shape;90;p1"/>
          <p:cNvSpPr txBox="1">
            <a:spLocks noGrp="1"/>
          </p:cNvSpPr>
          <p:nvPr>
            <p:ph type="body" idx="1"/>
          </p:nvPr>
        </p:nvSpPr>
        <p:spPr>
          <a:xfrm>
            <a:off x="179512" y="764704"/>
            <a:ext cx="8712968" cy="132474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GB" b="1">
                <a:solidFill>
                  <a:srgbClr val="FFFFFF"/>
                </a:solidFill>
                <a:latin typeface="Century Gothic"/>
                <a:ea typeface="Century Gothic"/>
                <a:cs typeface="Century Gothic"/>
                <a:sym typeface="Century Gothic"/>
              </a:rPr>
              <a:t>10 minutes to make a creation as </a:t>
            </a:r>
            <a:r>
              <a:rPr lang="en-GB" b="1" u="sng">
                <a:solidFill>
                  <a:srgbClr val="FFFFFF"/>
                </a:solidFill>
                <a:latin typeface="Century Gothic"/>
                <a:ea typeface="Century Gothic"/>
                <a:cs typeface="Century Gothic"/>
                <a:sym typeface="Century Gothic"/>
              </a:rPr>
              <a:t>intricate</a:t>
            </a:r>
            <a:r>
              <a:rPr lang="en-GB" b="1">
                <a:solidFill>
                  <a:srgbClr val="FFFFFF"/>
                </a:solidFill>
                <a:latin typeface="Century Gothic"/>
                <a:ea typeface="Century Gothic"/>
                <a:cs typeface="Century Gothic"/>
                <a:sym typeface="Century Gothic"/>
              </a:rPr>
              <a:t> and </a:t>
            </a:r>
            <a:r>
              <a:rPr lang="en-GB" b="1" u="sng">
                <a:solidFill>
                  <a:srgbClr val="FFFFFF"/>
                </a:solidFill>
                <a:latin typeface="Century Gothic"/>
                <a:ea typeface="Century Gothic"/>
                <a:cs typeface="Century Gothic"/>
                <a:sym typeface="Century Gothic"/>
              </a:rPr>
              <a:t>beautiful</a:t>
            </a:r>
            <a:r>
              <a:rPr lang="en-GB" b="1">
                <a:solidFill>
                  <a:srgbClr val="FFFFFF"/>
                </a:solidFill>
                <a:latin typeface="Century Gothic"/>
                <a:ea typeface="Century Gothic"/>
                <a:cs typeface="Century Gothic"/>
                <a:sym typeface="Century Gothic"/>
              </a:rPr>
              <a:t> as you can, this might be a drawing, playdough model, origami etc.</a:t>
            </a:r>
            <a:endParaRPr b="1">
              <a:solidFill>
                <a:srgbClr val="FFFFFF"/>
              </a:solidFill>
            </a:endParaRPr>
          </a:p>
        </p:txBody>
      </p:sp>
      <p:pic>
        <p:nvPicPr>
          <p:cNvPr id="91" name="Google Shape;91;p1"/>
          <p:cNvPicPr preferRelativeResize="0"/>
          <p:nvPr/>
        </p:nvPicPr>
        <p:blipFill rotWithShape="1">
          <a:blip r:embed="rId3">
            <a:alphaModFix/>
          </a:blip>
          <a:srcRect/>
          <a:stretch/>
        </p:blipFill>
        <p:spPr>
          <a:xfrm>
            <a:off x="2668000" y="2366250"/>
            <a:ext cx="3374175" cy="2642475"/>
          </a:xfrm>
          <a:prstGeom prst="rect">
            <a:avLst/>
          </a:prstGeom>
          <a:noFill/>
          <a:ln>
            <a:noFill/>
          </a:ln>
        </p:spPr>
      </p:pic>
      <p:pic>
        <p:nvPicPr>
          <p:cNvPr id="93" name="Google Shape;93;p1"/>
          <p:cNvPicPr preferRelativeResize="0"/>
          <p:nvPr/>
        </p:nvPicPr>
        <p:blipFill rotWithShape="1">
          <a:blip r:embed="rId4">
            <a:alphaModFix/>
          </a:blip>
          <a:srcRect/>
          <a:stretch/>
        </p:blipFill>
        <p:spPr>
          <a:xfrm>
            <a:off x="5962700" y="2366250"/>
            <a:ext cx="3181300" cy="2642475"/>
          </a:xfrm>
          <a:prstGeom prst="rect">
            <a:avLst/>
          </a:prstGeom>
          <a:noFill/>
          <a:ln>
            <a:noFill/>
          </a:ln>
        </p:spPr>
      </p:pic>
      <p:sp>
        <p:nvSpPr>
          <p:cNvPr id="94" name="Google Shape;94;p1"/>
          <p:cNvSpPr txBox="1"/>
          <p:nvPr/>
        </p:nvSpPr>
        <p:spPr>
          <a:xfrm>
            <a:off x="274566" y="5662318"/>
            <a:ext cx="8329881"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a:solidFill>
                  <a:srgbClr val="FFFFFF"/>
                </a:solidFill>
                <a:latin typeface="Century Gothic"/>
                <a:ea typeface="Century Gothic"/>
                <a:cs typeface="Century Gothic"/>
                <a:sym typeface="Century Gothic"/>
              </a:rPr>
              <a:t>Once finished, give it to the person sitting next to you to </a:t>
            </a:r>
            <a:r>
              <a:rPr lang="en-GB" sz="3200" b="1" i="1" u="sng" strike="noStrike" cap="none">
                <a:solidFill>
                  <a:srgbClr val="FFFFFF"/>
                </a:solidFill>
                <a:latin typeface="Century Gothic"/>
                <a:ea typeface="Century Gothic"/>
                <a:cs typeface="Century Gothic"/>
                <a:sym typeface="Century Gothic"/>
              </a:rPr>
              <a:t>look after carefully</a:t>
            </a:r>
            <a:r>
              <a:rPr lang="en-GB" sz="3200" b="1" i="0" u="sng" strike="noStrike" cap="none">
                <a:solidFill>
                  <a:srgbClr val="FFFFFF"/>
                </a:solidFill>
                <a:latin typeface="Century Gothic"/>
                <a:ea typeface="Century Gothic"/>
                <a:cs typeface="Century Gothic"/>
                <a:sym typeface="Century Gothic"/>
              </a:rPr>
              <a:t>.</a:t>
            </a:r>
            <a:endParaRPr sz="3200" b="1" i="0" u="sng" strike="noStrike" cap="none">
              <a:solidFill>
                <a:srgbClr val="FFFFFF"/>
              </a:solidFill>
              <a:latin typeface="Century Gothic"/>
              <a:ea typeface="Century Gothic"/>
              <a:cs typeface="Century Gothic"/>
              <a:sym typeface="Century Gothic"/>
            </a:endParaRPr>
          </a:p>
        </p:txBody>
      </p:sp>
      <p:pic>
        <p:nvPicPr>
          <p:cNvPr id="1026" name="Picture 2" descr="Painting, Drawing, Art, Flower, Pivonka, Brush, Colors">
            <a:extLst>
              <a:ext uri="{FF2B5EF4-FFF2-40B4-BE49-F238E27FC236}">
                <a16:creationId xmlns:a16="http://schemas.microsoft.com/office/drawing/2014/main" id="{AC203AE8-5C8C-4710-BE3B-C029F6F48E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344" r="5536"/>
          <a:stretch/>
        </p:blipFill>
        <p:spPr bwMode="auto">
          <a:xfrm>
            <a:off x="0" y="2366250"/>
            <a:ext cx="2930766" cy="2642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endParaRPr/>
          </a:p>
        </p:txBody>
      </p:sp>
      <p:sp>
        <p:nvSpPr>
          <p:cNvPr id="114" name="Google Shape;114;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lnSpc>
                <a:spcPct val="100000"/>
              </a:lnSpc>
              <a:spcBef>
                <a:spcPts val="0"/>
              </a:spcBef>
              <a:spcAft>
                <a:spcPts val="0"/>
              </a:spcAft>
              <a:buClr>
                <a:schemeClr val="dk1"/>
              </a:buClr>
              <a:buSzPts val="3200"/>
              <a:buNone/>
            </a:pPr>
            <a:endParaRPr/>
          </a:p>
        </p:txBody>
      </p:sp>
      <p:pic>
        <p:nvPicPr>
          <p:cNvPr id="115" name="Google Shape;115;p4"/>
          <p:cNvPicPr preferRelativeResize="0"/>
          <p:nvPr/>
        </p:nvPicPr>
        <p:blipFill rotWithShape="1">
          <a:blip r:embed="rId3">
            <a:alphaModFix/>
          </a:blip>
          <a:srcRect t="8000" b="5901"/>
          <a:stretch/>
        </p:blipFill>
        <p:spPr>
          <a:xfrm>
            <a:off x="0" y="-1"/>
            <a:ext cx="9144000" cy="6881781"/>
          </a:xfrm>
          <a:prstGeom prst="rect">
            <a:avLst/>
          </a:prstGeom>
          <a:noFill/>
          <a:ln>
            <a:noFill/>
          </a:ln>
        </p:spPr>
      </p:pic>
      <p:sp>
        <p:nvSpPr>
          <p:cNvPr id="116" name="Google Shape;116;p4"/>
          <p:cNvSpPr txBox="1"/>
          <p:nvPr/>
        </p:nvSpPr>
        <p:spPr>
          <a:xfrm>
            <a:off x="457200" y="1417638"/>
            <a:ext cx="8229600" cy="1384995"/>
          </a:xfrm>
          <a:prstGeom prst="rect">
            <a:avLst/>
          </a:prstGeom>
          <a:solidFill>
            <a:srgbClr val="EA5783"/>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FFFFFF"/>
                </a:solidFill>
                <a:latin typeface="Century Gothic"/>
                <a:ea typeface="Century Gothic"/>
                <a:cs typeface="Century Gothic"/>
                <a:sym typeface="Century Gothic"/>
              </a:rPr>
              <a:t>2 minute chat – Talk to your partner for 2 minutes about the problems that we are facing with the environment today. </a:t>
            </a:r>
            <a:endParaRPr sz="1400" b="1" i="0" u="none" strike="noStrike" cap="none">
              <a:solidFill>
                <a:srgbClr val="FFFFFF"/>
              </a:solidFill>
              <a:latin typeface="Arial"/>
              <a:ea typeface="Arial"/>
              <a:cs typeface="Arial"/>
              <a:sym typeface="Arial"/>
            </a:endParaRPr>
          </a:p>
        </p:txBody>
      </p:sp>
      <p:pic>
        <p:nvPicPr>
          <p:cNvPr id="117" name="Google Shape;117;p4"/>
          <p:cNvPicPr preferRelativeResize="0"/>
          <p:nvPr/>
        </p:nvPicPr>
        <p:blipFill rotWithShape="1">
          <a:blip r:embed="rId4">
            <a:alphaModFix/>
          </a:blip>
          <a:srcRect/>
          <a:stretch/>
        </p:blipFill>
        <p:spPr>
          <a:xfrm>
            <a:off x="1475656" y="3497493"/>
            <a:ext cx="6732240" cy="22440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5"/>
          <p:cNvPicPr preferRelativeResize="0"/>
          <p:nvPr/>
        </p:nvPicPr>
        <p:blipFill rotWithShape="1">
          <a:blip r:embed="rId3">
            <a:alphaModFix/>
          </a:blip>
          <a:srcRect l="7332" r="7424"/>
          <a:stretch/>
        </p:blipFill>
        <p:spPr>
          <a:xfrm>
            <a:off x="0" y="-136800"/>
            <a:ext cx="9144000" cy="6994800"/>
          </a:xfrm>
          <a:prstGeom prst="rect">
            <a:avLst/>
          </a:prstGeom>
          <a:noFill/>
          <a:ln>
            <a:noFill/>
          </a:ln>
        </p:spPr>
      </p:pic>
      <p:sp>
        <p:nvSpPr>
          <p:cNvPr id="124" name="Google Shape;124;p5"/>
          <p:cNvSpPr txBox="1">
            <a:spLocks noGrp="1"/>
          </p:cNvSpPr>
          <p:nvPr>
            <p:ph type="title"/>
          </p:nvPr>
        </p:nvSpPr>
        <p:spPr>
          <a:xfrm>
            <a:off x="457200" y="-12"/>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entury Gothic"/>
              <a:buNone/>
            </a:pPr>
            <a:r>
              <a:rPr lang="en-GB" b="1">
                <a:solidFill>
                  <a:srgbClr val="FFFFFF"/>
                </a:solidFill>
                <a:latin typeface="Century Gothic"/>
                <a:ea typeface="Century Gothic"/>
                <a:cs typeface="Century Gothic"/>
                <a:sym typeface="Century Gothic"/>
              </a:rPr>
              <a:t>What do you know?</a:t>
            </a:r>
            <a:endParaRPr>
              <a:solidFill>
                <a:srgbClr val="FFFFFF"/>
              </a:solidFill>
            </a:endParaRPr>
          </a:p>
        </p:txBody>
      </p:sp>
      <p:sp>
        <p:nvSpPr>
          <p:cNvPr id="125" name="Google Shape;125;p5"/>
          <p:cNvSpPr txBox="1">
            <a:spLocks noGrp="1"/>
          </p:cNvSpPr>
          <p:nvPr>
            <p:ph type="body" idx="1"/>
          </p:nvPr>
        </p:nvSpPr>
        <p:spPr>
          <a:xfrm>
            <a:off x="284100" y="1617900"/>
            <a:ext cx="8575800" cy="4631700"/>
          </a:xfrm>
          <a:prstGeom prst="rect">
            <a:avLst/>
          </a:prstGeom>
          <a:solidFill>
            <a:srgbClr val="EA5783">
              <a:alpha val="80392"/>
            </a:srgbClr>
          </a:solidFill>
          <a:ln>
            <a:noFill/>
          </a:ln>
        </p:spPr>
        <p:txBody>
          <a:bodyPr spcFirstLastPara="1" wrap="square" lIns="91425" tIns="45700" rIns="91425" bIns="45700" anchor="t" anchorCtr="0">
            <a:normAutofit/>
          </a:bodyPr>
          <a:lstStyle/>
          <a:p>
            <a:pPr marL="342900" lvl="0" indent="0" algn="l" rtl="0">
              <a:lnSpc>
                <a:spcPct val="90000"/>
              </a:lnSpc>
              <a:spcBef>
                <a:spcPts val="0"/>
              </a:spcBef>
              <a:spcAft>
                <a:spcPts val="0"/>
              </a:spcAft>
              <a:buSzPts val="1800"/>
              <a:buNone/>
            </a:pPr>
            <a:endParaRPr sz="2600" b="1">
              <a:solidFill>
                <a:srgbClr val="FFFFFF"/>
              </a:solidFill>
              <a:latin typeface="Century Gothic"/>
              <a:ea typeface="Century Gothic"/>
              <a:cs typeface="Century Gothic"/>
              <a:sym typeface="Century Gothic"/>
            </a:endParaRPr>
          </a:p>
          <a:p>
            <a:pPr marL="514350" lvl="0" indent="-514350" algn="l" rtl="0">
              <a:lnSpc>
                <a:spcPct val="90000"/>
              </a:lnSpc>
              <a:spcBef>
                <a:spcPts val="0"/>
              </a:spcBef>
              <a:spcAft>
                <a:spcPts val="0"/>
              </a:spcAft>
              <a:buClr>
                <a:srgbClr val="FFFFFF"/>
              </a:buClr>
              <a:buSzPts val="2600"/>
              <a:buFont typeface="Calibri"/>
              <a:buAutoNum type="arabicPeriod"/>
            </a:pPr>
            <a:r>
              <a:rPr lang="en-GB" sz="2600" b="1">
                <a:solidFill>
                  <a:srgbClr val="FFFFFF"/>
                </a:solidFill>
                <a:latin typeface="Century Gothic"/>
                <a:ea typeface="Century Gothic"/>
                <a:cs typeface="Century Gothic"/>
                <a:sym typeface="Century Gothic"/>
              </a:rPr>
              <a:t>What does global warming mean? </a:t>
            </a:r>
            <a:endParaRPr b="1">
              <a:solidFill>
                <a:srgbClr val="FFFFFF"/>
              </a:solidFill>
            </a:endParaRPr>
          </a:p>
          <a:p>
            <a:pPr marL="514350" lvl="0" indent="-514350" algn="l" rtl="0">
              <a:lnSpc>
                <a:spcPct val="90000"/>
              </a:lnSpc>
              <a:spcBef>
                <a:spcPts val="520"/>
              </a:spcBef>
              <a:spcAft>
                <a:spcPts val="0"/>
              </a:spcAft>
              <a:buClr>
                <a:srgbClr val="FFFFFF"/>
              </a:buClr>
              <a:buSzPts val="2600"/>
              <a:buFont typeface="Calibri"/>
              <a:buAutoNum type="arabicPeriod"/>
            </a:pPr>
            <a:r>
              <a:rPr lang="en-GB" sz="2600" b="1">
                <a:solidFill>
                  <a:srgbClr val="FFFFFF"/>
                </a:solidFill>
                <a:latin typeface="Century Gothic"/>
                <a:ea typeface="Century Gothic"/>
                <a:cs typeface="Century Gothic"/>
                <a:sym typeface="Century Gothic"/>
              </a:rPr>
              <a:t>What is the cause of climate change? </a:t>
            </a:r>
            <a:endParaRPr sz="2600" b="1">
              <a:solidFill>
                <a:srgbClr val="FFFFFF"/>
              </a:solidFill>
              <a:latin typeface="Century Gothic"/>
              <a:ea typeface="Century Gothic"/>
              <a:cs typeface="Century Gothic"/>
              <a:sym typeface="Century Gothic"/>
            </a:endParaRPr>
          </a:p>
          <a:p>
            <a:pPr marL="514350" lvl="0" indent="-514350" algn="l" rtl="0">
              <a:lnSpc>
                <a:spcPct val="90000"/>
              </a:lnSpc>
              <a:spcBef>
                <a:spcPts val="520"/>
              </a:spcBef>
              <a:spcAft>
                <a:spcPts val="0"/>
              </a:spcAft>
              <a:buClr>
                <a:srgbClr val="FFFFFF"/>
              </a:buClr>
              <a:buSzPts val="2600"/>
              <a:buFont typeface="Calibri"/>
              <a:buAutoNum type="arabicPeriod"/>
            </a:pPr>
            <a:r>
              <a:rPr lang="en-GB" sz="2600" b="1">
                <a:solidFill>
                  <a:srgbClr val="FFFFFF"/>
                </a:solidFill>
                <a:latin typeface="Century Gothic"/>
                <a:ea typeface="Century Gothic"/>
                <a:cs typeface="Century Gothic"/>
                <a:sym typeface="Century Gothic"/>
              </a:rPr>
              <a:t>Give 3 possible solutions to climate change. </a:t>
            </a:r>
            <a:endParaRPr sz="2600" b="1">
              <a:solidFill>
                <a:srgbClr val="FFFFFF"/>
              </a:solidFill>
              <a:latin typeface="Century Gothic"/>
              <a:ea typeface="Century Gothic"/>
              <a:cs typeface="Century Gothic"/>
              <a:sym typeface="Century Gothic"/>
            </a:endParaRPr>
          </a:p>
          <a:p>
            <a:pPr marL="514350" lvl="0" indent="-514350" algn="l" rtl="0">
              <a:lnSpc>
                <a:spcPct val="90000"/>
              </a:lnSpc>
              <a:spcBef>
                <a:spcPts val="520"/>
              </a:spcBef>
              <a:spcAft>
                <a:spcPts val="0"/>
              </a:spcAft>
              <a:buClr>
                <a:srgbClr val="FFFFFF"/>
              </a:buClr>
              <a:buSzPts val="2600"/>
              <a:buFont typeface="Calibri"/>
              <a:buAutoNum type="arabicPeriod"/>
            </a:pPr>
            <a:r>
              <a:rPr lang="en-GB" sz="2600" b="1">
                <a:solidFill>
                  <a:srgbClr val="FFFFFF"/>
                </a:solidFill>
                <a:latin typeface="Century Gothic"/>
                <a:ea typeface="Century Gothic"/>
                <a:cs typeface="Century Gothic"/>
                <a:sym typeface="Century Gothic"/>
              </a:rPr>
              <a:t>Why is waste generated by humans a problem? </a:t>
            </a:r>
            <a:endParaRPr b="1">
              <a:solidFill>
                <a:srgbClr val="FFFFFF"/>
              </a:solidFill>
            </a:endParaRPr>
          </a:p>
          <a:p>
            <a:pPr marL="514350" lvl="0" indent="-514350" algn="l" rtl="0">
              <a:lnSpc>
                <a:spcPct val="90000"/>
              </a:lnSpc>
              <a:spcBef>
                <a:spcPts val="520"/>
              </a:spcBef>
              <a:spcAft>
                <a:spcPts val="0"/>
              </a:spcAft>
              <a:buClr>
                <a:srgbClr val="FFFFFF"/>
              </a:buClr>
              <a:buSzPts val="2600"/>
              <a:buFont typeface="Calibri"/>
              <a:buAutoNum type="arabicPeriod"/>
            </a:pPr>
            <a:r>
              <a:rPr lang="en-GB" sz="2600" b="1">
                <a:solidFill>
                  <a:srgbClr val="FFFFFF"/>
                </a:solidFill>
                <a:latin typeface="Century Gothic"/>
                <a:ea typeface="Century Gothic"/>
                <a:cs typeface="Century Gothic"/>
                <a:sym typeface="Century Gothic"/>
              </a:rPr>
              <a:t>Identify 3 fossil fuels</a:t>
            </a:r>
            <a:endParaRPr b="1">
              <a:solidFill>
                <a:srgbClr val="FFFFFF"/>
              </a:solidFill>
            </a:endParaRPr>
          </a:p>
          <a:p>
            <a:pPr marL="514350" lvl="0" indent="-514350" algn="l" rtl="0">
              <a:lnSpc>
                <a:spcPct val="90000"/>
              </a:lnSpc>
              <a:spcBef>
                <a:spcPts val="520"/>
              </a:spcBef>
              <a:spcAft>
                <a:spcPts val="0"/>
              </a:spcAft>
              <a:buClr>
                <a:srgbClr val="FFFFFF"/>
              </a:buClr>
              <a:buSzPts val="2600"/>
              <a:buFont typeface="Calibri"/>
              <a:buAutoNum type="arabicPeriod"/>
            </a:pPr>
            <a:r>
              <a:rPr lang="en-GB" sz="2600" b="1">
                <a:solidFill>
                  <a:srgbClr val="FFFFFF"/>
                </a:solidFill>
                <a:latin typeface="Century Gothic"/>
                <a:ea typeface="Century Gothic"/>
                <a:cs typeface="Century Gothic"/>
                <a:sym typeface="Century Gothic"/>
              </a:rPr>
              <a:t>Identify 3 renewable resources</a:t>
            </a:r>
            <a:endParaRPr b="1">
              <a:solidFill>
                <a:srgbClr val="FFFFFF"/>
              </a:solidFill>
            </a:endParaRPr>
          </a:p>
          <a:p>
            <a:pPr marL="514350" lvl="0" indent="-514350" algn="l" rtl="0">
              <a:lnSpc>
                <a:spcPct val="90000"/>
              </a:lnSpc>
              <a:spcBef>
                <a:spcPts val="520"/>
              </a:spcBef>
              <a:spcAft>
                <a:spcPts val="0"/>
              </a:spcAft>
              <a:buClr>
                <a:srgbClr val="FFFFFF"/>
              </a:buClr>
              <a:buSzPts val="2600"/>
              <a:buFont typeface="Calibri"/>
              <a:buAutoNum type="arabicPeriod"/>
            </a:pPr>
            <a:r>
              <a:rPr lang="en-GB" sz="2600" b="1">
                <a:solidFill>
                  <a:srgbClr val="FFFFFF"/>
                </a:solidFill>
                <a:latin typeface="Century Gothic"/>
                <a:ea typeface="Century Gothic"/>
                <a:cs typeface="Century Gothic"/>
                <a:sym typeface="Century Gothic"/>
              </a:rPr>
              <a:t>Identify 2 solutions to the problem of scarce natural resources that are not renewable energy </a:t>
            </a:r>
            <a:endParaRPr sz="2600" b="1">
              <a:solidFill>
                <a:srgbClr val="FFFFFF"/>
              </a:solidFill>
              <a:latin typeface="Century Gothic"/>
              <a:ea typeface="Century Gothic"/>
              <a:cs typeface="Century Gothic"/>
              <a:sym typeface="Century Gothic"/>
            </a:endParaRPr>
          </a:p>
          <a:p>
            <a:pPr marL="514350" lvl="0" indent="-514350" algn="l" rtl="0">
              <a:lnSpc>
                <a:spcPct val="90000"/>
              </a:lnSpc>
              <a:spcBef>
                <a:spcPts val="520"/>
              </a:spcBef>
              <a:spcAft>
                <a:spcPts val="0"/>
              </a:spcAft>
              <a:buClr>
                <a:srgbClr val="FFFFFF"/>
              </a:buClr>
              <a:buSzPts val="2600"/>
              <a:buFont typeface="Century Gothic"/>
              <a:buAutoNum type="arabicPeriod"/>
            </a:pPr>
            <a:r>
              <a:rPr lang="en-GB" sz="2600" b="1">
                <a:solidFill>
                  <a:srgbClr val="FFFFFF"/>
                </a:solidFill>
                <a:latin typeface="Century Gothic"/>
                <a:ea typeface="Century Gothic"/>
                <a:cs typeface="Century Gothic"/>
                <a:sym typeface="Century Gothic"/>
              </a:rPr>
              <a:t>How do Christians believe that the world began?</a:t>
            </a:r>
            <a:endParaRPr sz="2600" b="1">
              <a:solidFill>
                <a:srgbClr val="FFFFFF"/>
              </a:solidFill>
              <a:latin typeface="Century Gothic"/>
              <a:ea typeface="Century Gothic"/>
              <a:cs typeface="Century Gothic"/>
              <a:sym typeface="Century Gothic"/>
            </a:endParaRPr>
          </a:p>
          <a:p>
            <a:pPr marL="514350" lvl="0" indent="-514350" algn="l" rtl="0">
              <a:lnSpc>
                <a:spcPct val="90000"/>
              </a:lnSpc>
              <a:spcBef>
                <a:spcPts val="520"/>
              </a:spcBef>
              <a:spcAft>
                <a:spcPts val="0"/>
              </a:spcAft>
              <a:buClr>
                <a:srgbClr val="FFFFFF"/>
              </a:buClr>
              <a:buSzPts val="2600"/>
              <a:buFont typeface="Century Gothic"/>
              <a:buAutoNum type="arabicPeriod"/>
            </a:pPr>
            <a:r>
              <a:rPr lang="en-GB" sz="2600" b="1">
                <a:solidFill>
                  <a:srgbClr val="FFFFFF"/>
                </a:solidFill>
                <a:latin typeface="Century Gothic"/>
                <a:ea typeface="Century Gothic"/>
                <a:cs typeface="Century Gothic"/>
                <a:sym typeface="Century Gothic"/>
              </a:rPr>
              <a:t>How does Question 8 link to the other questions?</a:t>
            </a:r>
            <a:endParaRPr sz="2600" b="1">
              <a:solidFill>
                <a:srgbClr val="FFFFFF"/>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6"/>
          <p:cNvSpPr txBox="1"/>
          <p:nvPr/>
        </p:nvSpPr>
        <p:spPr>
          <a:xfrm>
            <a:off x="2635001" y="29825"/>
            <a:ext cx="470353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rgbClr val="4B3186"/>
                </a:solidFill>
                <a:latin typeface="Century Gothic"/>
                <a:ea typeface="Century Gothic"/>
                <a:cs typeface="Century Gothic"/>
                <a:sym typeface="Century Gothic"/>
              </a:rPr>
              <a:t>Climate Change</a:t>
            </a:r>
            <a:endParaRPr sz="4400" b="1" i="0" u="none" strike="noStrike" cap="none">
              <a:solidFill>
                <a:srgbClr val="4B3186"/>
              </a:solidFill>
              <a:latin typeface="Century Gothic"/>
              <a:ea typeface="Century Gothic"/>
              <a:cs typeface="Century Gothic"/>
              <a:sym typeface="Century Gothic"/>
            </a:endParaRPr>
          </a:p>
        </p:txBody>
      </p:sp>
      <p:sp>
        <p:nvSpPr>
          <p:cNvPr id="132" name="Google Shape;132;p6"/>
          <p:cNvSpPr/>
          <p:nvPr/>
        </p:nvSpPr>
        <p:spPr>
          <a:xfrm>
            <a:off x="5220072" y="1052736"/>
            <a:ext cx="3710061" cy="2304256"/>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FFFFFF"/>
                </a:solidFill>
                <a:latin typeface="Century Gothic"/>
                <a:ea typeface="Century Gothic"/>
                <a:cs typeface="Century Gothic"/>
                <a:sym typeface="Century Gothic"/>
              </a:rPr>
              <a:t>Global Warming</a:t>
            </a:r>
            <a:r>
              <a:rPr lang="en-GB" sz="2000" b="0" i="0" u="none" strike="noStrike" cap="none">
                <a:solidFill>
                  <a:srgbClr val="FFFFFF"/>
                </a:solidFill>
                <a:latin typeface="Century Gothic"/>
                <a:ea typeface="Century Gothic"/>
                <a:cs typeface="Century Gothic"/>
                <a:sym typeface="Century Gothic"/>
              </a:rPr>
              <a:t>:</a:t>
            </a:r>
            <a:endParaRPr sz="2000" b="0" i="0" u="none" strike="noStrike" cap="none">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GB" sz="2000" b="1">
                <a:solidFill>
                  <a:srgbClr val="FFFFFF"/>
                </a:solidFill>
                <a:latin typeface="Century Gothic"/>
                <a:ea typeface="Century Gothic"/>
                <a:cs typeface="Century Gothic"/>
                <a:sym typeface="Century Gothic"/>
              </a:rPr>
              <a:t>Increase in global temperatures.</a:t>
            </a:r>
            <a:endParaRPr sz="2000" b="1" i="0" u="none" strike="noStrike" cap="none">
              <a:solidFill>
                <a:srgbClr val="FFFFFF"/>
              </a:solidFill>
              <a:latin typeface="Century Gothic"/>
              <a:ea typeface="Century Gothic"/>
              <a:cs typeface="Century Gothic"/>
              <a:sym typeface="Century Gothic"/>
            </a:endParaRPr>
          </a:p>
        </p:txBody>
      </p:sp>
      <p:sp>
        <p:nvSpPr>
          <p:cNvPr id="133" name="Google Shape;133;p6"/>
          <p:cNvSpPr/>
          <p:nvPr/>
        </p:nvSpPr>
        <p:spPr>
          <a:xfrm>
            <a:off x="107504" y="4687483"/>
            <a:ext cx="4464496" cy="1909869"/>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FFFFFF"/>
                </a:solidFill>
                <a:latin typeface="Century Gothic"/>
                <a:ea typeface="Century Gothic"/>
                <a:cs typeface="Century Gothic"/>
                <a:sym typeface="Century Gothic"/>
              </a:rPr>
              <a:t>Cause:</a:t>
            </a:r>
            <a:endParaRPr sz="2000" b="0" i="0" u="none" strike="noStrike" cap="none">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FFFFFF"/>
                </a:solidFill>
                <a:latin typeface="Century Gothic"/>
                <a:ea typeface="Century Gothic"/>
                <a:cs typeface="Century Gothic"/>
                <a:sym typeface="Century Gothic"/>
              </a:rPr>
              <a:t>Emissions of greenhouse gases</a:t>
            </a: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FFFFFF"/>
                </a:solidFill>
                <a:latin typeface="Century Gothic"/>
                <a:ea typeface="Century Gothic"/>
                <a:cs typeface="Century Gothic"/>
                <a:sym typeface="Century Gothic"/>
              </a:rPr>
              <a:t> e.g. CO2 produced by human</a:t>
            </a: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FFFFFF"/>
                </a:solidFill>
                <a:latin typeface="Century Gothic"/>
                <a:ea typeface="Century Gothic"/>
                <a:cs typeface="Century Gothic"/>
                <a:sym typeface="Century Gothic"/>
              </a:rPr>
              <a:t> activity e.g. burning fossil fuels.</a:t>
            </a: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FFFFFF"/>
                </a:solidFill>
                <a:latin typeface="Century Gothic"/>
                <a:ea typeface="Century Gothic"/>
                <a:cs typeface="Century Gothic"/>
                <a:sym typeface="Century Gothic"/>
              </a:rPr>
              <a:t>Greenhouse effect leads to</a:t>
            </a:r>
            <a:endParaRPr sz="14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a:solidFill>
                  <a:srgbClr val="FFFFFF"/>
                </a:solidFill>
                <a:latin typeface="Century Gothic"/>
                <a:ea typeface="Century Gothic"/>
                <a:cs typeface="Century Gothic"/>
                <a:sym typeface="Century Gothic"/>
              </a:rPr>
              <a:t>rising global temperatures.</a:t>
            </a:r>
            <a:endParaRPr sz="2000" b="1" i="0" u="none" strike="noStrike" cap="none">
              <a:solidFill>
                <a:srgbClr val="FFFFFF"/>
              </a:solidFill>
              <a:latin typeface="Century Gothic"/>
              <a:ea typeface="Century Gothic"/>
              <a:cs typeface="Century Gothic"/>
              <a:sym typeface="Century Gothic"/>
            </a:endParaRPr>
          </a:p>
        </p:txBody>
      </p:sp>
      <p:pic>
        <p:nvPicPr>
          <p:cNvPr id="134" name="Google Shape;134;p6"/>
          <p:cNvPicPr preferRelativeResize="0"/>
          <p:nvPr/>
        </p:nvPicPr>
        <p:blipFill rotWithShape="1">
          <a:blip r:embed="rId3">
            <a:alphaModFix/>
          </a:blip>
          <a:srcRect/>
          <a:stretch/>
        </p:blipFill>
        <p:spPr>
          <a:xfrm>
            <a:off x="4906223" y="3910427"/>
            <a:ext cx="4034421" cy="2686925"/>
          </a:xfrm>
          <a:prstGeom prst="rect">
            <a:avLst/>
          </a:prstGeom>
          <a:noFill/>
          <a:ln>
            <a:noFill/>
          </a:ln>
        </p:spPr>
      </p:pic>
      <p:pic>
        <p:nvPicPr>
          <p:cNvPr id="135" name="Google Shape;135;p6"/>
          <p:cNvPicPr preferRelativeResize="0"/>
          <p:nvPr/>
        </p:nvPicPr>
        <p:blipFill rotWithShape="1">
          <a:blip r:embed="rId4">
            <a:alphaModFix/>
          </a:blip>
          <a:srcRect/>
          <a:stretch/>
        </p:blipFill>
        <p:spPr>
          <a:xfrm>
            <a:off x="313624" y="928164"/>
            <a:ext cx="4762500" cy="3571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7"/>
          <p:cNvPicPr preferRelativeResize="0"/>
          <p:nvPr/>
        </p:nvPicPr>
        <p:blipFill rotWithShape="1">
          <a:blip r:embed="rId3">
            <a:alphaModFix/>
          </a:blip>
          <a:srcRect l="7476"/>
          <a:stretch/>
        </p:blipFill>
        <p:spPr>
          <a:xfrm>
            <a:off x="0" y="-107425"/>
            <a:ext cx="9144000" cy="6994551"/>
          </a:xfrm>
          <a:prstGeom prst="rect">
            <a:avLst/>
          </a:prstGeom>
          <a:noFill/>
          <a:ln>
            <a:noFill/>
          </a:ln>
        </p:spPr>
      </p:pic>
      <p:sp>
        <p:nvSpPr>
          <p:cNvPr id="141" name="Google Shape;141;p7"/>
          <p:cNvSpPr/>
          <p:nvPr/>
        </p:nvSpPr>
        <p:spPr>
          <a:xfrm>
            <a:off x="467544" y="270138"/>
            <a:ext cx="3528392" cy="1008112"/>
          </a:xfrm>
          <a:prstGeom prst="roundRect">
            <a:avLst>
              <a:gd name="adj" fmla="val 16667"/>
            </a:avLst>
          </a:prstGeom>
          <a:solidFill>
            <a:srgbClr val="4B3186"/>
          </a:solidFill>
          <a:ln w="28575"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rgbClr val="FFFFFF"/>
                </a:solidFill>
                <a:latin typeface="Century Gothic"/>
                <a:ea typeface="Century Gothic"/>
                <a:cs typeface="Century Gothic"/>
                <a:sym typeface="Century Gothic"/>
              </a:rPr>
              <a:t>Waste</a:t>
            </a:r>
            <a:endParaRPr sz="3600" b="1" i="0" u="none" strike="noStrike" cap="none">
              <a:solidFill>
                <a:srgbClr val="FFFFFF"/>
              </a:solidFill>
              <a:latin typeface="Century Gothic"/>
              <a:ea typeface="Century Gothic"/>
              <a:cs typeface="Century Gothic"/>
              <a:sym typeface="Century Gothic"/>
            </a:endParaRPr>
          </a:p>
        </p:txBody>
      </p:sp>
      <p:sp>
        <p:nvSpPr>
          <p:cNvPr id="142" name="Google Shape;142;p7"/>
          <p:cNvSpPr txBox="1"/>
          <p:nvPr/>
        </p:nvSpPr>
        <p:spPr>
          <a:xfrm>
            <a:off x="431550" y="1951302"/>
            <a:ext cx="8280900" cy="3259500"/>
          </a:xfrm>
          <a:prstGeom prst="rect">
            <a:avLst/>
          </a:prstGeom>
          <a:solidFill>
            <a:srgbClr val="EA5783">
              <a:alpha val="80392"/>
            </a:srgbClr>
          </a:solidFill>
          <a:ln w="25400" cap="flat" cmpd="sng">
            <a:solidFill>
              <a:srgbClr val="EA5783"/>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FFFFFF"/>
                </a:solidFill>
                <a:latin typeface="Century Gothic"/>
                <a:ea typeface="Century Gothic"/>
                <a:cs typeface="Century Gothic"/>
                <a:sym typeface="Century Gothic"/>
              </a:rPr>
              <a:t>Disposing of waste has huge environmental impacts and can cause serious problems. In the UK much is buried in landfill sites . Some waste will eventually rot, but not all, and in the process it may smell, or generate methane gas, which contributes to the greenhouse effect.</a:t>
            </a:r>
            <a:endParaRPr sz="1400" b="1"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1"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800"/>
              <a:buFont typeface="Arial"/>
              <a:buNone/>
            </a:pPr>
            <a:endParaRPr sz="1400" b="1" i="0" u="none" strike="noStrike" cap="none">
              <a:solidFill>
                <a:srgbClr val="FFFFFF"/>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8"/>
          <p:cNvSpPr txBox="1">
            <a:spLocks noGrp="1"/>
          </p:cNvSpPr>
          <p:nvPr>
            <p:ph type="title" idx="4294967295"/>
          </p:nvPr>
        </p:nvSpPr>
        <p:spPr>
          <a:xfrm>
            <a:off x="500063" y="0"/>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5400"/>
              <a:buFont typeface="Century Gothic"/>
              <a:buNone/>
            </a:pPr>
            <a:r>
              <a:rPr lang="en-GB" sz="5400" b="1">
                <a:solidFill>
                  <a:srgbClr val="FFFFFF"/>
                </a:solidFill>
                <a:latin typeface="Century Gothic"/>
                <a:ea typeface="Century Gothic"/>
                <a:cs typeface="Century Gothic"/>
                <a:sym typeface="Century Gothic"/>
              </a:rPr>
              <a:t>Natural Resources </a:t>
            </a:r>
            <a:endParaRPr b="1">
              <a:solidFill>
                <a:srgbClr val="FFFFFF"/>
              </a:solidFill>
            </a:endParaRPr>
          </a:p>
        </p:txBody>
      </p:sp>
      <p:sp>
        <p:nvSpPr>
          <p:cNvPr id="150" name="Google Shape;150;p8"/>
          <p:cNvSpPr txBox="1">
            <a:spLocks noGrp="1"/>
          </p:cNvSpPr>
          <p:nvPr>
            <p:ph type="body" idx="4294967295"/>
          </p:nvPr>
        </p:nvSpPr>
        <p:spPr>
          <a:xfrm>
            <a:off x="214313" y="2000250"/>
            <a:ext cx="4038600" cy="452596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3600"/>
              <a:buFont typeface="Calibri"/>
              <a:buNone/>
            </a:pPr>
            <a:r>
              <a:rPr lang="en-GB" sz="3600" b="1"/>
              <a:t>	</a:t>
            </a:r>
            <a:r>
              <a:rPr lang="en-GB" sz="3600" b="1">
                <a:solidFill>
                  <a:srgbClr val="FFFFFF"/>
                </a:solidFill>
                <a:latin typeface="Century Gothic"/>
                <a:ea typeface="Century Gothic"/>
                <a:cs typeface="Century Gothic"/>
                <a:sym typeface="Century Gothic"/>
              </a:rPr>
              <a:t>Non-renewable</a:t>
            </a:r>
            <a:r>
              <a:rPr lang="en-GB" sz="3600" b="1"/>
              <a:t> </a:t>
            </a:r>
            <a:endParaRPr/>
          </a:p>
        </p:txBody>
      </p:sp>
      <p:sp>
        <p:nvSpPr>
          <p:cNvPr id="151" name="Google Shape;151;p8"/>
          <p:cNvSpPr txBox="1">
            <a:spLocks noGrp="1"/>
          </p:cNvSpPr>
          <p:nvPr>
            <p:ph type="body" idx="4294967295"/>
          </p:nvPr>
        </p:nvSpPr>
        <p:spPr>
          <a:xfrm>
            <a:off x="4714875" y="2000250"/>
            <a:ext cx="4038600" cy="4525963"/>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3600"/>
              <a:buFont typeface="Calibri"/>
              <a:buNone/>
            </a:pPr>
            <a:r>
              <a:rPr lang="en-GB" sz="3600" b="1"/>
              <a:t>		</a:t>
            </a:r>
            <a:r>
              <a:rPr lang="en-GB" sz="3600" b="1">
                <a:solidFill>
                  <a:srgbClr val="FFFFFF"/>
                </a:solidFill>
                <a:latin typeface="Century Gothic"/>
                <a:ea typeface="Century Gothic"/>
                <a:cs typeface="Century Gothic"/>
                <a:sym typeface="Century Gothic"/>
              </a:rPr>
              <a:t>Renewable </a:t>
            </a:r>
            <a:endParaRPr>
              <a:solidFill>
                <a:srgbClr val="FFFFFF"/>
              </a:solidFill>
            </a:endParaRPr>
          </a:p>
        </p:txBody>
      </p:sp>
      <p:sp>
        <p:nvSpPr>
          <p:cNvPr id="152" name="Google Shape;152;p8"/>
          <p:cNvSpPr/>
          <p:nvPr/>
        </p:nvSpPr>
        <p:spPr>
          <a:xfrm rot="1370466">
            <a:off x="2573338" y="1096963"/>
            <a:ext cx="673100" cy="876300"/>
          </a:xfrm>
          <a:prstGeom prst="downArrow">
            <a:avLst>
              <a:gd name="adj1" fmla="val 50000"/>
              <a:gd name="adj2" fmla="val 50002"/>
            </a:avLst>
          </a:prstGeom>
          <a:solidFill>
            <a:srgbClr val="FF0000"/>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8"/>
          <p:cNvSpPr/>
          <p:nvPr/>
        </p:nvSpPr>
        <p:spPr>
          <a:xfrm>
            <a:off x="357188" y="2786063"/>
            <a:ext cx="4071937" cy="3500437"/>
          </a:xfrm>
          <a:prstGeom prst="roundRect">
            <a:avLst>
              <a:gd name="adj" fmla="val 16667"/>
            </a:avLst>
          </a:prstGeom>
          <a:solidFill>
            <a:srgbClr val="4B3186"/>
          </a:solidFill>
          <a:ln w="25400"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FFFFFF"/>
                </a:solidFill>
                <a:latin typeface="Century Gothic"/>
                <a:ea typeface="Century Gothic"/>
                <a:cs typeface="Century Gothic"/>
                <a:sym typeface="Century Gothic"/>
              </a:rPr>
              <a:t>These are resources </a:t>
            </a: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FFFFFF"/>
                </a:solidFill>
                <a:latin typeface="Century Gothic"/>
                <a:ea typeface="Century Gothic"/>
                <a:cs typeface="Century Gothic"/>
                <a:sym typeface="Century Gothic"/>
              </a:rPr>
              <a:t>that will disappear </a:t>
            </a: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FFFFFF"/>
                </a:solidFill>
                <a:latin typeface="Century Gothic"/>
                <a:ea typeface="Century Gothic"/>
                <a:cs typeface="Century Gothic"/>
                <a:sym typeface="Century Gothic"/>
              </a:rPr>
              <a:t>once they are used</a:t>
            </a: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FFFFF"/>
              </a:buClr>
              <a:buSzPts val="2800"/>
              <a:buFont typeface="Arial"/>
              <a:buChar char="•"/>
            </a:pPr>
            <a:r>
              <a:rPr lang="en-GB" sz="2800" b="0" i="0" u="none" strike="noStrike" cap="none">
                <a:solidFill>
                  <a:srgbClr val="FFFFFF"/>
                </a:solidFill>
                <a:latin typeface="Century Gothic"/>
                <a:ea typeface="Century Gothic"/>
                <a:cs typeface="Century Gothic"/>
                <a:sym typeface="Century Gothic"/>
              </a:rPr>
              <a:t> One day they will</a:t>
            </a:r>
            <a:r>
              <a:rPr lang="en-GB" sz="2800" b="1" i="0" u="none" strike="noStrike" cap="none">
                <a:solidFill>
                  <a:srgbClr val="FFFFFF"/>
                </a:solidFill>
                <a:latin typeface="Century Gothic"/>
                <a:ea typeface="Century Gothic"/>
                <a:cs typeface="Century Gothic"/>
                <a:sym typeface="Century Gothic"/>
              </a:rPr>
              <a:t> run out </a:t>
            </a:r>
            <a:endParaRPr sz="1400" b="0" i="0" u="none" strike="noStrike" cap="none">
              <a:solidFill>
                <a:srgbClr val="FFFFFF"/>
              </a:solidFill>
              <a:latin typeface="Arial"/>
              <a:ea typeface="Arial"/>
              <a:cs typeface="Arial"/>
              <a:sym typeface="Arial"/>
            </a:endParaRPr>
          </a:p>
        </p:txBody>
      </p:sp>
      <p:sp>
        <p:nvSpPr>
          <p:cNvPr id="154" name="Google Shape;154;p8"/>
          <p:cNvSpPr/>
          <p:nvPr/>
        </p:nvSpPr>
        <p:spPr>
          <a:xfrm rot="-1688741">
            <a:off x="6096000" y="1106488"/>
            <a:ext cx="674688" cy="877887"/>
          </a:xfrm>
          <a:prstGeom prst="downArrow">
            <a:avLst>
              <a:gd name="adj1" fmla="val 50000"/>
              <a:gd name="adj2" fmla="val 49999"/>
            </a:avLst>
          </a:prstGeom>
          <a:solidFill>
            <a:srgbClr val="33CC33"/>
          </a:solidFill>
          <a:ln w="254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8"/>
          <p:cNvSpPr/>
          <p:nvPr/>
        </p:nvSpPr>
        <p:spPr>
          <a:xfrm>
            <a:off x="4857750" y="2786063"/>
            <a:ext cx="4071938" cy="3500437"/>
          </a:xfrm>
          <a:prstGeom prst="roundRect">
            <a:avLst>
              <a:gd name="adj" fmla="val 16667"/>
            </a:avLst>
          </a:prstGeom>
          <a:solidFill>
            <a:srgbClr val="4B3186"/>
          </a:solidFill>
          <a:ln w="25400" cap="flat" cmpd="sng">
            <a:solidFill>
              <a:srgbClr val="4B318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a:solidFill>
                  <a:srgbClr val="FFFFFF"/>
                </a:solidFill>
                <a:latin typeface="Century Gothic"/>
                <a:ea typeface="Century Gothic"/>
                <a:cs typeface="Century Gothic"/>
                <a:sym typeface="Century Gothic"/>
              </a:rPr>
              <a:t>These are resources which humans can </a:t>
            </a:r>
            <a:r>
              <a:rPr lang="en-GB" sz="2800" b="1" i="0" u="none" strike="noStrike" cap="none">
                <a:solidFill>
                  <a:srgbClr val="FFFFFF"/>
                </a:solidFill>
                <a:latin typeface="Century Gothic"/>
                <a:ea typeface="Century Gothic"/>
                <a:cs typeface="Century Gothic"/>
                <a:sym typeface="Century Gothic"/>
              </a:rPr>
              <a:t>use over and over again</a:t>
            </a:r>
            <a:endParaRPr sz="14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FFFFFF"/>
              </a:buClr>
              <a:buSzPts val="2800"/>
              <a:buFont typeface="Arial"/>
              <a:buChar char="•"/>
            </a:pPr>
            <a:r>
              <a:rPr lang="en-GB" sz="2800" b="0" i="0" u="none" strike="noStrike" cap="none">
                <a:solidFill>
                  <a:srgbClr val="FFFFFF"/>
                </a:solidFill>
                <a:latin typeface="Century Gothic"/>
                <a:ea typeface="Century Gothic"/>
                <a:cs typeface="Century Gothic"/>
                <a:sym typeface="Century Gothic"/>
              </a:rPr>
              <a:t>They </a:t>
            </a:r>
            <a:r>
              <a:rPr lang="en-GB" sz="2800" b="1" i="0" u="none" strike="noStrike" cap="none">
                <a:solidFill>
                  <a:srgbClr val="FFFFFF"/>
                </a:solidFill>
                <a:latin typeface="Century Gothic"/>
                <a:ea typeface="Century Gothic"/>
                <a:cs typeface="Century Gothic"/>
                <a:sym typeface="Century Gothic"/>
              </a:rPr>
              <a:t>renew </a:t>
            </a:r>
            <a:r>
              <a:rPr lang="en-GB" sz="2800" b="0" i="0" u="none" strike="noStrike" cap="none">
                <a:solidFill>
                  <a:srgbClr val="FFFFFF"/>
                </a:solidFill>
                <a:latin typeface="Century Gothic"/>
                <a:ea typeface="Century Gothic"/>
                <a:cs typeface="Century Gothic"/>
                <a:sym typeface="Century Gothic"/>
              </a:rPr>
              <a:t>themselves </a:t>
            </a:r>
            <a:endParaRPr sz="1400" b="0" i="0" u="none" strike="noStrike" cap="none">
              <a:solidFill>
                <a:srgbClr val="FFFFFF"/>
              </a:solidFill>
              <a:latin typeface="Arial"/>
              <a:ea typeface="Arial"/>
              <a:cs typeface="Arial"/>
              <a:sym typeface="Arial"/>
            </a:endParaRPr>
          </a:p>
        </p:txBody>
      </p:sp>
      <p:pic>
        <p:nvPicPr>
          <p:cNvPr id="156" name="Google Shape;156;p8"/>
          <p:cNvPicPr preferRelativeResize="0"/>
          <p:nvPr/>
        </p:nvPicPr>
        <p:blipFill rotWithShape="1">
          <a:blip r:embed="rId3">
            <a:alphaModFix/>
          </a:blip>
          <a:srcRect/>
          <a:stretch/>
        </p:blipFill>
        <p:spPr>
          <a:xfrm>
            <a:off x="7117325" y="5574825"/>
            <a:ext cx="1657900" cy="1068875"/>
          </a:xfrm>
          <a:prstGeom prst="rect">
            <a:avLst/>
          </a:prstGeom>
          <a:noFill/>
          <a:ln>
            <a:noFill/>
          </a:ln>
        </p:spPr>
      </p:pic>
      <p:pic>
        <p:nvPicPr>
          <p:cNvPr id="2050" name="Picture 2" descr="Coal, Cabbage, Burned, Fuel, Black, Anthracite">
            <a:extLst>
              <a:ext uri="{FF2B5EF4-FFF2-40B4-BE49-F238E27FC236}">
                <a16:creationId xmlns:a16="http://schemas.microsoft.com/office/drawing/2014/main" id="{E16BA945-A734-4D64-B969-6A89B28367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905" t="48231"/>
          <a:stretch/>
        </p:blipFill>
        <p:spPr bwMode="auto">
          <a:xfrm>
            <a:off x="2668275" y="5574825"/>
            <a:ext cx="1892137" cy="1068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1396</Words>
  <Application>Microsoft Office PowerPoint</Application>
  <PresentationFormat>On-screen Show (4:3)</PresentationFormat>
  <Paragraphs>136</Paragraphs>
  <Slides>27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Century Gothic</vt:lpstr>
      <vt:lpstr>Calibri</vt:lpstr>
      <vt:lpstr>Arial</vt:lpstr>
      <vt:lpstr>Office Theme</vt:lpstr>
      <vt:lpstr>PowerPoint Presentation</vt:lpstr>
      <vt:lpstr>PowerPoint Presentation</vt:lpstr>
      <vt:lpstr>PowerPoint Presentation</vt:lpstr>
      <vt:lpstr>Create…anything!</vt:lpstr>
      <vt:lpstr>PowerPoint Presentation</vt:lpstr>
      <vt:lpstr>What do you know?</vt:lpstr>
      <vt:lpstr>PowerPoint Presentation</vt:lpstr>
      <vt:lpstr>PowerPoint Presentation</vt:lpstr>
      <vt:lpstr>Natural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Create…anything!</dc:title>
  <dc:creator>Caroline Langley</dc:creator>
  <cp:lastModifiedBy>Hannah Langdana</cp:lastModifiedBy>
  <cp:revision>20</cp:revision>
  <dcterms:created xsi:type="dcterms:W3CDTF">2011-02-14T11:34:26Z</dcterms:created>
  <dcterms:modified xsi:type="dcterms:W3CDTF">2020-06-01T16:25:29Z</dcterms:modified>
</cp:coreProperties>
</file>