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Merriweather Sans"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ijn5Qs65yOQKhVKf0F75+xLPlZ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7FB5F2-8CCB-4DC3-8255-E55BDB79E078}">
  <a:tblStyle styleId="{BC7FB5F2-8CCB-4DC3-8255-E55BDB79E078}"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25958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https://pixabay.com/illustrations/earth-protection-environment-globe-1987763/</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Watch the video and fill in the gaps then continue to use the text as a comprehension activity to look at 5 pieces of good news regarding our planet</a:t>
            </a:r>
            <a:endParaRPr/>
          </a:p>
          <a:p>
            <a:pPr marL="0" lvl="0" indent="0" algn="l" rtl="0">
              <a:lnSpc>
                <a:spcPct val="100000"/>
              </a:lnSpc>
              <a:spcBef>
                <a:spcPts val="0"/>
              </a:spcBef>
              <a:spcAft>
                <a:spcPts val="0"/>
              </a:spcAft>
              <a:buSzPts val="1400"/>
              <a:buNone/>
            </a:pPr>
            <a:r>
              <a:rPr lang="en-US"/>
              <a:t>https://www.brut.media/fr/international/5-bonnes-nouvelles-pour-la-planete-acada38d-f792-4160-8f5d-54e1d234a0b4 Video link or click on hyperlink in title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Further video resources here: https://www.brut.media/fr/search?query=plan%C3%A8te </a:t>
            </a:r>
            <a:endParaRPr/>
          </a:p>
          <a:p>
            <a:pPr marL="0" lvl="0" indent="0" algn="l" rtl="0">
              <a:lnSpc>
                <a:spcPct val="100000"/>
              </a:lnSpc>
              <a:spcBef>
                <a:spcPts val="0"/>
              </a:spcBef>
              <a:spcAft>
                <a:spcPts val="0"/>
              </a:spcAft>
              <a:buSzPts val="1400"/>
              <a:buNone/>
            </a:pPr>
            <a:endParaRPr/>
          </a:p>
        </p:txBody>
      </p:sp>
      <p:sp>
        <p:nvSpPr>
          <p:cNvPr id="151" name="Google Shape;151;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https://www.brut.media/fr/international/5-bonnes-nouvelles-pour-la-planete-acada38d-f792-4160-8f5d-54e1d234a0b4 Video link</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Further video resoucres here: https://www.brut.media/fr/search?query=plan%C3%A8te </a:t>
            </a:r>
            <a:endParaRPr/>
          </a:p>
          <a:p>
            <a:pPr marL="0" lvl="0" indent="0" algn="l" rtl="0">
              <a:lnSpc>
                <a:spcPct val="100000"/>
              </a:lnSpc>
              <a:spcBef>
                <a:spcPts val="0"/>
              </a:spcBef>
              <a:spcAft>
                <a:spcPts val="0"/>
              </a:spcAft>
              <a:buSzPts val="1400"/>
              <a:buNone/>
            </a:pPr>
            <a:r>
              <a:rPr lang="en-US"/>
              <a:t>Answers highlighted in bold</a:t>
            </a:r>
            <a:endParaRPr/>
          </a:p>
        </p:txBody>
      </p:sp>
      <p:sp>
        <p:nvSpPr>
          <p:cNvPr id="161" name="Google Shape;161;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https://www.youtube.com/watch?v=kEDuOuNQ3XU</a:t>
            </a:r>
            <a:endParaRPr/>
          </a:p>
          <a:p>
            <a:pPr marL="0" lvl="0" indent="0" algn="l" rtl="0">
              <a:lnSpc>
                <a:spcPct val="100000"/>
              </a:lnSpc>
              <a:spcBef>
                <a:spcPts val="0"/>
              </a:spcBef>
              <a:spcAft>
                <a:spcPts val="0"/>
              </a:spcAft>
              <a:buSzPts val="1400"/>
              <a:buNone/>
            </a:pPr>
            <a:r>
              <a:rPr lang="en-US"/>
              <a:t>Permission given by Albert </a:t>
            </a:r>
            <a:endParaRPr/>
          </a:p>
        </p:txBody>
      </p:sp>
      <p:sp>
        <p:nvSpPr>
          <p:cNvPr id="169" name="Google Shape;169;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6eb9acda49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6eb9acda49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6eb9acda49_0_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g6eb9acda49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g6eb9acda49_0_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6eb9acda49_0_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6eb9acda49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g6eb9acda49_0_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dirty="0"/>
              <a:t> Video link or click hyperlink in title</a:t>
            </a:r>
            <a:endParaRPr dirty="0"/>
          </a:p>
          <a:p>
            <a:pPr marL="0" lvl="0" indent="0" algn="l" rtl="0">
              <a:lnSpc>
                <a:spcPct val="100000"/>
              </a:lnSpc>
              <a:spcBef>
                <a:spcPts val="0"/>
              </a:spcBef>
              <a:spcAft>
                <a:spcPts val="0"/>
              </a:spcAft>
              <a:buSzPts val="1400"/>
              <a:buNone/>
            </a:pPr>
            <a:endParaRPr dirty="0"/>
          </a:p>
        </p:txBody>
      </p:sp>
      <p:sp>
        <p:nvSpPr>
          <p:cNvPr id="108" name="Google Shape;108;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 Video link or click hyperlink in title</a:t>
            </a:r>
            <a:endParaRPr/>
          </a:p>
          <a:p>
            <a:pPr marL="0" lvl="0" indent="0" algn="l" rtl="0">
              <a:lnSpc>
                <a:spcPct val="100000"/>
              </a:lnSpc>
              <a:spcBef>
                <a:spcPts val="0"/>
              </a:spcBef>
              <a:spcAft>
                <a:spcPts val="0"/>
              </a:spcAft>
              <a:buSzPts val="1400"/>
              <a:buNone/>
            </a:pPr>
            <a:endParaRPr/>
          </a:p>
        </p:txBody>
      </p:sp>
      <p:sp>
        <p:nvSpPr>
          <p:cNvPr id="116" name="Google Shape;116;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Match the sentence domino halves together to make 10 sentences that make sense. </a:t>
            </a:r>
            <a:endParaRPr/>
          </a:p>
          <a:p>
            <a:pPr marL="0" lvl="0" indent="0" algn="l" rtl="0">
              <a:lnSpc>
                <a:spcPct val="100000"/>
              </a:lnSpc>
              <a:spcBef>
                <a:spcPts val="0"/>
              </a:spcBef>
              <a:spcAft>
                <a:spcPts val="0"/>
              </a:spcAft>
              <a:buSzPts val="1400"/>
              <a:buNone/>
            </a:pPr>
            <a:r>
              <a:rPr lang="en-US"/>
              <a:t>Answers 1D 2A 3F 4H 5B 6C 7J 8E 9I 10G </a:t>
            </a:r>
            <a:endParaRPr/>
          </a:p>
        </p:txBody>
      </p:sp>
      <p:sp>
        <p:nvSpPr>
          <p:cNvPr id="124" name="Google Shape;124;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3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4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4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B8CF"/>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rut.media/fr/international/5-bonnes-nouvelles-pour-la-planete-acada38d-f792-4160-8f5d-54e1d234a0b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rut.media/fr/international/5-bonnes-nouvelles-pour-la-planete-acada38d-f792-4160-8f5d-54e1d234a0b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kEDuOuNQ3X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solarforschools.co.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www.brut.media/fr/economy/des-trottinettes-en-libre-service-a-paris-fe69e571-569f-4f95-afd5-49687f1165eb"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rut.media/fr/economy/des-trottinettes-en-libre-service-a-paris-fe69e571-569f-4f95-afd5-49687f1165eb"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eco-ecole.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p:nvPr/>
        </p:nvSpPr>
        <p:spPr>
          <a:xfrm>
            <a:off x="374850" y="4965375"/>
            <a:ext cx="8394300" cy="1385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FFFFFF"/>
                </a:solidFill>
                <a:latin typeface="Calibri"/>
                <a:ea typeface="Calibri"/>
                <a:cs typeface="Calibri"/>
                <a:sym typeface="Calibri"/>
              </a:rPr>
              <a:t>Mesures relatives à la lutte contre les changements climatiques</a:t>
            </a:r>
            <a:endParaRPr sz="3000" b="1" i="0" u="none" strike="noStrike" cap="none">
              <a:solidFill>
                <a:srgbClr val="FFFFFF"/>
              </a:solidFill>
              <a:latin typeface="Calibri"/>
              <a:ea typeface="Calibri"/>
              <a:cs typeface="Calibri"/>
              <a:sym typeface="Calibri"/>
            </a:endParaRPr>
          </a:p>
        </p:txBody>
      </p:sp>
      <p:pic>
        <p:nvPicPr>
          <p:cNvPr id="90" name="Google Shape;90;p1"/>
          <p:cNvPicPr preferRelativeResize="0"/>
          <p:nvPr/>
        </p:nvPicPr>
        <p:blipFill rotWithShape="1">
          <a:blip r:embed="rId3">
            <a:alphaModFix/>
          </a:blip>
          <a:srcRect/>
          <a:stretch/>
        </p:blipFill>
        <p:spPr>
          <a:xfrm>
            <a:off x="0" y="0"/>
            <a:ext cx="9144001" cy="4263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p:nvPr/>
        </p:nvSpPr>
        <p:spPr>
          <a:xfrm>
            <a:off x="331300" y="2307350"/>
            <a:ext cx="8735400" cy="4417500"/>
          </a:xfrm>
          <a:prstGeom prst="roundRect">
            <a:avLst>
              <a:gd name="adj" fmla="val 12749"/>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29"/>
          <p:cNvSpPr txBox="1">
            <a:spLocks noGrp="1"/>
          </p:cNvSpPr>
          <p:nvPr>
            <p:ph type="title"/>
          </p:nvPr>
        </p:nvSpPr>
        <p:spPr>
          <a:xfrm>
            <a:off x="457200" y="-266700"/>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t> </a:t>
            </a:r>
            <a:endParaRPr b="1"/>
          </a:p>
        </p:txBody>
      </p:sp>
      <p:sp>
        <p:nvSpPr>
          <p:cNvPr id="155" name="Google Shape;155;p29"/>
          <p:cNvSpPr txBox="1">
            <a:spLocks noGrp="1"/>
          </p:cNvSpPr>
          <p:nvPr>
            <p:ph type="body" idx="1"/>
          </p:nvPr>
        </p:nvSpPr>
        <p:spPr>
          <a:xfrm>
            <a:off x="463721" y="2307349"/>
            <a:ext cx="8229600" cy="4417501"/>
          </a:xfrm>
          <a:prstGeom prst="rect">
            <a:avLst/>
          </a:prstGeom>
          <a:noFill/>
          <a:ln>
            <a:noFill/>
          </a:ln>
        </p:spPr>
        <p:txBody>
          <a:bodyPr spcFirstLastPara="1" wrap="square" lIns="91425" tIns="45700" rIns="91425" bIns="45700" anchor="t" anchorCtr="0">
            <a:normAutofit fontScale="85000" lnSpcReduction="10000"/>
          </a:bodyPr>
          <a:lstStyle/>
          <a:p>
            <a:pPr marL="342900" lvl="0" indent="-342900" algn="l" rtl="0">
              <a:lnSpc>
                <a:spcPct val="80000"/>
              </a:lnSpc>
              <a:spcBef>
                <a:spcPts val="0"/>
              </a:spcBef>
              <a:spcAft>
                <a:spcPts val="0"/>
              </a:spcAft>
              <a:buClr>
                <a:schemeClr val="dk1"/>
              </a:buClr>
              <a:buSzPts val="1600"/>
              <a:buNone/>
            </a:pPr>
            <a:endParaRPr sz="1600" b="1" dirty="0"/>
          </a:p>
          <a:p>
            <a:pPr marL="342900" lvl="0" indent="-342900" algn="l" rtl="0">
              <a:lnSpc>
                <a:spcPct val="110000"/>
              </a:lnSpc>
              <a:spcBef>
                <a:spcPts val="320"/>
              </a:spcBef>
              <a:spcAft>
                <a:spcPts val="0"/>
              </a:spcAft>
              <a:buClr>
                <a:schemeClr val="dk1"/>
              </a:buClr>
              <a:buSzPts val="1600"/>
              <a:buChar char="•"/>
            </a:pPr>
            <a:r>
              <a:rPr lang="en-US" sz="1600" dirty="0" err="1"/>
              <a:t>En</a:t>
            </a:r>
            <a:r>
              <a:rPr lang="en-US" sz="1600" dirty="0"/>
              <a:t> __________, </a:t>
            </a:r>
            <a:r>
              <a:rPr lang="en-US" sz="1600" dirty="0" err="1"/>
              <a:t>une</a:t>
            </a:r>
            <a:r>
              <a:rPr lang="en-US" sz="1600" dirty="0"/>
              <a:t> </a:t>
            </a:r>
            <a:r>
              <a:rPr lang="en-US" sz="1600" dirty="0" err="1"/>
              <a:t>opération</a:t>
            </a:r>
            <a:r>
              <a:rPr lang="en-US" sz="1600" dirty="0"/>
              <a:t> </a:t>
            </a:r>
            <a:r>
              <a:rPr lang="en-US" sz="1600" dirty="0" err="1"/>
              <a:t>menée</a:t>
            </a:r>
            <a:r>
              <a:rPr lang="en-US" sz="1600" dirty="0"/>
              <a:t> sur </a:t>
            </a:r>
            <a:r>
              <a:rPr lang="en-US" sz="1600" dirty="0" err="1"/>
              <a:t>l’ensemble</a:t>
            </a:r>
            <a:r>
              <a:rPr lang="en-US" sz="1600" dirty="0"/>
              <a:t> du continent a </a:t>
            </a:r>
            <a:r>
              <a:rPr lang="en-US" sz="1600" dirty="0" err="1"/>
              <a:t>permis</a:t>
            </a:r>
            <a:r>
              <a:rPr lang="en-US" sz="1600" dirty="0"/>
              <a:t> de </a:t>
            </a:r>
            <a:r>
              <a:rPr lang="en-US" sz="1600" dirty="0" err="1"/>
              <a:t>secourir</a:t>
            </a:r>
            <a:r>
              <a:rPr lang="en-US" sz="1600" dirty="0"/>
              <a:t> 4,419 reptiles du commerce </a:t>
            </a:r>
            <a:r>
              <a:rPr lang="en-US" sz="1600" dirty="0" err="1"/>
              <a:t>illégal</a:t>
            </a:r>
            <a:r>
              <a:rPr lang="en-US" sz="1600" dirty="0"/>
              <a:t>. Au total: 2,703 </a:t>
            </a:r>
            <a:r>
              <a:rPr lang="en-US" sz="1600" dirty="0" err="1"/>
              <a:t>tortues</a:t>
            </a:r>
            <a:r>
              <a:rPr lang="en-US" sz="1600" dirty="0"/>
              <a:t> 1,059 ___________, 512 </a:t>
            </a:r>
            <a:r>
              <a:rPr lang="en-US" sz="1600" dirty="0" err="1"/>
              <a:t>lézards</a:t>
            </a:r>
            <a:r>
              <a:rPr lang="en-US" sz="1600" dirty="0"/>
              <a:t> et 20 crocodiles et alligators </a:t>
            </a:r>
            <a:r>
              <a:rPr lang="en-US" sz="1600" dirty="0" err="1"/>
              <a:t>ont</a:t>
            </a:r>
            <a:r>
              <a:rPr lang="en-US" sz="1600" dirty="0"/>
              <a:t> </a:t>
            </a:r>
            <a:r>
              <a:rPr lang="en-US" sz="1600" dirty="0" err="1"/>
              <a:t>été</a:t>
            </a:r>
            <a:r>
              <a:rPr lang="en-US" sz="1600" dirty="0"/>
              <a:t> </a:t>
            </a:r>
            <a:r>
              <a:rPr lang="en-US" sz="1600" dirty="0" err="1"/>
              <a:t>sauvés</a:t>
            </a:r>
            <a:r>
              <a:rPr lang="en-US" sz="1600" dirty="0"/>
              <a:t> du </a:t>
            </a:r>
            <a:r>
              <a:rPr lang="en-US" sz="1600" dirty="0" err="1"/>
              <a:t>braconnage</a:t>
            </a:r>
            <a:r>
              <a:rPr lang="en-US" sz="1600" dirty="0"/>
              <a:t>. </a:t>
            </a:r>
            <a:r>
              <a:rPr lang="en-US" sz="1600" dirty="0" err="1"/>
              <a:t>L’opération</a:t>
            </a:r>
            <a:r>
              <a:rPr lang="en-US" sz="1600" dirty="0"/>
              <a:t> Blizzard, a </a:t>
            </a:r>
            <a:r>
              <a:rPr lang="en-US" sz="1600" dirty="0" err="1"/>
              <a:t>réuni</a:t>
            </a:r>
            <a:r>
              <a:rPr lang="en-US" sz="1600" dirty="0"/>
              <a:t> 22 pays et a </a:t>
            </a:r>
            <a:r>
              <a:rPr lang="en-US" sz="1600" dirty="0" err="1"/>
              <a:t>abouti</a:t>
            </a:r>
            <a:r>
              <a:rPr lang="en-US" sz="1600" dirty="0"/>
              <a:t> sur 12 </a:t>
            </a:r>
            <a:r>
              <a:rPr lang="en-US" sz="1600" dirty="0" err="1"/>
              <a:t>arrestations</a:t>
            </a:r>
            <a:r>
              <a:rPr lang="en-US" sz="1600" dirty="0"/>
              <a:t>.</a:t>
            </a:r>
            <a:endParaRPr dirty="0"/>
          </a:p>
          <a:p>
            <a:pPr marL="342900" lvl="0" indent="-342900" algn="l" rtl="0">
              <a:lnSpc>
                <a:spcPct val="110000"/>
              </a:lnSpc>
              <a:spcBef>
                <a:spcPts val="320"/>
              </a:spcBef>
              <a:spcAft>
                <a:spcPts val="0"/>
              </a:spcAft>
              <a:buClr>
                <a:schemeClr val="dk1"/>
              </a:buClr>
              <a:buSzPts val="1600"/>
              <a:buChar char="•"/>
            </a:pPr>
            <a:r>
              <a:rPr lang="en-US" sz="1600" dirty="0"/>
              <a:t>Au Canada,___________ à usage unique </a:t>
            </a:r>
            <a:r>
              <a:rPr lang="en-US" sz="1600" dirty="0" err="1"/>
              <a:t>va</a:t>
            </a:r>
            <a:r>
              <a:rPr lang="en-US" sz="1600" dirty="0"/>
              <a:t> </a:t>
            </a:r>
            <a:r>
              <a:rPr lang="en-US" sz="1600" dirty="0" err="1"/>
              <a:t>être</a:t>
            </a:r>
            <a:r>
              <a:rPr lang="en-US" sz="1600" dirty="0"/>
              <a:t> </a:t>
            </a:r>
            <a:r>
              <a:rPr lang="en-US" sz="1600" dirty="0" err="1"/>
              <a:t>interdit</a:t>
            </a:r>
            <a:r>
              <a:rPr lang="en-US" sz="1600" dirty="0"/>
              <a:t> </a:t>
            </a:r>
            <a:r>
              <a:rPr lang="en-US" sz="1600" dirty="0" err="1"/>
              <a:t>d’ici</a:t>
            </a:r>
            <a:r>
              <a:rPr lang="en-US" sz="1600" dirty="0"/>
              <a:t> 2021. Le Premier </a:t>
            </a:r>
            <a:r>
              <a:rPr lang="en-US" sz="1600" dirty="0" err="1"/>
              <a:t>Ministre</a:t>
            </a:r>
            <a:r>
              <a:rPr lang="en-US" sz="1600" dirty="0"/>
              <a:t> invite </a:t>
            </a:r>
            <a:r>
              <a:rPr lang="en-US" sz="1600" dirty="0" err="1"/>
              <a:t>également</a:t>
            </a:r>
            <a:r>
              <a:rPr lang="en-US" sz="1600" dirty="0"/>
              <a:t> les fabricants de </a:t>
            </a:r>
            <a:r>
              <a:rPr lang="en-US" sz="1600" dirty="0" err="1"/>
              <a:t>plastique</a:t>
            </a:r>
            <a:r>
              <a:rPr lang="en-US" sz="1600" dirty="0"/>
              <a:t> et les </a:t>
            </a:r>
            <a:r>
              <a:rPr lang="en-US" sz="1600" dirty="0" err="1"/>
              <a:t>entreprises</a:t>
            </a:r>
            <a:r>
              <a:rPr lang="en-US" sz="1600" dirty="0"/>
              <a:t> à se doter d’un plan de ___________. </a:t>
            </a:r>
            <a:r>
              <a:rPr lang="en-US" sz="1600" dirty="0" err="1"/>
              <a:t>Seuls</a:t>
            </a:r>
            <a:r>
              <a:rPr lang="en-US" sz="1600" dirty="0"/>
              <a:t> 10 % des </a:t>
            </a:r>
            <a:r>
              <a:rPr lang="en-US" sz="1600" dirty="0" err="1"/>
              <a:t>plastiques</a:t>
            </a:r>
            <a:r>
              <a:rPr lang="en-US" sz="1600" dirty="0"/>
              <a:t> </a:t>
            </a:r>
            <a:r>
              <a:rPr lang="en-US" sz="1600" dirty="0" err="1"/>
              <a:t>sont</a:t>
            </a:r>
            <a:r>
              <a:rPr lang="en-US" sz="1600" dirty="0"/>
              <a:t> </a:t>
            </a:r>
            <a:r>
              <a:rPr lang="en-US" sz="1600" dirty="0" err="1"/>
              <a:t>actuellement</a:t>
            </a:r>
            <a:r>
              <a:rPr lang="en-US" sz="1600" dirty="0"/>
              <a:t> </a:t>
            </a:r>
            <a:r>
              <a:rPr lang="en-US" sz="1600" dirty="0" err="1"/>
              <a:t>recyclés</a:t>
            </a:r>
            <a:r>
              <a:rPr lang="en-US" sz="1600" dirty="0"/>
              <a:t> </a:t>
            </a:r>
            <a:r>
              <a:rPr lang="en-US" sz="1600" dirty="0" err="1"/>
              <a:t>dans</a:t>
            </a:r>
            <a:r>
              <a:rPr lang="en-US" sz="1600" dirty="0"/>
              <a:t> le pays.</a:t>
            </a:r>
            <a:endParaRPr dirty="0"/>
          </a:p>
          <a:p>
            <a:pPr marL="342900" lvl="0" indent="-342900" algn="l" rtl="0">
              <a:lnSpc>
                <a:spcPct val="110000"/>
              </a:lnSpc>
              <a:spcBef>
                <a:spcPts val="320"/>
              </a:spcBef>
              <a:spcAft>
                <a:spcPts val="0"/>
              </a:spcAft>
              <a:buClr>
                <a:schemeClr val="dk1"/>
              </a:buClr>
              <a:buSzPts val="1600"/>
              <a:buChar char="•"/>
            </a:pPr>
            <a:r>
              <a:rPr lang="en-US" sz="1600" dirty="0"/>
              <a:t>Au </a:t>
            </a:r>
            <a:r>
              <a:rPr lang="en-US" sz="1600" dirty="0" err="1"/>
              <a:t>Royaume-Uni</a:t>
            </a:r>
            <a:r>
              <a:rPr lang="en-US" sz="1600" dirty="0"/>
              <a:t>, 41 </a:t>
            </a:r>
            <a:r>
              <a:rPr lang="en-US" sz="1600" dirty="0" err="1"/>
              <a:t>nouvelles</a:t>
            </a:r>
            <a:r>
              <a:rPr lang="en-US" sz="1600" dirty="0"/>
              <a:t> zones de _____________________ </a:t>
            </a:r>
            <a:r>
              <a:rPr lang="en-US" sz="1600" dirty="0" err="1"/>
              <a:t>ont</a:t>
            </a:r>
            <a:r>
              <a:rPr lang="en-US" sz="1600" dirty="0"/>
              <a:t> </a:t>
            </a:r>
            <a:r>
              <a:rPr lang="en-US" sz="1600" dirty="0" err="1"/>
              <a:t>été</a:t>
            </a:r>
            <a:r>
              <a:rPr lang="en-US" sz="1600" dirty="0"/>
              <a:t> </a:t>
            </a:r>
            <a:r>
              <a:rPr lang="en-US" sz="1600" dirty="0" err="1"/>
              <a:t>créés</a:t>
            </a:r>
            <a:r>
              <a:rPr lang="en-US" sz="1600" dirty="0"/>
              <a:t> </a:t>
            </a:r>
            <a:r>
              <a:rPr lang="en-US" sz="1600" dirty="0" err="1"/>
              <a:t>afin</a:t>
            </a:r>
            <a:r>
              <a:rPr lang="en-US" sz="1600" dirty="0"/>
              <a:t> de </a:t>
            </a:r>
            <a:r>
              <a:rPr lang="en-US" sz="1600" dirty="0" err="1"/>
              <a:t>protéger</a:t>
            </a:r>
            <a:r>
              <a:rPr lang="en-US" sz="1600" dirty="0"/>
              <a:t> la </a:t>
            </a:r>
            <a:r>
              <a:rPr lang="en-US" sz="1600" dirty="0" err="1"/>
              <a:t>faune</a:t>
            </a:r>
            <a:r>
              <a:rPr lang="en-US" sz="1600" dirty="0"/>
              <a:t> </a:t>
            </a:r>
            <a:r>
              <a:rPr lang="en-US" sz="1600" dirty="0" err="1"/>
              <a:t>comme</a:t>
            </a:r>
            <a:r>
              <a:rPr lang="en-US" sz="1600" dirty="0"/>
              <a:t> les </a:t>
            </a:r>
            <a:r>
              <a:rPr lang="en-US" sz="1600" dirty="0" err="1"/>
              <a:t>requins</a:t>
            </a:r>
            <a:r>
              <a:rPr lang="en-US" sz="1600" dirty="0"/>
              <a:t> </a:t>
            </a:r>
            <a:r>
              <a:rPr lang="en-US" sz="1600" dirty="0" err="1"/>
              <a:t>pèlerins</a:t>
            </a:r>
            <a:r>
              <a:rPr lang="en-US" sz="1600" dirty="0"/>
              <a:t>, les </a:t>
            </a:r>
            <a:r>
              <a:rPr lang="en-US" sz="1600" dirty="0" err="1"/>
              <a:t>homards</a:t>
            </a:r>
            <a:r>
              <a:rPr lang="en-US" sz="1600" dirty="0"/>
              <a:t> et les </a:t>
            </a:r>
            <a:r>
              <a:rPr lang="en-US" sz="1600" dirty="0" err="1"/>
              <a:t>hippocampes</a:t>
            </a:r>
            <a:r>
              <a:rPr lang="en-US" sz="1600" dirty="0"/>
              <a:t>. </a:t>
            </a:r>
            <a:r>
              <a:rPr lang="en-US" sz="1600" dirty="0" err="1"/>
              <a:t>Concernant</a:t>
            </a:r>
            <a:r>
              <a:rPr lang="en-US" sz="1600" dirty="0"/>
              <a:t> </a:t>
            </a:r>
            <a:r>
              <a:rPr lang="en-US" sz="1600" dirty="0" err="1"/>
              <a:t>une</a:t>
            </a:r>
            <a:r>
              <a:rPr lang="en-US" sz="1600" dirty="0"/>
              <a:t> zone de </a:t>
            </a:r>
            <a:r>
              <a:rPr lang="en-US" sz="1600" dirty="0" err="1"/>
              <a:t>près</a:t>
            </a:r>
            <a:r>
              <a:rPr lang="en-US" sz="1600" dirty="0"/>
              <a:t> de 12 000 km2 </a:t>
            </a:r>
            <a:r>
              <a:rPr lang="en-US" sz="1600" dirty="0" err="1"/>
              <a:t>soit</a:t>
            </a:r>
            <a:r>
              <a:rPr lang="en-US" sz="1600" dirty="0"/>
              <a:t> </a:t>
            </a:r>
            <a:r>
              <a:rPr lang="en-US" sz="1600" dirty="0" err="1"/>
              <a:t>près</a:t>
            </a:r>
            <a:r>
              <a:rPr lang="en-US" sz="1600" dirty="0"/>
              <a:t> de </a:t>
            </a:r>
            <a:r>
              <a:rPr lang="en-US" sz="1600" dirty="0" err="1"/>
              <a:t>huit</a:t>
            </a:r>
            <a:r>
              <a:rPr lang="en-US" sz="1600" dirty="0"/>
              <a:t> </a:t>
            </a:r>
            <a:r>
              <a:rPr lang="en-US" sz="1600" dirty="0" err="1"/>
              <a:t>fois</a:t>
            </a:r>
            <a:r>
              <a:rPr lang="en-US" sz="1600" dirty="0"/>
              <a:t> la </a:t>
            </a:r>
            <a:r>
              <a:rPr lang="en-US" sz="1600" dirty="0" err="1"/>
              <a:t>taille</a:t>
            </a:r>
            <a:r>
              <a:rPr lang="en-US" sz="1600" dirty="0"/>
              <a:t> de </a:t>
            </a:r>
            <a:r>
              <a:rPr lang="en-US" sz="1600" dirty="0" err="1"/>
              <a:t>Londres</a:t>
            </a:r>
            <a:r>
              <a:rPr lang="en-US" sz="1600" dirty="0"/>
              <a:t>, </a:t>
            </a:r>
            <a:r>
              <a:rPr lang="en-US" sz="1600" dirty="0" err="1"/>
              <a:t>elle</a:t>
            </a:r>
            <a:r>
              <a:rPr lang="en-US" sz="1600" dirty="0"/>
              <a:t> </a:t>
            </a:r>
            <a:r>
              <a:rPr lang="en-US" sz="1600" dirty="0" err="1"/>
              <a:t>vient</a:t>
            </a:r>
            <a:r>
              <a:rPr lang="en-US" sz="1600" dirty="0"/>
              <a:t> </a:t>
            </a:r>
            <a:r>
              <a:rPr lang="en-US" sz="1600" dirty="0" err="1"/>
              <a:t>compléter</a:t>
            </a:r>
            <a:r>
              <a:rPr lang="en-US" sz="1600" dirty="0"/>
              <a:t> les 220,000 km2 </a:t>
            </a:r>
            <a:r>
              <a:rPr lang="en-US" sz="1600" dirty="0" err="1"/>
              <a:t>existants</a:t>
            </a:r>
            <a:r>
              <a:rPr lang="en-US" sz="1600" dirty="0"/>
              <a:t>. Avant </a:t>
            </a:r>
            <a:r>
              <a:rPr lang="en-US" sz="1600" dirty="0" err="1"/>
              <a:t>cette</a:t>
            </a:r>
            <a:r>
              <a:rPr lang="en-US" sz="1600" dirty="0"/>
              <a:t> </a:t>
            </a:r>
            <a:r>
              <a:rPr lang="en-US" sz="1600" dirty="0" err="1"/>
              <a:t>décision</a:t>
            </a:r>
            <a:r>
              <a:rPr lang="en-US" sz="1600" dirty="0"/>
              <a:t>, le pays </a:t>
            </a:r>
            <a:r>
              <a:rPr lang="en-US" sz="1600" dirty="0" err="1"/>
              <a:t>protégeait</a:t>
            </a:r>
            <a:r>
              <a:rPr lang="en-US" sz="1600" dirty="0"/>
              <a:t> déjà </a:t>
            </a:r>
            <a:r>
              <a:rPr lang="en-US" sz="1600" dirty="0" err="1"/>
              <a:t>près</a:t>
            </a:r>
            <a:r>
              <a:rPr lang="en-US" sz="1600" dirty="0"/>
              <a:t> de 30% de </a:t>
            </a:r>
            <a:r>
              <a:rPr lang="en-US" sz="1600" dirty="0" err="1"/>
              <a:t>ses</a:t>
            </a:r>
            <a:r>
              <a:rPr lang="en-US" sz="1600" dirty="0"/>
              <a:t> _____________________.</a:t>
            </a:r>
            <a:endParaRPr dirty="0"/>
          </a:p>
          <a:p>
            <a:pPr marL="342900" lvl="0" indent="-342900" algn="l" rtl="0">
              <a:lnSpc>
                <a:spcPct val="110000"/>
              </a:lnSpc>
              <a:spcBef>
                <a:spcPts val="320"/>
              </a:spcBef>
              <a:spcAft>
                <a:spcPts val="0"/>
              </a:spcAft>
              <a:buClr>
                <a:schemeClr val="dk1"/>
              </a:buClr>
              <a:buSzPts val="1600"/>
              <a:buChar char="•"/>
            </a:pPr>
            <a:r>
              <a:rPr lang="en-US" sz="1600" dirty="0"/>
              <a:t>Aux Philippines, </a:t>
            </a:r>
            <a:r>
              <a:rPr lang="en-US" sz="1600" dirty="0" err="1"/>
              <a:t>une</a:t>
            </a:r>
            <a:r>
              <a:rPr lang="en-US" sz="1600" dirty="0"/>
              <a:t> nouvelle </a:t>
            </a:r>
            <a:r>
              <a:rPr lang="en-US" sz="1600" dirty="0" err="1"/>
              <a:t>loi</a:t>
            </a:r>
            <a:r>
              <a:rPr lang="en-US" sz="1600" dirty="0"/>
              <a:t> </a:t>
            </a:r>
            <a:r>
              <a:rPr lang="en-US" sz="1600" dirty="0" err="1"/>
              <a:t>est</a:t>
            </a:r>
            <a:r>
              <a:rPr lang="en-US" sz="1600" dirty="0"/>
              <a:t> </a:t>
            </a:r>
            <a:r>
              <a:rPr lang="en-US" sz="1600" dirty="0" err="1"/>
              <a:t>apparue</a:t>
            </a:r>
            <a:r>
              <a:rPr lang="en-US" sz="1600" dirty="0"/>
              <a:t>: </a:t>
            </a:r>
            <a:r>
              <a:rPr lang="en-US" sz="1600" dirty="0" err="1"/>
              <a:t>tous</a:t>
            </a:r>
            <a:r>
              <a:rPr lang="en-US" sz="1600" dirty="0"/>
              <a:t> les </a:t>
            </a:r>
            <a:r>
              <a:rPr lang="en-US" sz="1600" dirty="0" err="1"/>
              <a:t>élèves</a:t>
            </a:r>
            <a:r>
              <a:rPr lang="en-US" sz="1600" dirty="0"/>
              <a:t> des </a:t>
            </a:r>
            <a:r>
              <a:rPr lang="en-US" sz="1600" dirty="0" err="1"/>
              <a:t>écoles</a:t>
            </a:r>
            <a:r>
              <a:rPr lang="en-US" sz="1600" dirty="0"/>
              <a:t> du pays </a:t>
            </a:r>
            <a:r>
              <a:rPr lang="en-US" sz="1600" dirty="0" err="1"/>
              <a:t>devront</a:t>
            </a:r>
            <a:r>
              <a:rPr lang="en-US" sz="1600" dirty="0"/>
              <a:t> </a:t>
            </a:r>
            <a:r>
              <a:rPr lang="en-US" sz="1600" dirty="0" err="1"/>
              <a:t>chacun</a:t>
            </a:r>
            <a:r>
              <a:rPr lang="en-US" sz="1600" dirty="0"/>
              <a:t> _____________ 10 </a:t>
            </a:r>
            <a:r>
              <a:rPr lang="en-US" sz="1600" dirty="0" err="1"/>
              <a:t>arbres</a:t>
            </a:r>
            <a:r>
              <a:rPr lang="en-US" sz="1600" dirty="0"/>
              <a:t> </a:t>
            </a:r>
            <a:r>
              <a:rPr lang="en-US" sz="1600" dirty="0" err="1"/>
              <a:t>afin</a:t>
            </a:r>
            <a:r>
              <a:rPr lang="en-US" sz="1600" dirty="0"/>
              <a:t> </a:t>
            </a:r>
            <a:r>
              <a:rPr lang="en-US" sz="1600" dirty="0" err="1"/>
              <a:t>d’obtenir</a:t>
            </a:r>
            <a:r>
              <a:rPr lang="en-US" sz="1600" dirty="0"/>
              <a:t> </a:t>
            </a:r>
            <a:r>
              <a:rPr lang="en-US" sz="1600" dirty="0" err="1"/>
              <a:t>leur</a:t>
            </a:r>
            <a:r>
              <a:rPr lang="en-US" sz="1600" dirty="0"/>
              <a:t> </a:t>
            </a:r>
            <a:r>
              <a:rPr lang="en-US" sz="1600" dirty="0" err="1"/>
              <a:t>diplôme</a:t>
            </a:r>
            <a:r>
              <a:rPr lang="en-US" sz="1600" dirty="0"/>
              <a:t>. Avec 75% de la surface </a:t>
            </a:r>
            <a:r>
              <a:rPr lang="en-US" sz="1600" dirty="0" err="1"/>
              <a:t>forestière</a:t>
            </a:r>
            <a:r>
              <a:rPr lang="en-US" sz="1600" dirty="0"/>
              <a:t> </a:t>
            </a:r>
            <a:r>
              <a:rPr lang="en-US" sz="1600" dirty="0" err="1"/>
              <a:t>nationale</a:t>
            </a:r>
            <a:r>
              <a:rPr lang="en-US" sz="1600" dirty="0"/>
              <a:t> </a:t>
            </a:r>
            <a:r>
              <a:rPr lang="en-US" sz="1600" dirty="0" err="1"/>
              <a:t>ayant</a:t>
            </a:r>
            <a:r>
              <a:rPr lang="en-US" sz="1600" dirty="0"/>
              <a:t> ___________ au 20ème siècle, le pays fait </a:t>
            </a:r>
            <a:r>
              <a:rPr lang="en-US" sz="1600" dirty="0" err="1"/>
              <a:t>partie</a:t>
            </a:r>
            <a:r>
              <a:rPr lang="en-US" sz="1600" dirty="0"/>
              <a:t> des plus </a:t>
            </a:r>
            <a:r>
              <a:rPr lang="en-US" sz="1600" dirty="0" err="1"/>
              <a:t>touchés</a:t>
            </a:r>
            <a:r>
              <a:rPr lang="en-US" sz="1600" dirty="0"/>
              <a:t> par _______________ . 175 million </a:t>
            </a:r>
            <a:r>
              <a:rPr lang="en-US" sz="1600" dirty="0" err="1"/>
              <a:t>d’élèves</a:t>
            </a:r>
            <a:r>
              <a:rPr lang="en-US" sz="1600" dirty="0"/>
              <a:t> </a:t>
            </a:r>
            <a:r>
              <a:rPr lang="en-US" sz="1600" dirty="0" err="1"/>
              <a:t>pourraient</a:t>
            </a:r>
            <a:r>
              <a:rPr lang="en-US" sz="1600" dirty="0"/>
              <a:t> </a:t>
            </a:r>
            <a:r>
              <a:rPr lang="en-US" sz="1600" dirty="0" err="1"/>
              <a:t>ainsi</a:t>
            </a:r>
            <a:r>
              <a:rPr lang="en-US" sz="1600" dirty="0"/>
              <a:t> planter </a:t>
            </a:r>
            <a:r>
              <a:rPr lang="en-US" sz="1600" dirty="0" err="1"/>
              <a:t>chaque</a:t>
            </a:r>
            <a:r>
              <a:rPr lang="en-US" sz="1600" dirty="0"/>
              <a:t> </a:t>
            </a:r>
            <a:r>
              <a:rPr lang="en-US" sz="1600" dirty="0" err="1"/>
              <a:t>année</a:t>
            </a:r>
            <a:r>
              <a:rPr lang="en-US" sz="1600" dirty="0"/>
              <a:t> 17.5 millions </a:t>
            </a:r>
            <a:r>
              <a:rPr lang="en-US" sz="1600" dirty="0" err="1"/>
              <a:t>d’arbres</a:t>
            </a:r>
            <a:r>
              <a:rPr lang="en-US" sz="1600" dirty="0"/>
              <a:t>.</a:t>
            </a:r>
            <a:endParaRPr dirty="0"/>
          </a:p>
          <a:p>
            <a:pPr marL="342900" lvl="0" indent="-342900" algn="l" rtl="0">
              <a:lnSpc>
                <a:spcPct val="110000"/>
              </a:lnSpc>
              <a:spcBef>
                <a:spcPts val="320"/>
              </a:spcBef>
              <a:spcAft>
                <a:spcPts val="0"/>
              </a:spcAft>
              <a:buClr>
                <a:schemeClr val="dk1"/>
              </a:buClr>
              <a:buSzPts val="1600"/>
              <a:buChar char="•"/>
            </a:pPr>
            <a:r>
              <a:rPr lang="en-US" sz="1600" dirty="0" err="1"/>
              <a:t>En</a:t>
            </a:r>
            <a:r>
              <a:rPr lang="en-US" sz="1600" dirty="0"/>
              <a:t> </a:t>
            </a:r>
            <a:r>
              <a:rPr lang="en-US" sz="1600" dirty="0" err="1"/>
              <a:t>Colombie</a:t>
            </a:r>
            <a:r>
              <a:rPr lang="en-US" sz="1600" dirty="0"/>
              <a:t> </a:t>
            </a:r>
            <a:r>
              <a:rPr lang="en-US" sz="1600" dirty="0" err="1"/>
              <a:t>Britannique</a:t>
            </a:r>
            <a:r>
              <a:rPr lang="en-US" sz="1600" dirty="0"/>
              <a:t> les </a:t>
            </a:r>
            <a:r>
              <a:rPr lang="en-US" sz="1600" dirty="0" err="1"/>
              <a:t>chercheurs</a:t>
            </a:r>
            <a:r>
              <a:rPr lang="en-US" sz="1600" dirty="0"/>
              <a:t> du CWR (Centre de </a:t>
            </a:r>
            <a:r>
              <a:rPr lang="en-US" sz="1600" dirty="0" err="1"/>
              <a:t>Recherche</a:t>
            </a:r>
            <a:r>
              <a:rPr lang="en-US" sz="1600" dirty="0"/>
              <a:t> des </a:t>
            </a:r>
            <a:r>
              <a:rPr lang="en-US" sz="1600" dirty="0" err="1"/>
              <a:t>Baleines</a:t>
            </a:r>
            <a:r>
              <a:rPr lang="en-US" sz="1600" dirty="0"/>
              <a:t>) </a:t>
            </a:r>
            <a:r>
              <a:rPr lang="en-US" sz="1600" dirty="0" err="1"/>
              <a:t>ont</a:t>
            </a:r>
            <a:r>
              <a:rPr lang="en-US" sz="1600" dirty="0"/>
              <a:t> </a:t>
            </a:r>
            <a:r>
              <a:rPr lang="en-US" sz="1600" dirty="0" err="1"/>
              <a:t>confirmé</a:t>
            </a:r>
            <a:r>
              <a:rPr lang="en-US" sz="1600" dirty="0"/>
              <a:t> la naissance d’un </a:t>
            </a:r>
            <a:r>
              <a:rPr lang="en-US" sz="1600" dirty="0" err="1"/>
              <a:t>bébé</a:t>
            </a:r>
            <a:r>
              <a:rPr lang="en-US" sz="1600" dirty="0"/>
              <a:t> </a:t>
            </a:r>
            <a:r>
              <a:rPr lang="en-US" sz="1600" dirty="0" err="1"/>
              <a:t>orque</a:t>
            </a:r>
            <a:r>
              <a:rPr lang="en-US" sz="1600" dirty="0"/>
              <a:t> </a:t>
            </a:r>
            <a:r>
              <a:rPr lang="en-US" sz="1600" dirty="0" err="1"/>
              <a:t>dans</a:t>
            </a:r>
            <a:r>
              <a:rPr lang="en-US" sz="1600" dirty="0"/>
              <a:t> la petite population des </a:t>
            </a:r>
            <a:r>
              <a:rPr lang="en-US" sz="1600" dirty="0" err="1"/>
              <a:t>orques</a:t>
            </a:r>
            <a:r>
              <a:rPr lang="en-US" sz="1600" dirty="0"/>
              <a:t> </a:t>
            </a:r>
            <a:r>
              <a:rPr lang="en-US" sz="1600" dirty="0" err="1"/>
              <a:t>résidentes</a:t>
            </a:r>
            <a:r>
              <a:rPr lang="en-US" sz="1600" dirty="0"/>
              <a:t> du </a:t>
            </a:r>
            <a:r>
              <a:rPr lang="en-US" sz="1600" dirty="0" err="1"/>
              <a:t>sud</a:t>
            </a:r>
            <a:r>
              <a:rPr lang="en-US" sz="1600" dirty="0"/>
              <a:t>, </a:t>
            </a:r>
            <a:r>
              <a:rPr lang="en-US" sz="1600" dirty="0" err="1"/>
              <a:t>composée</a:t>
            </a:r>
            <a:r>
              <a:rPr lang="en-US" sz="1600" dirty="0"/>
              <a:t> de </a:t>
            </a:r>
            <a:r>
              <a:rPr lang="en-US" sz="1600" dirty="0" err="1"/>
              <a:t>seulement</a:t>
            </a:r>
            <a:r>
              <a:rPr lang="en-US" sz="1600" dirty="0"/>
              <a:t> 75 </a:t>
            </a:r>
            <a:r>
              <a:rPr lang="en-US" sz="1600" dirty="0" err="1"/>
              <a:t>individus</a:t>
            </a:r>
            <a:r>
              <a:rPr lang="en-US" sz="1600" dirty="0"/>
              <a:t>. </a:t>
            </a:r>
            <a:r>
              <a:rPr lang="en-US" sz="1600" dirty="0" err="1"/>
              <a:t>C’est</a:t>
            </a:r>
            <a:r>
              <a:rPr lang="en-US" sz="1600" dirty="0"/>
              <a:t> la </a:t>
            </a:r>
            <a:r>
              <a:rPr lang="en-US" sz="1600" dirty="0" err="1"/>
              <a:t>seconde</a:t>
            </a:r>
            <a:r>
              <a:rPr lang="en-US" sz="1600" dirty="0"/>
              <a:t> naissance de </a:t>
            </a:r>
            <a:r>
              <a:rPr lang="en-US" sz="1600" dirty="0" err="1"/>
              <a:t>cette</a:t>
            </a:r>
            <a:r>
              <a:rPr lang="en-US" sz="1600" dirty="0"/>
              <a:t> population de </a:t>
            </a:r>
            <a:r>
              <a:rPr lang="en-US" sz="1600" dirty="0" err="1"/>
              <a:t>l’année</a:t>
            </a:r>
            <a:r>
              <a:rPr lang="en-US" sz="1600" dirty="0"/>
              <a:t>, </a:t>
            </a:r>
            <a:r>
              <a:rPr lang="en-US" sz="1600" dirty="0" err="1"/>
              <a:t>offrant</a:t>
            </a:r>
            <a:r>
              <a:rPr lang="en-US" sz="1600" dirty="0"/>
              <a:t> </a:t>
            </a:r>
            <a:r>
              <a:rPr lang="en-US" sz="1600" dirty="0" err="1"/>
              <a:t>une</a:t>
            </a:r>
            <a:r>
              <a:rPr lang="en-US" sz="1600" dirty="0"/>
              <a:t> </a:t>
            </a:r>
            <a:r>
              <a:rPr lang="en-US" sz="1600" dirty="0" err="1"/>
              <a:t>lueur</a:t>
            </a:r>
            <a:r>
              <a:rPr lang="en-US" sz="1600" dirty="0"/>
              <a:t> </a:t>
            </a:r>
            <a:r>
              <a:rPr lang="en-US" sz="1600" dirty="0" err="1"/>
              <a:t>d’__________pour</a:t>
            </a:r>
            <a:r>
              <a:rPr lang="en-US" sz="1600" dirty="0"/>
              <a:t> les </a:t>
            </a:r>
            <a:r>
              <a:rPr lang="en-US" sz="1600" dirty="0" err="1"/>
              <a:t>orques</a:t>
            </a:r>
            <a:r>
              <a:rPr lang="en-US" sz="1600" dirty="0"/>
              <a:t> </a:t>
            </a:r>
            <a:r>
              <a:rPr lang="en-US" sz="1600" dirty="0" err="1"/>
              <a:t>résidentes</a:t>
            </a:r>
            <a:r>
              <a:rPr lang="en-US" sz="1600" dirty="0"/>
              <a:t> du </a:t>
            </a:r>
            <a:r>
              <a:rPr lang="en-US" sz="1600" dirty="0" err="1"/>
              <a:t>sud</a:t>
            </a:r>
            <a:r>
              <a:rPr lang="en-US" sz="1600" dirty="0"/>
              <a:t>.</a:t>
            </a:r>
            <a:endParaRPr dirty="0"/>
          </a:p>
          <a:p>
            <a:pPr marL="342900" lvl="0" indent="-342900" algn="l" rtl="0">
              <a:lnSpc>
                <a:spcPct val="80000"/>
              </a:lnSpc>
              <a:spcBef>
                <a:spcPts val="320"/>
              </a:spcBef>
              <a:spcAft>
                <a:spcPts val="0"/>
              </a:spcAft>
              <a:buClr>
                <a:schemeClr val="dk1"/>
              </a:buClr>
              <a:buSzPts val="1600"/>
              <a:buNone/>
            </a:pPr>
            <a:endParaRPr sz="1600" dirty="0"/>
          </a:p>
          <a:p>
            <a:pPr marL="342900" lvl="0" indent="-342900" algn="l" rtl="0">
              <a:lnSpc>
                <a:spcPct val="80000"/>
              </a:lnSpc>
              <a:spcBef>
                <a:spcPts val="320"/>
              </a:spcBef>
              <a:spcAft>
                <a:spcPts val="0"/>
              </a:spcAft>
              <a:buClr>
                <a:schemeClr val="dk1"/>
              </a:buClr>
              <a:buSzPts val="1600"/>
              <a:buNone/>
            </a:pPr>
            <a:endParaRPr sz="1600" dirty="0"/>
          </a:p>
          <a:p>
            <a:pPr marL="342900" lvl="0" indent="-342900" algn="l" rtl="0">
              <a:lnSpc>
                <a:spcPct val="80000"/>
              </a:lnSpc>
              <a:spcBef>
                <a:spcPts val="160"/>
              </a:spcBef>
              <a:spcAft>
                <a:spcPts val="0"/>
              </a:spcAft>
              <a:buClr>
                <a:schemeClr val="dk1"/>
              </a:buClr>
              <a:buSzPts val="800"/>
              <a:buNone/>
            </a:pPr>
            <a:endParaRPr sz="800" dirty="0"/>
          </a:p>
        </p:txBody>
      </p:sp>
      <p:graphicFrame>
        <p:nvGraphicFramePr>
          <p:cNvPr id="156" name="Google Shape;156;p29"/>
          <p:cNvGraphicFramePr/>
          <p:nvPr/>
        </p:nvGraphicFramePr>
        <p:xfrm>
          <a:off x="241300" y="876300"/>
          <a:ext cx="8686750" cy="1280180"/>
        </p:xfrm>
        <a:graphic>
          <a:graphicData uri="http://schemas.openxmlformats.org/drawingml/2006/table">
            <a:tbl>
              <a:tblPr firstRow="1" bandRow="1">
                <a:noFill/>
                <a:tableStyleId>{BC7FB5F2-8CCB-4DC3-8255-E55BDB79E078}</a:tableStyleId>
              </a:tblPr>
              <a:tblGrid>
                <a:gridCol w="1737350">
                  <a:extLst>
                    <a:ext uri="{9D8B030D-6E8A-4147-A177-3AD203B41FA5}">
                      <a16:colId xmlns:a16="http://schemas.microsoft.com/office/drawing/2014/main" val="20000"/>
                    </a:ext>
                  </a:extLst>
                </a:gridCol>
                <a:gridCol w="1737350">
                  <a:extLst>
                    <a:ext uri="{9D8B030D-6E8A-4147-A177-3AD203B41FA5}">
                      <a16:colId xmlns:a16="http://schemas.microsoft.com/office/drawing/2014/main" val="20001"/>
                    </a:ext>
                  </a:extLst>
                </a:gridCol>
                <a:gridCol w="1737350">
                  <a:extLst>
                    <a:ext uri="{9D8B030D-6E8A-4147-A177-3AD203B41FA5}">
                      <a16:colId xmlns:a16="http://schemas.microsoft.com/office/drawing/2014/main" val="20002"/>
                    </a:ext>
                  </a:extLst>
                </a:gridCol>
                <a:gridCol w="1737350">
                  <a:extLst>
                    <a:ext uri="{9D8B030D-6E8A-4147-A177-3AD203B41FA5}">
                      <a16:colId xmlns:a16="http://schemas.microsoft.com/office/drawing/2014/main" val="20003"/>
                    </a:ext>
                  </a:extLst>
                </a:gridCol>
                <a:gridCol w="1737350">
                  <a:extLst>
                    <a:ext uri="{9D8B030D-6E8A-4147-A177-3AD203B41FA5}">
                      <a16:colId xmlns:a16="http://schemas.microsoft.com/office/drawing/2014/main" val="20004"/>
                    </a:ext>
                  </a:extLst>
                </a:gridCol>
              </a:tblGrid>
              <a:tr h="607375">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Europe</a:t>
                      </a:r>
                      <a:endParaRPr sz="1800" b="1" u="none" strike="noStrike" cap="none">
                        <a:solidFill>
                          <a:srgbClr val="000000"/>
                        </a:solidFill>
                      </a:endParaRPr>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recyclage</a:t>
                      </a:r>
                      <a:endParaRPr sz="1800" b="1" u="none" strike="noStrike" cap="none">
                        <a:solidFill>
                          <a:srgbClr val="000000"/>
                        </a:solidFill>
                      </a:endParaRPr>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conservation marine </a:t>
                      </a:r>
                      <a:endParaRPr sz="1800" b="1" u="none" strike="noStrike" cap="none">
                        <a:solidFill>
                          <a:srgbClr val="000000"/>
                        </a:solidFill>
                      </a:endParaRPr>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le plastique</a:t>
                      </a:r>
                      <a:endParaRPr sz="1800" b="1" u="none" strike="noStrike" cap="none">
                        <a:solidFill>
                          <a:srgbClr val="000000"/>
                        </a:solidFill>
                      </a:endParaRPr>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planter</a:t>
                      </a:r>
                      <a:endParaRPr sz="1800" b="1" u="none" strike="noStrike" cap="none">
                        <a:solidFill>
                          <a:srgbClr val="000000"/>
                        </a:solidFill>
                      </a:endParaRPr>
                    </a:p>
                  </a:txBody>
                  <a:tcPr marL="91450" marR="91450" marT="45725" marB="45725">
                    <a:solidFill>
                      <a:srgbClr val="FFFFFF"/>
                    </a:solidFill>
                  </a:tcPr>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mers</a:t>
                      </a:r>
                      <a:endParaRPr sz="1800" b="1" u="none" strike="noStrike" cap="none">
                        <a:solidFill>
                          <a:srgbClr val="000000"/>
                        </a:solidFill>
                      </a:endParaRPr>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serpents</a:t>
                      </a:r>
                      <a:endParaRPr sz="1800" b="1" u="none" strike="noStrike" cap="none">
                        <a:solidFill>
                          <a:srgbClr val="000000"/>
                        </a:solidFill>
                      </a:endParaRPr>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la déforestation</a:t>
                      </a:r>
                      <a:endParaRPr sz="1800" b="1" u="none" strike="noStrike" cap="none">
                        <a:solidFill>
                          <a:srgbClr val="000000"/>
                        </a:solidFill>
                      </a:endParaRPr>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espoir</a:t>
                      </a:r>
                      <a:endParaRPr sz="1800" b="1" u="none" strike="noStrike" cap="none">
                        <a:solidFill>
                          <a:srgbClr val="000000"/>
                        </a:solidFill>
                      </a:endParaRPr>
                    </a:p>
                  </a:txBody>
                  <a:tcPr marL="91450" marR="91450" marT="45725" marB="45725">
                    <a:solidFill>
                      <a:srgbClr val="FFFFF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disparu</a:t>
                      </a:r>
                      <a:endParaRPr sz="1800" b="1" u="none" strike="noStrike" cap="none"/>
                    </a:p>
                    <a:p>
                      <a:pPr marL="0" marR="0" lvl="0" indent="0" algn="ctr" rtl="0">
                        <a:lnSpc>
                          <a:spcPct val="100000"/>
                        </a:lnSpc>
                        <a:spcBef>
                          <a:spcPts val="0"/>
                        </a:spcBef>
                        <a:spcAft>
                          <a:spcPts val="0"/>
                        </a:spcAft>
                        <a:buClr>
                          <a:srgbClr val="000000"/>
                        </a:buClr>
                        <a:buSzPts val="1800"/>
                        <a:buFont typeface="Arial"/>
                        <a:buNone/>
                      </a:pPr>
                      <a:endParaRPr sz="1800" b="1" u="none" strike="noStrike" cap="none">
                        <a:solidFill>
                          <a:srgbClr val="000000"/>
                        </a:solidFill>
                      </a:endParaRPr>
                    </a:p>
                  </a:txBody>
                  <a:tcPr marL="91450" marR="91450" marT="45725" marB="45725">
                    <a:solidFill>
                      <a:srgbClr val="FFFFFF"/>
                    </a:solidFill>
                  </a:tcPr>
                </a:tc>
                <a:extLst>
                  <a:ext uri="{0D108BD9-81ED-4DB2-BD59-A6C34878D82A}">
                    <a16:rowId xmlns:a16="http://schemas.microsoft.com/office/drawing/2014/main" val="10001"/>
                  </a:ext>
                </a:extLst>
              </a:tr>
            </a:tbl>
          </a:graphicData>
        </a:graphic>
      </p:graphicFrame>
      <p:sp>
        <p:nvSpPr>
          <p:cNvPr id="157" name="Google Shape;157;p29"/>
          <p:cNvSpPr/>
          <p:nvPr/>
        </p:nvSpPr>
        <p:spPr>
          <a:xfrm>
            <a:off x="1229024" y="60692"/>
            <a:ext cx="669899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sng" strike="noStrike" cap="none">
                <a:solidFill>
                  <a:srgbClr val="00527D"/>
                </a:solidFill>
                <a:latin typeface="Merriweather Sans"/>
                <a:ea typeface="Merriweather Sans"/>
                <a:cs typeface="Merriweather Sans"/>
                <a:sym typeface="Merriweather Sans"/>
                <a:hlinkClick r:id="rId3"/>
              </a:rPr>
              <a:t>5 bonnes nouvelles pour la planète</a:t>
            </a:r>
            <a:endParaRPr sz="2800" b="0" i="0" u="none" strike="noStrike" cap="none">
              <a:solidFill>
                <a:srgbClr val="00527D"/>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0"/>
          <p:cNvSpPr/>
          <p:nvPr/>
        </p:nvSpPr>
        <p:spPr>
          <a:xfrm>
            <a:off x="276075" y="1391475"/>
            <a:ext cx="8591700" cy="5102100"/>
          </a:xfrm>
          <a:prstGeom prst="roundRect">
            <a:avLst>
              <a:gd name="adj" fmla="val 1233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30"/>
          <p:cNvSpPr txBox="1">
            <a:spLocks noGrp="1"/>
          </p:cNvSpPr>
          <p:nvPr>
            <p:ph type="title"/>
          </p:nvPr>
        </p:nvSpPr>
        <p:spPr>
          <a:xfrm>
            <a:off x="457200" y="181125"/>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0000"/>
              </a:buClr>
              <a:buSzPts val="2799"/>
              <a:buFont typeface="Merriweather Sans"/>
              <a:buNone/>
            </a:pPr>
            <a:r>
              <a:rPr lang="en-US" sz="2799" b="1" dirty="0">
                <a:solidFill>
                  <a:srgbClr val="00527D"/>
                </a:solidFill>
                <a:latin typeface="Merriweather Sans"/>
                <a:ea typeface="Merriweather Sans"/>
                <a:cs typeface="Merriweather Sans"/>
                <a:sym typeface="Merriweather Sans"/>
              </a:rPr>
              <a:t>5 </a:t>
            </a:r>
            <a:r>
              <a:rPr lang="en-US" sz="2799" b="1" dirty="0" err="1">
                <a:solidFill>
                  <a:srgbClr val="00527D"/>
                </a:solidFill>
                <a:latin typeface="Merriweather Sans"/>
                <a:ea typeface="Merriweather Sans"/>
                <a:cs typeface="Merriweather Sans"/>
                <a:sym typeface="Merriweather Sans"/>
              </a:rPr>
              <a:t>bonnes</a:t>
            </a:r>
            <a:r>
              <a:rPr lang="en-US" sz="2799" b="1" dirty="0">
                <a:solidFill>
                  <a:srgbClr val="00527D"/>
                </a:solidFill>
                <a:latin typeface="Merriweather Sans"/>
                <a:ea typeface="Merriweather Sans"/>
                <a:cs typeface="Merriweather Sans"/>
                <a:sym typeface="Merriweather Sans"/>
              </a:rPr>
              <a:t> </a:t>
            </a:r>
            <a:r>
              <a:rPr lang="en-US" sz="2799" b="1" dirty="0" err="1">
                <a:solidFill>
                  <a:srgbClr val="00527D"/>
                </a:solidFill>
                <a:latin typeface="Merriweather Sans"/>
                <a:ea typeface="Merriweather Sans"/>
                <a:cs typeface="Merriweather Sans"/>
                <a:sym typeface="Merriweather Sans"/>
              </a:rPr>
              <a:t>nouvelles</a:t>
            </a:r>
            <a:r>
              <a:rPr lang="en-US" sz="2799" b="1" dirty="0">
                <a:solidFill>
                  <a:srgbClr val="00527D"/>
                </a:solidFill>
                <a:latin typeface="Merriweather Sans"/>
                <a:ea typeface="Merriweather Sans"/>
                <a:cs typeface="Merriweather Sans"/>
                <a:sym typeface="Merriweather Sans"/>
              </a:rPr>
              <a:t> pour la </a:t>
            </a:r>
            <a:r>
              <a:rPr lang="en-US" sz="2799" b="1" dirty="0" err="1">
                <a:solidFill>
                  <a:srgbClr val="00527D"/>
                </a:solidFill>
                <a:latin typeface="Merriweather Sans"/>
                <a:ea typeface="Merriweather Sans"/>
                <a:cs typeface="Merriweather Sans"/>
                <a:sym typeface="Merriweather Sans"/>
              </a:rPr>
              <a:t>planète</a:t>
            </a:r>
            <a:br>
              <a:rPr lang="en-US" sz="3959" b="1" u="sng" dirty="0">
                <a:solidFill>
                  <a:srgbClr val="00527D"/>
                </a:solidFill>
                <a:hlinkClick r:id="rId3"/>
              </a:rPr>
            </a:br>
            <a:r>
              <a:rPr lang="en-US" sz="3959" b="1" u="sng" dirty="0" err="1">
                <a:solidFill>
                  <a:srgbClr val="00527D"/>
                </a:solidFill>
                <a:hlinkClick r:id="rId3"/>
              </a:rPr>
              <a:t>Vidéo</a:t>
            </a:r>
            <a:r>
              <a:rPr lang="en-US" sz="3959" b="1" u="sng" dirty="0">
                <a:solidFill>
                  <a:srgbClr val="00527D"/>
                </a:solidFill>
                <a:hlinkClick r:id="rId3"/>
              </a:rPr>
              <a:t> 1</a:t>
            </a:r>
            <a:endParaRPr sz="3959" b="1" dirty="0">
              <a:solidFill>
                <a:srgbClr val="00527D"/>
              </a:solidFill>
            </a:endParaRPr>
          </a:p>
        </p:txBody>
      </p:sp>
      <p:sp>
        <p:nvSpPr>
          <p:cNvPr id="165" name="Google Shape;165;p30"/>
          <p:cNvSpPr txBox="1">
            <a:spLocks noGrp="1"/>
          </p:cNvSpPr>
          <p:nvPr>
            <p:ph type="body" idx="1"/>
          </p:nvPr>
        </p:nvSpPr>
        <p:spPr>
          <a:xfrm>
            <a:off x="551087" y="1725635"/>
            <a:ext cx="8229600" cy="4893375"/>
          </a:xfrm>
          <a:prstGeom prst="rect">
            <a:avLst/>
          </a:prstGeom>
          <a:noFill/>
          <a:ln>
            <a:noFill/>
          </a:ln>
        </p:spPr>
        <p:txBody>
          <a:bodyPr spcFirstLastPara="1" wrap="square" lIns="91425" tIns="45700" rIns="91425" bIns="45700" anchor="t" anchorCtr="0">
            <a:normAutofit fontScale="85000" lnSpcReduction="10000"/>
          </a:bodyPr>
          <a:lstStyle/>
          <a:p>
            <a:pPr marL="342900" lvl="0" indent="-342900" algn="l" rtl="0">
              <a:lnSpc>
                <a:spcPct val="80000"/>
              </a:lnSpc>
              <a:spcBef>
                <a:spcPts val="0"/>
              </a:spcBef>
              <a:spcAft>
                <a:spcPts val="0"/>
              </a:spcAft>
              <a:buClr>
                <a:schemeClr val="dk1"/>
              </a:buClr>
              <a:buSzPts val="1600"/>
              <a:buNone/>
            </a:pPr>
            <a:r>
              <a:rPr lang="en-US" sz="1700" b="1" dirty="0"/>
              <a:t>Transcript: </a:t>
            </a:r>
            <a:endParaRPr sz="1700" dirty="0"/>
          </a:p>
          <a:p>
            <a:pPr marL="342900" lvl="0" indent="-342900" algn="l" rtl="0">
              <a:lnSpc>
                <a:spcPct val="80000"/>
              </a:lnSpc>
              <a:spcBef>
                <a:spcPts val="320"/>
              </a:spcBef>
              <a:spcAft>
                <a:spcPts val="0"/>
              </a:spcAft>
              <a:buClr>
                <a:schemeClr val="dk1"/>
              </a:buClr>
              <a:buSzPts val="1600"/>
              <a:buNone/>
            </a:pPr>
            <a:endParaRPr sz="1700" b="1" dirty="0"/>
          </a:p>
          <a:p>
            <a:pPr marL="342900" lvl="0" indent="-342900" algn="l" rtl="0">
              <a:lnSpc>
                <a:spcPct val="110000"/>
              </a:lnSpc>
              <a:spcBef>
                <a:spcPts val="320"/>
              </a:spcBef>
              <a:spcAft>
                <a:spcPts val="0"/>
              </a:spcAft>
              <a:buClr>
                <a:schemeClr val="dk1"/>
              </a:buClr>
              <a:buSzPts val="1600"/>
              <a:buChar char="•"/>
            </a:pPr>
            <a:r>
              <a:rPr lang="en-US" sz="1700" dirty="0" err="1"/>
              <a:t>En</a:t>
            </a:r>
            <a:r>
              <a:rPr lang="en-US" sz="1700" dirty="0"/>
              <a:t> </a:t>
            </a:r>
            <a:r>
              <a:rPr lang="en-US" sz="1700" b="1" dirty="0"/>
              <a:t>Europe</a:t>
            </a:r>
            <a:r>
              <a:rPr lang="en-US" sz="1700" dirty="0"/>
              <a:t>, </a:t>
            </a:r>
            <a:r>
              <a:rPr lang="en-US" sz="1700" dirty="0" err="1"/>
              <a:t>une</a:t>
            </a:r>
            <a:r>
              <a:rPr lang="en-US" sz="1700" dirty="0"/>
              <a:t> </a:t>
            </a:r>
            <a:r>
              <a:rPr lang="en-US" sz="1700" dirty="0" err="1"/>
              <a:t>opération</a:t>
            </a:r>
            <a:r>
              <a:rPr lang="en-US" sz="1700" dirty="0"/>
              <a:t> </a:t>
            </a:r>
            <a:r>
              <a:rPr lang="en-US" sz="1700" dirty="0" err="1"/>
              <a:t>menée</a:t>
            </a:r>
            <a:r>
              <a:rPr lang="en-US" sz="1700" dirty="0"/>
              <a:t> sur </a:t>
            </a:r>
            <a:r>
              <a:rPr lang="en-US" sz="1700" dirty="0" err="1"/>
              <a:t>l’ensemble</a:t>
            </a:r>
            <a:r>
              <a:rPr lang="en-US" sz="1700" dirty="0"/>
              <a:t> du continent a </a:t>
            </a:r>
            <a:r>
              <a:rPr lang="en-US" sz="1700" dirty="0" err="1"/>
              <a:t>permis</a:t>
            </a:r>
            <a:r>
              <a:rPr lang="en-US" sz="1700" dirty="0"/>
              <a:t> de </a:t>
            </a:r>
            <a:r>
              <a:rPr lang="en-US" sz="1700" dirty="0" err="1"/>
              <a:t>secourir</a:t>
            </a:r>
            <a:r>
              <a:rPr lang="en-US" sz="1700" dirty="0"/>
              <a:t> 4,419 reptiles du commerce </a:t>
            </a:r>
            <a:r>
              <a:rPr lang="en-US" sz="1700" dirty="0" err="1"/>
              <a:t>illégal</a:t>
            </a:r>
            <a:r>
              <a:rPr lang="en-US" sz="1700" dirty="0"/>
              <a:t>. Au total: 2,703 </a:t>
            </a:r>
            <a:r>
              <a:rPr lang="en-US" sz="1700" dirty="0" err="1"/>
              <a:t>tortues</a:t>
            </a:r>
            <a:r>
              <a:rPr lang="en-US" sz="1700" dirty="0"/>
              <a:t> 1,059 </a:t>
            </a:r>
            <a:r>
              <a:rPr lang="en-US" sz="1700" b="1" dirty="0"/>
              <a:t>serpents </a:t>
            </a:r>
            <a:r>
              <a:rPr lang="en-US" sz="1700" dirty="0"/>
              <a:t>512 </a:t>
            </a:r>
            <a:r>
              <a:rPr lang="en-US" sz="1700" dirty="0" err="1"/>
              <a:t>lézards</a:t>
            </a:r>
            <a:r>
              <a:rPr lang="en-US" sz="1700" dirty="0"/>
              <a:t> et 20 crocodiles et alligators </a:t>
            </a:r>
            <a:r>
              <a:rPr lang="en-US" sz="1700" dirty="0" err="1"/>
              <a:t>ont</a:t>
            </a:r>
            <a:r>
              <a:rPr lang="en-US" sz="1700" dirty="0"/>
              <a:t> </a:t>
            </a:r>
            <a:r>
              <a:rPr lang="en-US" sz="1700" dirty="0" err="1"/>
              <a:t>été</a:t>
            </a:r>
            <a:r>
              <a:rPr lang="en-US" sz="1700" dirty="0"/>
              <a:t> </a:t>
            </a:r>
            <a:r>
              <a:rPr lang="en-US" sz="1700" dirty="0" err="1"/>
              <a:t>sauvés</a:t>
            </a:r>
            <a:r>
              <a:rPr lang="en-US" sz="1700" dirty="0"/>
              <a:t> du </a:t>
            </a:r>
            <a:r>
              <a:rPr lang="en-US" sz="1700" dirty="0" err="1"/>
              <a:t>braconnage</a:t>
            </a:r>
            <a:r>
              <a:rPr lang="en-US" sz="1700" dirty="0"/>
              <a:t>. </a:t>
            </a:r>
            <a:r>
              <a:rPr lang="en-US" sz="1700" dirty="0" err="1"/>
              <a:t>L’opération</a:t>
            </a:r>
            <a:r>
              <a:rPr lang="en-US" sz="1700" dirty="0"/>
              <a:t> Blizzard, a </a:t>
            </a:r>
            <a:r>
              <a:rPr lang="en-US" sz="1700" dirty="0" err="1"/>
              <a:t>réuni</a:t>
            </a:r>
            <a:r>
              <a:rPr lang="en-US" sz="1700" dirty="0"/>
              <a:t> 22 pays et a </a:t>
            </a:r>
            <a:r>
              <a:rPr lang="en-US" sz="1700" dirty="0" err="1"/>
              <a:t>abouti</a:t>
            </a:r>
            <a:r>
              <a:rPr lang="en-US" sz="1700" dirty="0"/>
              <a:t> sur 12 </a:t>
            </a:r>
            <a:r>
              <a:rPr lang="en-US" sz="1700" dirty="0" err="1"/>
              <a:t>arrestations</a:t>
            </a:r>
            <a:r>
              <a:rPr lang="en-US" sz="1700" dirty="0"/>
              <a:t>.</a:t>
            </a:r>
            <a:endParaRPr sz="1700" dirty="0"/>
          </a:p>
          <a:p>
            <a:pPr marL="342900" lvl="0" indent="-342900" algn="l" rtl="0">
              <a:lnSpc>
                <a:spcPct val="110000"/>
              </a:lnSpc>
              <a:spcBef>
                <a:spcPts val="320"/>
              </a:spcBef>
              <a:spcAft>
                <a:spcPts val="0"/>
              </a:spcAft>
              <a:buClr>
                <a:schemeClr val="dk1"/>
              </a:buClr>
              <a:buSzPts val="1600"/>
              <a:buChar char="•"/>
            </a:pPr>
            <a:r>
              <a:rPr lang="en-US" sz="1700" dirty="0"/>
              <a:t>Au Canada, le </a:t>
            </a:r>
            <a:r>
              <a:rPr lang="en-US" sz="1700" b="1" dirty="0" err="1"/>
              <a:t>plastique</a:t>
            </a:r>
            <a:r>
              <a:rPr lang="en-US" sz="1700" dirty="0"/>
              <a:t> à usage unique </a:t>
            </a:r>
            <a:r>
              <a:rPr lang="en-US" sz="1700" dirty="0" err="1"/>
              <a:t>va</a:t>
            </a:r>
            <a:r>
              <a:rPr lang="en-US" sz="1700" dirty="0"/>
              <a:t> </a:t>
            </a:r>
            <a:r>
              <a:rPr lang="en-US" sz="1700" dirty="0" err="1"/>
              <a:t>être</a:t>
            </a:r>
            <a:r>
              <a:rPr lang="en-US" sz="1700" dirty="0"/>
              <a:t> </a:t>
            </a:r>
            <a:r>
              <a:rPr lang="en-US" sz="1700" dirty="0" err="1"/>
              <a:t>interdit</a:t>
            </a:r>
            <a:r>
              <a:rPr lang="en-US" sz="1700" dirty="0"/>
              <a:t> </a:t>
            </a:r>
            <a:r>
              <a:rPr lang="en-US" sz="1700" dirty="0" err="1"/>
              <a:t>d’ici</a:t>
            </a:r>
            <a:r>
              <a:rPr lang="en-US" sz="1700" dirty="0"/>
              <a:t> 2021. Le Premier </a:t>
            </a:r>
            <a:r>
              <a:rPr lang="en-US" sz="1700" dirty="0" err="1"/>
              <a:t>Ministre</a:t>
            </a:r>
            <a:r>
              <a:rPr lang="en-US" sz="1700" dirty="0"/>
              <a:t> invite </a:t>
            </a:r>
            <a:r>
              <a:rPr lang="en-US" sz="1700" dirty="0" err="1"/>
              <a:t>également</a:t>
            </a:r>
            <a:r>
              <a:rPr lang="en-US" sz="1700" dirty="0"/>
              <a:t> les fabricants de </a:t>
            </a:r>
            <a:r>
              <a:rPr lang="en-US" sz="1700" dirty="0" err="1"/>
              <a:t>plastique</a:t>
            </a:r>
            <a:r>
              <a:rPr lang="en-US" sz="1700" dirty="0"/>
              <a:t> et les </a:t>
            </a:r>
            <a:r>
              <a:rPr lang="en-US" sz="1700" dirty="0" err="1"/>
              <a:t>entreprises</a:t>
            </a:r>
            <a:r>
              <a:rPr lang="en-US" sz="1700" dirty="0"/>
              <a:t> à se doter d’un plan de </a:t>
            </a:r>
            <a:r>
              <a:rPr lang="en-US" sz="1700" b="1" dirty="0" err="1"/>
              <a:t>recyclage</a:t>
            </a:r>
            <a:r>
              <a:rPr lang="en-US" sz="1700" b="1" dirty="0"/>
              <a:t>.</a:t>
            </a:r>
            <a:r>
              <a:rPr lang="en-US" sz="1700" dirty="0"/>
              <a:t> </a:t>
            </a:r>
            <a:r>
              <a:rPr lang="en-US" sz="1700" dirty="0" err="1"/>
              <a:t>Seuls</a:t>
            </a:r>
            <a:r>
              <a:rPr lang="en-US" sz="1700" dirty="0"/>
              <a:t> 10 % des </a:t>
            </a:r>
            <a:r>
              <a:rPr lang="en-US" sz="1700" dirty="0" err="1"/>
              <a:t>plastiques</a:t>
            </a:r>
            <a:r>
              <a:rPr lang="en-US" sz="1700" dirty="0"/>
              <a:t> </a:t>
            </a:r>
            <a:r>
              <a:rPr lang="en-US" sz="1700" dirty="0" err="1"/>
              <a:t>sont</a:t>
            </a:r>
            <a:r>
              <a:rPr lang="en-US" sz="1700" dirty="0"/>
              <a:t> </a:t>
            </a:r>
            <a:r>
              <a:rPr lang="en-US" sz="1700" dirty="0" err="1"/>
              <a:t>actuellement</a:t>
            </a:r>
            <a:r>
              <a:rPr lang="en-US" sz="1700" dirty="0"/>
              <a:t> </a:t>
            </a:r>
            <a:r>
              <a:rPr lang="en-US" sz="1700" dirty="0" err="1"/>
              <a:t>recyclés</a:t>
            </a:r>
            <a:r>
              <a:rPr lang="en-US" sz="1700" dirty="0"/>
              <a:t> </a:t>
            </a:r>
            <a:r>
              <a:rPr lang="en-US" sz="1700" dirty="0" err="1"/>
              <a:t>dans</a:t>
            </a:r>
            <a:r>
              <a:rPr lang="en-US" sz="1700" dirty="0"/>
              <a:t> le pays.</a:t>
            </a:r>
            <a:endParaRPr sz="1700" dirty="0"/>
          </a:p>
          <a:p>
            <a:pPr marL="342900" lvl="0" indent="-342900" algn="l" rtl="0">
              <a:lnSpc>
                <a:spcPct val="110000"/>
              </a:lnSpc>
              <a:spcBef>
                <a:spcPts val="320"/>
              </a:spcBef>
              <a:spcAft>
                <a:spcPts val="0"/>
              </a:spcAft>
              <a:buClr>
                <a:schemeClr val="dk1"/>
              </a:buClr>
              <a:buSzPts val="1600"/>
              <a:buChar char="•"/>
            </a:pPr>
            <a:r>
              <a:rPr lang="en-US" sz="1700" dirty="0"/>
              <a:t>Au </a:t>
            </a:r>
            <a:r>
              <a:rPr lang="en-US" sz="1700" dirty="0" err="1"/>
              <a:t>Royaume-Uni</a:t>
            </a:r>
            <a:r>
              <a:rPr lang="en-US" sz="1700" dirty="0"/>
              <a:t>, 41 </a:t>
            </a:r>
            <a:r>
              <a:rPr lang="en-US" sz="1700" dirty="0" err="1"/>
              <a:t>nouvelles</a:t>
            </a:r>
            <a:r>
              <a:rPr lang="en-US" sz="1700" dirty="0"/>
              <a:t> zones de </a:t>
            </a:r>
            <a:r>
              <a:rPr lang="en-US" sz="1700" b="1" dirty="0"/>
              <a:t>conservation</a:t>
            </a:r>
            <a:r>
              <a:rPr lang="en-US" sz="1700" dirty="0"/>
              <a:t> marine </a:t>
            </a:r>
            <a:r>
              <a:rPr lang="en-US" sz="1700" dirty="0" err="1"/>
              <a:t>ont</a:t>
            </a:r>
            <a:r>
              <a:rPr lang="en-US" sz="1700" dirty="0"/>
              <a:t> </a:t>
            </a:r>
            <a:r>
              <a:rPr lang="en-US" sz="1700" dirty="0" err="1"/>
              <a:t>été</a:t>
            </a:r>
            <a:r>
              <a:rPr lang="en-US" sz="1700" dirty="0"/>
              <a:t> </a:t>
            </a:r>
            <a:r>
              <a:rPr lang="en-US" sz="1700" dirty="0" err="1"/>
              <a:t>créés</a:t>
            </a:r>
            <a:r>
              <a:rPr lang="en-US" sz="1700" dirty="0"/>
              <a:t> </a:t>
            </a:r>
            <a:r>
              <a:rPr lang="en-US" sz="1700" dirty="0" err="1"/>
              <a:t>afin</a:t>
            </a:r>
            <a:r>
              <a:rPr lang="en-US" sz="1700" dirty="0"/>
              <a:t> de </a:t>
            </a:r>
            <a:r>
              <a:rPr lang="en-US" sz="1700" dirty="0" err="1"/>
              <a:t>protéger</a:t>
            </a:r>
            <a:r>
              <a:rPr lang="en-US" sz="1700" dirty="0"/>
              <a:t> la </a:t>
            </a:r>
            <a:r>
              <a:rPr lang="en-US" sz="1700" dirty="0" err="1"/>
              <a:t>faune</a:t>
            </a:r>
            <a:r>
              <a:rPr lang="en-US" sz="1700" dirty="0"/>
              <a:t> </a:t>
            </a:r>
            <a:r>
              <a:rPr lang="en-US" sz="1700" dirty="0" err="1"/>
              <a:t>comme</a:t>
            </a:r>
            <a:r>
              <a:rPr lang="en-US" sz="1700" dirty="0"/>
              <a:t> les </a:t>
            </a:r>
            <a:r>
              <a:rPr lang="en-US" sz="1700" dirty="0" err="1"/>
              <a:t>requins</a:t>
            </a:r>
            <a:r>
              <a:rPr lang="en-US" sz="1700" dirty="0"/>
              <a:t> </a:t>
            </a:r>
            <a:r>
              <a:rPr lang="en-US" sz="1700" dirty="0" err="1"/>
              <a:t>pèlerins</a:t>
            </a:r>
            <a:r>
              <a:rPr lang="en-US" sz="1700" dirty="0"/>
              <a:t>, les </a:t>
            </a:r>
            <a:r>
              <a:rPr lang="en-US" sz="1700" dirty="0" err="1"/>
              <a:t>homards</a:t>
            </a:r>
            <a:r>
              <a:rPr lang="en-US" sz="1700" dirty="0"/>
              <a:t> et les </a:t>
            </a:r>
            <a:r>
              <a:rPr lang="en-US" sz="1700" dirty="0" err="1"/>
              <a:t>hippocampes</a:t>
            </a:r>
            <a:r>
              <a:rPr lang="en-US" sz="1700" dirty="0"/>
              <a:t>. </a:t>
            </a:r>
            <a:r>
              <a:rPr lang="en-US" sz="1700" dirty="0" err="1"/>
              <a:t>Concernant</a:t>
            </a:r>
            <a:r>
              <a:rPr lang="en-US" sz="1700" dirty="0"/>
              <a:t> </a:t>
            </a:r>
            <a:r>
              <a:rPr lang="en-US" sz="1700" dirty="0" err="1"/>
              <a:t>une</a:t>
            </a:r>
            <a:r>
              <a:rPr lang="en-US" sz="1700" dirty="0"/>
              <a:t> zone de </a:t>
            </a:r>
            <a:r>
              <a:rPr lang="en-US" sz="1700" dirty="0" err="1"/>
              <a:t>près</a:t>
            </a:r>
            <a:r>
              <a:rPr lang="en-US" sz="1700" dirty="0"/>
              <a:t> de 12,000 km2 </a:t>
            </a:r>
            <a:r>
              <a:rPr lang="en-US" sz="1700" dirty="0" err="1"/>
              <a:t>soit</a:t>
            </a:r>
            <a:r>
              <a:rPr lang="en-US" sz="1700" dirty="0"/>
              <a:t> </a:t>
            </a:r>
            <a:r>
              <a:rPr lang="en-US" sz="1700" dirty="0" err="1"/>
              <a:t>près</a:t>
            </a:r>
            <a:r>
              <a:rPr lang="en-US" sz="1700" dirty="0"/>
              <a:t> de </a:t>
            </a:r>
            <a:r>
              <a:rPr lang="en-US" sz="1700" dirty="0" err="1"/>
              <a:t>huit</a:t>
            </a:r>
            <a:r>
              <a:rPr lang="en-US" sz="1700" dirty="0"/>
              <a:t> </a:t>
            </a:r>
            <a:r>
              <a:rPr lang="en-US" sz="1700" dirty="0" err="1"/>
              <a:t>fois</a:t>
            </a:r>
            <a:r>
              <a:rPr lang="en-US" sz="1700" dirty="0"/>
              <a:t> la </a:t>
            </a:r>
            <a:r>
              <a:rPr lang="en-US" sz="1700" dirty="0" err="1"/>
              <a:t>taille</a:t>
            </a:r>
            <a:r>
              <a:rPr lang="en-US" sz="1700" dirty="0"/>
              <a:t> de </a:t>
            </a:r>
            <a:r>
              <a:rPr lang="en-US" sz="1700" dirty="0" err="1"/>
              <a:t>Londres</a:t>
            </a:r>
            <a:r>
              <a:rPr lang="en-US" sz="1700" dirty="0"/>
              <a:t>, </a:t>
            </a:r>
            <a:r>
              <a:rPr lang="en-US" sz="1700" dirty="0" err="1"/>
              <a:t>elle</a:t>
            </a:r>
            <a:r>
              <a:rPr lang="en-US" sz="1700" dirty="0"/>
              <a:t> </a:t>
            </a:r>
            <a:r>
              <a:rPr lang="en-US" sz="1700" dirty="0" err="1"/>
              <a:t>vient</a:t>
            </a:r>
            <a:r>
              <a:rPr lang="en-US" sz="1700" dirty="0"/>
              <a:t> </a:t>
            </a:r>
            <a:r>
              <a:rPr lang="en-US" sz="1700" dirty="0" err="1"/>
              <a:t>compléter</a:t>
            </a:r>
            <a:r>
              <a:rPr lang="en-US" sz="1700" dirty="0"/>
              <a:t> les 220,000 km2 </a:t>
            </a:r>
            <a:r>
              <a:rPr lang="en-US" sz="1700" dirty="0" err="1"/>
              <a:t>existants</a:t>
            </a:r>
            <a:r>
              <a:rPr lang="en-US" sz="1700" dirty="0"/>
              <a:t>. Avant </a:t>
            </a:r>
            <a:r>
              <a:rPr lang="en-US" sz="1700" dirty="0" err="1"/>
              <a:t>cette</a:t>
            </a:r>
            <a:r>
              <a:rPr lang="en-US" sz="1700" dirty="0"/>
              <a:t> </a:t>
            </a:r>
            <a:r>
              <a:rPr lang="en-US" sz="1700" dirty="0" err="1"/>
              <a:t>décision</a:t>
            </a:r>
            <a:r>
              <a:rPr lang="en-US" sz="1700" dirty="0"/>
              <a:t>, le pays </a:t>
            </a:r>
            <a:r>
              <a:rPr lang="en-US" sz="1700" b="1" dirty="0" err="1"/>
              <a:t>protégeait</a:t>
            </a:r>
            <a:r>
              <a:rPr lang="en-US" sz="1700" dirty="0"/>
              <a:t> déjà </a:t>
            </a:r>
            <a:r>
              <a:rPr lang="en-US" sz="1700" dirty="0" err="1"/>
              <a:t>près</a:t>
            </a:r>
            <a:r>
              <a:rPr lang="en-US" sz="1700" dirty="0"/>
              <a:t> de 30% de </a:t>
            </a:r>
            <a:r>
              <a:rPr lang="en-US" sz="1700" dirty="0" err="1"/>
              <a:t>ses</a:t>
            </a:r>
            <a:r>
              <a:rPr lang="en-US" sz="1700" dirty="0"/>
              <a:t> </a:t>
            </a:r>
            <a:r>
              <a:rPr lang="en-US" sz="1700" dirty="0" err="1"/>
              <a:t>mers</a:t>
            </a:r>
            <a:r>
              <a:rPr lang="en-US" sz="1700" dirty="0"/>
              <a:t>.</a:t>
            </a:r>
            <a:endParaRPr sz="1700" dirty="0"/>
          </a:p>
          <a:p>
            <a:pPr marL="342900" lvl="0" indent="-342900" algn="l" rtl="0">
              <a:lnSpc>
                <a:spcPct val="110000"/>
              </a:lnSpc>
              <a:spcBef>
                <a:spcPts val="320"/>
              </a:spcBef>
              <a:spcAft>
                <a:spcPts val="0"/>
              </a:spcAft>
              <a:buClr>
                <a:schemeClr val="dk1"/>
              </a:buClr>
              <a:buSzPts val="1600"/>
              <a:buChar char="•"/>
            </a:pPr>
            <a:r>
              <a:rPr lang="en-US" sz="1700" dirty="0"/>
              <a:t>Aux Philippines, </a:t>
            </a:r>
            <a:r>
              <a:rPr lang="en-US" sz="1700" dirty="0" err="1"/>
              <a:t>une</a:t>
            </a:r>
            <a:r>
              <a:rPr lang="en-US" sz="1700" dirty="0"/>
              <a:t> nouvelle </a:t>
            </a:r>
            <a:r>
              <a:rPr lang="en-US" sz="1700" dirty="0" err="1"/>
              <a:t>loi</a:t>
            </a:r>
            <a:r>
              <a:rPr lang="en-US" sz="1700" dirty="0"/>
              <a:t> </a:t>
            </a:r>
            <a:r>
              <a:rPr lang="en-US" sz="1700" dirty="0" err="1"/>
              <a:t>est</a:t>
            </a:r>
            <a:r>
              <a:rPr lang="en-US" sz="1700" dirty="0"/>
              <a:t> </a:t>
            </a:r>
            <a:r>
              <a:rPr lang="en-US" sz="1700" dirty="0" err="1"/>
              <a:t>apparue</a:t>
            </a:r>
            <a:r>
              <a:rPr lang="en-US" sz="1700" dirty="0"/>
              <a:t>: </a:t>
            </a:r>
            <a:r>
              <a:rPr lang="en-US" sz="1700" dirty="0" err="1"/>
              <a:t>tous</a:t>
            </a:r>
            <a:r>
              <a:rPr lang="en-US" sz="1700" dirty="0"/>
              <a:t> les </a:t>
            </a:r>
            <a:r>
              <a:rPr lang="en-US" sz="1700" dirty="0" err="1"/>
              <a:t>élèves</a:t>
            </a:r>
            <a:r>
              <a:rPr lang="en-US" sz="1700" dirty="0"/>
              <a:t> des </a:t>
            </a:r>
            <a:r>
              <a:rPr lang="en-US" sz="1700" dirty="0" err="1"/>
              <a:t>écoles</a:t>
            </a:r>
            <a:r>
              <a:rPr lang="en-US" sz="1700" dirty="0"/>
              <a:t> du pays </a:t>
            </a:r>
            <a:r>
              <a:rPr lang="en-US" sz="1700" dirty="0" err="1"/>
              <a:t>devront</a:t>
            </a:r>
            <a:r>
              <a:rPr lang="en-US" sz="1700" dirty="0"/>
              <a:t> </a:t>
            </a:r>
            <a:r>
              <a:rPr lang="en-US" sz="1700" dirty="0" err="1"/>
              <a:t>chacun</a:t>
            </a:r>
            <a:r>
              <a:rPr lang="en-US" sz="1700" dirty="0"/>
              <a:t> </a:t>
            </a:r>
            <a:r>
              <a:rPr lang="en-US" sz="1700" b="1" dirty="0"/>
              <a:t>planter</a:t>
            </a:r>
            <a:r>
              <a:rPr lang="en-US" sz="1700" dirty="0"/>
              <a:t> 10 </a:t>
            </a:r>
            <a:r>
              <a:rPr lang="en-US" sz="1700" dirty="0" err="1"/>
              <a:t>arbres</a:t>
            </a:r>
            <a:r>
              <a:rPr lang="en-US" sz="1700" dirty="0"/>
              <a:t> </a:t>
            </a:r>
            <a:r>
              <a:rPr lang="en-US" sz="1700" dirty="0" err="1"/>
              <a:t>afin</a:t>
            </a:r>
            <a:r>
              <a:rPr lang="en-US" sz="1700" dirty="0"/>
              <a:t> </a:t>
            </a:r>
            <a:r>
              <a:rPr lang="en-US" sz="1700" dirty="0" err="1"/>
              <a:t>d’obtenir</a:t>
            </a:r>
            <a:r>
              <a:rPr lang="en-US" sz="1700" dirty="0"/>
              <a:t> </a:t>
            </a:r>
            <a:r>
              <a:rPr lang="en-US" sz="1700" dirty="0" err="1"/>
              <a:t>leur</a:t>
            </a:r>
            <a:r>
              <a:rPr lang="en-US" sz="1700" dirty="0"/>
              <a:t> </a:t>
            </a:r>
            <a:r>
              <a:rPr lang="en-US" sz="1700" dirty="0" err="1"/>
              <a:t>diplôme</a:t>
            </a:r>
            <a:r>
              <a:rPr lang="en-US" sz="1700" dirty="0"/>
              <a:t>. Avec 75% de la surface </a:t>
            </a:r>
            <a:r>
              <a:rPr lang="en-US" sz="1700" dirty="0" err="1"/>
              <a:t>forestière</a:t>
            </a:r>
            <a:r>
              <a:rPr lang="en-US" sz="1700" dirty="0"/>
              <a:t> </a:t>
            </a:r>
            <a:r>
              <a:rPr lang="en-US" sz="1700" dirty="0" err="1"/>
              <a:t>nationale</a:t>
            </a:r>
            <a:r>
              <a:rPr lang="en-US" sz="1700" dirty="0"/>
              <a:t> </a:t>
            </a:r>
            <a:r>
              <a:rPr lang="en-US" sz="1700" dirty="0" err="1"/>
              <a:t>ayant</a:t>
            </a:r>
            <a:r>
              <a:rPr lang="en-US" sz="1700" dirty="0"/>
              <a:t> </a:t>
            </a:r>
            <a:r>
              <a:rPr lang="en-US" sz="1700" b="1" dirty="0" err="1"/>
              <a:t>disparu</a:t>
            </a:r>
            <a:r>
              <a:rPr lang="en-US" sz="1700" dirty="0"/>
              <a:t> au 20ème siècle, le pays fait </a:t>
            </a:r>
            <a:r>
              <a:rPr lang="en-US" sz="1700" dirty="0" err="1"/>
              <a:t>partie</a:t>
            </a:r>
            <a:r>
              <a:rPr lang="en-US" sz="1700" dirty="0"/>
              <a:t> des plus </a:t>
            </a:r>
            <a:r>
              <a:rPr lang="en-US" sz="1700" dirty="0" err="1"/>
              <a:t>touchés</a:t>
            </a:r>
            <a:r>
              <a:rPr lang="en-US" sz="1700" dirty="0"/>
              <a:t> par </a:t>
            </a:r>
            <a:r>
              <a:rPr lang="en-US" sz="1700" b="1" dirty="0"/>
              <a:t>la</a:t>
            </a:r>
            <a:r>
              <a:rPr lang="en-US" sz="1700" dirty="0"/>
              <a:t> </a:t>
            </a:r>
            <a:r>
              <a:rPr lang="en-US" sz="1700" b="1" dirty="0" err="1"/>
              <a:t>déforestation</a:t>
            </a:r>
            <a:r>
              <a:rPr lang="en-US" sz="1700" dirty="0"/>
              <a:t>. 175 million </a:t>
            </a:r>
            <a:r>
              <a:rPr lang="en-US" sz="1700" dirty="0" err="1"/>
              <a:t>d’élèves</a:t>
            </a:r>
            <a:r>
              <a:rPr lang="en-US" sz="1700" dirty="0"/>
              <a:t> </a:t>
            </a:r>
            <a:r>
              <a:rPr lang="en-US" sz="1700" dirty="0" err="1"/>
              <a:t>pourraient</a:t>
            </a:r>
            <a:r>
              <a:rPr lang="en-US" sz="1700" dirty="0"/>
              <a:t> </a:t>
            </a:r>
            <a:r>
              <a:rPr lang="en-US" sz="1700" dirty="0" err="1"/>
              <a:t>ainsi</a:t>
            </a:r>
            <a:r>
              <a:rPr lang="en-US" sz="1700" dirty="0"/>
              <a:t> planter </a:t>
            </a:r>
            <a:r>
              <a:rPr lang="en-US" sz="1700" dirty="0" err="1"/>
              <a:t>chaque</a:t>
            </a:r>
            <a:r>
              <a:rPr lang="en-US" sz="1700" dirty="0"/>
              <a:t> </a:t>
            </a:r>
            <a:r>
              <a:rPr lang="en-US" sz="1700" dirty="0" err="1"/>
              <a:t>année</a:t>
            </a:r>
            <a:r>
              <a:rPr lang="en-US" sz="1700" dirty="0"/>
              <a:t> 17.5 millions </a:t>
            </a:r>
            <a:r>
              <a:rPr lang="en-US" sz="1700" dirty="0" err="1"/>
              <a:t>d’arbres</a:t>
            </a:r>
            <a:r>
              <a:rPr lang="en-US" sz="1700" dirty="0"/>
              <a:t>.</a:t>
            </a:r>
            <a:endParaRPr sz="1700" dirty="0"/>
          </a:p>
          <a:p>
            <a:pPr marL="342900" lvl="0" indent="-342900" algn="l" rtl="0">
              <a:lnSpc>
                <a:spcPct val="110000"/>
              </a:lnSpc>
              <a:spcBef>
                <a:spcPts val="320"/>
              </a:spcBef>
              <a:spcAft>
                <a:spcPts val="0"/>
              </a:spcAft>
              <a:buClr>
                <a:schemeClr val="dk1"/>
              </a:buClr>
              <a:buSzPts val="1600"/>
              <a:buChar char="•"/>
            </a:pPr>
            <a:r>
              <a:rPr lang="en-US" sz="1700" dirty="0" err="1"/>
              <a:t>En</a:t>
            </a:r>
            <a:r>
              <a:rPr lang="en-US" sz="1700" dirty="0"/>
              <a:t> </a:t>
            </a:r>
            <a:r>
              <a:rPr lang="en-US" sz="1700" dirty="0" err="1"/>
              <a:t>Colombie</a:t>
            </a:r>
            <a:r>
              <a:rPr lang="en-US" sz="1700" dirty="0"/>
              <a:t> </a:t>
            </a:r>
            <a:r>
              <a:rPr lang="en-US" sz="1700" dirty="0" err="1"/>
              <a:t>Britannique</a:t>
            </a:r>
            <a:r>
              <a:rPr lang="en-US" sz="1700" dirty="0"/>
              <a:t> les </a:t>
            </a:r>
            <a:r>
              <a:rPr lang="en-US" sz="1700" dirty="0" err="1"/>
              <a:t>chercheurs</a:t>
            </a:r>
            <a:r>
              <a:rPr lang="en-US" sz="1700" dirty="0"/>
              <a:t> du CWR (Centre de </a:t>
            </a:r>
            <a:r>
              <a:rPr lang="en-US" sz="1700" dirty="0" err="1"/>
              <a:t>Recherche</a:t>
            </a:r>
            <a:r>
              <a:rPr lang="en-US" sz="1700" dirty="0"/>
              <a:t> des </a:t>
            </a:r>
            <a:r>
              <a:rPr lang="en-US" sz="1700" dirty="0" err="1"/>
              <a:t>Baleines</a:t>
            </a:r>
            <a:r>
              <a:rPr lang="en-US" sz="1700" dirty="0"/>
              <a:t>) </a:t>
            </a:r>
            <a:r>
              <a:rPr lang="en-US" sz="1700" dirty="0" err="1"/>
              <a:t>ont</a:t>
            </a:r>
            <a:r>
              <a:rPr lang="en-US" sz="1700" dirty="0"/>
              <a:t> </a:t>
            </a:r>
            <a:r>
              <a:rPr lang="en-US" sz="1700" dirty="0" err="1"/>
              <a:t>confirmé</a:t>
            </a:r>
            <a:r>
              <a:rPr lang="en-US" sz="1700" dirty="0"/>
              <a:t> la naissance d’un </a:t>
            </a:r>
            <a:r>
              <a:rPr lang="en-US" sz="1700" dirty="0" err="1"/>
              <a:t>bébé</a:t>
            </a:r>
            <a:r>
              <a:rPr lang="en-US" sz="1700" dirty="0"/>
              <a:t> </a:t>
            </a:r>
            <a:r>
              <a:rPr lang="en-US" sz="1700" dirty="0" err="1"/>
              <a:t>orque</a:t>
            </a:r>
            <a:r>
              <a:rPr lang="en-US" sz="1700" dirty="0"/>
              <a:t> </a:t>
            </a:r>
            <a:r>
              <a:rPr lang="en-US" sz="1700" dirty="0" err="1"/>
              <a:t>dans</a:t>
            </a:r>
            <a:r>
              <a:rPr lang="en-US" sz="1700" dirty="0"/>
              <a:t> la petite population des </a:t>
            </a:r>
            <a:r>
              <a:rPr lang="en-US" sz="1700" dirty="0" err="1"/>
              <a:t>orques</a:t>
            </a:r>
            <a:r>
              <a:rPr lang="en-US" sz="1700" dirty="0"/>
              <a:t> </a:t>
            </a:r>
            <a:r>
              <a:rPr lang="en-US" sz="1700" dirty="0" err="1"/>
              <a:t>résidentes</a:t>
            </a:r>
            <a:r>
              <a:rPr lang="en-US" sz="1700" dirty="0"/>
              <a:t> du </a:t>
            </a:r>
            <a:r>
              <a:rPr lang="en-US" sz="1700" dirty="0" err="1"/>
              <a:t>sud</a:t>
            </a:r>
            <a:r>
              <a:rPr lang="en-US" sz="1700" dirty="0"/>
              <a:t>, </a:t>
            </a:r>
            <a:r>
              <a:rPr lang="en-US" sz="1700" dirty="0" err="1"/>
              <a:t>composée</a:t>
            </a:r>
            <a:r>
              <a:rPr lang="en-US" sz="1700" dirty="0"/>
              <a:t> de </a:t>
            </a:r>
            <a:r>
              <a:rPr lang="en-US" sz="1700" dirty="0" err="1"/>
              <a:t>seulement</a:t>
            </a:r>
            <a:r>
              <a:rPr lang="en-US" sz="1700" dirty="0"/>
              <a:t> 75 </a:t>
            </a:r>
            <a:r>
              <a:rPr lang="en-US" sz="1700" dirty="0" err="1"/>
              <a:t>individus</a:t>
            </a:r>
            <a:r>
              <a:rPr lang="en-US" sz="1700" dirty="0"/>
              <a:t>. </a:t>
            </a:r>
            <a:r>
              <a:rPr lang="en-US" sz="1700" dirty="0" err="1"/>
              <a:t>C’est</a:t>
            </a:r>
            <a:r>
              <a:rPr lang="en-US" sz="1700" dirty="0"/>
              <a:t> la </a:t>
            </a:r>
            <a:r>
              <a:rPr lang="en-US" sz="1700" dirty="0" err="1"/>
              <a:t>seconde</a:t>
            </a:r>
            <a:r>
              <a:rPr lang="en-US" sz="1700" dirty="0"/>
              <a:t> naissance </a:t>
            </a:r>
            <a:r>
              <a:rPr lang="en-US" sz="1600" dirty="0"/>
              <a:t>de </a:t>
            </a:r>
            <a:r>
              <a:rPr lang="en-US" sz="1600" dirty="0" err="1"/>
              <a:t>cette</a:t>
            </a:r>
            <a:r>
              <a:rPr lang="en-US" sz="1600" dirty="0"/>
              <a:t> population de </a:t>
            </a:r>
            <a:r>
              <a:rPr lang="en-US" sz="1600" dirty="0" err="1"/>
              <a:t>l’année</a:t>
            </a:r>
            <a:r>
              <a:rPr lang="en-US" sz="1600" dirty="0"/>
              <a:t>, </a:t>
            </a:r>
            <a:r>
              <a:rPr lang="en-US" sz="1600" dirty="0" err="1"/>
              <a:t>offrant</a:t>
            </a:r>
            <a:r>
              <a:rPr lang="en-US" sz="1600" dirty="0"/>
              <a:t> </a:t>
            </a:r>
            <a:r>
              <a:rPr lang="en-US" sz="1600" dirty="0" err="1"/>
              <a:t>une</a:t>
            </a:r>
            <a:r>
              <a:rPr lang="en-US" sz="1600" dirty="0"/>
              <a:t> </a:t>
            </a:r>
            <a:r>
              <a:rPr lang="en-US" sz="1600" dirty="0" err="1"/>
              <a:t>lueur</a:t>
            </a:r>
            <a:r>
              <a:rPr lang="en-US" sz="1600" dirty="0"/>
              <a:t> </a:t>
            </a:r>
            <a:r>
              <a:rPr lang="en-US" sz="1600" dirty="0" err="1"/>
              <a:t>d’</a:t>
            </a:r>
            <a:r>
              <a:rPr lang="en-US" sz="1600" b="1" dirty="0" err="1"/>
              <a:t>espoir</a:t>
            </a:r>
            <a:r>
              <a:rPr lang="en-US" sz="1600" dirty="0"/>
              <a:t> pour les </a:t>
            </a:r>
            <a:r>
              <a:rPr lang="en-US" sz="1600" dirty="0" err="1"/>
              <a:t>orques</a:t>
            </a:r>
            <a:r>
              <a:rPr lang="en-US" sz="1600" dirty="0"/>
              <a:t> </a:t>
            </a:r>
            <a:r>
              <a:rPr lang="en-US" sz="1600" dirty="0" err="1"/>
              <a:t>résidentes</a:t>
            </a:r>
            <a:r>
              <a:rPr lang="en-US" sz="1600" dirty="0"/>
              <a:t> du </a:t>
            </a:r>
            <a:r>
              <a:rPr lang="en-US" sz="1600" dirty="0" err="1"/>
              <a:t>sud</a:t>
            </a:r>
            <a:r>
              <a:rPr lang="en-US" sz="1600" dirty="0"/>
              <a:t>.</a:t>
            </a:r>
            <a:endParaRPr dirty="0"/>
          </a:p>
          <a:p>
            <a:pPr marL="342900" lvl="0" indent="-342900" algn="l" rtl="0">
              <a:lnSpc>
                <a:spcPct val="80000"/>
              </a:lnSpc>
              <a:spcBef>
                <a:spcPts val="160"/>
              </a:spcBef>
              <a:spcAft>
                <a:spcPts val="0"/>
              </a:spcAft>
              <a:buClr>
                <a:schemeClr val="dk1"/>
              </a:buClr>
              <a:buSzPts val="800"/>
              <a:buNone/>
            </a:pPr>
            <a:endParaRPr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1"/>
          <p:cNvSpPr/>
          <p:nvPr/>
        </p:nvSpPr>
        <p:spPr>
          <a:xfrm>
            <a:off x="197675" y="1843525"/>
            <a:ext cx="5433300" cy="24186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31"/>
          <p:cNvSpPr txBox="1">
            <a:spLocks noGrp="1"/>
          </p:cNvSpPr>
          <p:nvPr>
            <p:ph type="title"/>
          </p:nvPr>
        </p:nvSpPr>
        <p:spPr>
          <a:xfrm>
            <a:off x="154600" y="120025"/>
            <a:ext cx="89121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959"/>
              <a:buFont typeface="Calibri"/>
              <a:buNone/>
            </a:pPr>
            <a:r>
              <a:rPr lang="en-US" sz="3959" u="sng">
                <a:solidFill>
                  <a:srgbClr val="00527D"/>
                </a:solidFill>
                <a:hlinkClick r:id="rId3"/>
              </a:rPr>
              <a:t>Monsieur Toulmonde de Guillaume Aldebert </a:t>
            </a:r>
            <a:endParaRPr sz="3959">
              <a:solidFill>
                <a:srgbClr val="00527D"/>
              </a:solidFill>
            </a:endParaRPr>
          </a:p>
        </p:txBody>
      </p:sp>
      <p:sp>
        <p:nvSpPr>
          <p:cNvPr id="173" name="Google Shape;173;p31"/>
          <p:cNvSpPr txBox="1">
            <a:spLocks noGrp="1"/>
          </p:cNvSpPr>
          <p:nvPr>
            <p:ph type="body" idx="1"/>
          </p:nvPr>
        </p:nvSpPr>
        <p:spPr>
          <a:xfrm>
            <a:off x="309225" y="2075075"/>
            <a:ext cx="5190300" cy="1828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3200"/>
              <a:buNone/>
            </a:pPr>
            <a:r>
              <a:rPr lang="en-US" sz="3000"/>
              <a:t>See separate worksheet which contains a gap-fill lyrics task and comprehension activity based on the meaning of the song.</a:t>
            </a:r>
            <a:endParaRPr sz="3000"/>
          </a:p>
        </p:txBody>
      </p:sp>
      <p:pic>
        <p:nvPicPr>
          <p:cNvPr id="174" name="Google Shape;174;p31" descr="Screen Shot 2019-11-12 at 07.42.44.png"/>
          <p:cNvPicPr preferRelativeResize="0"/>
          <p:nvPr/>
        </p:nvPicPr>
        <p:blipFill rotWithShape="1">
          <a:blip r:embed="rId4">
            <a:alphaModFix/>
          </a:blip>
          <a:srcRect/>
          <a:stretch/>
        </p:blipFill>
        <p:spPr>
          <a:xfrm>
            <a:off x="5813150" y="1843525"/>
            <a:ext cx="3184680" cy="3858054"/>
          </a:xfrm>
          <a:prstGeom prst="rect">
            <a:avLst/>
          </a:prstGeom>
          <a:noFill/>
          <a:ln w="9525" cap="flat" cmpd="sng">
            <a:solidFill>
              <a:srgbClr val="FF0000"/>
            </a:solidFill>
            <a:prstDash val="solid"/>
            <a:round/>
            <a:headEnd type="none" w="sm" len="sm"/>
            <a:tailEnd type="none" w="sm" len="sm"/>
          </a:ln>
        </p:spPr>
      </p:pic>
      <p:pic>
        <p:nvPicPr>
          <p:cNvPr id="175" name="Google Shape;175;p31" descr="Screen Shot 2019-11-12 at 07.44.01.png"/>
          <p:cNvPicPr preferRelativeResize="0"/>
          <p:nvPr/>
        </p:nvPicPr>
        <p:blipFill rotWithShape="1">
          <a:blip r:embed="rId5">
            <a:alphaModFix/>
          </a:blip>
          <a:srcRect l="7518"/>
          <a:stretch/>
        </p:blipFill>
        <p:spPr>
          <a:xfrm>
            <a:off x="197675" y="4513224"/>
            <a:ext cx="4316852" cy="208257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B0F44-3D34-440E-A3A2-2AC4909AF0C5}"/>
              </a:ext>
            </a:extLst>
          </p:cNvPr>
          <p:cNvSpPr>
            <a:spLocks noGrp="1"/>
          </p:cNvSpPr>
          <p:nvPr>
            <p:ph type="title"/>
          </p:nvPr>
        </p:nvSpPr>
        <p:spPr/>
        <p:txBody>
          <a:bodyPr/>
          <a:lstStyle/>
          <a:p>
            <a:endParaRPr lang="en-GB"/>
          </a:p>
        </p:txBody>
      </p:sp>
      <p:pic>
        <p:nvPicPr>
          <p:cNvPr id="4" name="Picture 3">
            <a:hlinkClick r:id="rId2"/>
            <a:extLst>
              <a:ext uri="{FF2B5EF4-FFF2-40B4-BE49-F238E27FC236}">
                <a16:creationId xmlns:a16="http://schemas.microsoft.com/office/drawing/2014/main" id="{9EC5DC89-4F77-4213-95FB-BB0D45F435FF}"/>
              </a:ext>
            </a:extLst>
          </p:cNvPr>
          <p:cNvPicPr>
            <a:picLocks noChangeAspect="1"/>
          </p:cNvPicPr>
          <p:nvPr/>
        </p:nvPicPr>
        <p:blipFill rotWithShape="1">
          <a:blip r:embed="rId3"/>
          <a:srcRect t="50000" b="15897"/>
          <a:stretch/>
        </p:blipFill>
        <p:spPr>
          <a:xfrm>
            <a:off x="0" y="995607"/>
            <a:ext cx="9018477" cy="4350116"/>
          </a:xfrm>
          <a:prstGeom prst="rect">
            <a:avLst/>
          </a:prstGeom>
        </p:spPr>
      </p:pic>
    </p:spTree>
    <p:extLst>
      <p:ext uri="{BB962C8B-B14F-4D97-AF65-F5344CB8AC3E}">
        <p14:creationId xmlns:p14="http://schemas.microsoft.com/office/powerpoint/2010/main" val="173281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g6eb9acda49_0_1"/>
          <p:cNvPicPr preferRelativeResize="0"/>
          <p:nvPr/>
        </p:nvPicPr>
        <p:blipFill rotWithShape="1">
          <a:blip r:embed="rId3">
            <a:alphaModFix/>
          </a:blip>
          <a:srcRect/>
          <a:stretch/>
        </p:blipFill>
        <p:spPr>
          <a:xfrm>
            <a:off x="2571826" y="2560624"/>
            <a:ext cx="4000350" cy="1161775"/>
          </a:xfrm>
          <a:prstGeom prst="rect">
            <a:avLst/>
          </a:prstGeom>
          <a:noFill/>
          <a:ln>
            <a:noFill/>
          </a:ln>
        </p:spPr>
      </p:pic>
      <p:pic>
        <p:nvPicPr>
          <p:cNvPr id="181" name="Google Shape;181;g6eb9acda49_0_1"/>
          <p:cNvPicPr preferRelativeResize="0"/>
          <p:nvPr/>
        </p:nvPicPr>
        <p:blipFill rotWithShape="1">
          <a:blip r:embed="rId4">
            <a:alphaModFix/>
          </a:blip>
          <a:srcRect/>
          <a:stretch/>
        </p:blipFill>
        <p:spPr>
          <a:xfrm>
            <a:off x="2571821" y="3829569"/>
            <a:ext cx="1484869" cy="992644"/>
          </a:xfrm>
          <a:prstGeom prst="rect">
            <a:avLst/>
          </a:prstGeom>
          <a:noFill/>
          <a:ln>
            <a:noFill/>
          </a:ln>
        </p:spPr>
      </p:pic>
      <p:sp>
        <p:nvSpPr>
          <p:cNvPr id="182" name="Google Shape;182;g6eb9acda49_0_1"/>
          <p:cNvSpPr/>
          <p:nvPr/>
        </p:nvSpPr>
        <p:spPr>
          <a:xfrm>
            <a:off x="4056700" y="3722400"/>
            <a:ext cx="2515500" cy="1323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7" name="Google Shape;97;g6eb9acda49_0_86"/>
          <p:cNvPicPr preferRelativeResize="0"/>
          <p:nvPr/>
        </p:nvPicPr>
        <p:blipFill>
          <a:blip r:embed="rId3">
            <a:alphaModFix/>
          </a:blip>
          <a:stretch>
            <a:fillRect/>
          </a:stretch>
        </p:blipFill>
        <p:spPr>
          <a:xfrm>
            <a:off x="88875" y="1687150"/>
            <a:ext cx="8975051" cy="3939700"/>
          </a:xfrm>
          <a:prstGeom prst="rect">
            <a:avLst/>
          </a:prstGeom>
          <a:noFill/>
          <a:ln>
            <a:noFill/>
          </a:ln>
        </p:spPr>
      </p:pic>
      <p:pic>
        <p:nvPicPr>
          <p:cNvPr id="2" name="Picture 1">
            <a:extLst>
              <a:ext uri="{FF2B5EF4-FFF2-40B4-BE49-F238E27FC236}">
                <a16:creationId xmlns:a16="http://schemas.microsoft.com/office/drawing/2014/main" id="{12AA4381-5AA9-4ABE-8E55-BB5A611F40B6}"/>
              </a:ext>
            </a:extLst>
          </p:cNvPr>
          <p:cNvPicPr>
            <a:picLocks noChangeAspect="1"/>
          </p:cNvPicPr>
          <p:nvPr/>
        </p:nvPicPr>
        <p:blipFill rotWithShape="1">
          <a:blip r:embed="rId4"/>
          <a:srcRect l="62770" t="30093" r="7230" b="57320"/>
          <a:stretch/>
        </p:blipFill>
        <p:spPr>
          <a:xfrm>
            <a:off x="4591314" y="0"/>
            <a:ext cx="4472612" cy="105507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2" name="Picture 1">
            <a:extLst>
              <a:ext uri="{FF2B5EF4-FFF2-40B4-BE49-F238E27FC236}">
                <a16:creationId xmlns:a16="http://schemas.microsoft.com/office/drawing/2014/main" id="{34494F8A-7144-4B1E-A852-04242C5ABE01}"/>
              </a:ext>
            </a:extLst>
          </p:cNvPr>
          <p:cNvPicPr>
            <a:picLocks noChangeAspect="1"/>
          </p:cNvPicPr>
          <p:nvPr/>
        </p:nvPicPr>
        <p:blipFill>
          <a:blip r:embed="rId3"/>
          <a:stretch>
            <a:fillRect/>
          </a:stretch>
        </p:blipFill>
        <p:spPr>
          <a:xfrm>
            <a:off x="4388458" y="0"/>
            <a:ext cx="4474852" cy="1054699"/>
          </a:xfrm>
          <a:prstGeom prst="rect">
            <a:avLst/>
          </a:prstGeom>
        </p:spPr>
      </p:pic>
      <p:pic>
        <p:nvPicPr>
          <p:cNvPr id="3" name="Picture 2">
            <a:extLst>
              <a:ext uri="{FF2B5EF4-FFF2-40B4-BE49-F238E27FC236}">
                <a16:creationId xmlns:a16="http://schemas.microsoft.com/office/drawing/2014/main" id="{46CD6866-DFD2-43B7-A080-9BCA7B7B847F}"/>
              </a:ext>
            </a:extLst>
          </p:cNvPr>
          <p:cNvPicPr>
            <a:picLocks noChangeAspect="1"/>
          </p:cNvPicPr>
          <p:nvPr/>
        </p:nvPicPr>
        <p:blipFill rotWithShape="1">
          <a:blip r:embed="rId4"/>
          <a:srcRect l="23692" t="33923" r="19384" b="10802"/>
          <a:stretch/>
        </p:blipFill>
        <p:spPr>
          <a:xfrm>
            <a:off x="0" y="1315329"/>
            <a:ext cx="8964811" cy="489430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3"/>
          <p:cNvSpPr/>
          <p:nvPr/>
        </p:nvSpPr>
        <p:spPr>
          <a:xfrm>
            <a:off x="178125" y="1291450"/>
            <a:ext cx="8723700" cy="51213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23"/>
          <p:cNvSpPr txBox="1">
            <a:spLocks noGrp="1"/>
          </p:cNvSpPr>
          <p:nvPr>
            <p:ph type="title"/>
          </p:nvPr>
        </p:nvSpPr>
        <p:spPr>
          <a:xfrm>
            <a:off x="457200" y="316202"/>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959" u="sng">
                <a:solidFill>
                  <a:srgbClr val="00527D"/>
                </a:solidFill>
                <a:hlinkClick r:id="rId3"/>
              </a:rPr>
              <a:t>Des trottinettes à libre service à Paris</a:t>
            </a:r>
            <a:endParaRPr sz="3959">
              <a:solidFill>
                <a:srgbClr val="00527D"/>
              </a:solidFill>
            </a:endParaRPr>
          </a:p>
        </p:txBody>
      </p:sp>
      <p:sp>
        <p:nvSpPr>
          <p:cNvPr id="112" name="Google Shape;112;p23"/>
          <p:cNvSpPr txBox="1">
            <a:spLocks noGrp="1"/>
          </p:cNvSpPr>
          <p:nvPr>
            <p:ph type="body" idx="1"/>
          </p:nvPr>
        </p:nvSpPr>
        <p:spPr>
          <a:xfrm>
            <a:off x="233800" y="1600200"/>
            <a:ext cx="86679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None/>
            </a:pPr>
            <a:r>
              <a:rPr lang="en-US" sz="2400"/>
              <a:t>Watch the video and answer the 7 multiple choice questions below:</a:t>
            </a:r>
            <a:endParaRPr/>
          </a:p>
          <a:p>
            <a:pPr marL="342900" lvl="0" indent="-342900" algn="l" rtl="0">
              <a:lnSpc>
                <a:spcPct val="100000"/>
              </a:lnSpc>
              <a:spcBef>
                <a:spcPts val="480"/>
              </a:spcBef>
              <a:spcAft>
                <a:spcPts val="0"/>
              </a:spcAft>
              <a:buClr>
                <a:schemeClr val="dk1"/>
              </a:buClr>
              <a:buSzPts val="2400"/>
              <a:buNone/>
            </a:pPr>
            <a:endParaRPr sz="2400"/>
          </a:p>
          <a:p>
            <a:pPr marL="514350" lvl="0" indent="-514350" algn="l" rtl="0">
              <a:lnSpc>
                <a:spcPct val="100000"/>
              </a:lnSpc>
              <a:spcBef>
                <a:spcPts val="440"/>
              </a:spcBef>
              <a:spcAft>
                <a:spcPts val="0"/>
              </a:spcAft>
              <a:buClr>
                <a:schemeClr val="dk1"/>
              </a:buClr>
              <a:buSzPts val="2200"/>
              <a:buNone/>
            </a:pPr>
            <a:r>
              <a:rPr lang="en-US" sz="2200"/>
              <a:t>1 The scooters are the idea of an </a:t>
            </a:r>
            <a:r>
              <a:rPr lang="en-US" sz="2200">
                <a:solidFill>
                  <a:srgbClr val="FF0000"/>
                </a:solidFill>
              </a:rPr>
              <a:t>English / American / French</a:t>
            </a:r>
            <a:r>
              <a:rPr lang="en-US" sz="2200"/>
              <a:t> company</a:t>
            </a:r>
            <a:endParaRPr/>
          </a:p>
          <a:p>
            <a:pPr marL="514350" lvl="0" indent="-514350" algn="l" rtl="0">
              <a:lnSpc>
                <a:spcPct val="100000"/>
              </a:lnSpc>
              <a:spcBef>
                <a:spcPts val="440"/>
              </a:spcBef>
              <a:spcAft>
                <a:spcPts val="0"/>
              </a:spcAft>
              <a:buClr>
                <a:schemeClr val="dk1"/>
              </a:buClr>
              <a:buSzPts val="2200"/>
              <a:buNone/>
            </a:pPr>
            <a:r>
              <a:rPr lang="en-US" sz="2200"/>
              <a:t>2 They are used </a:t>
            </a:r>
            <a:r>
              <a:rPr lang="en-US" sz="2200">
                <a:solidFill>
                  <a:srgbClr val="FF0000"/>
                </a:solidFill>
              </a:rPr>
              <a:t>more than / less than / the same amount</a:t>
            </a:r>
            <a:r>
              <a:rPr lang="en-US" sz="2200"/>
              <a:t> as public</a:t>
            </a:r>
            <a:endParaRPr/>
          </a:p>
          <a:p>
            <a:pPr marL="514350" lvl="0" indent="-514350" algn="l" rtl="0">
              <a:lnSpc>
                <a:spcPct val="100000"/>
              </a:lnSpc>
              <a:spcBef>
                <a:spcPts val="440"/>
              </a:spcBef>
              <a:spcAft>
                <a:spcPts val="0"/>
              </a:spcAft>
              <a:buClr>
                <a:schemeClr val="dk1"/>
              </a:buClr>
              <a:buSzPts val="2200"/>
              <a:buNone/>
            </a:pPr>
            <a:r>
              <a:rPr lang="en-US" sz="2200"/>
              <a:t>transport and walking</a:t>
            </a:r>
            <a:endParaRPr/>
          </a:p>
          <a:p>
            <a:pPr marL="514350" lvl="0" indent="-514350" algn="l" rtl="0">
              <a:lnSpc>
                <a:spcPct val="100000"/>
              </a:lnSpc>
              <a:spcBef>
                <a:spcPts val="440"/>
              </a:spcBef>
              <a:spcAft>
                <a:spcPts val="0"/>
              </a:spcAft>
              <a:buClr>
                <a:schemeClr val="dk1"/>
              </a:buClr>
              <a:buSzPts val="2200"/>
              <a:buNone/>
            </a:pPr>
            <a:r>
              <a:rPr lang="en-US" sz="2200"/>
              <a:t>3 It costs </a:t>
            </a:r>
            <a:r>
              <a:rPr lang="en-US" sz="2200">
                <a:solidFill>
                  <a:srgbClr val="FF0000"/>
                </a:solidFill>
              </a:rPr>
              <a:t>€1 / €3 /€5 </a:t>
            </a:r>
            <a:r>
              <a:rPr lang="en-US" sz="2200"/>
              <a:t>to unlock the scooter via an App</a:t>
            </a:r>
            <a:endParaRPr/>
          </a:p>
          <a:p>
            <a:pPr marL="514350" lvl="0" indent="-514350" algn="l" rtl="0">
              <a:lnSpc>
                <a:spcPct val="100000"/>
              </a:lnSpc>
              <a:spcBef>
                <a:spcPts val="440"/>
              </a:spcBef>
              <a:spcAft>
                <a:spcPts val="0"/>
              </a:spcAft>
              <a:buClr>
                <a:schemeClr val="dk1"/>
              </a:buClr>
              <a:buSzPts val="2200"/>
              <a:buNone/>
            </a:pPr>
            <a:r>
              <a:rPr lang="en-US" sz="2200"/>
              <a:t>4 Every evening at 9pm they have to be </a:t>
            </a:r>
            <a:r>
              <a:rPr lang="en-US" sz="2200">
                <a:solidFill>
                  <a:srgbClr val="FF0000"/>
                </a:solidFill>
              </a:rPr>
              <a:t>collected / repaired / recharged</a:t>
            </a:r>
            <a:endParaRPr/>
          </a:p>
          <a:p>
            <a:pPr marL="514350" lvl="0" indent="-514350" algn="l" rtl="0">
              <a:lnSpc>
                <a:spcPct val="100000"/>
              </a:lnSpc>
              <a:spcBef>
                <a:spcPts val="440"/>
              </a:spcBef>
              <a:spcAft>
                <a:spcPts val="0"/>
              </a:spcAft>
              <a:buClr>
                <a:schemeClr val="dk1"/>
              </a:buClr>
              <a:buSzPts val="2200"/>
              <a:buNone/>
            </a:pPr>
            <a:r>
              <a:rPr lang="en-US" sz="2200"/>
              <a:t>5 The company is </a:t>
            </a:r>
            <a:r>
              <a:rPr lang="en-US" sz="2200">
                <a:solidFill>
                  <a:srgbClr val="FF0000"/>
                </a:solidFill>
              </a:rPr>
              <a:t>rich / proud / happy </a:t>
            </a:r>
            <a:r>
              <a:rPr lang="en-US" sz="2200"/>
              <a:t>because of the ecological aspect</a:t>
            </a:r>
            <a:endParaRPr/>
          </a:p>
          <a:p>
            <a:pPr marL="514350" lvl="0" indent="-514350" algn="l" rtl="0">
              <a:lnSpc>
                <a:spcPct val="100000"/>
              </a:lnSpc>
              <a:spcBef>
                <a:spcPts val="440"/>
              </a:spcBef>
              <a:spcAft>
                <a:spcPts val="0"/>
              </a:spcAft>
              <a:buClr>
                <a:schemeClr val="dk1"/>
              </a:buClr>
              <a:buSzPts val="2200"/>
              <a:buNone/>
            </a:pPr>
            <a:r>
              <a:rPr lang="en-US" sz="2200"/>
              <a:t>of their product</a:t>
            </a:r>
            <a:endParaRPr/>
          </a:p>
          <a:p>
            <a:pPr marL="514350" lvl="0" indent="-514350" algn="l" rtl="0">
              <a:lnSpc>
                <a:spcPct val="100000"/>
              </a:lnSpc>
              <a:spcBef>
                <a:spcPts val="440"/>
              </a:spcBef>
              <a:spcAft>
                <a:spcPts val="0"/>
              </a:spcAft>
              <a:buClr>
                <a:srgbClr val="000000"/>
              </a:buClr>
              <a:buSzPts val="2200"/>
              <a:buNone/>
            </a:pPr>
            <a:r>
              <a:rPr lang="en-US" sz="2200">
                <a:solidFill>
                  <a:srgbClr val="000000"/>
                </a:solidFill>
              </a:rPr>
              <a:t>6</a:t>
            </a:r>
            <a:r>
              <a:rPr lang="en-US" sz="2200">
                <a:solidFill>
                  <a:srgbClr val="FF0000"/>
                </a:solidFill>
              </a:rPr>
              <a:t> Not every one / everyone / most people </a:t>
            </a:r>
            <a:r>
              <a:rPr lang="en-US" sz="2200"/>
              <a:t>is/are happy about the scooters</a:t>
            </a:r>
            <a:endParaRPr/>
          </a:p>
          <a:p>
            <a:pPr marL="514350" lvl="0" indent="-514350" algn="l" rtl="0">
              <a:lnSpc>
                <a:spcPct val="100000"/>
              </a:lnSpc>
              <a:spcBef>
                <a:spcPts val="440"/>
              </a:spcBef>
              <a:spcAft>
                <a:spcPts val="0"/>
              </a:spcAft>
              <a:buClr>
                <a:schemeClr val="dk1"/>
              </a:buClr>
              <a:buSzPts val="2200"/>
              <a:buNone/>
            </a:pPr>
            <a:r>
              <a:rPr lang="en-US" sz="2200"/>
              <a:t>7 BONUS: what happened in San Francisco?</a:t>
            </a:r>
            <a:endParaRPr sz="2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4"/>
          <p:cNvSpPr/>
          <p:nvPr/>
        </p:nvSpPr>
        <p:spPr>
          <a:xfrm>
            <a:off x="100200" y="1347100"/>
            <a:ext cx="8801700" cy="47790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959" u="sng">
                <a:solidFill>
                  <a:srgbClr val="00527D"/>
                </a:solidFill>
                <a:hlinkClick r:id="rId3"/>
              </a:rPr>
              <a:t>Des trottinettes à libre service à Paris</a:t>
            </a:r>
            <a:endParaRPr sz="3959">
              <a:solidFill>
                <a:srgbClr val="00527D"/>
              </a:solidFill>
            </a:endParaRPr>
          </a:p>
        </p:txBody>
      </p:sp>
      <p:sp>
        <p:nvSpPr>
          <p:cNvPr id="120" name="Google Shape;120;p24"/>
          <p:cNvSpPr txBox="1">
            <a:spLocks noGrp="1"/>
          </p:cNvSpPr>
          <p:nvPr>
            <p:ph type="body" idx="1"/>
          </p:nvPr>
        </p:nvSpPr>
        <p:spPr>
          <a:xfrm>
            <a:off x="238894" y="1600200"/>
            <a:ext cx="8663068"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None/>
            </a:pPr>
            <a:r>
              <a:rPr lang="en-US" sz="2400"/>
              <a:t>Les solutions:</a:t>
            </a:r>
            <a:endParaRPr sz="2400"/>
          </a:p>
          <a:p>
            <a:pPr marL="342900" lvl="0" indent="-342900" algn="l" rtl="0">
              <a:lnSpc>
                <a:spcPct val="100000"/>
              </a:lnSpc>
              <a:spcBef>
                <a:spcPts val="480"/>
              </a:spcBef>
              <a:spcAft>
                <a:spcPts val="0"/>
              </a:spcAft>
              <a:buClr>
                <a:schemeClr val="dk1"/>
              </a:buClr>
              <a:buSzPts val="2400"/>
              <a:buNone/>
            </a:pPr>
            <a:endParaRPr sz="2400"/>
          </a:p>
          <a:p>
            <a:pPr marL="514350" lvl="0" indent="-514350" algn="l" rtl="0">
              <a:lnSpc>
                <a:spcPct val="100000"/>
              </a:lnSpc>
              <a:spcBef>
                <a:spcPts val="440"/>
              </a:spcBef>
              <a:spcAft>
                <a:spcPts val="0"/>
              </a:spcAft>
              <a:buClr>
                <a:schemeClr val="dk1"/>
              </a:buClr>
              <a:buSzPts val="2200"/>
              <a:buNone/>
            </a:pPr>
            <a:r>
              <a:rPr lang="en-US" sz="2200"/>
              <a:t>1 The scooters are the idea of an </a:t>
            </a:r>
            <a:r>
              <a:rPr lang="en-US" sz="2200">
                <a:solidFill>
                  <a:srgbClr val="FF0000"/>
                </a:solidFill>
              </a:rPr>
              <a:t>American </a:t>
            </a:r>
            <a:r>
              <a:rPr lang="en-US" sz="2200"/>
              <a:t>company</a:t>
            </a:r>
            <a:endParaRPr sz="2200"/>
          </a:p>
          <a:p>
            <a:pPr marL="514350" lvl="0" indent="-514350" algn="l" rtl="0">
              <a:lnSpc>
                <a:spcPct val="100000"/>
              </a:lnSpc>
              <a:spcBef>
                <a:spcPts val="440"/>
              </a:spcBef>
              <a:spcAft>
                <a:spcPts val="0"/>
              </a:spcAft>
              <a:buClr>
                <a:schemeClr val="dk1"/>
              </a:buClr>
              <a:buSzPts val="2200"/>
              <a:buNone/>
            </a:pPr>
            <a:r>
              <a:rPr lang="en-US" sz="2200"/>
              <a:t>2 They are used </a:t>
            </a:r>
            <a:r>
              <a:rPr lang="en-US" sz="2200">
                <a:solidFill>
                  <a:srgbClr val="FF0000"/>
                </a:solidFill>
              </a:rPr>
              <a:t>more than </a:t>
            </a:r>
            <a:r>
              <a:rPr lang="en-US" sz="2200"/>
              <a:t>public transport and walking</a:t>
            </a:r>
            <a:endParaRPr/>
          </a:p>
          <a:p>
            <a:pPr marL="514350" lvl="0" indent="-514350" algn="l" rtl="0">
              <a:lnSpc>
                <a:spcPct val="100000"/>
              </a:lnSpc>
              <a:spcBef>
                <a:spcPts val="440"/>
              </a:spcBef>
              <a:spcAft>
                <a:spcPts val="0"/>
              </a:spcAft>
              <a:buClr>
                <a:schemeClr val="dk1"/>
              </a:buClr>
              <a:buSzPts val="2200"/>
              <a:buNone/>
            </a:pPr>
            <a:r>
              <a:rPr lang="en-US" sz="2200"/>
              <a:t>3 It costs </a:t>
            </a:r>
            <a:r>
              <a:rPr lang="en-US" sz="2200">
                <a:solidFill>
                  <a:srgbClr val="FF0000"/>
                </a:solidFill>
              </a:rPr>
              <a:t>€1 </a:t>
            </a:r>
            <a:r>
              <a:rPr lang="en-US" sz="2200"/>
              <a:t>to unlock the scooter via an App</a:t>
            </a:r>
            <a:endParaRPr/>
          </a:p>
          <a:p>
            <a:pPr marL="514350" lvl="0" indent="-514350" algn="l" rtl="0">
              <a:lnSpc>
                <a:spcPct val="100000"/>
              </a:lnSpc>
              <a:spcBef>
                <a:spcPts val="440"/>
              </a:spcBef>
              <a:spcAft>
                <a:spcPts val="0"/>
              </a:spcAft>
              <a:buClr>
                <a:schemeClr val="dk1"/>
              </a:buClr>
              <a:buSzPts val="2200"/>
              <a:buNone/>
            </a:pPr>
            <a:r>
              <a:rPr lang="en-US" sz="2200"/>
              <a:t>4 Every evening at 9pm they have to be </a:t>
            </a:r>
            <a:r>
              <a:rPr lang="en-US" sz="2200">
                <a:solidFill>
                  <a:srgbClr val="FF0000"/>
                </a:solidFill>
              </a:rPr>
              <a:t>collected, repaired and  recharged</a:t>
            </a:r>
            <a:endParaRPr/>
          </a:p>
          <a:p>
            <a:pPr marL="514350" lvl="0" indent="-514350" algn="l" rtl="0">
              <a:lnSpc>
                <a:spcPct val="100000"/>
              </a:lnSpc>
              <a:spcBef>
                <a:spcPts val="440"/>
              </a:spcBef>
              <a:spcAft>
                <a:spcPts val="0"/>
              </a:spcAft>
              <a:buClr>
                <a:schemeClr val="dk1"/>
              </a:buClr>
              <a:buSzPts val="2200"/>
              <a:buNone/>
            </a:pPr>
            <a:r>
              <a:rPr lang="en-US" sz="2200"/>
              <a:t>5 The company is </a:t>
            </a:r>
            <a:r>
              <a:rPr lang="en-US" sz="2200">
                <a:solidFill>
                  <a:srgbClr val="FF0000"/>
                </a:solidFill>
              </a:rPr>
              <a:t>proud </a:t>
            </a:r>
            <a:r>
              <a:rPr lang="en-US" sz="2200"/>
              <a:t>because of the ecological aspect of their product</a:t>
            </a:r>
            <a:endParaRPr/>
          </a:p>
          <a:p>
            <a:pPr marL="514350" lvl="0" indent="-514350" algn="l" rtl="0">
              <a:lnSpc>
                <a:spcPct val="100000"/>
              </a:lnSpc>
              <a:spcBef>
                <a:spcPts val="440"/>
              </a:spcBef>
              <a:spcAft>
                <a:spcPts val="0"/>
              </a:spcAft>
              <a:buClr>
                <a:srgbClr val="000000"/>
              </a:buClr>
              <a:buSzPts val="2200"/>
              <a:buNone/>
            </a:pPr>
            <a:r>
              <a:rPr lang="en-US" sz="2200">
                <a:solidFill>
                  <a:srgbClr val="000000"/>
                </a:solidFill>
              </a:rPr>
              <a:t>6</a:t>
            </a:r>
            <a:r>
              <a:rPr lang="en-US" sz="2200">
                <a:solidFill>
                  <a:srgbClr val="FF0000"/>
                </a:solidFill>
              </a:rPr>
              <a:t> Not every one </a:t>
            </a:r>
            <a:r>
              <a:rPr lang="en-US" sz="2200"/>
              <a:t>is happy about the scooters</a:t>
            </a:r>
            <a:endParaRPr/>
          </a:p>
          <a:p>
            <a:pPr marL="514350" lvl="0" indent="-514350" algn="l" rtl="0">
              <a:lnSpc>
                <a:spcPct val="100000"/>
              </a:lnSpc>
              <a:spcBef>
                <a:spcPts val="440"/>
              </a:spcBef>
              <a:spcAft>
                <a:spcPts val="0"/>
              </a:spcAft>
              <a:buClr>
                <a:schemeClr val="dk1"/>
              </a:buClr>
              <a:buSzPts val="2200"/>
              <a:buNone/>
            </a:pPr>
            <a:r>
              <a:rPr lang="en-US" sz="2200"/>
              <a:t>7 BONUS: what happened in San Francisco? </a:t>
            </a:r>
            <a:r>
              <a:rPr lang="en-US" sz="2200">
                <a:solidFill>
                  <a:srgbClr val="FF0000"/>
                </a:solidFill>
              </a:rPr>
              <a:t>Companies offered scooters which did not have an official authorisation; the project was stopped</a:t>
            </a: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959"/>
              <a:buFont typeface="Calibri"/>
              <a:buNone/>
            </a:pPr>
            <a:r>
              <a:rPr lang="en-US" sz="3959" b="1">
                <a:solidFill>
                  <a:srgbClr val="00527D"/>
                </a:solidFill>
              </a:rPr>
              <a:t>Les solutions des enfants </a:t>
            </a:r>
            <a:br>
              <a:rPr lang="en-US" sz="3959" b="1">
                <a:solidFill>
                  <a:srgbClr val="00527D"/>
                </a:solidFill>
              </a:rPr>
            </a:br>
            <a:r>
              <a:rPr lang="en-US" sz="3959" b="1">
                <a:solidFill>
                  <a:srgbClr val="00527D"/>
                </a:solidFill>
              </a:rPr>
              <a:t>pour le climat</a:t>
            </a:r>
            <a:endParaRPr sz="3959" b="1">
              <a:solidFill>
                <a:srgbClr val="00527D"/>
              </a:solidFill>
            </a:endParaRPr>
          </a:p>
        </p:txBody>
      </p:sp>
      <p:graphicFrame>
        <p:nvGraphicFramePr>
          <p:cNvPr id="127" name="Google Shape;127;p25"/>
          <p:cNvGraphicFramePr/>
          <p:nvPr/>
        </p:nvGraphicFramePr>
        <p:xfrm>
          <a:off x="215900" y="1308100"/>
          <a:ext cx="8712200" cy="5458540"/>
        </p:xfrm>
        <a:graphic>
          <a:graphicData uri="http://schemas.openxmlformats.org/drawingml/2006/table">
            <a:tbl>
              <a:tblPr firstRow="1" bandRow="1">
                <a:noFill/>
                <a:tableStyleId>{BC7FB5F2-8CCB-4DC3-8255-E55BDB79E078}</a:tableStyleId>
              </a:tblPr>
              <a:tblGrid>
                <a:gridCol w="4356100">
                  <a:extLst>
                    <a:ext uri="{9D8B030D-6E8A-4147-A177-3AD203B41FA5}">
                      <a16:colId xmlns:a16="http://schemas.microsoft.com/office/drawing/2014/main" val="20000"/>
                    </a:ext>
                  </a:extLst>
                </a:gridCol>
                <a:gridCol w="4356100">
                  <a:extLst>
                    <a:ext uri="{9D8B030D-6E8A-4147-A177-3AD203B41FA5}">
                      <a16:colId xmlns:a16="http://schemas.microsoft.com/office/drawing/2014/main" val="20001"/>
                    </a:ext>
                  </a:extLst>
                </a:gridCol>
              </a:tblGrid>
              <a:tr h="41275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1 Pour réduire la pollution, on utilise les transports</a:t>
                      </a:r>
                      <a:endParaRPr sz="1600" b="1"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A à vélo, en trottinette ou à pied.</a:t>
                      </a:r>
                      <a:endParaRPr sz="1600" u="none" strike="noStrike" cap="none"/>
                    </a:p>
                  </a:txBody>
                  <a:tcPr marL="91450" marR="91450" marT="45725" marB="45725">
                    <a:solidFill>
                      <a:srgbClr val="FFFFFF"/>
                    </a:solidFill>
                  </a:tcPr>
                </a:tc>
                <a:extLst>
                  <a:ext uri="{0D108BD9-81ED-4DB2-BD59-A6C34878D82A}">
                    <a16:rowId xmlns:a16="http://schemas.microsoft.com/office/drawing/2014/main" val="10000"/>
                  </a:ext>
                </a:extLst>
              </a:tr>
              <a:tr h="41275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2 Pour les petits trajets, on se déplace</a:t>
                      </a:r>
                      <a:endParaRPr sz="1600" b="1"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B de saison car ils viennent de moins loins, ce qui consomme moins d’énergie.</a:t>
                      </a:r>
                      <a:endParaRPr sz="1600" u="none" strike="noStrike" cap="none"/>
                    </a:p>
                  </a:txBody>
                  <a:tcPr marL="91450" marR="91450" marT="45725" marB="45725">
                    <a:solidFill>
                      <a:srgbClr val="FFFFFF"/>
                    </a:solidFill>
                  </a:tcPr>
                </a:tc>
                <a:extLst>
                  <a:ext uri="{0D108BD9-81ED-4DB2-BD59-A6C34878D82A}">
                    <a16:rowId xmlns:a16="http://schemas.microsoft.com/office/drawing/2014/main" val="10001"/>
                  </a:ext>
                </a:extLst>
              </a:tr>
              <a:tr h="41275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3 On éteint les</a:t>
                      </a:r>
                      <a:endParaRPr sz="1600" b="1"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C de viande car les vaches pètent et rotent du méthane, un gaz qui pollue l’air.</a:t>
                      </a:r>
                      <a:endParaRPr sz="1600" u="none" strike="noStrike" cap="none"/>
                    </a:p>
                  </a:txBody>
                  <a:tcPr marL="91450" marR="91450" marT="45725" marB="45725">
                    <a:solidFill>
                      <a:srgbClr val="FFFFFF"/>
                    </a:solidFill>
                  </a:tcPr>
                </a:tc>
                <a:extLst>
                  <a:ext uri="{0D108BD9-81ED-4DB2-BD59-A6C34878D82A}">
                    <a16:rowId xmlns:a16="http://schemas.microsoft.com/office/drawing/2014/main" val="10002"/>
                  </a:ext>
                </a:extLst>
              </a:tr>
              <a:tr h="41275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4 On n’allume pas la</a:t>
                      </a:r>
                      <a:endParaRPr sz="1600" b="1"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D en commun ou on monte à plusieurs dans la même voiture.</a:t>
                      </a:r>
                      <a:endParaRPr sz="1600" u="none" strike="noStrike" cap="none"/>
                    </a:p>
                  </a:txBody>
                  <a:tcPr marL="91450" marR="91450" marT="45725" marB="45725">
                    <a:solidFill>
                      <a:srgbClr val="FFFFFF"/>
                    </a:solidFill>
                  </a:tcPr>
                </a:tc>
                <a:extLst>
                  <a:ext uri="{0D108BD9-81ED-4DB2-BD59-A6C34878D82A}">
                    <a16:rowId xmlns:a16="http://schemas.microsoft.com/office/drawing/2014/main" val="10003"/>
                  </a:ext>
                </a:extLst>
              </a:tr>
              <a:tr h="41275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5 On choisit des produits</a:t>
                      </a:r>
                      <a:endParaRPr sz="1600" b="1" u="none" strike="noStrike" cap="none"/>
                    </a:p>
                    <a:p>
                      <a:pPr marL="0" marR="0" lvl="0" indent="0" algn="l" rtl="0">
                        <a:lnSpc>
                          <a:spcPct val="100000"/>
                        </a:lnSpc>
                        <a:spcBef>
                          <a:spcPts val="0"/>
                        </a:spcBef>
                        <a:spcAft>
                          <a:spcPts val="0"/>
                        </a:spcAft>
                        <a:buClr>
                          <a:srgbClr val="000000"/>
                        </a:buClr>
                        <a:buSzPts val="1600"/>
                        <a:buFont typeface="Arial"/>
                        <a:buNone/>
                      </a:pPr>
                      <a:endParaRPr sz="1600" b="1"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E voter des lois pour obliger les usines et les voitures à moins polluer.</a:t>
                      </a:r>
                      <a:endParaRPr sz="1600" u="none" strike="noStrike" cap="none"/>
                    </a:p>
                  </a:txBody>
                  <a:tcPr marL="91450" marR="91450" marT="45725" marB="45725">
                    <a:solidFill>
                      <a:srgbClr val="FFFFFF"/>
                    </a:solidFill>
                  </a:tcPr>
                </a:tc>
                <a:extLst>
                  <a:ext uri="{0D108BD9-81ED-4DB2-BD59-A6C34878D82A}">
                    <a16:rowId xmlns:a16="http://schemas.microsoft.com/office/drawing/2014/main" val="10004"/>
                  </a:ext>
                </a:extLst>
              </a:tr>
              <a:tr h="41275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6 On mange moins</a:t>
                      </a:r>
                      <a:endParaRPr sz="1600" b="1"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F lumières et on débranche les appareils éléctriques que l’on n’utilise pas.</a:t>
                      </a:r>
                      <a:endParaRPr sz="1600" u="none" strike="noStrike" cap="none"/>
                    </a:p>
                  </a:txBody>
                  <a:tcPr marL="91450" marR="91450" marT="45725" marB="45725">
                    <a:solidFill>
                      <a:srgbClr val="FFFFFF"/>
                    </a:solidFill>
                  </a:tcPr>
                </a:tc>
                <a:extLst>
                  <a:ext uri="{0D108BD9-81ED-4DB2-BD59-A6C34878D82A}">
                    <a16:rowId xmlns:a16="http://schemas.microsoft.com/office/drawing/2014/main" val="10005"/>
                  </a:ext>
                </a:extLst>
              </a:tr>
              <a:tr h="41275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7 Quand il fait froid, au lieu d’</a:t>
                      </a:r>
                      <a:endParaRPr sz="1600" b="1"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G particper au programme Éco-École sur </a:t>
                      </a:r>
                      <a:r>
                        <a:rPr lang="en-US" sz="1600" u="sng" strike="noStrike" cap="none">
                          <a:solidFill>
                            <a:schemeClr val="hlink"/>
                          </a:solidFill>
                          <a:hlinkClick r:id="rId3"/>
                        </a:rPr>
                        <a:t>www.eco-ecole.org</a:t>
                      </a:r>
                      <a:r>
                        <a:rPr lang="en-US" sz="1600" u="none" strike="noStrike" cap="none"/>
                        <a:t> </a:t>
                      </a:r>
                      <a:endParaRPr sz="1600" u="none" strike="noStrike" cap="none"/>
                    </a:p>
                  </a:txBody>
                  <a:tcPr marL="91450" marR="91450" marT="45725" marB="45725">
                    <a:solidFill>
                      <a:srgbClr val="FFFFFF"/>
                    </a:solidFill>
                  </a:tcPr>
                </a:tc>
                <a:extLst>
                  <a:ext uri="{0D108BD9-81ED-4DB2-BD59-A6C34878D82A}">
                    <a16:rowId xmlns:a16="http://schemas.microsoft.com/office/drawing/2014/main" val="10006"/>
                  </a:ext>
                </a:extLst>
              </a:tr>
              <a:tr h="41275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8 On demande aux adultes de</a:t>
                      </a:r>
                      <a:endParaRPr sz="1600" b="1"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H lumière quand il fait jour et on ouvre les volets.</a:t>
                      </a:r>
                      <a:endParaRPr sz="1600" u="none" strike="noStrike" cap="none"/>
                    </a:p>
                  </a:txBody>
                  <a:tcPr marL="91450" marR="91450" marT="45725" marB="45725">
                    <a:solidFill>
                      <a:srgbClr val="FFFFFF"/>
                    </a:solidFill>
                  </a:tcPr>
                </a:tc>
                <a:extLst>
                  <a:ext uri="{0D108BD9-81ED-4DB2-BD59-A6C34878D82A}">
                    <a16:rowId xmlns:a16="http://schemas.microsoft.com/office/drawing/2014/main" val="10007"/>
                  </a:ext>
                </a:extLst>
              </a:tr>
              <a:tr h="41275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9 On trie ses déchets pour </a:t>
                      </a:r>
                      <a:endParaRPr sz="1600" b="1"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I qu’ils soient recyclés.</a:t>
                      </a:r>
                      <a:endParaRPr sz="1600" u="none" strike="noStrike" cap="none"/>
                    </a:p>
                  </a:txBody>
                  <a:tcPr marL="91450" marR="91450" marT="45725" marB="45725">
                    <a:solidFill>
                      <a:srgbClr val="FFFFFF"/>
                    </a:solidFill>
                  </a:tcPr>
                </a:tc>
                <a:extLst>
                  <a:ext uri="{0D108BD9-81ED-4DB2-BD59-A6C34878D82A}">
                    <a16:rowId xmlns:a16="http://schemas.microsoft.com/office/drawing/2014/main" val="10008"/>
                  </a:ext>
                </a:extLst>
              </a:tr>
              <a:tr h="41275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t>10 Tu peux demander à ton prof de</a:t>
                      </a:r>
                      <a:endParaRPr sz="1600" b="1"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J augmenter le chauffage, on met un bon pull et des pantouffes fourrées.</a:t>
                      </a:r>
                      <a:endParaRPr sz="1600" u="none" strike="noStrike" cap="none"/>
                    </a:p>
                  </a:txBody>
                  <a:tcPr marL="91450" marR="91450" marT="45725" marB="45725">
                    <a:solidFill>
                      <a:srgbClr val="FFFFFF"/>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6"/>
          <p:cNvSpPr txBox="1">
            <a:spLocks noGrp="1"/>
          </p:cNvSpPr>
          <p:nvPr>
            <p:ph type="title"/>
          </p:nvPr>
        </p:nvSpPr>
        <p:spPr>
          <a:xfrm>
            <a:off x="457200" y="175743"/>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solidFill>
                  <a:srgbClr val="00527D"/>
                </a:solidFill>
              </a:rPr>
              <a:t>Greta Thunberg, c’est qui déjà?</a:t>
            </a:r>
            <a:endParaRPr>
              <a:solidFill>
                <a:srgbClr val="00527D"/>
              </a:solidFill>
            </a:endParaRPr>
          </a:p>
        </p:txBody>
      </p:sp>
      <p:pic>
        <p:nvPicPr>
          <p:cNvPr id="133" name="Google Shape;133;p26" descr="Screen Shot 2019-11-18 at 17.51.15.png"/>
          <p:cNvPicPr preferRelativeResize="0">
            <a:picLocks noGrp="1"/>
          </p:cNvPicPr>
          <p:nvPr>
            <p:ph type="body" idx="1"/>
          </p:nvPr>
        </p:nvPicPr>
        <p:blipFill rotWithShape="1">
          <a:blip r:embed="rId3">
            <a:alphaModFix/>
          </a:blip>
          <a:srcRect/>
          <a:stretch/>
        </p:blipFill>
        <p:spPr>
          <a:xfrm>
            <a:off x="2322775" y="1307800"/>
            <a:ext cx="4188000" cy="5454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7"/>
          <p:cNvSpPr/>
          <p:nvPr/>
        </p:nvSpPr>
        <p:spPr>
          <a:xfrm>
            <a:off x="144725" y="946325"/>
            <a:ext cx="8795400" cy="54546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7"/>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solidFill>
                  <a:srgbClr val="00527D"/>
                </a:solidFill>
              </a:rPr>
              <a:t>Greta Thunberg, c’est qui déjà?</a:t>
            </a:r>
            <a:endParaRPr b="1">
              <a:solidFill>
                <a:srgbClr val="00527D"/>
              </a:solidFill>
            </a:endParaRPr>
          </a:p>
        </p:txBody>
      </p:sp>
      <p:sp>
        <p:nvSpPr>
          <p:cNvPr id="140" name="Google Shape;140;p27"/>
          <p:cNvSpPr txBox="1">
            <a:spLocks noGrp="1"/>
          </p:cNvSpPr>
          <p:nvPr>
            <p:ph type="body" idx="1"/>
          </p:nvPr>
        </p:nvSpPr>
        <p:spPr>
          <a:xfrm>
            <a:off x="457200" y="1143000"/>
            <a:ext cx="8229600" cy="5257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None/>
            </a:pPr>
            <a:r>
              <a:rPr lang="en-US" sz="2400" dirty="0"/>
              <a:t>Greta Thunberg </a:t>
            </a:r>
            <a:r>
              <a:rPr lang="en-US" sz="2400" dirty="0" err="1"/>
              <a:t>est</a:t>
            </a:r>
            <a:r>
              <a:rPr lang="en-US" sz="2400" dirty="0"/>
              <a:t> </a:t>
            </a:r>
            <a:r>
              <a:rPr lang="en-US" sz="2400" dirty="0" err="1"/>
              <a:t>une</a:t>
            </a:r>
            <a:r>
              <a:rPr lang="en-US" sz="2400" dirty="0"/>
              <a:t> </a:t>
            </a:r>
            <a:r>
              <a:rPr lang="en-US" sz="2400" dirty="0" err="1"/>
              <a:t>Suédoise</a:t>
            </a:r>
            <a:r>
              <a:rPr lang="en-US" sz="2400" dirty="0"/>
              <a:t> de 16 </a:t>
            </a:r>
            <a:r>
              <a:rPr lang="en-US" sz="2400" dirty="0" err="1"/>
              <a:t>ans</a:t>
            </a:r>
            <a:r>
              <a:rPr lang="en-US" sz="2400" dirty="0"/>
              <a:t>, qui a </a:t>
            </a:r>
            <a:r>
              <a:rPr lang="en-US" sz="2400" dirty="0" err="1"/>
              <a:t>été</a:t>
            </a:r>
            <a:r>
              <a:rPr lang="en-US" sz="2400" dirty="0"/>
              <a:t> la</a:t>
            </a:r>
            <a:endParaRPr dirty="0"/>
          </a:p>
          <a:p>
            <a:pPr marL="342900" lvl="0" indent="-342900" algn="l" rtl="0">
              <a:lnSpc>
                <a:spcPct val="100000"/>
              </a:lnSpc>
              <a:spcBef>
                <a:spcPts val="480"/>
              </a:spcBef>
              <a:spcAft>
                <a:spcPts val="0"/>
              </a:spcAft>
              <a:buClr>
                <a:schemeClr val="dk1"/>
              </a:buClr>
              <a:buSzPts val="2400"/>
              <a:buNone/>
            </a:pPr>
            <a:r>
              <a:rPr lang="en-US" sz="2400" dirty="0"/>
              <a:t>première à faire </a:t>
            </a:r>
            <a:r>
              <a:rPr lang="en-US" sz="2400" dirty="0" err="1"/>
              <a:t>grève</a:t>
            </a:r>
            <a:r>
              <a:rPr lang="en-US" sz="2400" dirty="0"/>
              <a:t> pour le </a:t>
            </a:r>
            <a:r>
              <a:rPr lang="en-US" sz="2400" dirty="0" err="1"/>
              <a:t>climat</a:t>
            </a:r>
            <a:r>
              <a:rPr lang="en-US" sz="2400" dirty="0"/>
              <a:t>.  </a:t>
            </a:r>
            <a:r>
              <a:rPr lang="en-US" sz="2400" dirty="0" err="1"/>
              <a:t>En</a:t>
            </a:r>
            <a:r>
              <a:rPr lang="en-US" sz="2400" dirty="0"/>
              <a:t> </a:t>
            </a:r>
            <a:r>
              <a:rPr lang="en-US" sz="2400" dirty="0" err="1"/>
              <a:t>août</a:t>
            </a:r>
            <a:r>
              <a:rPr lang="en-US" sz="2400" dirty="0"/>
              <a:t> 2018, </a:t>
            </a:r>
            <a:r>
              <a:rPr lang="en-US" sz="2400" dirty="0" err="1"/>
              <a:t>elle</a:t>
            </a:r>
            <a:r>
              <a:rPr lang="en-US" sz="2400" dirty="0"/>
              <a:t> </a:t>
            </a:r>
            <a:r>
              <a:rPr lang="en-US" sz="2400" dirty="0" err="1"/>
              <a:t>s’est</a:t>
            </a:r>
            <a:endParaRPr sz="2400" dirty="0"/>
          </a:p>
          <a:p>
            <a:pPr marL="342900" lvl="0" indent="-342900" algn="l" rtl="0">
              <a:lnSpc>
                <a:spcPct val="100000"/>
              </a:lnSpc>
              <a:spcBef>
                <a:spcPts val="480"/>
              </a:spcBef>
              <a:spcAft>
                <a:spcPts val="0"/>
              </a:spcAft>
              <a:buClr>
                <a:schemeClr val="dk1"/>
              </a:buClr>
              <a:buSzPts val="2400"/>
              <a:buNone/>
            </a:pPr>
            <a:r>
              <a:rPr lang="en-US" sz="2400" dirty="0" err="1"/>
              <a:t>mise</a:t>
            </a:r>
            <a:r>
              <a:rPr lang="en-US" sz="2400" dirty="0"/>
              <a:t> à </a:t>
            </a:r>
            <a:r>
              <a:rPr lang="en-US" sz="2400" dirty="0" err="1"/>
              <a:t>manifester</a:t>
            </a:r>
            <a:r>
              <a:rPr lang="en-US" sz="2400" dirty="0"/>
              <a:t> </a:t>
            </a:r>
            <a:r>
              <a:rPr lang="en-US" sz="2400" dirty="0" err="1"/>
              <a:t>devant</a:t>
            </a:r>
            <a:r>
              <a:rPr lang="en-US" sz="2400" dirty="0"/>
              <a:t> le </a:t>
            </a:r>
            <a:r>
              <a:rPr lang="en-US" sz="2400" dirty="0" err="1"/>
              <a:t>Parlement</a:t>
            </a:r>
            <a:r>
              <a:rPr lang="en-US" sz="2400" dirty="0"/>
              <a:t> de </a:t>
            </a:r>
            <a:r>
              <a:rPr lang="en-US" sz="2400" dirty="0" err="1"/>
              <a:t>Suède</a:t>
            </a:r>
            <a:r>
              <a:rPr lang="en-US" sz="2400" dirty="0"/>
              <a:t>, </a:t>
            </a:r>
            <a:r>
              <a:rPr lang="en-US" sz="2400" dirty="0" err="1"/>
              <a:t>ou</a:t>
            </a:r>
            <a:r>
              <a:rPr lang="en-US" sz="2400" dirty="0"/>
              <a:t> se</a:t>
            </a:r>
            <a:endParaRPr dirty="0"/>
          </a:p>
          <a:p>
            <a:pPr marL="342900" lvl="0" indent="-342900" algn="l" rtl="0">
              <a:lnSpc>
                <a:spcPct val="100000"/>
              </a:lnSpc>
              <a:spcBef>
                <a:spcPts val="480"/>
              </a:spcBef>
              <a:spcAft>
                <a:spcPts val="0"/>
              </a:spcAft>
              <a:buClr>
                <a:schemeClr val="dk1"/>
              </a:buClr>
              <a:buSzPts val="2400"/>
              <a:buNone/>
            </a:pPr>
            <a:r>
              <a:rPr lang="en-US" sz="2400" dirty="0" err="1"/>
              <a:t>réunissent</a:t>
            </a:r>
            <a:r>
              <a:rPr lang="en-US" sz="2400" dirty="0"/>
              <a:t> les </a:t>
            </a:r>
            <a:r>
              <a:rPr lang="en-US" sz="2400" dirty="0" err="1"/>
              <a:t>dirigeants</a:t>
            </a:r>
            <a:r>
              <a:rPr lang="en-US" sz="2400" dirty="0"/>
              <a:t> de son pays.</a:t>
            </a:r>
            <a:endParaRPr dirty="0"/>
          </a:p>
          <a:p>
            <a:pPr marL="0" lvl="0" indent="0" algn="l" rtl="0">
              <a:lnSpc>
                <a:spcPct val="100000"/>
              </a:lnSpc>
              <a:spcBef>
                <a:spcPts val="480"/>
              </a:spcBef>
              <a:spcAft>
                <a:spcPts val="0"/>
              </a:spcAft>
              <a:buClr>
                <a:schemeClr val="dk1"/>
              </a:buClr>
              <a:buSzPts val="2400"/>
              <a:buNone/>
            </a:pPr>
            <a:r>
              <a:rPr lang="en-US" sz="2400" dirty="0" err="1"/>
              <a:t>Dans</a:t>
            </a:r>
            <a:r>
              <a:rPr lang="en-US" sz="2400" dirty="0"/>
              <a:t> le monde, des </a:t>
            </a:r>
            <a:r>
              <a:rPr lang="en-US" sz="2400" dirty="0" err="1"/>
              <a:t>jeunes</a:t>
            </a:r>
            <a:r>
              <a:rPr lang="en-US" sz="2400" dirty="0"/>
              <a:t> </a:t>
            </a:r>
            <a:r>
              <a:rPr lang="en-US" sz="2400" dirty="0" err="1"/>
              <a:t>comme</a:t>
            </a:r>
            <a:r>
              <a:rPr lang="en-US" sz="2400" dirty="0"/>
              <a:t> </a:t>
            </a:r>
            <a:r>
              <a:rPr lang="en-US" sz="2400" dirty="0" err="1"/>
              <a:t>toi</a:t>
            </a:r>
            <a:r>
              <a:rPr lang="en-US" sz="2400" dirty="0"/>
              <a:t>, </a:t>
            </a:r>
            <a:r>
              <a:rPr lang="en-US" sz="2400" dirty="0" err="1"/>
              <a:t>ont</a:t>
            </a:r>
            <a:r>
              <a:rPr lang="en-US" sz="2400" dirty="0"/>
              <a:t> </a:t>
            </a:r>
            <a:r>
              <a:rPr lang="en-US" sz="2400" dirty="0" err="1"/>
              <a:t>décidé</a:t>
            </a:r>
            <a:r>
              <a:rPr lang="en-US" sz="2400" dirty="0"/>
              <a:t> </a:t>
            </a:r>
            <a:r>
              <a:rPr lang="en-US" sz="2400" dirty="0" err="1"/>
              <a:t>d’imiter</a:t>
            </a:r>
            <a:r>
              <a:rPr lang="en-US" sz="2400" dirty="0"/>
              <a:t> Greta et </a:t>
            </a:r>
            <a:r>
              <a:rPr lang="en-US" sz="2400" dirty="0" err="1"/>
              <a:t>maintenant</a:t>
            </a:r>
            <a:r>
              <a:rPr lang="en-US" sz="2400" dirty="0"/>
              <a:t>, </a:t>
            </a:r>
            <a:r>
              <a:rPr lang="en-US" sz="2400" dirty="0" err="1"/>
              <a:t>dans</a:t>
            </a:r>
            <a:r>
              <a:rPr lang="en-US" sz="2400" dirty="0"/>
              <a:t> </a:t>
            </a:r>
            <a:r>
              <a:rPr lang="en-US" sz="2400" dirty="0" err="1"/>
              <a:t>plusieurs</a:t>
            </a:r>
            <a:r>
              <a:rPr lang="en-US" sz="2400" dirty="0"/>
              <a:t> pays </a:t>
            </a:r>
            <a:r>
              <a:rPr lang="en-US" sz="2400" dirty="0" err="1"/>
              <a:t>comme</a:t>
            </a:r>
            <a:r>
              <a:rPr lang="en-US" sz="2400" dirty="0"/>
              <a:t> la </a:t>
            </a:r>
            <a:r>
              <a:rPr lang="en-US" sz="2400" dirty="0" err="1"/>
              <a:t>Belgique</a:t>
            </a:r>
            <a:r>
              <a:rPr lang="en-US" sz="2400" dirty="0"/>
              <a:t>, le Kenya, et </a:t>
            </a:r>
            <a:r>
              <a:rPr lang="en-US" sz="2400" dirty="0" err="1"/>
              <a:t>aussi</a:t>
            </a:r>
            <a:r>
              <a:rPr lang="en-US" sz="2400" dirty="0"/>
              <a:t> </a:t>
            </a:r>
            <a:r>
              <a:rPr lang="en-US" sz="2400" dirty="0" err="1"/>
              <a:t>l’Inde</a:t>
            </a:r>
            <a:r>
              <a:rPr lang="en-US" sz="2400" dirty="0"/>
              <a:t>, les </a:t>
            </a:r>
            <a:r>
              <a:rPr lang="en-US" sz="2400" dirty="0" err="1"/>
              <a:t>lycéens</a:t>
            </a:r>
            <a:r>
              <a:rPr lang="en-US" sz="2400" dirty="0"/>
              <a:t> font </a:t>
            </a:r>
            <a:r>
              <a:rPr lang="en-US" sz="2400" dirty="0" err="1"/>
              <a:t>grève</a:t>
            </a:r>
            <a:r>
              <a:rPr lang="en-US" sz="2400" dirty="0"/>
              <a:t> au </a:t>
            </a:r>
            <a:r>
              <a:rPr lang="en-US" sz="2400" dirty="0" err="1"/>
              <a:t>moins</a:t>
            </a:r>
            <a:r>
              <a:rPr lang="en-US" sz="2400" dirty="0"/>
              <a:t> un jour par </a:t>
            </a:r>
            <a:r>
              <a:rPr lang="en-US" sz="2400" dirty="0" err="1"/>
              <a:t>mois</a:t>
            </a:r>
            <a:r>
              <a:rPr lang="en-US" sz="2400" dirty="0"/>
              <a:t>, </a:t>
            </a:r>
            <a:r>
              <a:rPr lang="en-US" sz="2400" dirty="0" err="1"/>
              <a:t>souvent</a:t>
            </a:r>
            <a:r>
              <a:rPr lang="en-US" sz="2400" dirty="0"/>
              <a:t> le </a:t>
            </a:r>
            <a:r>
              <a:rPr lang="en-US" sz="2400" dirty="0" err="1"/>
              <a:t>vendredi</a:t>
            </a:r>
            <a:r>
              <a:rPr lang="en-US" sz="2400" dirty="0"/>
              <a:t>.</a:t>
            </a:r>
            <a:endParaRPr sz="2400" dirty="0"/>
          </a:p>
          <a:p>
            <a:pPr marL="342900" lvl="0" indent="-342900" algn="l" rtl="0">
              <a:lnSpc>
                <a:spcPct val="100000"/>
              </a:lnSpc>
              <a:spcBef>
                <a:spcPts val="480"/>
              </a:spcBef>
              <a:spcAft>
                <a:spcPts val="0"/>
              </a:spcAft>
              <a:buClr>
                <a:schemeClr val="dk1"/>
              </a:buClr>
              <a:buSzPts val="2400"/>
              <a:buNone/>
            </a:pPr>
            <a:r>
              <a:rPr lang="en-US" sz="2400" dirty="0" err="1"/>
              <a:t>Ces</a:t>
            </a:r>
            <a:r>
              <a:rPr lang="en-US" sz="2400" dirty="0"/>
              <a:t> manifestations de </a:t>
            </a:r>
            <a:r>
              <a:rPr lang="en-US" sz="2400" dirty="0" err="1"/>
              <a:t>jeunes</a:t>
            </a:r>
            <a:r>
              <a:rPr lang="en-US" sz="2400" dirty="0"/>
              <a:t> </a:t>
            </a:r>
            <a:r>
              <a:rPr lang="en-US" sz="2400" dirty="0" err="1"/>
              <a:t>attirent</a:t>
            </a:r>
            <a:r>
              <a:rPr lang="en-US" sz="2400" dirty="0"/>
              <a:t> </a:t>
            </a:r>
            <a:r>
              <a:rPr lang="en-US" sz="2400" dirty="0" err="1"/>
              <a:t>l’attention</a:t>
            </a:r>
            <a:r>
              <a:rPr lang="en-US" sz="2400" dirty="0"/>
              <a:t> sur </a:t>
            </a:r>
            <a:r>
              <a:rPr lang="en-US" sz="2400" dirty="0" err="1"/>
              <a:t>l’écologie</a:t>
            </a:r>
            <a:r>
              <a:rPr lang="en-US" sz="2400" dirty="0"/>
              <a:t>. </a:t>
            </a:r>
            <a:endParaRPr dirty="0"/>
          </a:p>
          <a:p>
            <a:pPr marL="342900" lvl="0" indent="-342900" algn="l" rtl="0">
              <a:lnSpc>
                <a:spcPct val="100000"/>
              </a:lnSpc>
              <a:spcBef>
                <a:spcPts val="480"/>
              </a:spcBef>
              <a:spcAft>
                <a:spcPts val="0"/>
              </a:spcAft>
              <a:buClr>
                <a:schemeClr val="dk1"/>
              </a:buClr>
              <a:buSzPts val="2400"/>
              <a:buNone/>
            </a:pPr>
            <a:r>
              <a:rPr lang="en-US" sz="2400" dirty="0" err="1"/>
              <a:t>En</a:t>
            </a:r>
            <a:r>
              <a:rPr lang="en-US" sz="2400" dirty="0"/>
              <a:t> </a:t>
            </a:r>
            <a:r>
              <a:rPr lang="en-US" sz="2400" dirty="0" err="1"/>
              <a:t>Belgique</a:t>
            </a:r>
            <a:r>
              <a:rPr lang="en-US" sz="2400" dirty="0"/>
              <a:t>, par </a:t>
            </a:r>
            <a:r>
              <a:rPr lang="en-US" sz="2400" dirty="0" err="1"/>
              <a:t>exemple</a:t>
            </a:r>
            <a:r>
              <a:rPr lang="en-US" sz="2400" dirty="0"/>
              <a:t>, les </a:t>
            </a:r>
            <a:r>
              <a:rPr lang="en-US" sz="2400" dirty="0" err="1"/>
              <a:t>dirigeants</a:t>
            </a:r>
            <a:r>
              <a:rPr lang="en-US" sz="2400" dirty="0"/>
              <a:t> </a:t>
            </a:r>
            <a:r>
              <a:rPr lang="en-US" sz="2400" dirty="0" err="1"/>
              <a:t>en</a:t>
            </a:r>
            <a:r>
              <a:rPr lang="en-US" sz="2400" dirty="0"/>
              <a:t> </a:t>
            </a:r>
            <a:r>
              <a:rPr lang="en-US" sz="2400" dirty="0" err="1"/>
              <a:t>parlent</a:t>
            </a:r>
            <a:endParaRPr sz="2400" dirty="0"/>
          </a:p>
          <a:p>
            <a:pPr marL="342900" lvl="0" indent="-342900" algn="l" rtl="0">
              <a:lnSpc>
                <a:spcPct val="100000"/>
              </a:lnSpc>
              <a:spcBef>
                <a:spcPts val="480"/>
              </a:spcBef>
              <a:spcAft>
                <a:spcPts val="0"/>
              </a:spcAft>
              <a:buClr>
                <a:schemeClr val="dk1"/>
              </a:buClr>
              <a:buSzPts val="2400"/>
              <a:buNone/>
            </a:pPr>
            <a:r>
              <a:rPr lang="en-US" sz="2400" dirty="0" err="1"/>
              <a:t>maintenant</a:t>
            </a:r>
            <a:r>
              <a:rPr lang="en-US" sz="2400" dirty="0"/>
              <a:t> </a:t>
            </a:r>
            <a:r>
              <a:rPr lang="en-US" sz="2400" dirty="0" err="1"/>
              <a:t>toutes</a:t>
            </a:r>
            <a:r>
              <a:rPr lang="en-US" sz="2400" dirty="0"/>
              <a:t> les </a:t>
            </a:r>
            <a:r>
              <a:rPr lang="en-US" sz="2400" dirty="0" err="1"/>
              <a:t>semaines</a:t>
            </a:r>
            <a:r>
              <a:rPr lang="en-US" sz="2400" dirty="0"/>
              <a:t>, </a:t>
            </a:r>
            <a:r>
              <a:rPr lang="en-US" sz="2400" dirty="0" err="1"/>
              <a:t>alors</a:t>
            </a:r>
            <a:r>
              <a:rPr lang="en-US" sz="2400" dirty="0"/>
              <a:t> </a:t>
            </a:r>
            <a:r>
              <a:rPr lang="en-US" sz="2400" dirty="0" err="1"/>
              <a:t>qu’avant</a:t>
            </a:r>
            <a:r>
              <a:rPr lang="en-US" sz="2400" dirty="0"/>
              <a:t> </a:t>
            </a:r>
            <a:r>
              <a:rPr lang="en-US" sz="2400" dirty="0" err="1"/>
              <a:t>ils</a:t>
            </a:r>
            <a:r>
              <a:rPr lang="en-US" sz="2400" dirty="0"/>
              <a:t> </a:t>
            </a:r>
            <a:r>
              <a:rPr lang="en-US" sz="2400" dirty="0" err="1"/>
              <a:t>s’y</a:t>
            </a:r>
            <a:endParaRPr sz="2400" dirty="0"/>
          </a:p>
          <a:p>
            <a:pPr marL="342900" lvl="0" indent="-342900" algn="l" rtl="0">
              <a:lnSpc>
                <a:spcPct val="100000"/>
              </a:lnSpc>
              <a:spcBef>
                <a:spcPts val="480"/>
              </a:spcBef>
              <a:spcAft>
                <a:spcPts val="0"/>
              </a:spcAft>
              <a:buClr>
                <a:schemeClr val="dk1"/>
              </a:buClr>
              <a:buSzPts val="2400"/>
              <a:buNone/>
            </a:pPr>
            <a:r>
              <a:rPr lang="en-US" sz="2400" dirty="0" err="1"/>
              <a:t>intéressaient</a:t>
            </a:r>
            <a:r>
              <a:rPr lang="en-US" sz="2400" dirty="0"/>
              <a:t> </a:t>
            </a:r>
            <a:r>
              <a:rPr lang="en-US" sz="2400" dirty="0" err="1"/>
              <a:t>peu</a:t>
            </a:r>
            <a:r>
              <a:rPr lang="en-US" sz="2400" dirty="0"/>
              <a:t>!</a:t>
            </a:r>
            <a:endParaRP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8"/>
          <p:cNvSpPr/>
          <p:nvPr/>
        </p:nvSpPr>
        <p:spPr>
          <a:xfrm>
            <a:off x="155875" y="1313700"/>
            <a:ext cx="8772900" cy="48876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solidFill>
                  <a:srgbClr val="00527D"/>
                </a:solidFill>
              </a:rPr>
              <a:t>Ex de compréhension</a:t>
            </a:r>
            <a:endParaRPr b="1">
              <a:solidFill>
                <a:srgbClr val="00527D"/>
              </a:solidFill>
            </a:endParaRPr>
          </a:p>
        </p:txBody>
      </p:sp>
      <p:sp>
        <p:nvSpPr>
          <p:cNvPr id="147" name="Google Shape;147;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514350" lvl="0" indent="-514350" algn="l" rtl="0">
              <a:lnSpc>
                <a:spcPct val="100000"/>
              </a:lnSpc>
              <a:spcBef>
                <a:spcPts val="0"/>
              </a:spcBef>
              <a:spcAft>
                <a:spcPts val="0"/>
              </a:spcAft>
              <a:buClr>
                <a:schemeClr val="dk1"/>
              </a:buClr>
              <a:buSzPts val="2960"/>
              <a:buFont typeface="Calibri"/>
              <a:buAutoNum type="arabicPeriod"/>
            </a:pPr>
            <a:r>
              <a:rPr lang="en-US" sz="2960"/>
              <a:t>Where is Greta from and how old is she?</a:t>
            </a:r>
            <a:endParaRPr/>
          </a:p>
          <a:p>
            <a:pPr marL="514350" lvl="0" indent="-514350" algn="l" rtl="0">
              <a:lnSpc>
                <a:spcPct val="100000"/>
              </a:lnSpc>
              <a:spcBef>
                <a:spcPts val="592"/>
              </a:spcBef>
              <a:spcAft>
                <a:spcPts val="0"/>
              </a:spcAft>
              <a:buClr>
                <a:schemeClr val="dk1"/>
              </a:buClr>
              <a:buSzPts val="2960"/>
              <a:buFont typeface="Calibri"/>
              <a:buAutoNum type="arabicPeriod"/>
            </a:pPr>
            <a:r>
              <a:rPr lang="en-US" sz="2960"/>
              <a:t>What is she famous for?</a:t>
            </a:r>
            <a:endParaRPr/>
          </a:p>
          <a:p>
            <a:pPr marL="514350" lvl="0" indent="-514350" algn="l" rtl="0">
              <a:lnSpc>
                <a:spcPct val="100000"/>
              </a:lnSpc>
              <a:spcBef>
                <a:spcPts val="592"/>
              </a:spcBef>
              <a:spcAft>
                <a:spcPts val="0"/>
              </a:spcAft>
              <a:buClr>
                <a:schemeClr val="dk1"/>
              </a:buClr>
              <a:buSzPts val="2960"/>
              <a:buFont typeface="Calibri"/>
              <a:buAutoNum type="arabicPeriod"/>
            </a:pPr>
            <a:r>
              <a:rPr lang="en-US" sz="2960"/>
              <a:t>What happened in August 2018?</a:t>
            </a:r>
            <a:endParaRPr/>
          </a:p>
          <a:p>
            <a:pPr marL="514350" lvl="0" indent="-514350" algn="l" rtl="0">
              <a:lnSpc>
                <a:spcPct val="100000"/>
              </a:lnSpc>
              <a:spcBef>
                <a:spcPts val="592"/>
              </a:spcBef>
              <a:spcAft>
                <a:spcPts val="0"/>
              </a:spcAft>
              <a:buClr>
                <a:schemeClr val="dk1"/>
              </a:buClr>
              <a:buSzPts val="2960"/>
              <a:buFont typeface="Calibri"/>
              <a:buAutoNum type="arabicPeriod"/>
            </a:pPr>
            <a:r>
              <a:rPr lang="en-US" sz="2960"/>
              <a:t>Children from which other countries decided to</a:t>
            </a:r>
            <a:endParaRPr/>
          </a:p>
          <a:p>
            <a:pPr marL="514350" lvl="0" indent="-514350" algn="l" rtl="0">
              <a:lnSpc>
                <a:spcPct val="100000"/>
              </a:lnSpc>
              <a:spcBef>
                <a:spcPts val="592"/>
              </a:spcBef>
              <a:spcAft>
                <a:spcPts val="0"/>
              </a:spcAft>
              <a:buClr>
                <a:schemeClr val="dk1"/>
              </a:buClr>
              <a:buSzPts val="2960"/>
              <a:buNone/>
            </a:pPr>
            <a:r>
              <a:rPr lang="en-US" sz="2960"/>
              <a:t>      copy her?</a:t>
            </a:r>
            <a:endParaRPr/>
          </a:p>
          <a:p>
            <a:pPr marL="514350" lvl="0" indent="-514350" algn="l" rtl="0">
              <a:lnSpc>
                <a:spcPct val="100000"/>
              </a:lnSpc>
              <a:spcBef>
                <a:spcPts val="592"/>
              </a:spcBef>
              <a:spcAft>
                <a:spcPts val="0"/>
              </a:spcAft>
              <a:buClr>
                <a:schemeClr val="dk1"/>
              </a:buClr>
              <a:buSzPts val="2960"/>
              <a:buNone/>
            </a:pPr>
            <a:r>
              <a:rPr lang="en-US" sz="2960"/>
              <a:t>5.   What is special about Fridays?</a:t>
            </a:r>
            <a:endParaRPr/>
          </a:p>
          <a:p>
            <a:pPr marL="514350" lvl="0" indent="-514350" algn="l" rtl="0">
              <a:lnSpc>
                <a:spcPct val="100000"/>
              </a:lnSpc>
              <a:spcBef>
                <a:spcPts val="592"/>
              </a:spcBef>
              <a:spcAft>
                <a:spcPts val="0"/>
              </a:spcAft>
              <a:buClr>
                <a:schemeClr val="dk1"/>
              </a:buClr>
              <a:buSzPts val="2960"/>
              <a:buNone/>
            </a:pPr>
            <a:r>
              <a:rPr lang="en-US" sz="2960"/>
              <a:t>6.   Have attitudes in Belgium changed at all</a:t>
            </a:r>
            <a:endParaRPr/>
          </a:p>
          <a:p>
            <a:pPr marL="514350" lvl="0" indent="-514350" algn="l" rtl="0">
              <a:lnSpc>
                <a:spcPct val="100000"/>
              </a:lnSpc>
              <a:spcBef>
                <a:spcPts val="592"/>
              </a:spcBef>
              <a:spcAft>
                <a:spcPts val="0"/>
              </a:spcAft>
              <a:buClr>
                <a:schemeClr val="dk1"/>
              </a:buClr>
              <a:buSzPts val="2960"/>
              <a:buNone/>
            </a:pPr>
            <a:r>
              <a:rPr lang="en-US" sz="2960"/>
              <a:t>	recently?</a:t>
            </a:r>
            <a:endParaRPr/>
          </a:p>
          <a:p>
            <a:pPr marL="514350" lvl="0" indent="-326390" algn="l" rtl="0">
              <a:lnSpc>
                <a:spcPct val="100000"/>
              </a:lnSpc>
              <a:spcBef>
                <a:spcPts val="592"/>
              </a:spcBef>
              <a:spcAft>
                <a:spcPts val="0"/>
              </a:spcAft>
              <a:buClr>
                <a:schemeClr val="dk1"/>
              </a:buClr>
              <a:buSzPts val="2960"/>
              <a:buFont typeface="Calibri"/>
              <a:buNone/>
            </a:pPr>
            <a:endParaRPr sz="296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1499</Words>
  <Application>Microsoft Office PowerPoint</Application>
  <PresentationFormat>On-screen Show (4:3)</PresentationFormat>
  <Paragraphs>118</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Merriweather Sans</vt:lpstr>
      <vt:lpstr>Office Theme</vt:lpstr>
      <vt:lpstr>PowerPoint Presentation</vt:lpstr>
      <vt:lpstr>PowerPoint Presentation</vt:lpstr>
      <vt:lpstr>PowerPoint Presentation</vt:lpstr>
      <vt:lpstr>Des trottinettes à libre service à Paris</vt:lpstr>
      <vt:lpstr>Des trottinettes à libre service à Paris</vt:lpstr>
      <vt:lpstr>Les solutions des enfants  pour le climat</vt:lpstr>
      <vt:lpstr>Greta Thunberg, c’est qui déjà?</vt:lpstr>
      <vt:lpstr>Greta Thunberg, c’est qui déjà?</vt:lpstr>
      <vt:lpstr>Ex de compréhension</vt:lpstr>
      <vt:lpstr> </vt:lpstr>
      <vt:lpstr>5 bonnes nouvelles pour la planète Vidéo 1</vt:lpstr>
      <vt:lpstr>Monsieur Toulmonde de Guillaume Aldebert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Suzi Bewell</dc:creator>
  <cp:lastModifiedBy>Hannah Langdana</cp:lastModifiedBy>
  <cp:revision>10</cp:revision>
  <dcterms:created xsi:type="dcterms:W3CDTF">2019-11-18T18:01:27Z</dcterms:created>
  <dcterms:modified xsi:type="dcterms:W3CDTF">2020-06-05T13:25:53Z</dcterms:modified>
</cp:coreProperties>
</file>