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d/Dx1D35V7iUfLdecklmJNdhx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A5BC1D-F41E-4383-B974-A4C97A210CF9}">
  <a:tblStyle styleId="{D9A5BC1D-F41E-4383-B974-A4C97A210CF9}"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pload.wikimedia.org/wikipedia/commons/c/cd/Greta_Thunberg_4.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https://pixabay.com/illustrations/earth-protection-environment-globe-1987763/</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Solution:  </a:t>
            </a:r>
            <a:endParaRPr/>
          </a:p>
          <a:p>
            <a:pPr marL="0" lvl="0" indent="0" algn="l" rtl="0">
              <a:lnSpc>
                <a:spcPct val="100000"/>
              </a:lnSpc>
              <a:spcBef>
                <a:spcPts val="0"/>
              </a:spcBef>
              <a:spcAft>
                <a:spcPts val="0"/>
              </a:spcAft>
              <a:buSzPts val="1400"/>
              <a:buNone/>
            </a:pPr>
            <a:r>
              <a:rPr lang="en-US"/>
              <a:t>Source: https://www.dw.com/de/e-scooter-mehr-gehasst-als-geliebt/l-52122578  </a:t>
            </a:r>
            <a:endParaRPr/>
          </a:p>
        </p:txBody>
      </p:sp>
      <p:sp>
        <p:nvSpPr>
          <p:cNvPr id="155" name="Google Shape;15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Solution:  </a:t>
            </a:r>
            <a:endParaRPr/>
          </a:p>
          <a:p>
            <a:pPr marL="0" lvl="0" indent="0" algn="l" rtl="0">
              <a:lnSpc>
                <a:spcPct val="100000"/>
              </a:lnSpc>
              <a:spcBef>
                <a:spcPts val="0"/>
              </a:spcBef>
              <a:spcAft>
                <a:spcPts val="0"/>
              </a:spcAft>
              <a:buSzPts val="1400"/>
              <a:buNone/>
            </a:pPr>
            <a:r>
              <a:rPr lang="en-US"/>
              <a:t>Source: https://www.dw.com/de/e-scooter-mehr-gehasst-als-geliebt/l-52122578  </a:t>
            </a:r>
            <a:endParaRPr/>
          </a:p>
        </p:txBody>
      </p:sp>
      <p:sp>
        <p:nvSpPr>
          <p:cNvPr id="163" name="Google Shape;16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 Source: https://www.dw.com/de/e-scooter-mehr-gehasst-als-geliebt/l-52122578  </a:t>
            </a:r>
            <a:endParaRPr/>
          </a:p>
        </p:txBody>
      </p:sp>
      <p:sp>
        <p:nvSpPr>
          <p:cNvPr id="171" name="Google Shape;17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 Source: https://www.dw.com/de/e-scooter-mehr-gehasst-als-geliebt/l-52122578  </a:t>
            </a:r>
            <a:endParaRPr/>
          </a:p>
        </p:txBody>
      </p:sp>
      <p:sp>
        <p:nvSpPr>
          <p:cNvPr id="180" name="Google Shape;18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eb9acda49_0_1: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6eb9acda4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eb9acda49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6eb9acda49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g6eb9acda49_0_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eb9acda49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6eb9acda49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g6eb9acda49_0_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https://upload.wikimedia.org/wikipedia/commons/c/cd/Greta_Thunberg_4.jpg</a:t>
            </a:r>
            <a:r>
              <a:rPr lang="en-US"/>
              <a:t> </a:t>
            </a:r>
            <a:endParaRPr/>
          </a:p>
        </p:txBody>
      </p:sp>
      <p:sp>
        <p:nvSpPr>
          <p:cNvPr id="107" name="Google Shape;10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Match the sentence domino halves together to make 10 sentences that make sense. </a:t>
            </a:r>
            <a:endParaRPr/>
          </a:p>
          <a:p>
            <a:pPr marL="0" lvl="0" indent="0" algn="l" rtl="0">
              <a:lnSpc>
                <a:spcPct val="100000"/>
              </a:lnSpc>
              <a:spcBef>
                <a:spcPts val="0"/>
              </a:spcBef>
              <a:spcAft>
                <a:spcPts val="0"/>
              </a:spcAft>
              <a:buSzPts val="1400"/>
              <a:buNone/>
            </a:pPr>
            <a:r>
              <a:rPr lang="en-US"/>
              <a:t>Answers 1D 2A 3F 4H 5B 6C 7J 8E 9I 10G </a:t>
            </a:r>
            <a:endParaRPr/>
          </a:p>
        </p:txBody>
      </p:sp>
      <p:sp>
        <p:nvSpPr>
          <p:cNvPr id="128" name="Google Shape;12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Immer – always; oft – often; manchmal – sometimes; selten- rarely; nie - never</a:t>
            </a:r>
            <a:endParaRPr/>
          </a:p>
        </p:txBody>
      </p:sp>
      <p:sp>
        <p:nvSpPr>
          <p:cNvPr id="135" name="Google Shape;13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Find the audio file and the transcript sheet with a vocabulary list in the resource section of our website. </a:t>
            </a:r>
            <a:endParaRPr/>
          </a:p>
          <a:p>
            <a:pPr marL="0" lvl="0" indent="0" algn="l" rtl="0">
              <a:lnSpc>
                <a:spcPct val="100000"/>
              </a:lnSpc>
              <a:spcBef>
                <a:spcPts val="0"/>
              </a:spcBef>
              <a:spcAft>
                <a:spcPts val="0"/>
              </a:spcAft>
              <a:buSzPts val="1400"/>
              <a:buNone/>
            </a:pPr>
            <a:r>
              <a:rPr lang="en-US"/>
              <a:t>Source: https://www.dw.com/de/e-scooter-mehr-gehasst-als-geliebt/l-52122578  </a:t>
            </a:r>
            <a:endParaRPr/>
          </a:p>
          <a:p>
            <a:pPr marL="0" lvl="0" indent="0" algn="l" rtl="0">
              <a:lnSpc>
                <a:spcPct val="100000"/>
              </a:lnSpc>
              <a:spcBef>
                <a:spcPts val="0"/>
              </a:spcBef>
              <a:spcAft>
                <a:spcPts val="0"/>
              </a:spcAft>
              <a:buSzPts val="1400"/>
              <a:buNone/>
            </a:pPr>
            <a:r>
              <a:rPr lang="en-US"/>
              <a:t>Picture: https://pixabay.com/de/photos/e-scooter-escooter-elektroller-4496668/ </a:t>
            </a:r>
            <a:endParaRPr/>
          </a:p>
        </p:txBody>
      </p:sp>
      <p:sp>
        <p:nvSpPr>
          <p:cNvPr id="145" name="Google Shape;14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hubbub.org.uk/plastic-pioneer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co-kids-germany.de/oeko-tipps/gruene-schul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374850" y="4965375"/>
            <a:ext cx="8394300"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000" b="1" i="0" u="none" strike="noStrike" cap="none">
                <a:solidFill>
                  <a:srgbClr val="FFFFFF"/>
                </a:solidFill>
                <a:latin typeface="Calibri"/>
                <a:ea typeface="Calibri"/>
                <a:cs typeface="Calibri"/>
                <a:sym typeface="Calibri"/>
              </a:rPr>
              <a:t>Maßnahmen gegen den Klimawandel</a:t>
            </a:r>
            <a:endParaRPr/>
          </a:p>
        </p:txBody>
      </p:sp>
      <p:pic>
        <p:nvPicPr>
          <p:cNvPr id="90" name="Google Shape;90;p1"/>
          <p:cNvPicPr preferRelativeResize="0"/>
          <p:nvPr/>
        </p:nvPicPr>
        <p:blipFill rotWithShape="1">
          <a:blip r:embed="rId3">
            <a:alphaModFix/>
          </a:blip>
          <a:srcRect/>
          <a:stretch/>
        </p:blipFill>
        <p:spPr>
          <a:xfrm>
            <a:off x="0" y="0"/>
            <a:ext cx="9144001" cy="4263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
          <p:cNvSpPr/>
          <p:nvPr/>
        </p:nvSpPr>
        <p:spPr>
          <a:xfrm>
            <a:off x="178125" y="864350"/>
            <a:ext cx="8787750" cy="5843271"/>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
          <p:cNvSpPr txBox="1">
            <a:spLocks noGrp="1"/>
          </p:cNvSpPr>
          <p:nvPr>
            <p:ph type="title"/>
          </p:nvPr>
        </p:nvSpPr>
        <p:spPr>
          <a:xfrm>
            <a:off x="178125" y="26150"/>
            <a:ext cx="8229600" cy="838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959"/>
              <a:buNone/>
            </a:pPr>
            <a:r>
              <a:rPr lang="en-US" sz="3959" b="1" u="sng">
                <a:solidFill>
                  <a:srgbClr val="00527D"/>
                </a:solidFill>
              </a:rPr>
              <a:t>E-Scooter: mehr gehasst als geliebt</a:t>
            </a:r>
            <a:endParaRPr sz="3959" b="1">
              <a:solidFill>
                <a:srgbClr val="00527D"/>
              </a:solidFill>
            </a:endParaRPr>
          </a:p>
        </p:txBody>
      </p:sp>
      <p:sp>
        <p:nvSpPr>
          <p:cNvPr id="159" name="Google Shape;159;p4"/>
          <p:cNvSpPr txBox="1">
            <a:spLocks noGrp="1"/>
          </p:cNvSpPr>
          <p:nvPr>
            <p:ph type="body" idx="1"/>
          </p:nvPr>
        </p:nvSpPr>
        <p:spPr>
          <a:xfrm>
            <a:off x="356251" y="1123363"/>
            <a:ext cx="8787749" cy="5325244"/>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None/>
            </a:pPr>
            <a:r>
              <a:rPr lang="en-US" sz="2400"/>
              <a:t> Choose the right answers. More than one answer can be correct.</a:t>
            </a:r>
            <a:endParaRPr/>
          </a:p>
          <a:p>
            <a:pPr marL="114300" lvl="0" indent="0" algn="l" rtl="0">
              <a:lnSpc>
                <a:spcPct val="100000"/>
              </a:lnSpc>
              <a:spcBef>
                <a:spcPts val="360"/>
              </a:spcBef>
              <a:spcAft>
                <a:spcPts val="0"/>
              </a:spcAft>
              <a:buSzPts val="1800"/>
              <a:buNone/>
            </a:pPr>
            <a:r>
              <a:rPr lang="en-US" sz="2100"/>
              <a:t>1. </a:t>
            </a:r>
            <a:r>
              <a:rPr lang="en-US" sz="2100" b="1"/>
              <a:t>What does the text say about E-Scooters?</a:t>
            </a:r>
            <a:endParaRPr/>
          </a:p>
          <a:p>
            <a:pPr marL="457200" lvl="0" indent="-342900" algn="l" rtl="0">
              <a:lnSpc>
                <a:spcPct val="100000"/>
              </a:lnSpc>
              <a:spcBef>
                <a:spcPts val="360"/>
              </a:spcBef>
              <a:spcAft>
                <a:spcPts val="0"/>
              </a:spcAft>
              <a:buClr>
                <a:schemeClr val="dk1"/>
              </a:buClr>
              <a:buSzPts val="1800"/>
              <a:buChar char="•"/>
            </a:pPr>
            <a:r>
              <a:rPr lang="en-US" sz="2100"/>
              <a:t>a) It is easy to activate the scooters before using them.</a:t>
            </a:r>
            <a:endParaRPr/>
          </a:p>
          <a:p>
            <a:pPr marL="457200" lvl="0" indent="-342900" algn="l" rtl="0">
              <a:lnSpc>
                <a:spcPct val="100000"/>
              </a:lnSpc>
              <a:spcBef>
                <a:spcPts val="360"/>
              </a:spcBef>
              <a:spcAft>
                <a:spcPts val="0"/>
              </a:spcAft>
              <a:buClr>
                <a:schemeClr val="dk1"/>
              </a:buClr>
              <a:buSzPts val="1800"/>
              <a:buChar char="•"/>
            </a:pPr>
            <a:r>
              <a:rPr lang="en-US" sz="2100"/>
              <a:t>b) Riding the e-scooters does not cost anything.</a:t>
            </a:r>
            <a:endParaRPr/>
          </a:p>
          <a:p>
            <a:pPr marL="457200" lvl="0" indent="-342900" algn="l" rtl="0">
              <a:lnSpc>
                <a:spcPct val="100000"/>
              </a:lnSpc>
              <a:spcBef>
                <a:spcPts val="360"/>
              </a:spcBef>
              <a:spcAft>
                <a:spcPts val="0"/>
              </a:spcAft>
              <a:buClr>
                <a:schemeClr val="dk1"/>
              </a:buClr>
              <a:buSzPts val="1800"/>
              <a:buChar char="•"/>
            </a:pPr>
            <a:r>
              <a:rPr lang="en-US" sz="2100"/>
              <a:t>c) You can rent the scooters from different providers.</a:t>
            </a:r>
            <a:endParaRPr/>
          </a:p>
          <a:p>
            <a:pPr marL="114300" lvl="0" indent="0" algn="l" rtl="0">
              <a:lnSpc>
                <a:spcPct val="100000"/>
              </a:lnSpc>
              <a:spcBef>
                <a:spcPts val="360"/>
              </a:spcBef>
              <a:spcAft>
                <a:spcPts val="0"/>
              </a:spcAft>
              <a:buSzPts val="1800"/>
              <a:buNone/>
            </a:pPr>
            <a:r>
              <a:rPr lang="en-US" sz="2100"/>
              <a:t>2. </a:t>
            </a:r>
            <a:r>
              <a:rPr lang="en-US" sz="2100" b="1"/>
              <a:t>The survey has shown that…</a:t>
            </a:r>
            <a:endParaRPr/>
          </a:p>
          <a:p>
            <a:pPr marL="457200" lvl="0" indent="-342900" algn="l" rtl="0">
              <a:lnSpc>
                <a:spcPct val="100000"/>
              </a:lnSpc>
              <a:spcBef>
                <a:spcPts val="360"/>
              </a:spcBef>
              <a:spcAft>
                <a:spcPts val="0"/>
              </a:spcAft>
              <a:buClr>
                <a:schemeClr val="dk1"/>
              </a:buClr>
              <a:buSzPts val="1800"/>
              <a:buChar char="•"/>
            </a:pPr>
            <a:r>
              <a:rPr lang="en-US" sz="2100"/>
              <a:t>a) over half of the people interviewed find e-scooters practical</a:t>
            </a:r>
            <a:endParaRPr/>
          </a:p>
          <a:p>
            <a:pPr marL="457200" lvl="0" indent="-342900" algn="l" rtl="0">
              <a:lnSpc>
                <a:spcPct val="100000"/>
              </a:lnSpc>
              <a:spcBef>
                <a:spcPts val="360"/>
              </a:spcBef>
              <a:spcAft>
                <a:spcPts val="0"/>
              </a:spcAft>
              <a:buClr>
                <a:schemeClr val="dk1"/>
              </a:buClr>
              <a:buSzPts val="1800"/>
              <a:buChar char="•"/>
            </a:pPr>
            <a:r>
              <a:rPr lang="en-US" sz="2100"/>
              <a:t>b) without E-Scooters people would have used public transport. </a:t>
            </a:r>
            <a:endParaRPr/>
          </a:p>
          <a:p>
            <a:pPr marL="457200" lvl="0" indent="-342900" algn="l" rtl="0">
              <a:lnSpc>
                <a:spcPct val="100000"/>
              </a:lnSpc>
              <a:spcBef>
                <a:spcPts val="360"/>
              </a:spcBef>
              <a:spcAft>
                <a:spcPts val="0"/>
              </a:spcAft>
              <a:buClr>
                <a:schemeClr val="dk1"/>
              </a:buClr>
              <a:buSzPts val="1800"/>
              <a:buChar char="•"/>
            </a:pPr>
            <a:r>
              <a:rPr lang="en-US" sz="2100"/>
              <a:t>c) every second e-scooter driver has ridden the scooter whilst drunk.</a:t>
            </a:r>
            <a:endParaRPr/>
          </a:p>
          <a:p>
            <a:pPr marL="114300" lvl="0" indent="0" algn="l" rtl="0">
              <a:lnSpc>
                <a:spcPct val="100000"/>
              </a:lnSpc>
              <a:spcBef>
                <a:spcPts val="360"/>
              </a:spcBef>
              <a:spcAft>
                <a:spcPts val="0"/>
              </a:spcAft>
              <a:buSzPts val="1800"/>
              <a:buNone/>
            </a:pPr>
            <a:r>
              <a:rPr lang="en-US" sz="2100"/>
              <a:t>3.</a:t>
            </a:r>
            <a:r>
              <a:rPr lang="en-US" sz="2100" b="1"/>
              <a:t> What does the text say about E-Scooters regarding the environment?</a:t>
            </a:r>
            <a:endParaRPr/>
          </a:p>
          <a:p>
            <a:pPr marL="457200" lvl="0" indent="-342900" algn="l" rtl="0">
              <a:lnSpc>
                <a:spcPct val="100000"/>
              </a:lnSpc>
              <a:spcBef>
                <a:spcPts val="360"/>
              </a:spcBef>
              <a:spcAft>
                <a:spcPts val="0"/>
              </a:spcAft>
              <a:buClr>
                <a:schemeClr val="dk1"/>
              </a:buClr>
              <a:buSzPts val="1800"/>
              <a:buChar char="•"/>
            </a:pPr>
            <a:r>
              <a:rPr lang="en-US" sz="2100"/>
              <a:t>a) E-Scooters are less environmentally friendly than assumed.</a:t>
            </a:r>
            <a:endParaRPr/>
          </a:p>
          <a:p>
            <a:pPr marL="457200" lvl="0" indent="-342900" algn="l" rtl="0">
              <a:lnSpc>
                <a:spcPct val="100000"/>
              </a:lnSpc>
              <a:spcBef>
                <a:spcPts val="360"/>
              </a:spcBef>
              <a:spcAft>
                <a:spcPts val="0"/>
              </a:spcAft>
              <a:buClr>
                <a:schemeClr val="dk1"/>
              </a:buClr>
              <a:buSzPts val="1800"/>
              <a:buChar char="•"/>
            </a:pPr>
            <a:r>
              <a:rPr lang="en-US" sz="2100"/>
              <a:t>b) The batteries of e-scooters only run down very slowly. You do not have to change them often.</a:t>
            </a:r>
            <a:endParaRPr/>
          </a:p>
          <a:p>
            <a:pPr marL="457200" lvl="0" indent="-342900" algn="l" rtl="0">
              <a:lnSpc>
                <a:spcPct val="100000"/>
              </a:lnSpc>
              <a:spcBef>
                <a:spcPts val="360"/>
              </a:spcBef>
              <a:spcAft>
                <a:spcPts val="0"/>
              </a:spcAft>
              <a:buClr>
                <a:schemeClr val="dk1"/>
              </a:buClr>
              <a:buSzPts val="1800"/>
              <a:buChar char="•"/>
            </a:pPr>
            <a:r>
              <a:rPr lang="en-US" sz="2100"/>
              <a:t>c) E-Scooters are very stable and last a long time.</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p:nvPr/>
        </p:nvSpPr>
        <p:spPr>
          <a:xfrm>
            <a:off x="178125" y="864350"/>
            <a:ext cx="8787750" cy="5843271"/>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
          <p:cNvSpPr txBox="1">
            <a:spLocks noGrp="1"/>
          </p:cNvSpPr>
          <p:nvPr>
            <p:ph type="title"/>
          </p:nvPr>
        </p:nvSpPr>
        <p:spPr>
          <a:xfrm>
            <a:off x="178125" y="26150"/>
            <a:ext cx="8229600" cy="838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959"/>
              <a:buNone/>
            </a:pPr>
            <a:r>
              <a:rPr lang="en-US" sz="3959" b="1" u="sng">
                <a:solidFill>
                  <a:srgbClr val="00527D"/>
                </a:solidFill>
              </a:rPr>
              <a:t>E-Scooter: mehr gehasst als geliebt</a:t>
            </a:r>
            <a:endParaRPr sz="3959" b="1">
              <a:solidFill>
                <a:srgbClr val="00527D"/>
              </a:solidFill>
            </a:endParaRPr>
          </a:p>
        </p:txBody>
      </p:sp>
      <p:sp>
        <p:nvSpPr>
          <p:cNvPr id="167" name="Google Shape;167;p5"/>
          <p:cNvSpPr txBox="1">
            <a:spLocks noGrp="1"/>
          </p:cNvSpPr>
          <p:nvPr>
            <p:ph type="body" idx="1"/>
          </p:nvPr>
        </p:nvSpPr>
        <p:spPr>
          <a:xfrm>
            <a:off x="356251" y="1123363"/>
            <a:ext cx="8787749" cy="5325244"/>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None/>
            </a:pPr>
            <a:r>
              <a:rPr lang="en-US" sz="2400"/>
              <a:t> </a:t>
            </a:r>
            <a:r>
              <a:rPr lang="en-US" sz="2400" u="sng"/>
              <a:t>Lösungen:</a:t>
            </a:r>
            <a:endParaRPr/>
          </a:p>
          <a:p>
            <a:pPr marL="114300" lvl="0" indent="0" algn="l" rtl="0">
              <a:lnSpc>
                <a:spcPct val="100000"/>
              </a:lnSpc>
              <a:spcBef>
                <a:spcPts val="360"/>
              </a:spcBef>
              <a:spcAft>
                <a:spcPts val="0"/>
              </a:spcAft>
              <a:buSzPts val="1800"/>
              <a:buNone/>
            </a:pPr>
            <a:r>
              <a:rPr lang="en-US" sz="2100"/>
              <a:t>1. </a:t>
            </a:r>
            <a:r>
              <a:rPr lang="en-US" sz="2100" b="1"/>
              <a:t>What does the text say about E-Scooters?</a:t>
            </a:r>
            <a:endParaRPr/>
          </a:p>
          <a:p>
            <a:pPr marL="457200" lvl="0" indent="-342900" algn="l" rtl="0">
              <a:lnSpc>
                <a:spcPct val="100000"/>
              </a:lnSpc>
              <a:spcBef>
                <a:spcPts val="360"/>
              </a:spcBef>
              <a:spcAft>
                <a:spcPts val="0"/>
              </a:spcAft>
              <a:buClr>
                <a:schemeClr val="dk1"/>
              </a:buClr>
              <a:buSzPts val="1800"/>
              <a:buChar char="•"/>
            </a:pPr>
            <a:r>
              <a:rPr lang="en-US" sz="2100"/>
              <a:t>a) </a:t>
            </a:r>
            <a:r>
              <a:rPr lang="en-US" sz="2100">
                <a:highlight>
                  <a:srgbClr val="00FF00"/>
                </a:highlight>
              </a:rPr>
              <a:t>It is easy to activate the scooters before using them.</a:t>
            </a:r>
            <a:endParaRPr/>
          </a:p>
          <a:p>
            <a:pPr marL="457200" lvl="0" indent="-342900" algn="l" rtl="0">
              <a:lnSpc>
                <a:spcPct val="100000"/>
              </a:lnSpc>
              <a:spcBef>
                <a:spcPts val="360"/>
              </a:spcBef>
              <a:spcAft>
                <a:spcPts val="0"/>
              </a:spcAft>
              <a:buClr>
                <a:schemeClr val="dk1"/>
              </a:buClr>
              <a:buSzPts val="1800"/>
              <a:buChar char="•"/>
            </a:pPr>
            <a:r>
              <a:rPr lang="en-US" sz="2100"/>
              <a:t>b) Riding the e-scooters does not cost anything.</a:t>
            </a:r>
            <a:endParaRPr/>
          </a:p>
          <a:p>
            <a:pPr marL="457200" lvl="0" indent="-342900" algn="l" rtl="0">
              <a:lnSpc>
                <a:spcPct val="100000"/>
              </a:lnSpc>
              <a:spcBef>
                <a:spcPts val="360"/>
              </a:spcBef>
              <a:spcAft>
                <a:spcPts val="0"/>
              </a:spcAft>
              <a:buClr>
                <a:schemeClr val="dk1"/>
              </a:buClr>
              <a:buSzPts val="1800"/>
              <a:buChar char="•"/>
            </a:pPr>
            <a:r>
              <a:rPr lang="en-US" sz="2100"/>
              <a:t>c) </a:t>
            </a:r>
            <a:r>
              <a:rPr lang="en-US" sz="2100">
                <a:highlight>
                  <a:srgbClr val="00FF00"/>
                </a:highlight>
              </a:rPr>
              <a:t>You can rent the scooters from different providers.</a:t>
            </a:r>
            <a:endParaRPr/>
          </a:p>
          <a:p>
            <a:pPr marL="114300" lvl="0" indent="0" algn="l" rtl="0">
              <a:lnSpc>
                <a:spcPct val="100000"/>
              </a:lnSpc>
              <a:spcBef>
                <a:spcPts val="360"/>
              </a:spcBef>
              <a:spcAft>
                <a:spcPts val="0"/>
              </a:spcAft>
              <a:buSzPts val="1800"/>
              <a:buNone/>
            </a:pPr>
            <a:r>
              <a:rPr lang="en-US" sz="2100"/>
              <a:t>2. </a:t>
            </a:r>
            <a:r>
              <a:rPr lang="en-US" sz="2100" b="1"/>
              <a:t>The survey has shown that…</a:t>
            </a:r>
            <a:endParaRPr/>
          </a:p>
          <a:p>
            <a:pPr marL="457200" lvl="0" indent="-342900" algn="l" rtl="0">
              <a:lnSpc>
                <a:spcPct val="100000"/>
              </a:lnSpc>
              <a:spcBef>
                <a:spcPts val="360"/>
              </a:spcBef>
              <a:spcAft>
                <a:spcPts val="0"/>
              </a:spcAft>
              <a:buClr>
                <a:schemeClr val="dk1"/>
              </a:buClr>
              <a:buSzPts val="1800"/>
              <a:buChar char="•"/>
            </a:pPr>
            <a:r>
              <a:rPr lang="en-US" sz="2100"/>
              <a:t>a) over half of the people interviewed find e-scooters practical</a:t>
            </a:r>
            <a:endParaRPr/>
          </a:p>
          <a:p>
            <a:pPr marL="457200" lvl="0" indent="-342900" algn="l" rtl="0">
              <a:lnSpc>
                <a:spcPct val="100000"/>
              </a:lnSpc>
              <a:spcBef>
                <a:spcPts val="360"/>
              </a:spcBef>
              <a:spcAft>
                <a:spcPts val="0"/>
              </a:spcAft>
              <a:buClr>
                <a:schemeClr val="dk1"/>
              </a:buClr>
              <a:buSzPts val="1800"/>
              <a:buChar char="•"/>
            </a:pPr>
            <a:r>
              <a:rPr lang="en-US" sz="2100"/>
              <a:t>b) </a:t>
            </a:r>
            <a:r>
              <a:rPr lang="en-US" sz="2100">
                <a:highlight>
                  <a:srgbClr val="00FF00"/>
                </a:highlight>
              </a:rPr>
              <a:t>without E-Scooters people would have used public transport. </a:t>
            </a:r>
            <a:endParaRPr/>
          </a:p>
          <a:p>
            <a:pPr marL="457200" lvl="0" indent="-342900" algn="l" rtl="0">
              <a:lnSpc>
                <a:spcPct val="100000"/>
              </a:lnSpc>
              <a:spcBef>
                <a:spcPts val="360"/>
              </a:spcBef>
              <a:spcAft>
                <a:spcPts val="0"/>
              </a:spcAft>
              <a:buClr>
                <a:schemeClr val="dk1"/>
              </a:buClr>
              <a:buSzPts val="1800"/>
              <a:buChar char="•"/>
            </a:pPr>
            <a:r>
              <a:rPr lang="en-US" sz="2100"/>
              <a:t>c) every second e-scooter driver has ridden the scooter whilst drunk.</a:t>
            </a:r>
            <a:endParaRPr/>
          </a:p>
          <a:p>
            <a:pPr marL="114300" lvl="0" indent="0" algn="l" rtl="0">
              <a:lnSpc>
                <a:spcPct val="100000"/>
              </a:lnSpc>
              <a:spcBef>
                <a:spcPts val="360"/>
              </a:spcBef>
              <a:spcAft>
                <a:spcPts val="0"/>
              </a:spcAft>
              <a:buSzPts val="1800"/>
              <a:buNone/>
            </a:pPr>
            <a:r>
              <a:rPr lang="en-US" sz="2100"/>
              <a:t>3.</a:t>
            </a:r>
            <a:r>
              <a:rPr lang="en-US" sz="2100" b="1"/>
              <a:t> What does the text say about E-Scooters regarding the environment?</a:t>
            </a:r>
            <a:endParaRPr/>
          </a:p>
          <a:p>
            <a:pPr marL="457200" lvl="0" indent="-342900" algn="l" rtl="0">
              <a:lnSpc>
                <a:spcPct val="100000"/>
              </a:lnSpc>
              <a:spcBef>
                <a:spcPts val="360"/>
              </a:spcBef>
              <a:spcAft>
                <a:spcPts val="0"/>
              </a:spcAft>
              <a:buClr>
                <a:schemeClr val="dk1"/>
              </a:buClr>
              <a:buSzPts val="1800"/>
              <a:buChar char="•"/>
            </a:pPr>
            <a:r>
              <a:rPr lang="en-US" sz="2100"/>
              <a:t>a) </a:t>
            </a:r>
            <a:r>
              <a:rPr lang="en-US" sz="2100">
                <a:highlight>
                  <a:srgbClr val="00FF00"/>
                </a:highlight>
              </a:rPr>
              <a:t>E-Scooters are less environmentally friendly than assumed.</a:t>
            </a:r>
            <a:endParaRPr/>
          </a:p>
          <a:p>
            <a:pPr marL="457200" lvl="0" indent="-342900" algn="l" rtl="0">
              <a:lnSpc>
                <a:spcPct val="100000"/>
              </a:lnSpc>
              <a:spcBef>
                <a:spcPts val="360"/>
              </a:spcBef>
              <a:spcAft>
                <a:spcPts val="0"/>
              </a:spcAft>
              <a:buClr>
                <a:schemeClr val="dk1"/>
              </a:buClr>
              <a:buSzPts val="1800"/>
              <a:buChar char="•"/>
            </a:pPr>
            <a:r>
              <a:rPr lang="en-US" sz="2100"/>
              <a:t>b) The batteries of e-scooters only run down very slowly. You do not have to change them often.</a:t>
            </a:r>
            <a:endParaRPr/>
          </a:p>
          <a:p>
            <a:pPr marL="457200" lvl="0" indent="-342900" algn="l" rtl="0">
              <a:lnSpc>
                <a:spcPct val="100000"/>
              </a:lnSpc>
              <a:spcBef>
                <a:spcPts val="360"/>
              </a:spcBef>
              <a:spcAft>
                <a:spcPts val="0"/>
              </a:spcAft>
              <a:buClr>
                <a:schemeClr val="dk1"/>
              </a:buClr>
              <a:buSzPts val="1800"/>
              <a:buChar char="•"/>
            </a:pPr>
            <a:r>
              <a:rPr lang="en-US" sz="2100"/>
              <a:t>c) E-Scooters are very stable and last a long time.</a:t>
            </a: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178125" y="725715"/>
            <a:ext cx="8732076" cy="5979886"/>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6"/>
          <p:cNvSpPr txBox="1">
            <a:spLocks noGrp="1"/>
          </p:cNvSpPr>
          <p:nvPr>
            <p:ph type="title"/>
          </p:nvPr>
        </p:nvSpPr>
        <p:spPr>
          <a:xfrm>
            <a:off x="233800" y="26716"/>
            <a:ext cx="8229600" cy="8370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959"/>
              <a:buNone/>
            </a:pPr>
            <a:r>
              <a:rPr lang="en-US" sz="3959" b="1" u="sng">
                <a:solidFill>
                  <a:srgbClr val="00527D"/>
                </a:solidFill>
              </a:rPr>
              <a:t>Lückenfüller</a:t>
            </a:r>
            <a:endParaRPr sz="3959" b="1">
              <a:solidFill>
                <a:srgbClr val="00527D"/>
              </a:solidFill>
            </a:endParaRPr>
          </a:p>
        </p:txBody>
      </p:sp>
      <p:sp>
        <p:nvSpPr>
          <p:cNvPr id="175" name="Google Shape;175;p6"/>
          <p:cNvSpPr txBox="1">
            <a:spLocks noGrp="1"/>
          </p:cNvSpPr>
          <p:nvPr>
            <p:ph type="body" idx="1"/>
          </p:nvPr>
        </p:nvSpPr>
        <p:spPr>
          <a:xfrm>
            <a:off x="328980" y="865958"/>
            <a:ext cx="8548048"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None/>
            </a:pPr>
            <a:r>
              <a:rPr lang="en-US" sz="2400" b="1"/>
              <a:t> Put the following words into the right place:</a:t>
            </a:r>
            <a:endParaRPr/>
          </a:p>
          <a:p>
            <a:pPr marL="342900" lvl="0" indent="-342900" algn="l" rtl="0">
              <a:lnSpc>
                <a:spcPct val="100000"/>
              </a:lnSpc>
              <a:spcBef>
                <a:spcPts val="0"/>
              </a:spcBef>
              <a:spcAft>
                <a:spcPts val="0"/>
              </a:spcAft>
              <a:buClr>
                <a:schemeClr val="dk1"/>
              </a:buClr>
              <a:buSzPts val="2400"/>
              <a:buNone/>
            </a:pPr>
            <a:endParaRPr sz="2400" b="1"/>
          </a:p>
          <a:p>
            <a:pPr marL="342900" lvl="0" indent="-342900" algn="l" rtl="0">
              <a:lnSpc>
                <a:spcPct val="100000"/>
              </a:lnSpc>
              <a:spcBef>
                <a:spcPts val="0"/>
              </a:spcBef>
              <a:spcAft>
                <a:spcPts val="0"/>
              </a:spcAft>
              <a:buClr>
                <a:schemeClr val="dk1"/>
              </a:buClr>
              <a:buSzPts val="2400"/>
              <a:buNone/>
            </a:pPr>
            <a:endParaRPr/>
          </a:p>
          <a:p>
            <a:pPr marL="457200" lvl="0" indent="-457200" algn="l" rtl="0">
              <a:lnSpc>
                <a:spcPct val="100000"/>
              </a:lnSpc>
              <a:spcBef>
                <a:spcPts val="480"/>
              </a:spcBef>
              <a:spcAft>
                <a:spcPts val="0"/>
              </a:spcAft>
              <a:buClr>
                <a:schemeClr val="dk1"/>
              </a:buClr>
              <a:buSzPts val="2400"/>
              <a:buAutoNum type="arabicPeriod"/>
            </a:pPr>
            <a:r>
              <a:rPr lang="en-US" sz="2400"/>
              <a:t>Herr Müller ist sehr umweltbewusst und findet, _______ ist ein wichtiges Thema für seinen Unterricht.</a:t>
            </a:r>
            <a:endParaRPr/>
          </a:p>
          <a:p>
            <a:pPr marL="457200" lvl="0" indent="-457200" algn="l" rtl="0">
              <a:lnSpc>
                <a:spcPct val="100000"/>
              </a:lnSpc>
              <a:spcBef>
                <a:spcPts val="480"/>
              </a:spcBef>
              <a:spcAft>
                <a:spcPts val="0"/>
              </a:spcAft>
              <a:buClr>
                <a:schemeClr val="dk1"/>
              </a:buClr>
              <a:buSzPts val="2400"/>
              <a:buAutoNum type="arabicPeriod"/>
            </a:pPr>
            <a:r>
              <a:rPr lang="en-US" sz="2400"/>
              <a:t>Die _________ der E-Scooter ist nicht schwer. In der App wird genau erklärt, wie sie funktionieren. </a:t>
            </a:r>
            <a:endParaRPr/>
          </a:p>
          <a:p>
            <a:pPr marL="457200" lvl="0" indent="-457200" algn="l" rtl="0">
              <a:lnSpc>
                <a:spcPct val="100000"/>
              </a:lnSpc>
              <a:spcBef>
                <a:spcPts val="480"/>
              </a:spcBef>
              <a:spcAft>
                <a:spcPts val="0"/>
              </a:spcAft>
              <a:buClr>
                <a:schemeClr val="dk1"/>
              </a:buClr>
              <a:buSzPts val="2400"/>
              <a:buAutoNum type="arabicPeriod"/>
            </a:pPr>
            <a:r>
              <a:rPr lang="en-US" sz="2400"/>
              <a:t>Bevor ich etwas kaufe, vergleiche ich die Produkte unterschiedlicher ________.</a:t>
            </a:r>
            <a:endParaRPr/>
          </a:p>
          <a:p>
            <a:pPr marL="457200" lvl="0" indent="-457200" algn="l" rtl="0">
              <a:lnSpc>
                <a:spcPct val="100000"/>
              </a:lnSpc>
              <a:spcBef>
                <a:spcPts val="480"/>
              </a:spcBef>
              <a:spcAft>
                <a:spcPts val="0"/>
              </a:spcAft>
              <a:buClr>
                <a:schemeClr val="dk1"/>
              </a:buClr>
              <a:buSzPts val="2400"/>
              <a:buAutoNum type="arabicPeriod"/>
            </a:pPr>
            <a:r>
              <a:rPr lang="en-US" sz="2400"/>
              <a:t>Mein Fahrrad ist kaputt, ich leihe mir einen _______, um zu dir zu fahren. </a:t>
            </a:r>
            <a:endParaRPr/>
          </a:p>
          <a:p>
            <a:pPr marL="457200" lvl="0" indent="-457200" algn="l" rtl="0">
              <a:lnSpc>
                <a:spcPct val="100000"/>
              </a:lnSpc>
              <a:spcBef>
                <a:spcPts val="480"/>
              </a:spcBef>
              <a:spcAft>
                <a:spcPts val="0"/>
              </a:spcAft>
              <a:buClr>
                <a:schemeClr val="dk1"/>
              </a:buClr>
              <a:buSzPts val="2400"/>
              <a:buAutoNum type="arabicPeriod"/>
            </a:pPr>
            <a:r>
              <a:rPr lang="en-US" sz="2400"/>
              <a:t>Ich finde das zu teuer. Kennst du eine bessere _____?</a:t>
            </a:r>
            <a:endParaRPr/>
          </a:p>
          <a:p>
            <a:pPr marL="457200" lvl="0" indent="-457200" algn="l" rtl="0">
              <a:lnSpc>
                <a:spcPct val="100000"/>
              </a:lnSpc>
              <a:spcBef>
                <a:spcPts val="480"/>
              </a:spcBef>
              <a:spcAft>
                <a:spcPts val="0"/>
              </a:spcAft>
              <a:buClr>
                <a:schemeClr val="dk1"/>
              </a:buClr>
              <a:buSzPts val="2400"/>
              <a:buAutoNum type="arabicPeriod"/>
            </a:pPr>
            <a:r>
              <a:rPr lang="en-US" sz="2400"/>
              <a:t>Die Hälfte der _________, die an der Umfrage teilgenommen haben, waren Frauen.</a:t>
            </a:r>
            <a:endParaRPr sz="2400"/>
          </a:p>
        </p:txBody>
      </p:sp>
      <p:sp>
        <p:nvSpPr>
          <p:cNvPr id="176" name="Google Shape;176;p6"/>
          <p:cNvSpPr/>
          <p:nvPr/>
        </p:nvSpPr>
        <p:spPr>
          <a:xfrm>
            <a:off x="295807" y="1320800"/>
            <a:ext cx="5914138" cy="837067"/>
          </a:xfrm>
          <a:prstGeom prst="roundRect">
            <a:avLst>
              <a:gd name="adj" fmla="val 16667"/>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a) Anbieter;   b) Alternative;    c) Roller;                                                   d) Befragten; e) Nachhaltigkeit; f) Bedienung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p:nvPr/>
        </p:nvSpPr>
        <p:spPr>
          <a:xfrm>
            <a:off x="178125" y="725715"/>
            <a:ext cx="8732076" cy="5979886"/>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7"/>
          <p:cNvSpPr txBox="1">
            <a:spLocks noGrp="1"/>
          </p:cNvSpPr>
          <p:nvPr>
            <p:ph type="title"/>
          </p:nvPr>
        </p:nvSpPr>
        <p:spPr>
          <a:xfrm>
            <a:off x="233800" y="26716"/>
            <a:ext cx="8229600" cy="8370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959"/>
              <a:buNone/>
            </a:pPr>
            <a:r>
              <a:rPr lang="en-US" sz="3959" b="1" u="sng">
                <a:solidFill>
                  <a:srgbClr val="00527D"/>
                </a:solidFill>
              </a:rPr>
              <a:t>Lückenfüller - Lösungen</a:t>
            </a:r>
            <a:endParaRPr sz="3959" b="1">
              <a:solidFill>
                <a:srgbClr val="00527D"/>
              </a:solidFill>
            </a:endParaRPr>
          </a:p>
        </p:txBody>
      </p:sp>
      <p:sp>
        <p:nvSpPr>
          <p:cNvPr id="184" name="Google Shape;184;p7"/>
          <p:cNvSpPr txBox="1">
            <a:spLocks noGrp="1"/>
          </p:cNvSpPr>
          <p:nvPr>
            <p:ph type="body" idx="1"/>
          </p:nvPr>
        </p:nvSpPr>
        <p:spPr>
          <a:xfrm>
            <a:off x="328980" y="865958"/>
            <a:ext cx="8548048"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None/>
            </a:pPr>
            <a:r>
              <a:rPr lang="en-US" sz="2400" b="1"/>
              <a:t> Put the following words into the right place:</a:t>
            </a:r>
            <a:endParaRPr/>
          </a:p>
          <a:p>
            <a:pPr marL="342900" lvl="0" indent="-342900" algn="l" rtl="0">
              <a:lnSpc>
                <a:spcPct val="100000"/>
              </a:lnSpc>
              <a:spcBef>
                <a:spcPts val="0"/>
              </a:spcBef>
              <a:spcAft>
                <a:spcPts val="0"/>
              </a:spcAft>
              <a:buClr>
                <a:schemeClr val="dk1"/>
              </a:buClr>
              <a:buSzPts val="2400"/>
              <a:buNone/>
            </a:pPr>
            <a:endParaRPr sz="2400" b="1"/>
          </a:p>
          <a:p>
            <a:pPr marL="342900" lvl="0" indent="-342900" algn="l" rtl="0">
              <a:lnSpc>
                <a:spcPct val="100000"/>
              </a:lnSpc>
              <a:spcBef>
                <a:spcPts val="0"/>
              </a:spcBef>
              <a:spcAft>
                <a:spcPts val="0"/>
              </a:spcAft>
              <a:buClr>
                <a:schemeClr val="dk1"/>
              </a:buClr>
              <a:buSzPts val="2400"/>
              <a:buNone/>
            </a:pPr>
            <a:endParaRPr/>
          </a:p>
          <a:p>
            <a:pPr marL="457200" lvl="0" indent="-457200" algn="l" rtl="0">
              <a:lnSpc>
                <a:spcPct val="100000"/>
              </a:lnSpc>
              <a:spcBef>
                <a:spcPts val="480"/>
              </a:spcBef>
              <a:spcAft>
                <a:spcPts val="0"/>
              </a:spcAft>
              <a:buClr>
                <a:schemeClr val="dk1"/>
              </a:buClr>
              <a:buSzPts val="2400"/>
              <a:buAutoNum type="arabicPeriod"/>
            </a:pPr>
            <a:r>
              <a:rPr lang="en-US" sz="2400"/>
              <a:t>Herr Müller ist sehr umweltbewusst und findet, </a:t>
            </a:r>
            <a:r>
              <a:rPr lang="en-US" sz="2400">
                <a:highlight>
                  <a:srgbClr val="00FF00"/>
                </a:highlight>
              </a:rPr>
              <a:t>Nachhaltigkeit</a:t>
            </a:r>
            <a:r>
              <a:rPr lang="en-US" sz="2400"/>
              <a:t> ist ein wichtiges Thema für seinen Unterricht.</a:t>
            </a:r>
            <a:endParaRPr/>
          </a:p>
          <a:p>
            <a:pPr marL="457200" lvl="0" indent="-457200" algn="l" rtl="0">
              <a:lnSpc>
                <a:spcPct val="100000"/>
              </a:lnSpc>
              <a:spcBef>
                <a:spcPts val="480"/>
              </a:spcBef>
              <a:spcAft>
                <a:spcPts val="0"/>
              </a:spcAft>
              <a:buClr>
                <a:schemeClr val="dk1"/>
              </a:buClr>
              <a:buSzPts val="2400"/>
              <a:buAutoNum type="arabicPeriod"/>
            </a:pPr>
            <a:r>
              <a:rPr lang="en-US" sz="2400"/>
              <a:t>Die </a:t>
            </a:r>
            <a:r>
              <a:rPr lang="en-US" sz="2400">
                <a:highlight>
                  <a:srgbClr val="00FF00"/>
                </a:highlight>
              </a:rPr>
              <a:t>Bedienung</a:t>
            </a:r>
            <a:r>
              <a:rPr lang="en-US" sz="2400"/>
              <a:t> der E-Scooter ist nicht schwer. In der App wird genau erklärt, wie sie funktionieren. </a:t>
            </a:r>
            <a:endParaRPr/>
          </a:p>
          <a:p>
            <a:pPr marL="457200" lvl="0" indent="-457200" algn="l" rtl="0">
              <a:lnSpc>
                <a:spcPct val="100000"/>
              </a:lnSpc>
              <a:spcBef>
                <a:spcPts val="480"/>
              </a:spcBef>
              <a:spcAft>
                <a:spcPts val="0"/>
              </a:spcAft>
              <a:buClr>
                <a:schemeClr val="dk1"/>
              </a:buClr>
              <a:buSzPts val="2400"/>
              <a:buAutoNum type="arabicPeriod"/>
            </a:pPr>
            <a:r>
              <a:rPr lang="en-US" sz="2400"/>
              <a:t>Bevor ich etwas kaufe, vergleiche ich die Produkte unterschiedlicher </a:t>
            </a:r>
            <a:r>
              <a:rPr lang="en-US" sz="2400">
                <a:highlight>
                  <a:srgbClr val="00FF00"/>
                </a:highlight>
              </a:rPr>
              <a:t>Anbieter</a:t>
            </a:r>
            <a:r>
              <a:rPr lang="en-US" sz="2400"/>
              <a:t>. </a:t>
            </a:r>
            <a:endParaRPr/>
          </a:p>
          <a:p>
            <a:pPr marL="457200" lvl="0" indent="-457200" algn="l" rtl="0">
              <a:lnSpc>
                <a:spcPct val="100000"/>
              </a:lnSpc>
              <a:spcBef>
                <a:spcPts val="480"/>
              </a:spcBef>
              <a:spcAft>
                <a:spcPts val="0"/>
              </a:spcAft>
              <a:buClr>
                <a:schemeClr val="dk1"/>
              </a:buClr>
              <a:buSzPts val="2400"/>
              <a:buAutoNum type="arabicPeriod"/>
            </a:pPr>
            <a:r>
              <a:rPr lang="en-US" sz="2400"/>
              <a:t>Mein Fahrrad ist kaputt, ich leihe mir einen </a:t>
            </a:r>
            <a:r>
              <a:rPr lang="en-US" sz="2400">
                <a:highlight>
                  <a:srgbClr val="00FF00"/>
                </a:highlight>
              </a:rPr>
              <a:t>Roller</a:t>
            </a:r>
            <a:r>
              <a:rPr lang="en-US" sz="2400"/>
              <a:t>, um zu dir zu fahren. </a:t>
            </a:r>
            <a:endParaRPr/>
          </a:p>
          <a:p>
            <a:pPr marL="457200" lvl="0" indent="-457200" algn="l" rtl="0">
              <a:lnSpc>
                <a:spcPct val="100000"/>
              </a:lnSpc>
              <a:spcBef>
                <a:spcPts val="480"/>
              </a:spcBef>
              <a:spcAft>
                <a:spcPts val="0"/>
              </a:spcAft>
              <a:buClr>
                <a:schemeClr val="dk1"/>
              </a:buClr>
              <a:buSzPts val="2400"/>
              <a:buAutoNum type="arabicPeriod"/>
            </a:pPr>
            <a:r>
              <a:rPr lang="en-US" sz="2400"/>
              <a:t>Ich finde das zu teuer. Kennst du eine bessere </a:t>
            </a:r>
            <a:r>
              <a:rPr lang="en-US" sz="2400">
                <a:highlight>
                  <a:srgbClr val="00FF00"/>
                </a:highlight>
              </a:rPr>
              <a:t>Alternative</a:t>
            </a:r>
            <a:r>
              <a:rPr lang="en-US" sz="2400"/>
              <a:t>? </a:t>
            </a:r>
            <a:endParaRPr/>
          </a:p>
          <a:p>
            <a:pPr marL="457200" lvl="0" indent="-457200" algn="l" rtl="0">
              <a:lnSpc>
                <a:spcPct val="100000"/>
              </a:lnSpc>
              <a:spcBef>
                <a:spcPts val="480"/>
              </a:spcBef>
              <a:spcAft>
                <a:spcPts val="0"/>
              </a:spcAft>
              <a:buClr>
                <a:schemeClr val="dk1"/>
              </a:buClr>
              <a:buSzPts val="2400"/>
              <a:buAutoNum type="arabicPeriod"/>
            </a:pPr>
            <a:r>
              <a:rPr lang="en-US" sz="2400"/>
              <a:t>Die Hälfte der </a:t>
            </a:r>
            <a:r>
              <a:rPr lang="en-US" sz="2400">
                <a:highlight>
                  <a:srgbClr val="00FF00"/>
                </a:highlight>
              </a:rPr>
              <a:t>Befragten</a:t>
            </a:r>
            <a:r>
              <a:rPr lang="en-US" sz="2400"/>
              <a:t>, die an der Umfrage teilgenommen haben, waren Frauen.</a:t>
            </a:r>
            <a:endParaRPr sz="2400"/>
          </a:p>
        </p:txBody>
      </p:sp>
      <p:sp>
        <p:nvSpPr>
          <p:cNvPr id="185" name="Google Shape;185;p7"/>
          <p:cNvSpPr/>
          <p:nvPr/>
        </p:nvSpPr>
        <p:spPr>
          <a:xfrm>
            <a:off x="295807" y="1320800"/>
            <a:ext cx="5914138" cy="837067"/>
          </a:xfrm>
          <a:prstGeom prst="roundRect">
            <a:avLst>
              <a:gd name="adj" fmla="val 16667"/>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a) Anbieter;   b) Alternative;    c) Roller;                                                   d) Befragten; e) Nachhaltigkeit; f) Bedienung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C17E-A3FB-4422-A933-F71E6E055785}"/>
              </a:ext>
            </a:extLst>
          </p:cNvPr>
          <p:cNvSpPr>
            <a:spLocks noGrp="1"/>
          </p:cNvSpPr>
          <p:nvPr>
            <p:ph type="title"/>
          </p:nvPr>
        </p:nvSpPr>
        <p:spPr/>
        <p:txBody>
          <a:bodyPr/>
          <a:lstStyle/>
          <a:p>
            <a:endParaRPr lang="en-GB"/>
          </a:p>
        </p:txBody>
      </p:sp>
      <p:pic>
        <p:nvPicPr>
          <p:cNvPr id="4" name="Picture 3">
            <a:hlinkClick r:id="rId2"/>
            <a:extLst>
              <a:ext uri="{FF2B5EF4-FFF2-40B4-BE49-F238E27FC236}">
                <a16:creationId xmlns:a16="http://schemas.microsoft.com/office/drawing/2014/main" id="{06C8E131-AA2B-4FD8-A444-BCB859F17B48}"/>
              </a:ext>
            </a:extLst>
          </p:cNvPr>
          <p:cNvPicPr>
            <a:picLocks noChangeAspect="1"/>
          </p:cNvPicPr>
          <p:nvPr/>
        </p:nvPicPr>
        <p:blipFill rotWithShape="1">
          <a:blip r:embed="rId3"/>
          <a:srcRect l="23385" t="32282" r="19539" b="14427"/>
          <a:stretch/>
        </p:blipFill>
        <p:spPr>
          <a:xfrm>
            <a:off x="227507" y="1417638"/>
            <a:ext cx="8688986" cy="4561131"/>
          </a:xfrm>
          <a:prstGeom prst="rect">
            <a:avLst/>
          </a:prstGeom>
        </p:spPr>
      </p:pic>
    </p:spTree>
    <p:extLst>
      <p:ext uri="{BB962C8B-B14F-4D97-AF65-F5344CB8AC3E}">
        <p14:creationId xmlns:p14="http://schemas.microsoft.com/office/powerpoint/2010/main" val="3760423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6eb9acda49_0_1"/>
          <p:cNvPicPr preferRelativeResize="0"/>
          <p:nvPr/>
        </p:nvPicPr>
        <p:blipFill rotWithShape="1">
          <a:blip r:embed="rId3">
            <a:alphaModFix/>
          </a:blip>
          <a:srcRect/>
          <a:stretch/>
        </p:blipFill>
        <p:spPr>
          <a:xfrm>
            <a:off x="2571826" y="2560624"/>
            <a:ext cx="4000350" cy="1161775"/>
          </a:xfrm>
          <a:prstGeom prst="rect">
            <a:avLst/>
          </a:prstGeom>
          <a:noFill/>
          <a:ln>
            <a:noFill/>
          </a:ln>
        </p:spPr>
      </p:pic>
      <p:pic>
        <p:nvPicPr>
          <p:cNvPr id="191" name="Google Shape;191;g6eb9acda49_0_1"/>
          <p:cNvPicPr preferRelativeResize="0"/>
          <p:nvPr/>
        </p:nvPicPr>
        <p:blipFill rotWithShape="1">
          <a:blip r:embed="rId4">
            <a:alphaModFix/>
          </a:blip>
          <a:srcRect/>
          <a:stretch/>
        </p:blipFill>
        <p:spPr>
          <a:xfrm>
            <a:off x="2571821" y="3829569"/>
            <a:ext cx="1484869" cy="992644"/>
          </a:xfrm>
          <a:prstGeom prst="rect">
            <a:avLst/>
          </a:prstGeom>
          <a:noFill/>
          <a:ln>
            <a:noFill/>
          </a:ln>
        </p:spPr>
      </p:pic>
      <p:sp>
        <p:nvSpPr>
          <p:cNvPr id="192" name="Google Shape;192;g6eb9acda49_0_1"/>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7" name="Google Shape;97;g6eb9acda49_0_86"/>
          <p:cNvPicPr preferRelativeResize="0"/>
          <p:nvPr/>
        </p:nvPicPr>
        <p:blipFill rotWithShape="1">
          <a:blip r:embed="rId3">
            <a:alphaModFix/>
          </a:blip>
          <a:srcRect/>
          <a:stretch/>
        </p:blipFill>
        <p:spPr>
          <a:xfrm>
            <a:off x="0" y="1451125"/>
            <a:ext cx="9143999" cy="3955754"/>
          </a:xfrm>
          <a:prstGeom prst="rect">
            <a:avLst/>
          </a:prstGeom>
          <a:noFill/>
          <a:ln>
            <a:noFill/>
          </a:ln>
        </p:spPr>
      </p:pic>
      <p:pic>
        <p:nvPicPr>
          <p:cNvPr id="4" name="Picture 3">
            <a:extLst>
              <a:ext uri="{FF2B5EF4-FFF2-40B4-BE49-F238E27FC236}">
                <a16:creationId xmlns:a16="http://schemas.microsoft.com/office/drawing/2014/main" id="{BD9DF1EA-43BD-472E-80C4-1BE4206CBB83}"/>
              </a:ext>
            </a:extLst>
          </p:cNvPr>
          <p:cNvPicPr>
            <a:picLocks noChangeAspect="1"/>
          </p:cNvPicPr>
          <p:nvPr/>
        </p:nvPicPr>
        <p:blipFill>
          <a:blip r:embed="rId4"/>
          <a:stretch>
            <a:fillRect/>
          </a:stretch>
        </p:blipFill>
        <p:spPr>
          <a:xfrm>
            <a:off x="4466607" y="0"/>
            <a:ext cx="4377307" cy="9571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2" name="Picture 1">
            <a:extLst>
              <a:ext uri="{FF2B5EF4-FFF2-40B4-BE49-F238E27FC236}">
                <a16:creationId xmlns:a16="http://schemas.microsoft.com/office/drawing/2014/main" id="{886DC78A-3207-4BEA-8074-E06DA347F7BD}"/>
              </a:ext>
            </a:extLst>
          </p:cNvPr>
          <p:cNvPicPr>
            <a:picLocks noChangeAspect="1"/>
          </p:cNvPicPr>
          <p:nvPr/>
        </p:nvPicPr>
        <p:blipFill>
          <a:blip r:embed="rId3"/>
          <a:stretch>
            <a:fillRect/>
          </a:stretch>
        </p:blipFill>
        <p:spPr>
          <a:xfrm>
            <a:off x="4532477" y="0"/>
            <a:ext cx="4377307" cy="957155"/>
          </a:xfrm>
          <a:prstGeom prst="rect">
            <a:avLst/>
          </a:prstGeom>
        </p:spPr>
      </p:pic>
      <p:pic>
        <p:nvPicPr>
          <p:cNvPr id="4" name="Picture 3">
            <a:extLst>
              <a:ext uri="{FF2B5EF4-FFF2-40B4-BE49-F238E27FC236}">
                <a16:creationId xmlns:a16="http://schemas.microsoft.com/office/drawing/2014/main" id="{023E47A7-9798-4DD3-A6E2-2ABA7BBE3D23}"/>
              </a:ext>
            </a:extLst>
          </p:cNvPr>
          <p:cNvPicPr>
            <a:picLocks noChangeAspect="1"/>
          </p:cNvPicPr>
          <p:nvPr/>
        </p:nvPicPr>
        <p:blipFill rotWithShape="1">
          <a:blip r:embed="rId4"/>
          <a:srcRect t="13956" b="51795"/>
          <a:stretch/>
        </p:blipFill>
        <p:spPr>
          <a:xfrm>
            <a:off x="23429" y="1276643"/>
            <a:ext cx="8886355" cy="43047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457200" y="175743"/>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Wer ist nochmal Greta Thunberg?</a:t>
            </a:r>
            <a:endParaRPr>
              <a:solidFill>
                <a:srgbClr val="00527D"/>
              </a:solidFill>
            </a:endParaRPr>
          </a:p>
        </p:txBody>
      </p:sp>
      <p:pic>
        <p:nvPicPr>
          <p:cNvPr id="110" name="Google Shape;110;p26" descr="Screen Shot 2019-11-18 at 17.51.15.png"/>
          <p:cNvPicPr preferRelativeResize="0">
            <a:picLocks noGrp="1"/>
          </p:cNvPicPr>
          <p:nvPr>
            <p:ph type="body" idx="1"/>
          </p:nvPr>
        </p:nvPicPr>
        <p:blipFill rotWithShape="1">
          <a:blip r:embed="rId3">
            <a:alphaModFix/>
          </a:blip>
          <a:srcRect/>
          <a:stretch/>
        </p:blipFill>
        <p:spPr>
          <a:xfrm>
            <a:off x="2322775" y="1307800"/>
            <a:ext cx="4188000" cy="545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7"/>
          <p:cNvSpPr/>
          <p:nvPr/>
        </p:nvSpPr>
        <p:spPr>
          <a:xfrm>
            <a:off x="144725" y="946325"/>
            <a:ext cx="8795400" cy="5454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7"/>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Wer ist nochmal Greta Thunberg?</a:t>
            </a:r>
            <a:endParaRPr b="1">
              <a:solidFill>
                <a:srgbClr val="00527D"/>
              </a:solidFill>
            </a:endParaRPr>
          </a:p>
        </p:txBody>
      </p:sp>
      <p:sp>
        <p:nvSpPr>
          <p:cNvPr id="117" name="Google Shape;117;p27"/>
          <p:cNvSpPr txBox="1">
            <a:spLocks noGrp="1"/>
          </p:cNvSpPr>
          <p:nvPr>
            <p:ph type="body" idx="1"/>
          </p:nvPr>
        </p:nvSpPr>
        <p:spPr>
          <a:xfrm>
            <a:off x="309489" y="1283677"/>
            <a:ext cx="8377311" cy="5257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None/>
            </a:pPr>
            <a:r>
              <a:rPr lang="en-US" sz="2400"/>
              <a:t>Greta Thunberg ist ein schwedischer Teenager, geboren im Jahr</a:t>
            </a:r>
            <a:endParaRPr/>
          </a:p>
          <a:p>
            <a:pPr marL="342900" lvl="0" indent="-342900" algn="l" rtl="0">
              <a:lnSpc>
                <a:spcPct val="100000"/>
              </a:lnSpc>
              <a:spcBef>
                <a:spcPts val="0"/>
              </a:spcBef>
              <a:spcAft>
                <a:spcPts val="0"/>
              </a:spcAft>
              <a:buSzPts val="2400"/>
              <a:buNone/>
            </a:pPr>
            <a:r>
              <a:rPr lang="en-US" sz="2400"/>
              <a:t>2003, die gegen den Klimawandel streikt.  Im August 2018</a:t>
            </a:r>
            <a:endParaRPr/>
          </a:p>
          <a:p>
            <a:pPr marL="342900" lvl="0" indent="-342900" algn="l" rtl="0">
              <a:lnSpc>
                <a:spcPct val="100000"/>
              </a:lnSpc>
              <a:spcBef>
                <a:spcPts val="0"/>
              </a:spcBef>
              <a:spcAft>
                <a:spcPts val="0"/>
              </a:spcAft>
              <a:buSzPts val="2400"/>
              <a:buNone/>
            </a:pPr>
            <a:r>
              <a:rPr lang="en-US" sz="2400"/>
              <a:t>startete sie mit einer Demonstration vor dem schwedischen</a:t>
            </a:r>
            <a:endParaRPr/>
          </a:p>
          <a:p>
            <a:pPr marL="342900" lvl="0" indent="-342900" algn="l" rtl="0">
              <a:lnSpc>
                <a:spcPct val="100000"/>
              </a:lnSpc>
              <a:spcBef>
                <a:spcPts val="0"/>
              </a:spcBef>
              <a:spcAft>
                <a:spcPts val="0"/>
              </a:spcAft>
              <a:buSzPts val="2400"/>
              <a:buNone/>
            </a:pPr>
            <a:r>
              <a:rPr lang="en-US" sz="2400"/>
              <a:t>Parlament, um die Politiker ihres Landes zum Klimaschutz</a:t>
            </a:r>
            <a:endParaRPr/>
          </a:p>
          <a:p>
            <a:pPr marL="342900" lvl="0" indent="-342900" algn="l" rtl="0">
              <a:lnSpc>
                <a:spcPct val="100000"/>
              </a:lnSpc>
              <a:spcBef>
                <a:spcPts val="0"/>
              </a:spcBef>
              <a:spcAft>
                <a:spcPts val="0"/>
              </a:spcAft>
              <a:buSzPts val="2400"/>
              <a:buNone/>
            </a:pPr>
            <a:r>
              <a:rPr lang="en-US" sz="2400"/>
              <a:t>aufzurufen. </a:t>
            </a:r>
            <a:endParaRPr/>
          </a:p>
          <a:p>
            <a:pPr marL="342900" lvl="0" indent="-342900" algn="l" rtl="0">
              <a:lnSpc>
                <a:spcPct val="100000"/>
              </a:lnSpc>
              <a:spcBef>
                <a:spcPts val="0"/>
              </a:spcBef>
              <a:spcAft>
                <a:spcPts val="0"/>
              </a:spcAft>
              <a:buSzPts val="2400"/>
              <a:buNone/>
            </a:pPr>
            <a:r>
              <a:rPr lang="en-US" sz="2400"/>
              <a:t>Auf der ganzen Welt haben junge Menschen beschlossen, Greta</a:t>
            </a:r>
            <a:endParaRPr/>
          </a:p>
          <a:p>
            <a:pPr marL="342900" lvl="0" indent="-342900" algn="l" rtl="0">
              <a:lnSpc>
                <a:spcPct val="100000"/>
              </a:lnSpc>
              <a:spcBef>
                <a:spcPts val="0"/>
              </a:spcBef>
              <a:spcAft>
                <a:spcPts val="0"/>
              </a:spcAft>
              <a:buSzPts val="2400"/>
              <a:buNone/>
            </a:pPr>
            <a:r>
              <a:rPr lang="en-US" sz="2400"/>
              <a:t>zu folgen. Heute streiken Schülerinnen und Schüler in mehreren</a:t>
            </a:r>
            <a:endParaRPr/>
          </a:p>
          <a:p>
            <a:pPr marL="342900" lvl="0" indent="-342900" algn="l" rtl="0">
              <a:lnSpc>
                <a:spcPct val="100000"/>
              </a:lnSpc>
              <a:spcBef>
                <a:spcPts val="0"/>
              </a:spcBef>
              <a:spcAft>
                <a:spcPts val="0"/>
              </a:spcAft>
              <a:buSzPts val="2400"/>
              <a:buNone/>
            </a:pPr>
            <a:r>
              <a:rPr lang="en-US" sz="2400"/>
              <a:t>Ländern wie Belgien, Kenia und Indien an einem Tag in der</a:t>
            </a:r>
            <a:endParaRPr/>
          </a:p>
          <a:p>
            <a:pPr marL="342900" lvl="0" indent="-342900" algn="l" rtl="0">
              <a:lnSpc>
                <a:spcPct val="100000"/>
              </a:lnSpc>
              <a:spcBef>
                <a:spcPts val="0"/>
              </a:spcBef>
              <a:spcAft>
                <a:spcPts val="0"/>
              </a:spcAft>
              <a:buSzPts val="2400"/>
              <a:buNone/>
            </a:pPr>
            <a:r>
              <a:rPr lang="en-US" sz="2400"/>
              <a:t>Woche, oft freitags.</a:t>
            </a:r>
            <a:endParaRPr/>
          </a:p>
          <a:p>
            <a:pPr marL="342900" lvl="0" indent="-342900" algn="l" rtl="0">
              <a:lnSpc>
                <a:spcPct val="100000"/>
              </a:lnSpc>
              <a:spcBef>
                <a:spcPts val="0"/>
              </a:spcBef>
              <a:spcAft>
                <a:spcPts val="0"/>
              </a:spcAft>
              <a:buSzPts val="2400"/>
              <a:buNone/>
            </a:pPr>
            <a:r>
              <a:rPr lang="en-US" sz="2400"/>
              <a:t>Diese Jugenddemonstrationen lenken die Aufmerksamkeit auf die</a:t>
            </a:r>
            <a:endParaRPr/>
          </a:p>
          <a:p>
            <a:pPr marL="342900" lvl="0" indent="-342900" algn="l" rtl="0">
              <a:lnSpc>
                <a:spcPct val="100000"/>
              </a:lnSpc>
              <a:spcBef>
                <a:spcPts val="0"/>
              </a:spcBef>
              <a:spcAft>
                <a:spcPts val="0"/>
              </a:spcAft>
              <a:buSzPts val="2400"/>
              <a:buNone/>
            </a:pPr>
            <a:r>
              <a:rPr lang="en-US" sz="2400"/>
              <a:t>Umwelt und das Klima. Politiker auf der ganzen Welt sprechen</a:t>
            </a:r>
            <a:endParaRPr/>
          </a:p>
          <a:p>
            <a:pPr marL="342900" lvl="0" indent="-342900" algn="l" rtl="0">
              <a:lnSpc>
                <a:spcPct val="100000"/>
              </a:lnSpc>
              <a:spcBef>
                <a:spcPts val="0"/>
              </a:spcBef>
              <a:spcAft>
                <a:spcPts val="0"/>
              </a:spcAft>
              <a:buSzPts val="2400"/>
              <a:buNone/>
            </a:pPr>
            <a:r>
              <a:rPr lang="en-US" sz="2400"/>
              <a:t>nun über diese Themen, obwohl sie sich früher weniger für </a:t>
            </a:r>
            <a:endParaRPr/>
          </a:p>
          <a:p>
            <a:pPr marL="342900" lvl="0" indent="-342900" algn="l" rtl="0">
              <a:lnSpc>
                <a:spcPct val="100000"/>
              </a:lnSpc>
              <a:spcBef>
                <a:spcPts val="0"/>
              </a:spcBef>
              <a:spcAft>
                <a:spcPts val="0"/>
              </a:spcAft>
              <a:buSzPts val="2400"/>
              <a:buNone/>
            </a:pPr>
            <a:r>
              <a:rPr lang="en-US" sz="2400"/>
              <a:t>den Klimaschutz interessiert haben.</a:t>
            </a:r>
            <a:endParaRPr/>
          </a:p>
          <a:p>
            <a:pPr marL="342900" lvl="0" indent="-342900" algn="l" rtl="0">
              <a:lnSpc>
                <a:spcPct val="100000"/>
              </a:lnSpc>
              <a:spcBef>
                <a:spcPts val="0"/>
              </a:spcBef>
              <a:spcAft>
                <a:spcPts val="0"/>
              </a:spcAft>
              <a:buClr>
                <a:schemeClr val="dk1"/>
              </a:buClr>
              <a:buSzPts val="2400"/>
              <a:buNone/>
            </a:pP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p:nvPr/>
        </p:nvSpPr>
        <p:spPr>
          <a:xfrm>
            <a:off x="155875" y="1313700"/>
            <a:ext cx="8772900" cy="4887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Verständnisfragen</a:t>
            </a:r>
            <a:endParaRPr b="1">
              <a:solidFill>
                <a:srgbClr val="00527D"/>
              </a:solidFill>
            </a:endParaRPr>
          </a:p>
        </p:txBody>
      </p:sp>
      <p:sp>
        <p:nvSpPr>
          <p:cNvPr id="124" name="Google Shape;124;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514350" lvl="0" indent="-514350" algn="l" rtl="0">
              <a:lnSpc>
                <a:spcPct val="100000"/>
              </a:lnSpc>
              <a:spcBef>
                <a:spcPts val="0"/>
              </a:spcBef>
              <a:spcAft>
                <a:spcPts val="0"/>
              </a:spcAft>
              <a:buClr>
                <a:schemeClr val="dk1"/>
              </a:buClr>
              <a:buSzPts val="2960"/>
              <a:buFont typeface="Calibri"/>
              <a:buAutoNum type="arabicPeriod"/>
            </a:pPr>
            <a:r>
              <a:rPr lang="en-US" sz="2960"/>
              <a:t>Where is Greta from and how old is she?</a:t>
            </a:r>
            <a:endParaRPr/>
          </a:p>
          <a:p>
            <a:pPr marL="514350" lvl="0" indent="-514350" algn="l" rtl="0">
              <a:lnSpc>
                <a:spcPct val="100000"/>
              </a:lnSpc>
              <a:spcBef>
                <a:spcPts val="592"/>
              </a:spcBef>
              <a:spcAft>
                <a:spcPts val="0"/>
              </a:spcAft>
              <a:buClr>
                <a:schemeClr val="dk1"/>
              </a:buClr>
              <a:buSzPts val="2960"/>
              <a:buFont typeface="Calibri"/>
              <a:buAutoNum type="arabicPeriod"/>
            </a:pPr>
            <a:r>
              <a:rPr lang="en-US" sz="2960"/>
              <a:t>What is she famous for?</a:t>
            </a:r>
            <a:endParaRPr/>
          </a:p>
          <a:p>
            <a:pPr marL="514350" lvl="0" indent="-514350" algn="l" rtl="0">
              <a:lnSpc>
                <a:spcPct val="100000"/>
              </a:lnSpc>
              <a:spcBef>
                <a:spcPts val="592"/>
              </a:spcBef>
              <a:spcAft>
                <a:spcPts val="0"/>
              </a:spcAft>
              <a:buClr>
                <a:schemeClr val="dk1"/>
              </a:buClr>
              <a:buSzPts val="2960"/>
              <a:buFont typeface="Calibri"/>
              <a:buAutoNum type="arabicPeriod"/>
            </a:pPr>
            <a:r>
              <a:rPr lang="en-US" sz="2960"/>
              <a:t>What did she start in August 2018?</a:t>
            </a:r>
            <a:endParaRPr/>
          </a:p>
          <a:p>
            <a:pPr marL="514350" lvl="0" indent="-514350" algn="l" rtl="0">
              <a:lnSpc>
                <a:spcPct val="100000"/>
              </a:lnSpc>
              <a:spcBef>
                <a:spcPts val="592"/>
              </a:spcBef>
              <a:spcAft>
                <a:spcPts val="0"/>
              </a:spcAft>
              <a:buClr>
                <a:schemeClr val="dk1"/>
              </a:buClr>
              <a:buSzPts val="2960"/>
              <a:buFont typeface="Calibri"/>
              <a:buAutoNum type="arabicPeriod"/>
            </a:pPr>
            <a:r>
              <a:rPr lang="en-US" sz="2960"/>
              <a:t>Children from which other countries decided to</a:t>
            </a:r>
            <a:endParaRPr/>
          </a:p>
          <a:p>
            <a:pPr marL="514350" lvl="0" indent="-514350" algn="l" rtl="0">
              <a:lnSpc>
                <a:spcPct val="100000"/>
              </a:lnSpc>
              <a:spcBef>
                <a:spcPts val="592"/>
              </a:spcBef>
              <a:spcAft>
                <a:spcPts val="0"/>
              </a:spcAft>
              <a:buClr>
                <a:schemeClr val="dk1"/>
              </a:buClr>
              <a:buSzPts val="2960"/>
              <a:buNone/>
            </a:pPr>
            <a:r>
              <a:rPr lang="en-US" sz="2960"/>
              <a:t>      copy her?</a:t>
            </a:r>
            <a:endParaRPr/>
          </a:p>
          <a:p>
            <a:pPr marL="514350" lvl="0" indent="-514350" algn="l" rtl="0">
              <a:lnSpc>
                <a:spcPct val="100000"/>
              </a:lnSpc>
              <a:spcBef>
                <a:spcPts val="592"/>
              </a:spcBef>
              <a:spcAft>
                <a:spcPts val="0"/>
              </a:spcAft>
              <a:buClr>
                <a:schemeClr val="dk1"/>
              </a:buClr>
              <a:buSzPts val="2960"/>
              <a:buNone/>
            </a:pPr>
            <a:r>
              <a:rPr lang="en-US" sz="2960"/>
              <a:t>5.   What is special about Fridays?</a:t>
            </a:r>
            <a:endParaRPr/>
          </a:p>
          <a:p>
            <a:pPr marL="514350" lvl="0" indent="-514350" algn="l" rtl="0">
              <a:lnSpc>
                <a:spcPct val="100000"/>
              </a:lnSpc>
              <a:spcBef>
                <a:spcPts val="592"/>
              </a:spcBef>
              <a:spcAft>
                <a:spcPts val="0"/>
              </a:spcAft>
              <a:buClr>
                <a:schemeClr val="dk1"/>
              </a:buClr>
              <a:buSzPts val="2960"/>
              <a:buNone/>
            </a:pPr>
            <a:r>
              <a:rPr lang="en-US" sz="2960"/>
              <a:t>6.   Have attitudes among politicians changed at all</a:t>
            </a:r>
            <a:endParaRPr/>
          </a:p>
          <a:p>
            <a:pPr marL="514350" lvl="0" indent="-514350" algn="l" rtl="0">
              <a:lnSpc>
                <a:spcPct val="100000"/>
              </a:lnSpc>
              <a:spcBef>
                <a:spcPts val="592"/>
              </a:spcBef>
              <a:spcAft>
                <a:spcPts val="0"/>
              </a:spcAft>
              <a:buClr>
                <a:schemeClr val="dk1"/>
              </a:buClr>
              <a:buSzPts val="2960"/>
              <a:buNone/>
            </a:pPr>
            <a:r>
              <a:rPr lang="en-US" sz="2960"/>
              <a:t>	recently?</a:t>
            </a:r>
            <a:endParaRPr/>
          </a:p>
          <a:p>
            <a:pPr marL="514350" lvl="0" indent="-326390" algn="l" rtl="0">
              <a:lnSpc>
                <a:spcPct val="100000"/>
              </a:lnSpc>
              <a:spcBef>
                <a:spcPts val="592"/>
              </a:spcBef>
              <a:spcAft>
                <a:spcPts val="0"/>
              </a:spcAft>
              <a:buClr>
                <a:schemeClr val="dk1"/>
              </a:buClr>
              <a:buSzPts val="2960"/>
              <a:buFont typeface="Calibri"/>
              <a:buNone/>
            </a:pPr>
            <a:endParaRPr sz="296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txBox="1">
            <a:spLocks noGrp="1"/>
          </p:cNvSpPr>
          <p:nvPr>
            <p:ph type="title"/>
          </p:nvPr>
        </p:nvSpPr>
        <p:spPr>
          <a:xfrm>
            <a:off x="215900" y="-43651"/>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US" sz="3563" b="1">
                <a:solidFill>
                  <a:srgbClr val="00527D"/>
                </a:solidFill>
              </a:rPr>
              <a:t>Vorschläge von Kindern für den Klimaschutz</a:t>
            </a:r>
            <a:endParaRPr sz="3563" b="1">
              <a:solidFill>
                <a:srgbClr val="00527D"/>
              </a:solidFill>
            </a:endParaRPr>
          </a:p>
        </p:txBody>
      </p:sp>
      <p:graphicFrame>
        <p:nvGraphicFramePr>
          <p:cNvPr id="131" name="Google Shape;131;p2"/>
          <p:cNvGraphicFramePr/>
          <p:nvPr/>
        </p:nvGraphicFramePr>
        <p:xfrm>
          <a:off x="215900" y="1099349"/>
          <a:ext cx="8712200" cy="5702380"/>
        </p:xfrm>
        <a:graphic>
          <a:graphicData uri="http://schemas.openxmlformats.org/drawingml/2006/table">
            <a:tbl>
              <a:tblPr firstRow="1" bandRow="1">
                <a:noFill/>
                <a:tableStyleId>{D9A5BC1D-F41E-4383-B974-A4C97A210CF9}</a:tableStyleId>
              </a:tblPr>
              <a:tblGrid>
                <a:gridCol w="4356100">
                  <a:extLst>
                    <a:ext uri="{9D8B030D-6E8A-4147-A177-3AD203B41FA5}">
                      <a16:colId xmlns:a16="http://schemas.microsoft.com/office/drawing/2014/main" val="20000"/>
                    </a:ext>
                  </a:extLst>
                </a:gridCol>
                <a:gridCol w="4356100">
                  <a:extLst>
                    <a:ext uri="{9D8B030D-6E8A-4147-A177-3AD203B41FA5}">
                      <a16:colId xmlns:a16="http://schemas.microsoft.com/office/drawing/2014/main" val="20001"/>
                    </a:ext>
                  </a:extLst>
                </a:gridCol>
              </a:tblGrid>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1 Um die Umweltverschmutzung zu reduzieren, benutzen wir öffentliche</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A </a:t>
                      </a:r>
                      <a:r>
                        <a:rPr lang="en-US" sz="1600" b="0" u="none" strike="noStrike" cap="none"/>
                        <a:t>mit dem Fahrrad, dem Roller oder zu Fuß reisen.</a:t>
                      </a:r>
                      <a:endParaRPr/>
                    </a:p>
                  </a:txBody>
                  <a:tcPr marL="91450" marR="91450" marT="45725" marB="45725">
                    <a:solidFill>
                      <a:srgbClr val="FFFFFF"/>
                    </a:solidFill>
                  </a:tcPr>
                </a:tc>
                <a:extLst>
                  <a:ext uri="{0D108BD9-81ED-4DB2-BD59-A6C34878D82A}">
                    <a16:rowId xmlns:a16="http://schemas.microsoft.com/office/drawing/2014/main" val="10000"/>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2 Für kurze Fahrten können Sie</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B </a:t>
                      </a:r>
                      <a:r>
                        <a:rPr lang="en-US" sz="1600" b="0" u="none" strike="noStrike" cap="none"/>
                        <a:t>weil sie meist aus der Region kommen, was kürzere Transportketten ermöglicht.</a:t>
                      </a:r>
                      <a:endParaRPr sz="1600" b="0" u="none" strike="noStrike" cap="none"/>
                    </a:p>
                  </a:txBody>
                  <a:tcPr marL="91450" marR="91450" marT="45725" marB="45725">
                    <a:solidFill>
                      <a:srgbClr val="FFFFFF"/>
                    </a:solidFill>
                  </a:tcPr>
                </a:tc>
                <a:extLst>
                  <a:ext uri="{0D108BD9-81ED-4DB2-BD59-A6C34878D82A}">
                    <a16:rowId xmlns:a16="http://schemas.microsoft.com/office/drawing/2014/main" val="10001"/>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3 Wir schalten das Licht aus</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C essen, weil Kühe bei der Verdauung Methan freisetzen, was die Luft verschmutzt.</a:t>
                      </a:r>
                      <a:endParaRPr sz="1600" u="none" strike="noStrike" cap="none"/>
                    </a:p>
                  </a:txBody>
                  <a:tcPr marL="91450" marR="91450" marT="45725" marB="45725">
                    <a:solidFill>
                      <a:srgbClr val="FFFFFF"/>
                    </a:solidFill>
                  </a:tcPr>
                </a:tc>
                <a:extLst>
                  <a:ext uri="{0D108BD9-81ED-4DB2-BD59-A6C34878D82A}">
                    <a16:rowId xmlns:a16="http://schemas.microsoft.com/office/drawing/2014/main" val="10002"/>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4 Wir schalten bei Tageslicht nicht</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D </a:t>
                      </a:r>
                      <a:r>
                        <a:rPr lang="en-US" sz="1600" b="0" u="none" strike="noStrike" cap="none"/>
                        <a:t>Verkehrsmittel oder fahren in einer Fahrgemeinschaft.</a:t>
                      </a:r>
                      <a:endParaRPr sz="1600" b="0" u="none" strike="noStrike" cap="none"/>
                    </a:p>
                  </a:txBody>
                  <a:tcPr marL="91450" marR="91450" marT="45725" marB="45725">
                    <a:solidFill>
                      <a:srgbClr val="FFFFFF"/>
                    </a:solidFill>
                  </a:tcPr>
                </a:tc>
                <a:extLst>
                  <a:ext uri="{0D108BD9-81ED-4DB2-BD59-A6C34878D82A}">
                    <a16:rowId xmlns:a16="http://schemas.microsoft.com/office/drawing/2014/main" val="10003"/>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5 Wir sollen saisonale Produkte auswählen, </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E </a:t>
                      </a:r>
                      <a:r>
                        <a:rPr lang="en-US" sz="1600" b="0" u="none" strike="noStrike" cap="none"/>
                        <a:t>um Fabriken und Autos zu zwingen, weniger Umweltverschmutzung zu verursachen.</a:t>
                      </a:r>
                      <a:endParaRPr sz="1600" b="0" u="none" strike="noStrike" cap="none"/>
                    </a:p>
                  </a:txBody>
                  <a:tcPr marL="91450" marR="91450" marT="45725" marB="45725">
                    <a:solidFill>
                      <a:srgbClr val="FFFFFF"/>
                    </a:solidFill>
                  </a:tcPr>
                </a:tc>
                <a:extLst>
                  <a:ext uri="{0D108BD9-81ED-4DB2-BD59-A6C34878D82A}">
                    <a16:rowId xmlns:a16="http://schemas.microsoft.com/office/drawing/2014/main" val="10004"/>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6 Wir sollen weniger Rindfleisch</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F </a:t>
                      </a:r>
                      <a:r>
                        <a:rPr lang="en-US" sz="1600" b="0" u="none" strike="noStrike" cap="none"/>
                        <a:t>und ziehen den Stecker von Elektrogeräten, die nicht in Gebrauch sind.</a:t>
                      </a:r>
                      <a:endParaRPr sz="1600" b="0" u="none" strike="noStrike" cap="none"/>
                    </a:p>
                  </a:txBody>
                  <a:tcPr marL="91450" marR="91450" marT="45725" marB="45725">
                    <a:solidFill>
                      <a:srgbClr val="FFFFFF"/>
                    </a:solidFill>
                  </a:tcPr>
                </a:tc>
                <a:extLst>
                  <a:ext uri="{0D108BD9-81ED-4DB2-BD59-A6C34878D82A}">
                    <a16:rowId xmlns:a16="http://schemas.microsoft.com/office/drawing/2014/main" val="10005"/>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7 Wenn mir kalt ist, ziehe ich</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G an einem Ökoschulprogramm teilzunehmen, wie </a:t>
                      </a:r>
                      <a:r>
                        <a:rPr lang="en-US" sz="1600" i="0" u="sng" strike="noStrike" cap="none">
                          <a:solidFill>
                            <a:schemeClr val="dk1"/>
                          </a:solidFill>
                          <a:hlinkClick r:id="rId3"/>
                        </a:rPr>
                        <a:t>http://www.eco-kids-germany.de/oeko-tipps/gruene-schule.html</a:t>
                      </a:r>
                      <a:r>
                        <a:rPr lang="en-US" sz="1600" i="0" u="none" strike="noStrike" cap="none">
                          <a:solidFill>
                            <a:schemeClr val="dk1"/>
                          </a:solidFill>
                        </a:rPr>
                        <a:t> </a:t>
                      </a:r>
                      <a:endParaRPr sz="1600" i="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6"/>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8  Der Staat soll Gesetze erlassen, </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H </a:t>
                      </a:r>
                      <a:r>
                        <a:rPr lang="en-US" sz="1600" b="0" u="none" strike="noStrike" cap="none"/>
                        <a:t>das Licht ein und öffnen die Vorhänge.</a:t>
                      </a:r>
                      <a:endParaRPr sz="1600" b="0" u="none" strike="noStrike" cap="none"/>
                    </a:p>
                  </a:txBody>
                  <a:tcPr marL="91450" marR="91450" marT="45725" marB="45725">
                    <a:solidFill>
                      <a:srgbClr val="FFFFFF"/>
                    </a:solidFill>
                  </a:tcPr>
                </a:tc>
                <a:extLst>
                  <a:ext uri="{0D108BD9-81ED-4DB2-BD59-A6C34878D82A}">
                    <a16:rowId xmlns:a16="http://schemas.microsoft.com/office/drawing/2014/main" val="10007"/>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9  Wir recyclen </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I unseren Abfall.</a:t>
                      </a:r>
                      <a:endParaRPr sz="1600" u="none" strike="noStrike" cap="none"/>
                    </a:p>
                  </a:txBody>
                  <a:tcPr marL="91450" marR="91450" marT="45725" marB="45725">
                    <a:solidFill>
                      <a:srgbClr val="FFFFFF"/>
                    </a:solidFill>
                  </a:tcPr>
                </a:tc>
                <a:extLst>
                  <a:ext uri="{0D108BD9-81ED-4DB2-BD59-A6C34878D82A}">
                    <a16:rowId xmlns:a16="http://schemas.microsoft.com/office/drawing/2014/main" val="10008"/>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10 Du kannst deinen Lehrer fragen,</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J warme Socken und einen dicken Pullover an, bevor ich die Heizung aufdrehe.</a:t>
                      </a:r>
                      <a:endParaRPr sz="1600" u="none" strike="noStrike" cap="none"/>
                    </a:p>
                  </a:txBody>
                  <a:tcPr marL="91450" marR="91450" marT="45725" marB="45725">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p:nvPr/>
        </p:nvSpPr>
        <p:spPr>
          <a:xfrm>
            <a:off x="107950" y="985200"/>
            <a:ext cx="8772900" cy="4887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
          <p:cNvSpPr txBox="1">
            <a:spLocks noGrp="1"/>
          </p:cNvSpPr>
          <p:nvPr>
            <p:ph type="title"/>
          </p:nvPr>
        </p:nvSpPr>
        <p:spPr>
          <a:xfrm>
            <a:off x="107950" y="116115"/>
            <a:ext cx="89281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a:solidFill>
                  <a:srgbClr val="00527D"/>
                </a:solidFill>
              </a:rPr>
              <a:t>Was machst du für den Klimaschutz?</a:t>
            </a:r>
            <a:endParaRPr sz="3959" b="1">
              <a:solidFill>
                <a:srgbClr val="00527D"/>
              </a:solidFill>
            </a:endParaRPr>
          </a:p>
        </p:txBody>
      </p:sp>
      <p:sp>
        <p:nvSpPr>
          <p:cNvPr id="139" name="Google Shape;139;p3"/>
          <p:cNvSpPr/>
          <p:nvPr/>
        </p:nvSpPr>
        <p:spPr>
          <a:xfrm>
            <a:off x="107950" y="4350201"/>
            <a:ext cx="3929508" cy="2162950"/>
          </a:xfrm>
          <a:prstGeom prst="ellipse">
            <a:avLst/>
          </a:prstGeom>
          <a:solidFill>
            <a:srgbClr val="00206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500" b="1" i="0" u="none" strike="noStrike" cap="none">
                <a:solidFill>
                  <a:schemeClr val="lt1"/>
                </a:solidFill>
                <a:latin typeface="Arial"/>
                <a:ea typeface="Arial"/>
                <a:cs typeface="Arial"/>
                <a:sym typeface="Arial"/>
              </a:rPr>
              <a:t>Use the phrases from the previous activity to start with. </a:t>
            </a:r>
            <a:endParaRPr/>
          </a:p>
        </p:txBody>
      </p:sp>
      <p:sp>
        <p:nvSpPr>
          <p:cNvPr id="140" name="Google Shape;140;p3"/>
          <p:cNvSpPr txBox="1"/>
          <p:nvPr/>
        </p:nvSpPr>
        <p:spPr>
          <a:xfrm>
            <a:off x="341085" y="1426324"/>
            <a:ext cx="8539765"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Work in pairs or small groups and make a list in German:</a:t>
            </a:r>
            <a:endParaRPr/>
          </a:p>
          <a:p>
            <a:pPr marL="0" marR="0" lvl="0" indent="0" algn="l"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What do you do to protect the climate?</a:t>
            </a:r>
            <a:endParaRPr/>
          </a:p>
          <a:p>
            <a:pPr marL="0" marR="0" lvl="0" indent="0" algn="l"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What habits could you change?</a:t>
            </a:r>
            <a:endParaRPr/>
          </a:p>
        </p:txBody>
      </p:sp>
      <p:sp>
        <p:nvSpPr>
          <p:cNvPr id="141" name="Google Shape;141;p3"/>
          <p:cNvSpPr/>
          <p:nvPr/>
        </p:nvSpPr>
        <p:spPr>
          <a:xfrm>
            <a:off x="3708400" y="4235834"/>
            <a:ext cx="3929508" cy="2391684"/>
          </a:xfrm>
          <a:prstGeom prst="ellipse">
            <a:avLst/>
          </a:prstGeom>
          <a:solidFill>
            <a:srgbClr val="E36C09"/>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500" b="1" i="0" u="none" strike="noStrike" cap="none">
                <a:solidFill>
                  <a:schemeClr val="lt1"/>
                </a:solidFill>
                <a:latin typeface="Arial"/>
                <a:ea typeface="Arial"/>
                <a:cs typeface="Arial"/>
                <a:sym typeface="Arial"/>
              </a:rPr>
              <a:t>Remember to use the „I“-form.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p:nvPr/>
        </p:nvSpPr>
        <p:spPr>
          <a:xfrm>
            <a:off x="210150" y="971549"/>
            <a:ext cx="8724300" cy="5843253"/>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3"/>
          <p:cNvSpPr txBox="1">
            <a:spLocks noGrp="1"/>
          </p:cNvSpPr>
          <p:nvPr>
            <p:ph type="title"/>
          </p:nvPr>
        </p:nvSpPr>
        <p:spPr>
          <a:xfrm>
            <a:off x="457200" y="43197"/>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959"/>
              <a:buNone/>
            </a:pPr>
            <a:r>
              <a:rPr lang="en-US" sz="3959" b="1" u="sng">
                <a:solidFill>
                  <a:srgbClr val="00527D"/>
                </a:solidFill>
              </a:rPr>
              <a:t>E-Scooter: mehr gehasst als geliebt</a:t>
            </a:r>
            <a:endParaRPr sz="3959" b="1">
              <a:solidFill>
                <a:srgbClr val="00527D"/>
              </a:solidFill>
            </a:endParaRPr>
          </a:p>
        </p:txBody>
      </p:sp>
      <p:sp>
        <p:nvSpPr>
          <p:cNvPr id="149" name="Google Shape;149;p23"/>
          <p:cNvSpPr txBox="1">
            <a:spLocks noGrp="1"/>
          </p:cNvSpPr>
          <p:nvPr>
            <p:ph type="body" idx="1"/>
          </p:nvPr>
        </p:nvSpPr>
        <p:spPr>
          <a:xfrm>
            <a:off x="875749" y="5314951"/>
            <a:ext cx="6527299" cy="1143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None/>
            </a:pPr>
            <a:r>
              <a:rPr lang="en-US" sz="3000"/>
              <a:t>Listen to the audio file about E-Scooters. </a:t>
            </a:r>
            <a:endParaRPr/>
          </a:p>
          <a:p>
            <a:pPr marL="342900" lvl="0" indent="-342900" algn="l" rtl="0">
              <a:lnSpc>
                <a:spcPct val="100000"/>
              </a:lnSpc>
              <a:spcBef>
                <a:spcPts val="0"/>
              </a:spcBef>
              <a:spcAft>
                <a:spcPts val="0"/>
              </a:spcAft>
              <a:buClr>
                <a:schemeClr val="dk1"/>
              </a:buClr>
              <a:buSzPts val="2400"/>
              <a:buNone/>
            </a:pPr>
            <a:r>
              <a:rPr lang="en-US" sz="3000"/>
              <a:t>You can use the transcript to read along</a:t>
            </a:r>
            <a:r>
              <a:rPr lang="en-US" sz="2400"/>
              <a:t>. </a:t>
            </a:r>
            <a:endParaRPr/>
          </a:p>
          <a:p>
            <a:pPr marL="342900" lvl="0" indent="-342900" algn="l" rtl="0">
              <a:lnSpc>
                <a:spcPct val="100000"/>
              </a:lnSpc>
              <a:spcBef>
                <a:spcPts val="0"/>
              </a:spcBef>
              <a:spcAft>
                <a:spcPts val="0"/>
              </a:spcAft>
              <a:buClr>
                <a:schemeClr val="dk1"/>
              </a:buClr>
              <a:buSzPts val="2400"/>
              <a:buNone/>
            </a:pPr>
            <a:r>
              <a:rPr lang="en-US" sz="2400"/>
              <a:t> </a:t>
            </a:r>
            <a:endParaRPr/>
          </a:p>
          <a:p>
            <a:pPr marL="342900" lvl="0" indent="-342900" algn="l" rtl="0">
              <a:lnSpc>
                <a:spcPct val="100000"/>
              </a:lnSpc>
              <a:spcBef>
                <a:spcPts val="480"/>
              </a:spcBef>
              <a:spcAft>
                <a:spcPts val="0"/>
              </a:spcAft>
              <a:buClr>
                <a:schemeClr val="dk1"/>
              </a:buClr>
              <a:buSzPts val="2400"/>
              <a:buNone/>
            </a:pPr>
            <a:endParaRPr sz="2400"/>
          </a:p>
        </p:txBody>
      </p:sp>
      <p:pic>
        <p:nvPicPr>
          <p:cNvPr id="150" name="Google Shape;150;p23"/>
          <p:cNvPicPr preferRelativeResize="0"/>
          <p:nvPr/>
        </p:nvPicPr>
        <p:blipFill rotWithShape="1">
          <a:blip r:embed="rId3">
            <a:alphaModFix/>
          </a:blip>
          <a:srcRect/>
          <a:stretch/>
        </p:blipFill>
        <p:spPr>
          <a:xfrm>
            <a:off x="1723023" y="971549"/>
            <a:ext cx="5697954" cy="4273466"/>
          </a:xfrm>
          <a:prstGeom prst="rect">
            <a:avLst/>
          </a:prstGeom>
          <a:noFill/>
          <a:ln>
            <a:noFill/>
          </a:ln>
        </p:spPr>
      </p:pic>
      <p:pic>
        <p:nvPicPr>
          <p:cNvPr id="151" name="Google Shape;151;p23"/>
          <p:cNvPicPr preferRelativeResize="0"/>
          <p:nvPr/>
        </p:nvPicPr>
        <p:blipFill rotWithShape="1">
          <a:blip r:embed="rId4">
            <a:alphaModFix/>
          </a:blip>
          <a:srcRect/>
          <a:stretch/>
        </p:blipFill>
        <p:spPr>
          <a:xfrm>
            <a:off x="7763847" y="5581651"/>
            <a:ext cx="609600" cy="609600"/>
          </a:xfrm>
          <a:prstGeom prst="rect">
            <a:avLst/>
          </a:prstGeom>
          <a:solidFill>
            <a:schemeClr val="lt1"/>
          </a:solid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1266</Words>
  <Application>Microsoft Office PowerPoint</Application>
  <PresentationFormat>On-screen Show (4:3)</PresentationFormat>
  <Paragraphs>131</Paragraphs>
  <Slides>15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Wer ist nochmal Greta Thunberg?</vt:lpstr>
      <vt:lpstr>Wer ist nochmal Greta Thunberg?</vt:lpstr>
      <vt:lpstr>Verständnisfragen</vt:lpstr>
      <vt:lpstr>Vorschläge von Kindern für den Klimaschutz</vt:lpstr>
      <vt:lpstr>Was machst du für den Klimaschutz?</vt:lpstr>
      <vt:lpstr>E-Scooter: mehr gehasst als geliebt</vt:lpstr>
      <vt:lpstr>E-Scooter: mehr gehasst als geliebt</vt:lpstr>
      <vt:lpstr>E-Scooter: mehr gehasst als geliebt</vt:lpstr>
      <vt:lpstr>Lückenfüller</vt:lpstr>
      <vt:lpstr>Lückenfüller - Lösungen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Hannah Langdana</cp:lastModifiedBy>
  <cp:revision>3</cp:revision>
  <dcterms:created xsi:type="dcterms:W3CDTF">2019-11-18T18:01:27Z</dcterms:created>
  <dcterms:modified xsi:type="dcterms:W3CDTF">2020-06-15T12:48:31Z</dcterms:modified>
</cp:coreProperties>
</file>