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4"/>
  </p:notesMasterIdLst>
  <p:sldIdLst>
    <p:sldId id="256" r:id="rId3"/>
    <p:sldId id="257" r:id="rId4"/>
    <p:sldId id="258" r:id="rId5"/>
    <p:sldId id="265" r:id="rId6"/>
    <p:sldId id="259" r:id="rId7"/>
    <p:sldId id="260" r:id="rId8"/>
    <p:sldId id="261" r:id="rId9"/>
    <p:sldId id="266" r:id="rId10"/>
    <p:sldId id="267" r:id="rId11"/>
    <p:sldId id="268" r:id="rId12"/>
    <p:sldId id="262"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LVEYgrcRSI+JY88v/8lf49xZq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68" d="100"/>
          <a:sy n="68" d="100"/>
        </p:scale>
        <p:origin x="8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customschemas.google.com/relationships/presentationmetadata" Target="meta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348798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xeasy/2437464990"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images.squarespace-cdn.com/content/5c2ae014b27e39387714641f/1577396020330-N0Z8CMKTS14TFV8KJA36/climate-change.jpg?content-type=image/jpeg" TargetMode="External"/><Relationship Id="rId4" Type="http://schemas.openxmlformats.org/officeDocument/2006/relationships/hyperlink" Target="http://images.slideplayer.es/1/79551/slides/slide_27.jp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oolkit.climate.gov/sites/default/files/styles/featured/public/climate_change_health_impacts600w.jpg?itok=mXSuLyV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pa.gov/sites/production/files/styles/large/public/2015-09/climatechange_art_poster.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richmond.edu/geog250/files/2016/02/Geography1.p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rcmekong.org/assets/Graphics-Maps/CCAI/_resampled/resizedimage200162-Poster1.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https://pixabay.com/static/uploads/photo/2013/03/01/18/30/pollution-87684__180.jpg</a:t>
            </a:r>
            <a:endParaRPr/>
          </a:p>
        </p:txBody>
      </p:sp>
      <p:sp>
        <p:nvSpPr>
          <p:cNvPr id="157" name="Google Shape;1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ed587597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ed587597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ed5875970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ed587597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u="sng">
                <a:solidFill>
                  <a:schemeClr val="hlink"/>
                </a:solidFill>
                <a:hlinkClick r:id="rId3"/>
              </a:rPr>
              <a:t>https://www.flickr.com/photos/axeasy/2437464990</a:t>
            </a:r>
            <a:br>
              <a:rPr lang="es-ES"/>
            </a:br>
            <a:r>
              <a:rPr lang="es-ES" u="sng">
                <a:solidFill>
                  <a:schemeClr val="hlink"/>
                </a:solidFill>
                <a:hlinkClick r:id="rId4"/>
              </a:rPr>
              <a:t>http://images.slideplayer.es/1/79551/slides/slide_27.jpg</a:t>
            </a:r>
            <a:r>
              <a:rPr lang="es-ES"/>
              <a:t> </a:t>
            </a:r>
            <a:endParaRPr/>
          </a:p>
          <a:p>
            <a:pPr marL="0" lvl="0" indent="0" algn="l" rtl="0">
              <a:spcBef>
                <a:spcPts val="0"/>
              </a:spcBef>
              <a:spcAft>
                <a:spcPts val="0"/>
              </a:spcAft>
              <a:buNone/>
            </a:pPr>
            <a:r>
              <a:rPr lang="es-ES" u="sng">
                <a:solidFill>
                  <a:schemeClr val="hlink"/>
                </a:solidFill>
                <a:hlinkClick r:id="rId5"/>
              </a:rPr>
              <a:t>https://images.squarespace-cdn.com/content/5c2ae014b27e39387714641f/1577396020330-N0Z8CMKTS14TFV8KJA36/climate-change.jpg?content-type=image%2Fjpeg</a:t>
            </a:r>
            <a:r>
              <a:rPr lang="es-ES"/>
              <a:t> </a:t>
            </a:r>
            <a:endParaRPr/>
          </a:p>
        </p:txBody>
      </p:sp>
      <p:sp>
        <p:nvSpPr>
          <p:cNvPr id="175" name="Google Shape;17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ed58759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ed58759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u="sng">
                <a:solidFill>
                  <a:schemeClr val="hlink"/>
                </a:solidFill>
                <a:hlinkClick r:id="rId3"/>
              </a:rPr>
              <a:t>https://toolkit.climate.gov/sites/default/files/styles/featured/public/climate_change_health_impacts600w.jpg?itok=mXSuLyVU</a:t>
            </a:r>
            <a:endParaRPr/>
          </a:p>
          <a:p>
            <a:pPr marL="0" lvl="0" indent="0" algn="l" rtl="0">
              <a:spcBef>
                <a:spcPts val="0"/>
              </a:spcBef>
              <a:spcAft>
                <a:spcPts val="0"/>
              </a:spcAft>
              <a:buNone/>
            </a:pPr>
            <a:r>
              <a:rPr lang="es-ES" u="sng">
                <a:solidFill>
                  <a:schemeClr val="hlink"/>
                </a:solidFill>
                <a:hlinkClick r:id="rId4"/>
              </a:rPr>
              <a:t>https://www.epa.gov/sites/production/files/styles/large/public/2015-09/climatechange_art_poster.jpg</a:t>
            </a:r>
            <a:r>
              <a:rPr lang="es-E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ed58759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ed58759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u="sng">
                <a:solidFill>
                  <a:schemeClr val="hlink"/>
                </a:solidFill>
                <a:hlinkClick r:id="rId3"/>
              </a:rPr>
              <a:t>https://blog.richmond.edu/geog250/files/2016/02/Geography1.png</a:t>
            </a:r>
            <a:br>
              <a:rPr lang="es-ES"/>
            </a:br>
            <a:r>
              <a:rPr lang="es-ES" u="sng">
                <a:solidFill>
                  <a:schemeClr val="hlink"/>
                </a:solidFill>
                <a:hlinkClick r:id="rId4"/>
              </a:rPr>
              <a:t>http://www.mrcmekong.org/assets/Graphics-Maps/CCAI/_resampled/resizedimage200162-Poster1.JPG</a:t>
            </a:r>
            <a:r>
              <a:rPr lang="es-E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ed587597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ed587597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34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ed5875970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ed587597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83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ed587597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ed587597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g6ed5875970_0_11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g6ed5875970_0_1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9" name="Google Shape;89;g6ed5875970_0_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6ed5875970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g6ed5875970_0_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g6ed5875970_0_1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6ed5875970_0_1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g6ed5875970_0_1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6ed5875970_0_1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g6ed5875970_0_1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g6ed5875970_0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6ed5875970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g6ed5875970_0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6ed5875970_0_1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6ed5875970_0_12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6ed5875970_0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g6ed5875970_0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g6ed5875970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6ed5875970_0_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6ed5875970_0_13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6ed5875970_0_13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6ed5875970_0_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g6ed5875970_0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g6ed5875970_0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6ed5875970_0_14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g6ed5875970_0_14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6ed5875970_0_14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6ed5875970_0_14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6ed5875970_0_14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6ed5875970_0_1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g6ed5875970_0_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g6ed5875970_0_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6ed5875970_0_1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g6ed5875970_0_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g6ed5875970_0_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g6ed5875970_0_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6ed5875970_0_15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g6ed5875970_0_15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6ed5875970_0_15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6ed5875970_0_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6ed5875970_0_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g6ed5875970_0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6ed5875970_0_16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g6ed5875970_0_163"/>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g6ed5875970_0_16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6ed5875970_0_1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g6ed5875970_0_1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g6ed5875970_0_1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6ed5875970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6ed5875970_0_17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6ed5875970_0_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g6ed5875970_0_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g6ed5875970_0_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6ed5875970_0_17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6ed5875970_0_17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6ed5875970_0_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6ed5875970_0_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g6ed5875970_0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80"/>
        <p:cNvGrpSpPr/>
        <p:nvPr/>
      </p:nvGrpSpPr>
      <p:grpSpPr>
        <a:xfrm>
          <a:off x="0" y="0"/>
          <a:ext cx="0" cy="0"/>
          <a:chOff x="0" y="0"/>
          <a:chExt cx="0" cy="0"/>
        </a:xfrm>
      </p:grpSpPr>
      <p:sp>
        <p:nvSpPr>
          <p:cNvPr id="81" name="Google Shape;81;g6ed5875970_0_1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6ed5875970_0_10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6ed5875970_0_1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6ed5875970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6ed5875970_0_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climatecoalition.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60" name="Google Shape;160;p25"/>
          <p:cNvSpPr txBox="1">
            <a:spLocks noGrp="1"/>
          </p:cNvSpPr>
          <p:nvPr>
            <p:ph type="title"/>
          </p:nvPr>
        </p:nvSpPr>
        <p:spPr>
          <a:xfrm>
            <a:off x="850900" y="21177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br>
              <a:rPr lang="es-ES" b="1">
                <a:latin typeface="Arial"/>
                <a:ea typeface="Arial"/>
                <a:cs typeface="Arial"/>
                <a:sym typeface="Arial"/>
              </a:rPr>
            </a:br>
            <a:br>
              <a:rPr lang="es-ES" b="1">
                <a:latin typeface="Arial"/>
                <a:ea typeface="Arial"/>
                <a:cs typeface="Arial"/>
                <a:sym typeface="Arial"/>
              </a:rPr>
            </a:br>
            <a:r>
              <a:rPr lang="es-ES" sz="4800" b="1">
                <a:solidFill>
                  <a:srgbClr val="00527D"/>
                </a:solidFill>
                <a:latin typeface="Arial"/>
                <a:ea typeface="Arial"/>
                <a:cs typeface="Arial"/>
                <a:sym typeface="Arial"/>
              </a:rPr>
              <a:t>"El cambio climático"</a:t>
            </a:r>
            <a:r>
              <a:rPr lang="es-ES" sz="4800">
                <a:solidFill>
                  <a:srgbClr val="00527D"/>
                </a:solidFill>
                <a:latin typeface="Arial"/>
                <a:ea typeface="Arial"/>
                <a:cs typeface="Arial"/>
                <a:sym typeface="Arial"/>
              </a:rPr>
              <a:t> </a:t>
            </a:r>
            <a:endParaRPr sz="4800">
              <a:solidFill>
                <a:srgbClr val="00527D"/>
              </a:solidFill>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Arial"/>
              <a:buNone/>
            </a:pPr>
            <a:br>
              <a:rPr lang="es-ES" sz="4800">
                <a:solidFill>
                  <a:srgbClr val="00527D"/>
                </a:solidFill>
                <a:latin typeface="Arial"/>
                <a:ea typeface="Arial"/>
                <a:cs typeface="Arial"/>
                <a:sym typeface="Arial"/>
              </a:rPr>
            </a:br>
            <a:r>
              <a:rPr lang="es-ES" sz="4800" b="1">
                <a:solidFill>
                  <a:srgbClr val="00527D"/>
                </a:solidFill>
                <a:latin typeface="Arial"/>
                <a:ea typeface="Arial"/>
                <a:cs typeface="Arial"/>
                <a:sym typeface="Arial"/>
              </a:rPr>
              <a:t>Lesson 4</a:t>
            </a:r>
            <a:endParaRPr sz="4800">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6B2E6938-695E-42E5-B1F6-045F6A94B72E}"/>
              </a:ext>
            </a:extLst>
          </p:cNvPr>
          <p:cNvPicPr>
            <a:picLocks noChangeAspect="1"/>
          </p:cNvPicPr>
          <p:nvPr/>
        </p:nvPicPr>
        <p:blipFill>
          <a:blip r:embed="rId3"/>
          <a:stretch>
            <a:fillRect/>
          </a:stretch>
        </p:blipFill>
        <p:spPr>
          <a:xfrm>
            <a:off x="663993" y="1411049"/>
            <a:ext cx="10864014" cy="4035902"/>
          </a:xfrm>
          <a:prstGeom prst="rect">
            <a:avLst/>
          </a:prstGeom>
        </p:spPr>
      </p:pic>
    </p:spTree>
    <p:extLst>
      <p:ext uri="{BB962C8B-B14F-4D97-AF65-F5344CB8AC3E}">
        <p14:creationId xmlns:p14="http://schemas.microsoft.com/office/powerpoint/2010/main" val="192789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6ed5875970_0_101"/>
          <p:cNvPicPr preferRelativeResize="0"/>
          <p:nvPr/>
        </p:nvPicPr>
        <p:blipFill rotWithShape="1">
          <a:blip r:embed="rId3">
            <a:alphaModFix/>
          </a:blip>
          <a:srcRect/>
          <a:stretch/>
        </p:blipFill>
        <p:spPr>
          <a:xfrm>
            <a:off x="4095827" y="2560624"/>
            <a:ext cx="4000350" cy="1161775"/>
          </a:xfrm>
          <a:prstGeom prst="rect">
            <a:avLst/>
          </a:prstGeom>
          <a:noFill/>
          <a:ln>
            <a:noFill/>
          </a:ln>
        </p:spPr>
      </p:pic>
      <p:pic>
        <p:nvPicPr>
          <p:cNvPr id="199" name="Google Shape;199;g6ed5875970_0_101"/>
          <p:cNvPicPr preferRelativeResize="0"/>
          <p:nvPr/>
        </p:nvPicPr>
        <p:blipFill rotWithShape="1">
          <a:blip r:embed="rId4">
            <a:alphaModFix/>
          </a:blip>
          <a:srcRect/>
          <a:stretch/>
        </p:blipFill>
        <p:spPr>
          <a:xfrm>
            <a:off x="4095819" y="3806369"/>
            <a:ext cx="1484869" cy="992644"/>
          </a:xfrm>
          <a:prstGeom prst="rect">
            <a:avLst/>
          </a:prstGeom>
          <a:noFill/>
          <a:ln>
            <a:noFill/>
          </a:ln>
        </p:spPr>
      </p:pic>
      <p:sp>
        <p:nvSpPr>
          <p:cNvPr id="200" name="Google Shape;200;g6ed5875970_0_101"/>
          <p:cNvSpPr/>
          <p:nvPr/>
        </p:nvSpPr>
        <p:spPr>
          <a:xfrm>
            <a:off x="5580675"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
        <p:nvSpPr>
          <p:cNvPr id="2" name="Rectangle 1">
            <a:extLst>
              <a:ext uri="{FF2B5EF4-FFF2-40B4-BE49-F238E27FC236}">
                <a16:creationId xmlns:a16="http://schemas.microsoft.com/office/drawing/2014/main" id="{6AB4643A-2D5C-465E-94F3-0D7489D9665A}"/>
              </a:ext>
            </a:extLst>
          </p:cNvPr>
          <p:cNvSpPr/>
          <p:nvPr/>
        </p:nvSpPr>
        <p:spPr>
          <a:xfrm>
            <a:off x="2822916" y="5129969"/>
            <a:ext cx="7587176" cy="307777"/>
          </a:xfrm>
          <a:prstGeom prst="rect">
            <a:avLst/>
          </a:prstGeom>
        </p:spPr>
        <p:txBody>
          <a:bodyPr wrap="square">
            <a:spAutoFit/>
          </a:bodyPr>
          <a:lstStyle/>
          <a:p>
            <a:r>
              <a:rPr lang="en-GB" dirty="0"/>
              <a:t>Adapted from original material by Jana Reinecke- Kaiser, Marcel- Breuer School, Berlin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Picture 1">
            <a:extLst>
              <a:ext uri="{FF2B5EF4-FFF2-40B4-BE49-F238E27FC236}">
                <a16:creationId xmlns:a16="http://schemas.microsoft.com/office/drawing/2014/main" id="{7A6A2F79-234F-428D-AF61-E448BF58D7B0}"/>
              </a:ext>
            </a:extLst>
          </p:cNvPr>
          <p:cNvPicPr>
            <a:picLocks noChangeAspect="1"/>
          </p:cNvPicPr>
          <p:nvPr/>
        </p:nvPicPr>
        <p:blipFill>
          <a:blip r:embed="rId3"/>
          <a:stretch>
            <a:fillRect/>
          </a:stretch>
        </p:blipFill>
        <p:spPr>
          <a:xfrm>
            <a:off x="7361217" y="0"/>
            <a:ext cx="3968840" cy="883997"/>
          </a:xfrm>
          <a:prstGeom prst="rect">
            <a:avLst/>
          </a:prstGeom>
        </p:spPr>
      </p:pic>
      <p:pic>
        <p:nvPicPr>
          <p:cNvPr id="4" name="Picture 3">
            <a:extLst>
              <a:ext uri="{FF2B5EF4-FFF2-40B4-BE49-F238E27FC236}">
                <a16:creationId xmlns:a16="http://schemas.microsoft.com/office/drawing/2014/main" id="{12244927-4444-4DDB-BBB1-0D80AEFEFB1D}"/>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45AF5BE5-9B5A-4BC7-A5B8-6845F61E787E}"/>
              </a:ext>
            </a:extLst>
          </p:cNvPr>
          <p:cNvPicPr>
            <a:picLocks noChangeAspect="1"/>
          </p:cNvPicPr>
          <p:nvPr/>
        </p:nvPicPr>
        <p:blipFill>
          <a:blip r:embed="rId3"/>
          <a:stretch>
            <a:fillRect/>
          </a:stretch>
        </p:blipFill>
        <p:spPr>
          <a:xfrm>
            <a:off x="7307256" y="0"/>
            <a:ext cx="3968840" cy="883997"/>
          </a:xfrm>
          <a:prstGeom prst="rect">
            <a:avLst/>
          </a:prstGeom>
        </p:spPr>
      </p:pic>
      <p:pic>
        <p:nvPicPr>
          <p:cNvPr id="5" name="Picture 4">
            <a:extLst>
              <a:ext uri="{FF2B5EF4-FFF2-40B4-BE49-F238E27FC236}">
                <a16:creationId xmlns:a16="http://schemas.microsoft.com/office/drawing/2014/main" id="{154B9002-5E15-42B4-95F8-1B0871B300CF}"/>
              </a:ext>
            </a:extLst>
          </p:cNvPr>
          <p:cNvPicPr>
            <a:picLocks noChangeAspect="1"/>
          </p:cNvPicPr>
          <p:nvPr/>
        </p:nvPicPr>
        <p:blipFill rotWithShape="1">
          <a:blip r:embed="rId4"/>
          <a:srcRect t="15027" b="42222"/>
          <a:stretch/>
        </p:blipFill>
        <p:spPr>
          <a:xfrm>
            <a:off x="1034909" y="857198"/>
            <a:ext cx="9923824" cy="60008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project/ </a:t>
            </a:r>
            <a:r>
              <a:rPr lang="en-GB" dirty="0" err="1"/>
              <a:t>proyecto</a:t>
            </a:r>
            <a:endParaRPr lang="en-GB" dirty="0"/>
          </a:p>
        </p:txBody>
      </p:sp>
      <p:sp>
        <p:nvSpPr>
          <p:cNvPr id="3" name="Text Placeholder 2"/>
          <p:cNvSpPr>
            <a:spLocks noGrp="1"/>
          </p:cNvSpPr>
          <p:nvPr>
            <p:ph type="body" idx="1"/>
          </p:nvPr>
        </p:nvSpPr>
        <p:spPr>
          <a:xfrm>
            <a:off x="825674" y="1788047"/>
            <a:ext cx="10515600" cy="4351338"/>
          </a:xfrm>
        </p:spPr>
        <p:txBody>
          <a:bodyPr/>
          <a:lstStyle/>
          <a:p>
            <a:r>
              <a:rPr lang="en-GB" dirty="0"/>
              <a:t>In groups, you are going to research the impacts of climate change in various Latin American countries. Then, you need to design posters to present the information you have researched. This can be done in English.</a:t>
            </a:r>
          </a:p>
          <a:p>
            <a:endParaRPr lang="en-GB" dirty="0"/>
          </a:p>
          <a:p>
            <a:r>
              <a:rPr lang="en-GB" dirty="0" err="1"/>
              <a:t>En</a:t>
            </a:r>
            <a:r>
              <a:rPr lang="en-GB" dirty="0"/>
              <a:t> </a:t>
            </a:r>
            <a:r>
              <a:rPr lang="en-GB" dirty="0" err="1"/>
              <a:t>grupos</a:t>
            </a:r>
            <a:r>
              <a:rPr lang="en-GB" dirty="0"/>
              <a:t>, </a:t>
            </a:r>
            <a:r>
              <a:rPr lang="en-GB" dirty="0" err="1"/>
              <a:t>vais</a:t>
            </a:r>
            <a:r>
              <a:rPr lang="en-GB" dirty="0"/>
              <a:t> a </a:t>
            </a:r>
            <a:r>
              <a:rPr lang="en-GB" dirty="0" err="1"/>
              <a:t>encontrar</a:t>
            </a:r>
            <a:r>
              <a:rPr lang="en-GB" dirty="0"/>
              <a:t> </a:t>
            </a:r>
            <a:r>
              <a:rPr lang="en-GB" dirty="0" err="1"/>
              <a:t>información</a:t>
            </a:r>
            <a:r>
              <a:rPr lang="en-GB" dirty="0"/>
              <a:t> </a:t>
            </a:r>
            <a:r>
              <a:rPr lang="en-GB" dirty="0" err="1"/>
              <a:t>sobre</a:t>
            </a:r>
            <a:r>
              <a:rPr lang="en-GB" dirty="0"/>
              <a:t> </a:t>
            </a:r>
            <a:r>
              <a:rPr lang="en-GB" dirty="0" err="1"/>
              <a:t>los</a:t>
            </a:r>
            <a:r>
              <a:rPr lang="en-GB" dirty="0"/>
              <a:t> </a:t>
            </a:r>
            <a:r>
              <a:rPr lang="en-GB" dirty="0" err="1"/>
              <a:t>impactos</a:t>
            </a:r>
            <a:r>
              <a:rPr lang="en-GB" dirty="0"/>
              <a:t> del </a:t>
            </a:r>
            <a:r>
              <a:rPr lang="en-GB" dirty="0" err="1"/>
              <a:t>cambio</a:t>
            </a:r>
            <a:r>
              <a:rPr lang="en-GB" dirty="0"/>
              <a:t> </a:t>
            </a:r>
            <a:r>
              <a:rPr lang="en-GB" dirty="0" err="1"/>
              <a:t>climático</a:t>
            </a:r>
            <a:r>
              <a:rPr lang="en-GB" dirty="0"/>
              <a:t> </a:t>
            </a:r>
            <a:r>
              <a:rPr lang="en-GB" dirty="0" err="1"/>
              <a:t>en</a:t>
            </a:r>
            <a:r>
              <a:rPr lang="en-GB" dirty="0"/>
              <a:t> </a:t>
            </a:r>
            <a:r>
              <a:rPr lang="en-GB" dirty="0" err="1"/>
              <a:t>países</a:t>
            </a:r>
            <a:r>
              <a:rPr lang="en-GB" dirty="0"/>
              <a:t> de </a:t>
            </a:r>
            <a:r>
              <a:rPr lang="en-GB" dirty="0" err="1"/>
              <a:t>Latinoamerica</a:t>
            </a:r>
            <a:r>
              <a:rPr lang="en-GB" dirty="0"/>
              <a:t>. </a:t>
            </a:r>
            <a:r>
              <a:rPr lang="en-GB" dirty="0" err="1"/>
              <a:t>Después</a:t>
            </a:r>
            <a:r>
              <a:rPr lang="en-GB" dirty="0"/>
              <a:t>, </a:t>
            </a:r>
            <a:r>
              <a:rPr lang="en-GB" dirty="0" err="1"/>
              <a:t>tenéis</a:t>
            </a:r>
            <a:r>
              <a:rPr lang="en-GB" dirty="0"/>
              <a:t> que </a:t>
            </a:r>
            <a:r>
              <a:rPr lang="en-GB" dirty="0" err="1"/>
              <a:t>diseñar</a:t>
            </a:r>
            <a:r>
              <a:rPr lang="en-GB" dirty="0"/>
              <a:t> posters para </a:t>
            </a:r>
            <a:r>
              <a:rPr lang="en-GB" dirty="0" err="1"/>
              <a:t>presentar</a:t>
            </a:r>
            <a:r>
              <a:rPr lang="en-GB" dirty="0"/>
              <a:t> la </a:t>
            </a:r>
            <a:r>
              <a:rPr lang="en-GB" dirty="0" err="1"/>
              <a:t>información</a:t>
            </a:r>
            <a:r>
              <a:rPr lang="en-GB" dirty="0"/>
              <a:t> que </a:t>
            </a:r>
            <a:r>
              <a:rPr lang="en-GB" dirty="0" err="1"/>
              <a:t>habéis</a:t>
            </a:r>
            <a:r>
              <a:rPr lang="en-GB" dirty="0"/>
              <a:t> </a:t>
            </a:r>
            <a:r>
              <a:rPr lang="en-GB" dirty="0" err="1"/>
              <a:t>encontrado</a:t>
            </a:r>
            <a:r>
              <a:rPr lang="en-GB" dirty="0"/>
              <a:t>. Lo </a:t>
            </a:r>
            <a:r>
              <a:rPr lang="en-GB" dirty="0" err="1"/>
              <a:t>podéis</a:t>
            </a:r>
            <a:r>
              <a:rPr lang="en-GB" dirty="0"/>
              <a:t> </a:t>
            </a:r>
            <a:r>
              <a:rPr lang="en-GB" dirty="0" err="1"/>
              <a:t>hacer</a:t>
            </a:r>
            <a:r>
              <a:rPr lang="en-GB" dirty="0"/>
              <a:t> </a:t>
            </a:r>
            <a:r>
              <a:rPr lang="en-GB" dirty="0" err="1"/>
              <a:t>en</a:t>
            </a:r>
            <a:r>
              <a:rPr lang="en-GB" dirty="0"/>
              <a:t> </a:t>
            </a:r>
            <a:r>
              <a:rPr lang="en-GB" dirty="0" err="1"/>
              <a:t>inglés</a:t>
            </a:r>
            <a:r>
              <a:rPr lang="en-GB" dirty="0"/>
              <a:t>. </a:t>
            </a:r>
          </a:p>
        </p:txBody>
      </p:sp>
      <p:sp>
        <p:nvSpPr>
          <p:cNvPr id="5" name="TextBox 4"/>
          <p:cNvSpPr txBox="1"/>
          <p:nvPr/>
        </p:nvSpPr>
        <p:spPr>
          <a:xfrm>
            <a:off x="7340253" y="5543675"/>
            <a:ext cx="3883067" cy="1077218"/>
          </a:xfrm>
          <a:prstGeom prst="rect">
            <a:avLst/>
          </a:prstGeom>
          <a:solidFill>
            <a:srgbClr val="FFFF00"/>
          </a:solidFill>
        </p:spPr>
        <p:txBody>
          <a:bodyPr wrap="square" rtlCol="0">
            <a:spAutoFit/>
          </a:bodyPr>
          <a:lstStyle/>
          <a:p>
            <a:r>
              <a:rPr lang="en-GB" sz="1600" b="1" dirty="0">
                <a:latin typeface="Arial" panose="020B0604020202020204" pitchFamily="34" charset="0"/>
                <a:cs typeface="Arial" panose="020B0604020202020204" pitchFamily="34" charset="0"/>
              </a:rPr>
              <a:t>Extension:</a:t>
            </a:r>
          </a:p>
          <a:p>
            <a:r>
              <a:rPr lang="en-GB" sz="1600" b="1" dirty="0">
                <a:latin typeface="Arial" panose="020B0604020202020204" pitchFamily="34" charset="0"/>
                <a:cs typeface="Arial" panose="020B0604020202020204" pitchFamily="34" charset="0"/>
              </a:rPr>
              <a:t>You can include some Spanish phrases and vocabulary that you have learned in the last few lessons.  </a:t>
            </a:r>
          </a:p>
        </p:txBody>
      </p:sp>
    </p:spTree>
    <p:extLst>
      <p:ext uri="{BB962C8B-B14F-4D97-AF65-F5344CB8AC3E}">
        <p14:creationId xmlns:p14="http://schemas.microsoft.com/office/powerpoint/2010/main" val="177037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7" descr="http://www.lightmillennium.org/lmtv/image/climatechange_poster.jpg"/>
          <p:cNvPicPr preferRelativeResize="0">
            <a:picLocks noGrp="1"/>
          </p:cNvPicPr>
          <p:nvPr>
            <p:ph type="body" idx="1"/>
          </p:nvPr>
        </p:nvPicPr>
        <p:blipFill rotWithShape="1">
          <a:blip r:embed="rId3">
            <a:alphaModFix/>
          </a:blip>
          <a:srcRect/>
          <a:stretch/>
        </p:blipFill>
        <p:spPr>
          <a:xfrm>
            <a:off x="257026" y="3316575"/>
            <a:ext cx="5150700" cy="2609700"/>
          </a:xfrm>
          <a:prstGeom prst="rect">
            <a:avLst/>
          </a:prstGeom>
          <a:noFill/>
          <a:ln>
            <a:noFill/>
          </a:ln>
        </p:spPr>
      </p:pic>
      <p:pic>
        <p:nvPicPr>
          <p:cNvPr id="178" name="Google Shape;178;p27" descr="https://s-media-cache-ak0.pinimg.com/236x/aa/7f/5b/aa7f5b5aa3fd11863f63cfae2a611667.jpg"/>
          <p:cNvPicPr preferRelativeResize="0"/>
          <p:nvPr/>
        </p:nvPicPr>
        <p:blipFill rotWithShape="1">
          <a:blip r:embed="rId4">
            <a:alphaModFix/>
          </a:blip>
          <a:srcRect/>
          <a:stretch/>
        </p:blipFill>
        <p:spPr>
          <a:xfrm>
            <a:off x="6247949" y="3759626"/>
            <a:ext cx="2023102" cy="2854650"/>
          </a:xfrm>
          <a:prstGeom prst="rect">
            <a:avLst/>
          </a:prstGeom>
          <a:noFill/>
          <a:ln>
            <a:noFill/>
          </a:ln>
        </p:spPr>
      </p:pic>
      <p:pic>
        <p:nvPicPr>
          <p:cNvPr id="179" name="Google Shape;179;p27" descr="http://www.esd-asiapacific.com/fasid/cc/img/impacts.jpg"/>
          <p:cNvPicPr preferRelativeResize="0"/>
          <p:nvPr/>
        </p:nvPicPr>
        <p:blipFill rotWithShape="1">
          <a:blip r:embed="rId5">
            <a:alphaModFix/>
          </a:blip>
          <a:srcRect/>
          <a:stretch/>
        </p:blipFill>
        <p:spPr>
          <a:xfrm>
            <a:off x="7556601" y="215275"/>
            <a:ext cx="4411250" cy="2926600"/>
          </a:xfrm>
          <a:prstGeom prst="rect">
            <a:avLst/>
          </a:prstGeom>
          <a:noFill/>
          <a:ln>
            <a:noFill/>
          </a:ln>
        </p:spPr>
      </p:pic>
      <p:pic>
        <p:nvPicPr>
          <p:cNvPr id="180" name="Google Shape;180;p27" descr="http://guardianlv.com/wp-content/uploads/2013/06/climate-change_1509200c.jpg"/>
          <p:cNvPicPr preferRelativeResize="0"/>
          <p:nvPr/>
        </p:nvPicPr>
        <p:blipFill rotWithShape="1">
          <a:blip r:embed="rId6">
            <a:alphaModFix/>
          </a:blip>
          <a:srcRect/>
          <a:stretch/>
        </p:blipFill>
        <p:spPr>
          <a:xfrm>
            <a:off x="9111273" y="4139253"/>
            <a:ext cx="2715774" cy="1700300"/>
          </a:xfrm>
          <a:prstGeom prst="rect">
            <a:avLst/>
          </a:prstGeom>
          <a:noFill/>
          <a:ln>
            <a:noFill/>
          </a:ln>
        </p:spPr>
      </p:pic>
      <p:sp>
        <p:nvSpPr>
          <p:cNvPr id="181" name="Google Shape;181;p27"/>
          <p:cNvSpPr txBox="1"/>
          <p:nvPr/>
        </p:nvSpPr>
        <p:spPr>
          <a:xfrm>
            <a:off x="675350" y="990975"/>
            <a:ext cx="5798400" cy="13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3600" b="1">
                <a:solidFill>
                  <a:srgbClr val="00527D"/>
                </a:solidFill>
                <a:latin typeface="Calibri"/>
                <a:ea typeface="Calibri"/>
                <a:cs typeface="Calibri"/>
                <a:sym typeface="Calibri"/>
              </a:rPr>
              <a:t>Some poster ideas for you… </a:t>
            </a:r>
            <a:endParaRPr sz="3600" b="1">
              <a:solidFill>
                <a:srgbClr val="00527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6ed5875970_0_0" descr="http://www.cdc.gov/climateandhealth/images/climate_change_health_impacts600w.jpg"/>
          <p:cNvPicPr preferRelativeResize="0"/>
          <p:nvPr/>
        </p:nvPicPr>
        <p:blipFill rotWithShape="1">
          <a:blip r:embed="rId3">
            <a:alphaModFix/>
          </a:blip>
          <a:srcRect/>
          <a:stretch/>
        </p:blipFill>
        <p:spPr>
          <a:xfrm>
            <a:off x="534110" y="312069"/>
            <a:ext cx="3895763" cy="2915241"/>
          </a:xfrm>
          <a:prstGeom prst="rect">
            <a:avLst/>
          </a:prstGeom>
          <a:noFill/>
          <a:ln>
            <a:noFill/>
          </a:ln>
        </p:spPr>
      </p:pic>
      <p:pic>
        <p:nvPicPr>
          <p:cNvPr id="187" name="Google Shape;187;g6ed5875970_0_0" descr="http://www.epa.gov/region5/climatechange/posters/children-climate-change-post.jpg"/>
          <p:cNvPicPr preferRelativeResize="0"/>
          <p:nvPr/>
        </p:nvPicPr>
        <p:blipFill rotWithShape="1">
          <a:blip r:embed="rId4">
            <a:alphaModFix/>
          </a:blip>
          <a:srcRect/>
          <a:stretch/>
        </p:blipFill>
        <p:spPr>
          <a:xfrm>
            <a:off x="5494780" y="2564500"/>
            <a:ext cx="5908146" cy="3839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6ed5875970_0_5" descr="http://www.mapcruzin.com/images/500x276xmapping-impacts-climate-change-500x276.jpg.pagespeed.ic.LWa0VgRHWi.jpg"/>
          <p:cNvPicPr preferRelativeResize="0"/>
          <p:nvPr/>
        </p:nvPicPr>
        <p:blipFill rotWithShape="1">
          <a:blip r:embed="rId3">
            <a:alphaModFix/>
          </a:blip>
          <a:srcRect/>
          <a:stretch/>
        </p:blipFill>
        <p:spPr>
          <a:xfrm>
            <a:off x="477375" y="1772945"/>
            <a:ext cx="5786800" cy="3194325"/>
          </a:xfrm>
          <a:prstGeom prst="rect">
            <a:avLst/>
          </a:prstGeom>
          <a:noFill/>
          <a:ln>
            <a:noFill/>
          </a:ln>
        </p:spPr>
      </p:pic>
      <p:pic>
        <p:nvPicPr>
          <p:cNvPr id="193" name="Google Shape;193;g6ed5875970_0_5" descr="http://33.media.tumblr.com/febfd07050d093ff78c9354e37608b13/tumblr_inline_ndf1c9AweG1smm57l.png"/>
          <p:cNvPicPr preferRelativeResize="0"/>
          <p:nvPr/>
        </p:nvPicPr>
        <p:blipFill rotWithShape="1">
          <a:blip r:embed="rId4">
            <a:alphaModFix/>
          </a:blip>
          <a:srcRect/>
          <a:stretch/>
        </p:blipFill>
        <p:spPr>
          <a:xfrm>
            <a:off x="6746050" y="1397225"/>
            <a:ext cx="4916400" cy="4436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Picture 1">
            <a:extLst>
              <a:ext uri="{FF2B5EF4-FFF2-40B4-BE49-F238E27FC236}">
                <a16:creationId xmlns:a16="http://schemas.microsoft.com/office/drawing/2014/main" id="{7A6A2F79-234F-428D-AF61-E448BF58D7B0}"/>
              </a:ext>
            </a:extLst>
          </p:cNvPr>
          <p:cNvPicPr>
            <a:picLocks noChangeAspect="1"/>
          </p:cNvPicPr>
          <p:nvPr/>
        </p:nvPicPr>
        <p:blipFill>
          <a:blip r:embed="rId3"/>
          <a:stretch>
            <a:fillRect/>
          </a:stretch>
        </p:blipFill>
        <p:spPr>
          <a:xfrm>
            <a:off x="7361217" y="0"/>
            <a:ext cx="3968840" cy="883997"/>
          </a:xfrm>
          <a:prstGeom prst="rect">
            <a:avLst/>
          </a:prstGeom>
        </p:spPr>
      </p:pic>
      <p:pic>
        <p:nvPicPr>
          <p:cNvPr id="4" name="Picture 3">
            <a:extLst>
              <a:ext uri="{FF2B5EF4-FFF2-40B4-BE49-F238E27FC236}">
                <a16:creationId xmlns:a16="http://schemas.microsoft.com/office/drawing/2014/main" id="{A7F85278-38F8-4D2E-94AE-DAE4663B48A9}"/>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extLst>
      <p:ext uri="{BB962C8B-B14F-4D97-AF65-F5344CB8AC3E}">
        <p14:creationId xmlns:p14="http://schemas.microsoft.com/office/powerpoint/2010/main" val="199694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45AF5BE5-9B5A-4BC7-A5B8-6845F61E787E}"/>
              </a:ext>
            </a:extLst>
          </p:cNvPr>
          <p:cNvPicPr>
            <a:picLocks noChangeAspect="1"/>
          </p:cNvPicPr>
          <p:nvPr/>
        </p:nvPicPr>
        <p:blipFill>
          <a:blip r:embed="rId3"/>
          <a:stretch>
            <a:fillRect/>
          </a:stretch>
        </p:blipFill>
        <p:spPr>
          <a:xfrm>
            <a:off x="7307256" y="0"/>
            <a:ext cx="3968840" cy="883997"/>
          </a:xfrm>
          <a:prstGeom prst="rect">
            <a:avLst/>
          </a:prstGeom>
        </p:spPr>
      </p:pic>
      <p:pic>
        <p:nvPicPr>
          <p:cNvPr id="5" name="Picture 4">
            <a:extLst>
              <a:ext uri="{FF2B5EF4-FFF2-40B4-BE49-F238E27FC236}">
                <a16:creationId xmlns:a16="http://schemas.microsoft.com/office/drawing/2014/main" id="{DD23B8D4-58B2-4E59-B9FA-379731AAC0B4}"/>
              </a:ext>
            </a:extLst>
          </p:cNvPr>
          <p:cNvPicPr>
            <a:picLocks noChangeAspect="1"/>
          </p:cNvPicPr>
          <p:nvPr/>
        </p:nvPicPr>
        <p:blipFill rotWithShape="1">
          <a:blip r:embed="rId4"/>
          <a:srcRect t="15027" b="42222"/>
          <a:stretch/>
        </p:blipFill>
        <p:spPr>
          <a:xfrm>
            <a:off x="1034909" y="857198"/>
            <a:ext cx="9923824" cy="6000802"/>
          </a:xfrm>
          <a:prstGeom prst="rect">
            <a:avLst/>
          </a:prstGeom>
        </p:spPr>
      </p:pic>
    </p:spTree>
    <p:extLst>
      <p:ext uri="{BB962C8B-B14F-4D97-AF65-F5344CB8AC3E}">
        <p14:creationId xmlns:p14="http://schemas.microsoft.com/office/powerpoint/2010/main" val="5326592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348</Words>
  <Application>Microsoft Office PowerPoint</Application>
  <PresentationFormat>Widescreen</PresentationFormat>
  <Paragraphs>17</Paragraphs>
  <Slides>11</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Office Theme</vt:lpstr>
      <vt:lpstr>  "El cambio climático"   Lesson 4</vt:lpstr>
      <vt:lpstr>PowerPoint Presentation</vt:lpstr>
      <vt:lpstr>PowerPoint Presentation</vt:lpstr>
      <vt:lpstr>Task: project/ proyecto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cambio climático"   Lesson 4</dc:title>
  <dc:creator>Anne-Marie</dc:creator>
  <cp:lastModifiedBy>Hannah Langdana</cp:lastModifiedBy>
  <cp:revision>7</cp:revision>
  <dcterms:created xsi:type="dcterms:W3CDTF">2015-09-04T11:16:50Z</dcterms:created>
  <dcterms:modified xsi:type="dcterms:W3CDTF">2020-06-09T09:47:31Z</dcterms:modified>
</cp:coreProperties>
</file>