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3" r:id="rId19"/>
    <p:sldId id="272"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iyHkCgQEnoIIFmxxRDFckzRb58Z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FAEFA9-E6D1-496B-ADDD-C8CD0EFC22C9}">
  <a:tblStyle styleId="{B2FAEFA9-E6D1-496B-ADDD-C8CD0EFC22C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 name="Google Shape;157;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9" name="Google Shape;25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6" name="Google Shape;266;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6" name="Google Shape;276;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2" name="Google Shape;302;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8" name="Google Shape;328;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8" name="Google Shape;338;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6" name="Google Shape;346;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7643a716dd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g7643a716d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7643a716dd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7643a716dd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643a716d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7643a716dd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9" name="Google Shape;179;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7" name="Google Shape;19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7" name="Google Shape;2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4" name="Google Shape;224;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2" name="Google Shape;232;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2"/>
        <p:cNvGrpSpPr/>
        <p:nvPr/>
      </p:nvGrpSpPr>
      <p:grpSpPr>
        <a:xfrm>
          <a:off x="0" y="0"/>
          <a:ext cx="0" cy="0"/>
          <a:chOff x="0" y="0"/>
          <a:chExt cx="0" cy="0"/>
        </a:xfrm>
      </p:grpSpPr>
      <p:sp>
        <p:nvSpPr>
          <p:cNvPr id="93" name="Google Shape;9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3"/>
        <p:cNvGrpSpPr/>
        <p:nvPr/>
      </p:nvGrpSpPr>
      <p:grpSpPr>
        <a:xfrm>
          <a:off x="0" y="0"/>
          <a:ext cx="0" cy="0"/>
          <a:chOff x="0" y="0"/>
          <a:chExt cx="0" cy="0"/>
        </a:xfrm>
      </p:grpSpPr>
      <p:sp>
        <p:nvSpPr>
          <p:cNvPr id="104" name="Google Shape;104;p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6" name="Google Shape;106;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p3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3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2" name="Google Shape;11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2" name="Google Shape;132;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3" name="Google Shape;13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3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9" name="Google Shape;139;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0" name="Google Shape;140;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BB56A"/>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BB56A"/>
        </a:solidFill>
        <a:effectLst/>
      </p:bgPr>
    </p:bg>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VFkQSGyeCW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s://www.carbonfootprint.com/calculator.aspx"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www.involve.org.uk/resources/blog/opinion/citizens-assembly-climate-change-how-would-it-work" TargetMode="External"/><Relationship Id="rId4" Type="http://schemas.openxmlformats.org/officeDocument/2006/relationships/hyperlink" Target="https://ukscn.org/ys4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footprint.wwf.org.uk/#/"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hyperlink" Target="https://commons.wikimedia.org/w/index.php?curid=10605283" TargetMode="External"/><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hyperlink" Target="https://www.pexels.com/photo/silver-steel-mining-crane-on-black-rocky-soil-during-daytime-60008/"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hyperlink" Target="https://www.pexels.com/search/desert/" TargetMode="External"/><Relationship Id="rId5" Type="http://schemas.openxmlformats.org/officeDocument/2006/relationships/image" Target="../media/image7.png"/><Relationship Id="rId10" Type="http://schemas.openxmlformats.org/officeDocument/2006/relationships/hyperlink" Target="https://pixabay.com/illustrations/pollution-trash-degradation-1603644/" TargetMode="External"/><Relationship Id="rId4" Type="http://schemas.openxmlformats.org/officeDocument/2006/relationships/image" Target="../media/image6.jpg"/><Relationship Id="rId9" Type="http://schemas.openxmlformats.org/officeDocument/2006/relationships/hyperlink" Target="https://pixabay.com/photos/skyscraper-houses-city-america-45079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hyperlink" Target="https://www.worldof7billion.org/wp-content/uploads/2014/08/generating-heat.pdf" TargetMode="External"/><Relationship Id="rId4" Type="http://schemas.openxmlformats.org/officeDocument/2006/relationships/hyperlink" Target="http://breathingearth.ne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https://www.uen.org/lessonplan/download/48095?lessonId=43207&amp;segmentTypeId=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1"/>
          <p:cNvPicPr preferRelativeResize="0"/>
          <p:nvPr/>
        </p:nvPicPr>
        <p:blipFill rotWithShape="1">
          <a:blip r:embed="rId3">
            <a:alphaModFix/>
          </a:blip>
          <a:srcRect t="3432"/>
          <a:stretch/>
        </p:blipFill>
        <p:spPr>
          <a:xfrm>
            <a:off x="20" y="10"/>
            <a:ext cx="12191980" cy="6857990"/>
          </a:xfrm>
          <a:prstGeom prst="rect">
            <a:avLst/>
          </a:prstGeom>
          <a:noFill/>
          <a:ln>
            <a:noFill/>
          </a:ln>
        </p:spPr>
      </p:pic>
      <p:sp>
        <p:nvSpPr>
          <p:cNvPr id="160" name="Google Shape;160;p1"/>
          <p:cNvSpPr/>
          <p:nvPr/>
        </p:nvSpPr>
        <p:spPr>
          <a:xfrm>
            <a:off x="7488621" y="2277613"/>
            <a:ext cx="4703379" cy="4580387"/>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rgbClr val="3CB659">
              <a:alpha val="90560"/>
            </a:srgbClr>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161" name="Google Shape;161;p1"/>
          <p:cNvSpPr txBox="1">
            <a:spLocks noGrp="1"/>
          </p:cNvSpPr>
          <p:nvPr>
            <p:ph type="ctrTitle"/>
          </p:nvPr>
        </p:nvSpPr>
        <p:spPr>
          <a:xfrm>
            <a:off x="8022038" y="4108032"/>
            <a:ext cx="3852000" cy="7905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GB" sz="4000" b="1">
                <a:solidFill>
                  <a:srgbClr val="FFFFFF"/>
                </a:solidFill>
              </a:rPr>
              <a:t>Climate change </a:t>
            </a:r>
            <a:endParaRPr b="1">
              <a:solidFill>
                <a:srgbClr val="FFFFFF"/>
              </a:solidFill>
            </a:endParaRPr>
          </a:p>
        </p:txBody>
      </p:sp>
      <p:sp>
        <p:nvSpPr>
          <p:cNvPr id="162" name="Google Shape;162;p1"/>
          <p:cNvSpPr txBox="1">
            <a:spLocks noGrp="1"/>
          </p:cNvSpPr>
          <p:nvPr>
            <p:ph type="subTitle" idx="1"/>
          </p:nvPr>
        </p:nvSpPr>
        <p:spPr>
          <a:xfrm>
            <a:off x="7782910" y="5242675"/>
            <a:ext cx="4330262" cy="68328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000"/>
              <a:buNone/>
            </a:pPr>
            <a:r>
              <a:rPr lang="en-GB" sz="2000" b="1">
                <a:solidFill>
                  <a:schemeClr val="lt1"/>
                </a:solidFill>
              </a:rPr>
              <a:t>The cycling of carbon and the effect of human activity.</a:t>
            </a:r>
            <a:endParaRPr b="1">
              <a:solidFill>
                <a:schemeClr val="lt1"/>
              </a:solidFill>
            </a:endParaRPr>
          </a:p>
        </p:txBody>
      </p:sp>
      <p:cxnSp>
        <p:nvCxnSpPr>
          <p:cNvPr id="163" name="Google Shape;163;p1"/>
          <p:cNvCxnSpPr/>
          <p:nvPr/>
        </p:nvCxnSpPr>
        <p:spPr>
          <a:xfrm>
            <a:off x="9480331" y="5123793"/>
            <a:ext cx="935420" cy="0"/>
          </a:xfrm>
          <a:prstGeom prst="straightConnector1">
            <a:avLst/>
          </a:prstGeom>
          <a:noFill/>
          <a:ln w="25400" cap="sq" cmpd="sng">
            <a:solidFill>
              <a:schemeClr val="lt1"/>
            </a:solidFill>
            <a:prstDash val="solid"/>
            <a:bevel/>
            <a:headEnd type="none" w="sm" len="sm"/>
            <a:tailEnd type="none" w="sm" len="sm"/>
          </a:ln>
        </p:spPr>
      </p:cxnSp>
      <p:sp>
        <p:nvSpPr>
          <p:cNvPr id="164" name="Google Shape;164;p1"/>
          <p:cNvSpPr/>
          <p:nvPr/>
        </p:nvSpPr>
        <p:spPr>
          <a:xfrm>
            <a:off x="2830478" y="6408830"/>
            <a:ext cx="60960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lt1"/>
                </a:solidFill>
                <a:latin typeface="Calibri"/>
                <a:ea typeface="Calibri"/>
                <a:cs typeface="Calibri"/>
                <a:sym typeface="Calibri"/>
              </a:rPr>
              <a:t>Photo from extinction rebellion free to share https://drive.google.com/drive/folders/1E7NN8GpJpRTE8RU116xrWQvfVpOsw4x5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GB" sz="3959" b="1">
                <a:solidFill>
                  <a:schemeClr val="lt1"/>
                </a:solidFill>
              </a:rPr>
              <a:t>Sort the cards into activities which increase or decrease the amount of CO</a:t>
            </a:r>
            <a:r>
              <a:rPr lang="en-GB" sz="3959" b="1" baseline="-25000">
                <a:solidFill>
                  <a:schemeClr val="lt1"/>
                </a:solidFill>
              </a:rPr>
              <a:t>2</a:t>
            </a:r>
            <a:r>
              <a:rPr lang="en-GB" sz="3959" b="1">
                <a:solidFill>
                  <a:schemeClr val="lt1"/>
                </a:solidFill>
              </a:rPr>
              <a:t> in the atmosphere</a:t>
            </a:r>
            <a:endParaRPr b="1">
              <a:solidFill>
                <a:schemeClr val="lt1"/>
              </a:solidFill>
            </a:endParaRPr>
          </a:p>
        </p:txBody>
      </p:sp>
      <p:graphicFrame>
        <p:nvGraphicFramePr>
          <p:cNvPr id="262" name="Google Shape;262;p9"/>
          <p:cNvGraphicFramePr/>
          <p:nvPr/>
        </p:nvGraphicFramePr>
        <p:xfrm>
          <a:off x="838200" y="1825625"/>
          <a:ext cx="10515600" cy="2966800"/>
        </p:xfrm>
        <a:graphic>
          <a:graphicData uri="http://schemas.openxmlformats.org/drawingml/2006/table">
            <a:tbl>
              <a:tblPr firstRow="1" bandRow="1">
                <a:noFill/>
                <a:tableStyleId>{B2FAEFA9-E6D1-496B-ADDD-C8CD0EFC22C9}</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t>INCREASE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t>DECREASE</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t>Respiration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t>Photosynthesis</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t>Forest fires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t>Planting forests</a:t>
                      </a:r>
                      <a:endParaRPr sz="14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t>Cutting down forests (deforestation)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t>Eating a plant based diet</a:t>
                      </a:r>
                      <a:endParaRPr sz="1400"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t>Consuming more manufactured goods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t>Flying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t>Warming the oceans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t>Building with cement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7"/>
                  </a:ext>
                </a:extLst>
              </a:tr>
            </a:tbl>
          </a:graphicData>
        </a:graphic>
      </p:graphicFrame>
      <p:sp>
        <p:nvSpPr>
          <p:cNvPr id="263" name="Google Shape;263;p9"/>
          <p:cNvSpPr/>
          <p:nvPr/>
        </p:nvSpPr>
        <p:spPr>
          <a:xfrm>
            <a:off x="2720622" y="5328356"/>
            <a:ext cx="6909153" cy="1001007"/>
          </a:xfrm>
          <a:prstGeom prst="flowChartAlternateProcess">
            <a:avLst/>
          </a:prstGeom>
          <a:solidFill>
            <a:srgbClr val="01693F"/>
          </a:solidFill>
          <a:ln w="12700" cap="flat" cmpd="sng">
            <a:solidFill>
              <a:srgbClr val="0F68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Which of these things might explain why the amount of CO</a:t>
            </a:r>
            <a:r>
              <a:rPr lang="en-GB" sz="1800" b="0" i="0" u="none" strike="noStrike" cap="none" baseline="-25000">
                <a:solidFill>
                  <a:schemeClr val="lt1"/>
                </a:solidFill>
                <a:latin typeface="Calibri"/>
                <a:ea typeface="Calibri"/>
                <a:cs typeface="Calibri"/>
                <a:sym typeface="Calibri"/>
              </a:rPr>
              <a:t>2</a:t>
            </a:r>
            <a:r>
              <a:rPr lang="en-GB" sz="1800" b="0" i="0" u="none" strike="noStrike" cap="none">
                <a:solidFill>
                  <a:schemeClr val="lt1"/>
                </a:solidFill>
                <a:latin typeface="Calibri"/>
                <a:ea typeface="Calibri"/>
                <a:cs typeface="Calibri"/>
                <a:sym typeface="Calibri"/>
              </a:rPr>
              <a:t> produced by Australians is so much higher than that produced by people in Malawi?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GB" sz="3959" b="1">
                <a:solidFill>
                  <a:srgbClr val="FFFFFF"/>
                </a:solidFill>
              </a:rPr>
              <a:t>What do you see when you compare levels of CO</a:t>
            </a:r>
            <a:r>
              <a:rPr lang="en-GB" sz="3959" b="1" baseline="-25000">
                <a:solidFill>
                  <a:srgbClr val="FFFFFF"/>
                </a:solidFill>
              </a:rPr>
              <a:t>2</a:t>
            </a:r>
            <a:r>
              <a:rPr lang="en-GB" sz="3959" b="1">
                <a:solidFill>
                  <a:srgbClr val="FFFFFF"/>
                </a:solidFill>
              </a:rPr>
              <a:t> in the atmosphere and global temperatures?</a:t>
            </a:r>
            <a:endParaRPr b="1">
              <a:solidFill>
                <a:srgbClr val="FFFFFF"/>
              </a:solidFill>
            </a:endParaRPr>
          </a:p>
        </p:txBody>
      </p:sp>
      <p:pic>
        <p:nvPicPr>
          <p:cNvPr id="269" name="Google Shape;269;p10"/>
          <p:cNvPicPr preferRelativeResize="0">
            <a:picLocks noGrp="1"/>
          </p:cNvPicPr>
          <p:nvPr>
            <p:ph type="body" idx="1"/>
          </p:nvPr>
        </p:nvPicPr>
        <p:blipFill rotWithShape="1">
          <a:blip r:embed="rId3">
            <a:alphaModFix/>
          </a:blip>
          <a:srcRect/>
          <a:stretch/>
        </p:blipFill>
        <p:spPr>
          <a:xfrm>
            <a:off x="672304" y="1825625"/>
            <a:ext cx="5347496" cy="4220408"/>
          </a:xfrm>
          <a:prstGeom prst="rect">
            <a:avLst/>
          </a:prstGeom>
          <a:noFill/>
          <a:ln>
            <a:noFill/>
          </a:ln>
        </p:spPr>
      </p:pic>
      <p:sp>
        <p:nvSpPr>
          <p:cNvPr id="270" name="Google Shape;270;p10"/>
          <p:cNvSpPr/>
          <p:nvPr/>
        </p:nvSpPr>
        <p:spPr>
          <a:xfrm>
            <a:off x="1230951" y="6176963"/>
            <a:ext cx="385554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dk1"/>
                </a:solidFill>
                <a:latin typeface="Calibri"/>
                <a:ea typeface="Calibri"/>
                <a:cs typeface="Calibri"/>
                <a:sym typeface="Calibri"/>
              </a:rPr>
              <a:t>Image created by GRID Arundel https://www.grida.no/resources/5500</a:t>
            </a:r>
            <a:endParaRPr sz="1400" b="0" i="0" u="none" strike="noStrike" cap="none">
              <a:solidFill>
                <a:srgbClr val="000000"/>
              </a:solidFill>
              <a:latin typeface="Arial"/>
              <a:ea typeface="Arial"/>
              <a:cs typeface="Arial"/>
              <a:sym typeface="Arial"/>
            </a:endParaRPr>
          </a:p>
        </p:txBody>
      </p:sp>
      <p:sp>
        <p:nvSpPr>
          <p:cNvPr id="271" name="Google Shape;271;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272" name="Google Shape;272;p10"/>
          <p:cNvPicPr preferRelativeResize="0"/>
          <p:nvPr/>
        </p:nvPicPr>
        <p:blipFill rotWithShape="1">
          <a:blip r:embed="rId4">
            <a:alphaModFix/>
          </a:blip>
          <a:srcRect/>
          <a:stretch/>
        </p:blipFill>
        <p:spPr>
          <a:xfrm>
            <a:off x="6323874" y="1825625"/>
            <a:ext cx="5399771" cy="3776889"/>
          </a:xfrm>
          <a:prstGeom prst="rect">
            <a:avLst/>
          </a:prstGeom>
          <a:noFill/>
          <a:ln>
            <a:noFill/>
          </a:ln>
        </p:spPr>
      </p:pic>
      <p:sp>
        <p:nvSpPr>
          <p:cNvPr id="273" name="Google Shape;273;p10"/>
          <p:cNvSpPr/>
          <p:nvPr/>
        </p:nvSpPr>
        <p:spPr>
          <a:xfrm>
            <a:off x="5711371" y="6100018"/>
            <a:ext cx="539977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dk1"/>
                </a:solidFill>
                <a:latin typeface="Calibri"/>
                <a:ea typeface="Calibri"/>
                <a:cs typeface="Calibri"/>
                <a:sym typeface="Calibri"/>
              </a:rPr>
              <a:t>https://commons.wikimedia.org/wiki/File:Global_Temperature_Anomaly.svg#/media/File:Global_Temperature_Anomaly.svg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1"/>
          <p:cNvSpPr/>
          <p:nvPr/>
        </p:nvSpPr>
        <p:spPr>
          <a:xfrm>
            <a:off x="713525" y="1685475"/>
            <a:ext cx="5826300" cy="4961400"/>
          </a:xfrm>
          <a:prstGeom prst="roundRect">
            <a:avLst>
              <a:gd name="adj" fmla="val 9785"/>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GB" sz="3959">
                <a:solidFill>
                  <a:srgbClr val="FFFFFF"/>
                </a:solidFill>
              </a:rPr>
              <a:t>Does a link always mean that one thing </a:t>
            </a:r>
            <a:r>
              <a:rPr lang="en-GB" sz="3959" b="1">
                <a:solidFill>
                  <a:srgbClr val="FFFFFF"/>
                </a:solidFill>
              </a:rPr>
              <a:t>caused</a:t>
            </a:r>
            <a:r>
              <a:rPr lang="en-GB" sz="3959">
                <a:solidFill>
                  <a:srgbClr val="FFFFFF"/>
                </a:solidFill>
              </a:rPr>
              <a:t> another? Each of these statements is true.</a:t>
            </a:r>
            <a:endParaRPr>
              <a:solidFill>
                <a:srgbClr val="FFFFFF"/>
              </a:solidFill>
            </a:endParaRPr>
          </a:p>
        </p:txBody>
      </p:sp>
      <p:sp>
        <p:nvSpPr>
          <p:cNvPr id="280" name="Google Shape;280;p11"/>
          <p:cNvSpPr txBox="1">
            <a:spLocks noGrp="1"/>
          </p:cNvSpPr>
          <p:nvPr>
            <p:ph type="body" idx="1"/>
          </p:nvPr>
        </p:nvSpPr>
        <p:spPr>
          <a:xfrm>
            <a:off x="838199" y="1825624"/>
            <a:ext cx="5762625" cy="5032375"/>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1750"/>
              <a:buNone/>
            </a:pPr>
            <a:r>
              <a:rPr lang="en-GB" sz="1750" b="1"/>
              <a:t>1 </a:t>
            </a:r>
            <a:r>
              <a:rPr lang="en-GB" sz="1750" b="1">
                <a:solidFill>
                  <a:srgbClr val="FF0000"/>
                </a:solidFill>
              </a:rPr>
              <a:t>A, c</a:t>
            </a:r>
            <a:r>
              <a:rPr lang="en-GB" sz="1750">
                <a:solidFill>
                  <a:srgbClr val="FF0000"/>
                </a:solidFill>
              </a:rPr>
              <a:t>hildren’s shoe size </a:t>
            </a:r>
            <a:r>
              <a:rPr lang="en-GB" sz="1750"/>
              <a:t>is linked to </a:t>
            </a:r>
            <a:r>
              <a:rPr lang="en-GB" sz="1750" b="1">
                <a:solidFill>
                  <a:srgbClr val="002060"/>
                </a:solidFill>
              </a:rPr>
              <a:t>B,</a:t>
            </a:r>
            <a:r>
              <a:rPr lang="en-GB" sz="1750">
                <a:solidFill>
                  <a:srgbClr val="002060"/>
                </a:solidFill>
              </a:rPr>
              <a:t> their reading ability, </a:t>
            </a:r>
            <a:r>
              <a:rPr lang="en-GB" sz="1750"/>
              <a:t>the bigger the shoe size the higher the reading ability.</a:t>
            </a:r>
            <a:endParaRPr/>
          </a:p>
          <a:p>
            <a:pPr marL="0" lvl="0" indent="0" algn="l" rtl="0">
              <a:lnSpc>
                <a:spcPct val="70000"/>
              </a:lnSpc>
              <a:spcBef>
                <a:spcPts val="1000"/>
              </a:spcBef>
              <a:spcAft>
                <a:spcPts val="0"/>
              </a:spcAft>
              <a:buClr>
                <a:schemeClr val="dk1"/>
              </a:buClr>
              <a:buSzPts val="1750"/>
              <a:buNone/>
            </a:pPr>
            <a:endParaRPr sz="1750">
              <a:solidFill>
                <a:srgbClr val="002060"/>
              </a:solidFill>
            </a:endParaRPr>
          </a:p>
          <a:p>
            <a:pPr marL="0" lvl="0" indent="0" algn="l" rtl="0">
              <a:lnSpc>
                <a:spcPct val="70000"/>
              </a:lnSpc>
              <a:spcBef>
                <a:spcPts val="1000"/>
              </a:spcBef>
              <a:spcAft>
                <a:spcPts val="0"/>
              </a:spcAft>
              <a:buClr>
                <a:schemeClr val="dk1"/>
              </a:buClr>
              <a:buSzPts val="1750"/>
              <a:buNone/>
            </a:pPr>
            <a:r>
              <a:rPr lang="en-GB" sz="1750" b="1"/>
              <a:t>2 </a:t>
            </a:r>
            <a:r>
              <a:rPr lang="en-GB" sz="1750" b="1">
                <a:solidFill>
                  <a:srgbClr val="FF0000"/>
                </a:solidFill>
              </a:rPr>
              <a:t>A,</a:t>
            </a:r>
            <a:r>
              <a:rPr lang="en-GB" sz="1750">
                <a:solidFill>
                  <a:srgbClr val="FF0000"/>
                </a:solidFill>
              </a:rPr>
              <a:t> the number of ice creams sales </a:t>
            </a:r>
            <a:r>
              <a:rPr lang="en-GB" sz="1750"/>
              <a:t>is linked to  </a:t>
            </a:r>
            <a:r>
              <a:rPr lang="en-GB" sz="1750" b="1">
                <a:solidFill>
                  <a:srgbClr val="1F3864"/>
                </a:solidFill>
              </a:rPr>
              <a:t>B,</a:t>
            </a:r>
            <a:r>
              <a:rPr lang="en-GB" sz="1750">
                <a:solidFill>
                  <a:srgbClr val="1F3864"/>
                </a:solidFill>
              </a:rPr>
              <a:t> deaths by drowning </a:t>
            </a:r>
            <a:r>
              <a:rPr lang="en-GB" sz="1750"/>
              <a:t>the higher the number of ice creams sold, the higher the number of drownings.</a:t>
            </a:r>
            <a:endParaRPr/>
          </a:p>
          <a:p>
            <a:pPr marL="0" lvl="0" indent="0" algn="l" rtl="0">
              <a:lnSpc>
                <a:spcPct val="70000"/>
              </a:lnSpc>
              <a:spcBef>
                <a:spcPts val="1000"/>
              </a:spcBef>
              <a:spcAft>
                <a:spcPts val="0"/>
              </a:spcAft>
              <a:buClr>
                <a:schemeClr val="dk1"/>
              </a:buClr>
              <a:buSzPts val="1750"/>
              <a:buNone/>
            </a:pPr>
            <a:endParaRPr sz="1750">
              <a:solidFill>
                <a:srgbClr val="1F3864"/>
              </a:solidFill>
            </a:endParaRPr>
          </a:p>
          <a:p>
            <a:pPr marL="0" lvl="0" indent="0" algn="l" rtl="0">
              <a:lnSpc>
                <a:spcPct val="70000"/>
              </a:lnSpc>
              <a:spcBef>
                <a:spcPts val="1000"/>
              </a:spcBef>
              <a:spcAft>
                <a:spcPts val="0"/>
              </a:spcAft>
              <a:buClr>
                <a:schemeClr val="dk1"/>
              </a:buClr>
              <a:buSzPts val="1750"/>
              <a:buNone/>
            </a:pPr>
            <a:r>
              <a:rPr lang="en-GB" sz="1750" b="1"/>
              <a:t>3</a:t>
            </a:r>
            <a:r>
              <a:rPr lang="en-GB" sz="1750"/>
              <a:t> Since the 1950s, both </a:t>
            </a:r>
            <a:r>
              <a:rPr lang="en-GB" sz="1750" b="1">
                <a:solidFill>
                  <a:srgbClr val="FF0000"/>
                </a:solidFill>
              </a:rPr>
              <a:t>A,</a:t>
            </a:r>
            <a:r>
              <a:rPr lang="en-GB" sz="1750">
                <a:solidFill>
                  <a:srgbClr val="FF0000"/>
                </a:solidFill>
              </a:rPr>
              <a:t> the atmospheric CO</a:t>
            </a:r>
            <a:r>
              <a:rPr lang="en-GB" sz="1750" baseline="-25000">
                <a:solidFill>
                  <a:srgbClr val="FF0000"/>
                </a:solidFill>
              </a:rPr>
              <a:t>2</a:t>
            </a:r>
            <a:r>
              <a:rPr lang="en-GB" sz="1750">
                <a:solidFill>
                  <a:srgbClr val="FF0000"/>
                </a:solidFill>
              </a:rPr>
              <a:t> level</a:t>
            </a:r>
            <a:r>
              <a:rPr lang="en-GB" sz="1750"/>
              <a:t> and </a:t>
            </a:r>
            <a:r>
              <a:rPr lang="en-GB" sz="1750" b="1">
                <a:solidFill>
                  <a:srgbClr val="002060"/>
                </a:solidFill>
              </a:rPr>
              <a:t>B,</a:t>
            </a:r>
            <a:r>
              <a:rPr lang="en-GB" sz="1750">
                <a:solidFill>
                  <a:srgbClr val="002060"/>
                </a:solidFill>
              </a:rPr>
              <a:t> obesity levels, have increased sharply</a:t>
            </a:r>
            <a:r>
              <a:rPr lang="en-GB" sz="1750"/>
              <a:t>. </a:t>
            </a:r>
            <a:endParaRPr/>
          </a:p>
          <a:p>
            <a:pPr marL="0" lvl="0" indent="0" algn="l" rtl="0">
              <a:lnSpc>
                <a:spcPct val="70000"/>
              </a:lnSpc>
              <a:spcBef>
                <a:spcPts val="1000"/>
              </a:spcBef>
              <a:spcAft>
                <a:spcPts val="0"/>
              </a:spcAft>
              <a:buClr>
                <a:schemeClr val="dk1"/>
              </a:buClr>
              <a:buSzPts val="1750"/>
              <a:buNone/>
            </a:pPr>
            <a:endParaRPr sz="1750"/>
          </a:p>
          <a:p>
            <a:pPr marL="0" lvl="0" indent="0" algn="l" rtl="0">
              <a:lnSpc>
                <a:spcPct val="70000"/>
              </a:lnSpc>
              <a:spcBef>
                <a:spcPts val="1000"/>
              </a:spcBef>
              <a:spcAft>
                <a:spcPts val="0"/>
              </a:spcAft>
              <a:buClr>
                <a:schemeClr val="dk1"/>
              </a:buClr>
              <a:buSzPts val="1750"/>
              <a:buNone/>
            </a:pPr>
            <a:r>
              <a:rPr lang="en-GB" sz="1750" b="1"/>
              <a:t>4</a:t>
            </a:r>
            <a:r>
              <a:rPr lang="en-GB" sz="1750"/>
              <a:t> Since the industrial revolution both </a:t>
            </a:r>
            <a:r>
              <a:rPr lang="en-GB" sz="1750" b="1">
                <a:solidFill>
                  <a:srgbClr val="FF0000"/>
                </a:solidFill>
              </a:rPr>
              <a:t>A,</a:t>
            </a:r>
            <a:r>
              <a:rPr lang="en-GB" sz="1750">
                <a:solidFill>
                  <a:srgbClr val="FF0000"/>
                </a:solidFill>
              </a:rPr>
              <a:t> the atmospheric CO</a:t>
            </a:r>
            <a:r>
              <a:rPr lang="en-GB" sz="1750" baseline="-25000">
                <a:solidFill>
                  <a:srgbClr val="FF0000"/>
                </a:solidFill>
              </a:rPr>
              <a:t>2</a:t>
            </a:r>
            <a:r>
              <a:rPr lang="en-GB" sz="1750">
                <a:solidFill>
                  <a:srgbClr val="FF0000"/>
                </a:solidFill>
              </a:rPr>
              <a:t> level</a:t>
            </a:r>
            <a:r>
              <a:rPr lang="en-GB" sz="1750"/>
              <a:t> and </a:t>
            </a:r>
            <a:r>
              <a:rPr lang="en-GB" sz="1750" b="1">
                <a:solidFill>
                  <a:srgbClr val="002060"/>
                </a:solidFill>
              </a:rPr>
              <a:t>B,</a:t>
            </a:r>
            <a:r>
              <a:rPr lang="en-GB" sz="1750">
                <a:solidFill>
                  <a:srgbClr val="002060"/>
                </a:solidFill>
              </a:rPr>
              <a:t> global temperatures, have increased.</a:t>
            </a:r>
            <a:endParaRPr sz="1750"/>
          </a:p>
          <a:p>
            <a:pPr marL="228600" lvl="0" indent="-117475" algn="l" rtl="0">
              <a:lnSpc>
                <a:spcPct val="70000"/>
              </a:lnSpc>
              <a:spcBef>
                <a:spcPts val="1000"/>
              </a:spcBef>
              <a:spcAft>
                <a:spcPts val="0"/>
              </a:spcAft>
              <a:buClr>
                <a:schemeClr val="dk1"/>
              </a:buClr>
              <a:buSzPts val="1750"/>
              <a:buNone/>
            </a:pPr>
            <a:endParaRPr sz="1750"/>
          </a:p>
          <a:p>
            <a:pPr marL="228600" lvl="0" indent="-228600" algn="l" rtl="0">
              <a:lnSpc>
                <a:spcPct val="70000"/>
              </a:lnSpc>
              <a:spcBef>
                <a:spcPts val="1000"/>
              </a:spcBef>
              <a:spcAft>
                <a:spcPts val="0"/>
              </a:spcAft>
              <a:buClr>
                <a:schemeClr val="dk1"/>
              </a:buClr>
              <a:buSzPts val="1750"/>
              <a:buChar char="•"/>
            </a:pPr>
            <a:r>
              <a:rPr lang="en-GB" sz="1750"/>
              <a:t>In each example do you think  </a:t>
            </a:r>
            <a:r>
              <a:rPr lang="en-GB" sz="1750" b="1">
                <a:solidFill>
                  <a:srgbClr val="FF0000"/>
                </a:solidFill>
              </a:rPr>
              <a:t>A </a:t>
            </a:r>
            <a:r>
              <a:rPr lang="en-GB" sz="1750"/>
              <a:t>caused </a:t>
            </a:r>
            <a:r>
              <a:rPr lang="en-GB" sz="1750" b="1">
                <a:solidFill>
                  <a:srgbClr val="002060"/>
                </a:solidFill>
              </a:rPr>
              <a:t>B</a:t>
            </a:r>
            <a:r>
              <a:rPr lang="en-GB" sz="1750"/>
              <a:t>? </a:t>
            </a:r>
            <a:endParaRPr/>
          </a:p>
          <a:p>
            <a:pPr marL="228600" lvl="0" indent="-117475" algn="l" rtl="0">
              <a:lnSpc>
                <a:spcPct val="70000"/>
              </a:lnSpc>
              <a:spcBef>
                <a:spcPts val="1000"/>
              </a:spcBef>
              <a:spcAft>
                <a:spcPts val="0"/>
              </a:spcAft>
              <a:buClr>
                <a:schemeClr val="dk1"/>
              </a:buClr>
              <a:buSzPts val="1750"/>
              <a:buNone/>
            </a:pPr>
            <a:endParaRPr sz="1750"/>
          </a:p>
          <a:p>
            <a:pPr marL="228600" lvl="0" indent="-228600" algn="l" rtl="0">
              <a:lnSpc>
                <a:spcPct val="70000"/>
              </a:lnSpc>
              <a:spcBef>
                <a:spcPts val="1000"/>
              </a:spcBef>
              <a:spcAft>
                <a:spcPts val="0"/>
              </a:spcAft>
              <a:buClr>
                <a:schemeClr val="dk1"/>
              </a:buClr>
              <a:buSzPts val="1750"/>
              <a:buChar char="•"/>
            </a:pPr>
            <a:r>
              <a:rPr lang="en-GB" sz="1750"/>
              <a:t>Can you think of another thing, </a:t>
            </a:r>
            <a:r>
              <a:rPr lang="en-GB" sz="1750" b="1">
                <a:solidFill>
                  <a:srgbClr val="385623"/>
                </a:solidFill>
              </a:rPr>
              <a:t>C</a:t>
            </a:r>
            <a:r>
              <a:rPr lang="en-GB" sz="1750"/>
              <a:t> which might have caused both </a:t>
            </a:r>
            <a:r>
              <a:rPr lang="en-GB" sz="1750" b="1">
                <a:solidFill>
                  <a:srgbClr val="FF0000"/>
                </a:solidFill>
              </a:rPr>
              <a:t>A</a:t>
            </a:r>
            <a:r>
              <a:rPr lang="en-GB" sz="1750"/>
              <a:t> and </a:t>
            </a:r>
            <a:r>
              <a:rPr lang="en-GB" sz="1750" b="1">
                <a:solidFill>
                  <a:srgbClr val="002060"/>
                </a:solidFill>
              </a:rPr>
              <a:t>B</a:t>
            </a:r>
            <a:r>
              <a:rPr lang="en-GB" sz="1750"/>
              <a:t>?</a:t>
            </a:r>
            <a:endParaRPr/>
          </a:p>
        </p:txBody>
      </p:sp>
      <p:grpSp>
        <p:nvGrpSpPr>
          <p:cNvPr id="281" name="Google Shape;281;p11"/>
          <p:cNvGrpSpPr/>
          <p:nvPr/>
        </p:nvGrpSpPr>
        <p:grpSpPr>
          <a:xfrm>
            <a:off x="7170235" y="4511182"/>
            <a:ext cx="3289607" cy="1665780"/>
            <a:chOff x="730406" y="719768"/>
            <a:chExt cx="3289607" cy="1665780"/>
          </a:xfrm>
        </p:grpSpPr>
        <p:sp>
          <p:nvSpPr>
            <p:cNvPr id="282" name="Google Shape;282;p11"/>
            <p:cNvSpPr/>
            <p:nvPr/>
          </p:nvSpPr>
          <p:spPr>
            <a:xfrm>
              <a:off x="3197498" y="1540230"/>
              <a:ext cx="822515" cy="845318"/>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1"/>
            <p:cNvSpPr txBox="1"/>
            <p:nvPr/>
          </p:nvSpPr>
          <p:spPr>
            <a:xfrm>
              <a:off x="3317953" y="1664024"/>
              <a:ext cx="581605" cy="597730"/>
            </a:xfrm>
            <a:prstGeom prst="rect">
              <a:avLst/>
            </a:prstGeom>
            <a:noFill/>
            <a:ln>
              <a:noFill/>
            </a:ln>
          </p:spPr>
          <p:txBody>
            <a:bodyPr spcFirstLastPara="1" wrap="square" lIns="44450" tIns="44450" rIns="44450" bIns="44450" anchor="ctr" anchorCtr="0">
              <a:noAutofit/>
            </a:bodyPr>
            <a:lstStyle/>
            <a:p>
              <a:pPr marL="0" marR="0" lvl="0" indent="0" algn="ctr" rtl="0">
                <a:lnSpc>
                  <a:spcPct val="90000"/>
                </a:lnSpc>
                <a:spcBef>
                  <a:spcPts val="0"/>
                </a:spcBef>
                <a:spcAft>
                  <a:spcPts val="0"/>
                </a:spcAft>
                <a:buClr>
                  <a:schemeClr val="lt1"/>
                </a:buClr>
                <a:buSzPts val="3500"/>
                <a:buFont typeface="Calibri"/>
                <a:buNone/>
              </a:pPr>
              <a:r>
                <a:rPr lang="en-GB" sz="3500" b="0" i="0" u="none" strike="noStrike" cap="none">
                  <a:solidFill>
                    <a:schemeClr val="lt1"/>
                  </a:solidFill>
                  <a:latin typeface="Calibri"/>
                  <a:ea typeface="Calibri"/>
                  <a:cs typeface="Calibri"/>
                  <a:sym typeface="Calibri"/>
                </a:rPr>
                <a:t>B</a:t>
              </a:r>
              <a:endParaRPr sz="1400" b="0" i="0" u="none" strike="noStrike" cap="none">
                <a:solidFill>
                  <a:srgbClr val="000000"/>
                </a:solidFill>
                <a:latin typeface="Arial"/>
                <a:ea typeface="Arial"/>
                <a:cs typeface="Arial"/>
                <a:sym typeface="Arial"/>
              </a:endParaRPr>
            </a:p>
          </p:txBody>
        </p:sp>
        <p:sp>
          <p:nvSpPr>
            <p:cNvPr id="284" name="Google Shape;284;p11"/>
            <p:cNvSpPr/>
            <p:nvPr/>
          </p:nvSpPr>
          <p:spPr>
            <a:xfrm rot="1791390">
              <a:off x="2864097" y="1447146"/>
              <a:ext cx="322753" cy="221078"/>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11"/>
            <p:cNvSpPr txBox="1"/>
            <p:nvPr/>
          </p:nvSpPr>
          <p:spPr>
            <a:xfrm rot="-9008610">
              <a:off x="2868498" y="1474853"/>
              <a:ext cx="256430" cy="13264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900"/>
                <a:buFont typeface="Calibri"/>
                <a:buNone/>
              </a:pPr>
              <a:endParaRPr sz="900" b="0" i="0" u="none" strike="noStrike" cap="none">
                <a:solidFill>
                  <a:schemeClr val="lt1"/>
                </a:solidFill>
                <a:latin typeface="Calibri"/>
                <a:ea typeface="Calibri"/>
                <a:cs typeface="Calibri"/>
                <a:sym typeface="Calibri"/>
              </a:endParaRPr>
            </a:p>
          </p:txBody>
        </p:sp>
        <p:sp>
          <p:nvSpPr>
            <p:cNvPr id="286" name="Google Shape;286;p11"/>
            <p:cNvSpPr/>
            <p:nvPr/>
          </p:nvSpPr>
          <p:spPr>
            <a:xfrm>
              <a:off x="1968192" y="719768"/>
              <a:ext cx="888376" cy="824004"/>
            </a:xfrm>
            <a:prstGeom prst="ellipse">
              <a:avLst/>
            </a:prstGeom>
            <a:solidFill>
              <a:srgbClr val="38562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11"/>
            <p:cNvSpPr txBox="1"/>
            <p:nvPr/>
          </p:nvSpPr>
          <p:spPr>
            <a:xfrm>
              <a:off x="2098292" y="840441"/>
              <a:ext cx="628176" cy="582658"/>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GB" sz="3000" b="0" i="0" u="none" strike="noStrike" cap="none">
                  <a:solidFill>
                    <a:schemeClr val="lt1"/>
                  </a:solidFill>
                  <a:latin typeface="Calibri"/>
                  <a:ea typeface="Calibri"/>
                  <a:cs typeface="Calibri"/>
                  <a:sym typeface="Calibri"/>
                </a:rPr>
                <a:t>C</a:t>
              </a:r>
              <a:endParaRPr sz="1400" b="0" i="0" u="none" strike="noStrike" cap="none">
                <a:solidFill>
                  <a:srgbClr val="000000"/>
                </a:solidFill>
                <a:latin typeface="Arial"/>
                <a:ea typeface="Arial"/>
                <a:cs typeface="Arial"/>
                <a:sym typeface="Arial"/>
              </a:endParaRPr>
            </a:p>
          </p:txBody>
        </p:sp>
        <p:sp>
          <p:nvSpPr>
            <p:cNvPr id="288" name="Google Shape;288;p11"/>
            <p:cNvSpPr/>
            <p:nvPr/>
          </p:nvSpPr>
          <p:spPr>
            <a:xfrm rot="7863919">
              <a:off x="1538054" y="1510248"/>
              <a:ext cx="366528" cy="208664"/>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11"/>
            <p:cNvSpPr txBox="1"/>
            <p:nvPr/>
          </p:nvSpPr>
          <p:spPr>
            <a:xfrm rot="7863919">
              <a:off x="1589915" y="1528382"/>
              <a:ext cx="303929" cy="12519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800"/>
                <a:buFont typeface="Calibri"/>
                <a:buNone/>
              </a:pPr>
              <a:endParaRPr sz="800" b="0" i="0" u="none" strike="noStrike" cap="none">
                <a:solidFill>
                  <a:schemeClr val="lt1"/>
                </a:solidFill>
                <a:latin typeface="Calibri"/>
                <a:ea typeface="Calibri"/>
                <a:cs typeface="Calibri"/>
                <a:sym typeface="Calibri"/>
              </a:endParaRPr>
            </a:p>
          </p:txBody>
        </p:sp>
        <p:sp>
          <p:nvSpPr>
            <p:cNvPr id="290" name="Google Shape;290;p11"/>
            <p:cNvSpPr/>
            <p:nvPr/>
          </p:nvSpPr>
          <p:spPr>
            <a:xfrm>
              <a:off x="730406" y="1608534"/>
              <a:ext cx="836722" cy="773013"/>
            </a:xfrm>
            <a:prstGeom prst="ellipse">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11"/>
            <p:cNvSpPr txBox="1"/>
            <p:nvPr/>
          </p:nvSpPr>
          <p:spPr>
            <a:xfrm>
              <a:off x="852941" y="1721739"/>
              <a:ext cx="591652" cy="54660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GB" sz="30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grpSp>
      <p:grpSp>
        <p:nvGrpSpPr>
          <p:cNvPr id="292" name="Google Shape;292;p11"/>
          <p:cNvGrpSpPr/>
          <p:nvPr/>
        </p:nvGrpSpPr>
        <p:grpSpPr>
          <a:xfrm>
            <a:off x="6802263" y="2304479"/>
            <a:ext cx="3917494" cy="895934"/>
            <a:chOff x="477663" y="702421"/>
            <a:chExt cx="3917494" cy="895934"/>
          </a:xfrm>
        </p:grpSpPr>
        <p:sp>
          <p:nvSpPr>
            <p:cNvPr id="293" name="Google Shape;293;p11"/>
            <p:cNvSpPr/>
            <p:nvPr/>
          </p:nvSpPr>
          <p:spPr>
            <a:xfrm>
              <a:off x="3432723" y="702421"/>
              <a:ext cx="962434" cy="895934"/>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11"/>
            <p:cNvSpPr txBox="1"/>
            <p:nvPr/>
          </p:nvSpPr>
          <p:spPr>
            <a:xfrm>
              <a:off x="3573668" y="833627"/>
              <a:ext cx="680544" cy="633522"/>
            </a:xfrm>
            <a:prstGeom prst="rect">
              <a:avLst/>
            </a:prstGeom>
            <a:noFill/>
            <a:ln>
              <a:noFill/>
            </a:ln>
          </p:spPr>
          <p:txBody>
            <a:bodyPr spcFirstLastPara="1" wrap="square" lIns="48250" tIns="48250" rIns="48250" bIns="48250" anchor="ctr" anchorCtr="0">
              <a:noAutofit/>
            </a:bodyPr>
            <a:lstStyle/>
            <a:p>
              <a:pPr marL="0" marR="0" lvl="0" indent="0" algn="ctr" rtl="0">
                <a:lnSpc>
                  <a:spcPct val="90000"/>
                </a:lnSpc>
                <a:spcBef>
                  <a:spcPts val="0"/>
                </a:spcBef>
                <a:spcAft>
                  <a:spcPts val="0"/>
                </a:spcAft>
                <a:buClr>
                  <a:schemeClr val="lt1"/>
                </a:buClr>
                <a:buSzPts val="3800"/>
                <a:buFont typeface="Calibri"/>
                <a:buNone/>
              </a:pPr>
              <a:r>
                <a:rPr lang="en-GB" sz="3800" b="0" i="0" u="none" strike="noStrike" cap="none">
                  <a:solidFill>
                    <a:schemeClr val="lt1"/>
                  </a:solidFill>
                  <a:latin typeface="Calibri"/>
                  <a:ea typeface="Calibri"/>
                  <a:cs typeface="Calibri"/>
                  <a:sym typeface="Calibri"/>
                </a:rPr>
                <a:t>B</a:t>
              </a:r>
              <a:endParaRPr sz="1400" b="0" i="0" u="none" strike="noStrike" cap="none">
                <a:solidFill>
                  <a:srgbClr val="000000"/>
                </a:solidFill>
                <a:latin typeface="Arial"/>
                <a:ea typeface="Arial"/>
                <a:cs typeface="Arial"/>
                <a:sym typeface="Arial"/>
              </a:endParaRPr>
            </a:p>
          </p:txBody>
        </p:sp>
        <p:sp>
          <p:nvSpPr>
            <p:cNvPr id="295" name="Google Shape;295;p11"/>
            <p:cNvSpPr/>
            <p:nvPr/>
          </p:nvSpPr>
          <p:spPr>
            <a:xfrm rot="-54776">
              <a:off x="1681811" y="903631"/>
              <a:ext cx="1223795" cy="330859"/>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11"/>
            <p:cNvSpPr txBox="1"/>
            <p:nvPr/>
          </p:nvSpPr>
          <p:spPr>
            <a:xfrm rot="-54776">
              <a:off x="1681817" y="970594"/>
              <a:ext cx="1124537" cy="19851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Calibri"/>
                <a:buNone/>
              </a:pPr>
              <a:endParaRPr sz="1400" b="0" i="0" u="none" strike="noStrike" cap="none">
                <a:solidFill>
                  <a:schemeClr val="lt1"/>
                </a:solidFill>
                <a:latin typeface="Calibri"/>
                <a:ea typeface="Calibri"/>
                <a:cs typeface="Calibri"/>
                <a:sym typeface="Calibri"/>
              </a:endParaRPr>
            </a:p>
          </p:txBody>
        </p:sp>
        <p:sp>
          <p:nvSpPr>
            <p:cNvPr id="297" name="Google Shape;297;p11"/>
            <p:cNvSpPr/>
            <p:nvPr/>
          </p:nvSpPr>
          <p:spPr>
            <a:xfrm>
              <a:off x="477663" y="709873"/>
              <a:ext cx="944402" cy="856838"/>
            </a:xfrm>
            <a:prstGeom prst="ellipse">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11"/>
            <p:cNvSpPr txBox="1"/>
            <p:nvPr/>
          </p:nvSpPr>
          <p:spPr>
            <a:xfrm>
              <a:off x="615967" y="835354"/>
              <a:ext cx="667794" cy="605876"/>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n-GB" sz="36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grpSp>
      <p:sp>
        <p:nvSpPr>
          <p:cNvPr id="299" name="Google Shape;299;p11"/>
          <p:cNvSpPr txBox="1"/>
          <p:nvPr/>
        </p:nvSpPr>
        <p:spPr>
          <a:xfrm>
            <a:off x="8541834" y="3816628"/>
            <a:ext cx="5148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OR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2"/>
          <p:cNvSpPr/>
          <p:nvPr/>
        </p:nvSpPr>
        <p:spPr>
          <a:xfrm>
            <a:off x="698350" y="1639950"/>
            <a:ext cx="5902500" cy="5032500"/>
          </a:xfrm>
          <a:prstGeom prst="roundRect">
            <a:avLst>
              <a:gd name="adj" fmla="val 1025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GB" sz="3959">
                <a:solidFill>
                  <a:srgbClr val="FFFFFF"/>
                </a:solidFill>
              </a:rPr>
              <a:t>Does a link always mean that one thing </a:t>
            </a:r>
            <a:r>
              <a:rPr lang="en-GB" sz="3959" b="1">
                <a:solidFill>
                  <a:srgbClr val="FFFFFF"/>
                </a:solidFill>
              </a:rPr>
              <a:t>caused</a:t>
            </a:r>
            <a:r>
              <a:rPr lang="en-GB" sz="3959">
                <a:solidFill>
                  <a:srgbClr val="FFFFFF"/>
                </a:solidFill>
              </a:rPr>
              <a:t> another? Each of these statements is true.</a:t>
            </a:r>
            <a:endParaRPr>
              <a:solidFill>
                <a:srgbClr val="FFFFFF"/>
              </a:solidFill>
            </a:endParaRPr>
          </a:p>
        </p:txBody>
      </p:sp>
      <p:sp>
        <p:nvSpPr>
          <p:cNvPr id="306" name="Google Shape;306;p12"/>
          <p:cNvSpPr txBox="1">
            <a:spLocks noGrp="1"/>
          </p:cNvSpPr>
          <p:nvPr>
            <p:ph type="body" idx="1"/>
          </p:nvPr>
        </p:nvSpPr>
        <p:spPr>
          <a:xfrm>
            <a:off x="838199" y="1825624"/>
            <a:ext cx="5762625" cy="5032375"/>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1960"/>
              <a:buNone/>
            </a:pPr>
            <a:r>
              <a:rPr lang="en-GB" sz="1960" b="1"/>
              <a:t>1 </a:t>
            </a:r>
            <a:r>
              <a:rPr lang="en-GB" sz="1960" b="1">
                <a:solidFill>
                  <a:srgbClr val="FF0000"/>
                </a:solidFill>
              </a:rPr>
              <a:t>A, c</a:t>
            </a:r>
            <a:r>
              <a:rPr lang="en-GB" sz="1960">
                <a:solidFill>
                  <a:srgbClr val="FF0000"/>
                </a:solidFill>
              </a:rPr>
              <a:t>hildren’s shoe size </a:t>
            </a:r>
            <a:r>
              <a:rPr lang="en-GB" sz="1960"/>
              <a:t>is linked to </a:t>
            </a:r>
            <a:r>
              <a:rPr lang="en-GB" sz="1960" b="1">
                <a:solidFill>
                  <a:srgbClr val="002060"/>
                </a:solidFill>
              </a:rPr>
              <a:t>B,</a:t>
            </a:r>
            <a:r>
              <a:rPr lang="en-GB" sz="1960">
                <a:solidFill>
                  <a:srgbClr val="002060"/>
                </a:solidFill>
              </a:rPr>
              <a:t> their reading ability, </a:t>
            </a:r>
            <a:r>
              <a:rPr lang="en-GB" sz="1960"/>
              <a:t>the bigger the shoe size the higher the reading ability. </a:t>
            </a:r>
            <a:r>
              <a:rPr lang="en-GB" sz="1960">
                <a:solidFill>
                  <a:srgbClr val="385623"/>
                </a:solidFill>
              </a:rPr>
              <a:t>They both increase with C, age</a:t>
            </a:r>
            <a:r>
              <a:rPr lang="en-GB" sz="1960"/>
              <a:t>.</a:t>
            </a:r>
            <a:endParaRPr/>
          </a:p>
          <a:p>
            <a:pPr marL="0" lvl="0" indent="0" algn="l" rtl="0">
              <a:lnSpc>
                <a:spcPct val="70000"/>
              </a:lnSpc>
              <a:spcBef>
                <a:spcPts val="1000"/>
              </a:spcBef>
              <a:spcAft>
                <a:spcPts val="0"/>
              </a:spcAft>
              <a:buClr>
                <a:schemeClr val="dk1"/>
              </a:buClr>
              <a:buSzPts val="1960"/>
              <a:buNone/>
            </a:pPr>
            <a:endParaRPr sz="1960">
              <a:solidFill>
                <a:srgbClr val="002060"/>
              </a:solidFill>
            </a:endParaRPr>
          </a:p>
          <a:p>
            <a:pPr marL="0" lvl="0" indent="0" algn="l" rtl="0">
              <a:lnSpc>
                <a:spcPct val="70000"/>
              </a:lnSpc>
              <a:spcBef>
                <a:spcPts val="1000"/>
              </a:spcBef>
              <a:spcAft>
                <a:spcPts val="0"/>
              </a:spcAft>
              <a:buClr>
                <a:schemeClr val="dk1"/>
              </a:buClr>
              <a:buSzPts val="1960"/>
              <a:buNone/>
            </a:pPr>
            <a:r>
              <a:rPr lang="en-GB" sz="1960" b="1"/>
              <a:t>2 </a:t>
            </a:r>
            <a:r>
              <a:rPr lang="en-GB" sz="1960" b="1">
                <a:solidFill>
                  <a:srgbClr val="FF0000"/>
                </a:solidFill>
              </a:rPr>
              <a:t>A,</a:t>
            </a:r>
            <a:r>
              <a:rPr lang="en-GB" sz="1960">
                <a:solidFill>
                  <a:srgbClr val="FF0000"/>
                </a:solidFill>
              </a:rPr>
              <a:t> the number of ice creams sales </a:t>
            </a:r>
            <a:r>
              <a:rPr lang="en-GB" sz="1960"/>
              <a:t>is linked to  </a:t>
            </a:r>
            <a:r>
              <a:rPr lang="en-GB" sz="1960" b="1">
                <a:solidFill>
                  <a:srgbClr val="1F3864"/>
                </a:solidFill>
              </a:rPr>
              <a:t>B,</a:t>
            </a:r>
            <a:r>
              <a:rPr lang="en-GB" sz="1960">
                <a:solidFill>
                  <a:srgbClr val="1F3864"/>
                </a:solidFill>
              </a:rPr>
              <a:t> deaths by drowning </a:t>
            </a:r>
            <a:r>
              <a:rPr lang="en-GB" sz="1960"/>
              <a:t>the higher the number of ice creams sold, the higher the number of drownings. </a:t>
            </a:r>
            <a:r>
              <a:rPr lang="en-GB" sz="1960">
                <a:solidFill>
                  <a:srgbClr val="385623"/>
                </a:solidFill>
              </a:rPr>
              <a:t>They both increase with C, hot weather</a:t>
            </a:r>
            <a:r>
              <a:rPr lang="en-GB" sz="1960"/>
              <a:t>.</a:t>
            </a:r>
            <a:endParaRPr/>
          </a:p>
          <a:p>
            <a:pPr marL="0" lvl="0" indent="0" algn="l" rtl="0">
              <a:lnSpc>
                <a:spcPct val="70000"/>
              </a:lnSpc>
              <a:spcBef>
                <a:spcPts val="1000"/>
              </a:spcBef>
              <a:spcAft>
                <a:spcPts val="0"/>
              </a:spcAft>
              <a:buClr>
                <a:schemeClr val="dk1"/>
              </a:buClr>
              <a:buSzPts val="1960"/>
              <a:buNone/>
            </a:pPr>
            <a:endParaRPr sz="1960">
              <a:solidFill>
                <a:srgbClr val="1F3864"/>
              </a:solidFill>
            </a:endParaRPr>
          </a:p>
          <a:p>
            <a:pPr marL="0" lvl="0" indent="0" algn="l" rtl="0">
              <a:lnSpc>
                <a:spcPct val="70000"/>
              </a:lnSpc>
              <a:spcBef>
                <a:spcPts val="1000"/>
              </a:spcBef>
              <a:spcAft>
                <a:spcPts val="0"/>
              </a:spcAft>
              <a:buClr>
                <a:schemeClr val="dk1"/>
              </a:buClr>
              <a:buSzPts val="1960"/>
              <a:buNone/>
            </a:pPr>
            <a:r>
              <a:rPr lang="en-GB" sz="1960" b="1"/>
              <a:t>3</a:t>
            </a:r>
            <a:r>
              <a:rPr lang="en-GB" sz="1960"/>
              <a:t> Since the 1950s, both </a:t>
            </a:r>
            <a:r>
              <a:rPr lang="en-GB" sz="1960" b="1">
                <a:solidFill>
                  <a:srgbClr val="FF0000"/>
                </a:solidFill>
              </a:rPr>
              <a:t>A,</a:t>
            </a:r>
            <a:r>
              <a:rPr lang="en-GB" sz="1960">
                <a:solidFill>
                  <a:srgbClr val="FF0000"/>
                </a:solidFill>
              </a:rPr>
              <a:t> the atmospheric CO</a:t>
            </a:r>
            <a:r>
              <a:rPr lang="en-GB" sz="1960" baseline="-25000">
                <a:solidFill>
                  <a:srgbClr val="FF0000"/>
                </a:solidFill>
              </a:rPr>
              <a:t>2</a:t>
            </a:r>
            <a:r>
              <a:rPr lang="en-GB" sz="1960">
                <a:solidFill>
                  <a:srgbClr val="FF0000"/>
                </a:solidFill>
              </a:rPr>
              <a:t> level</a:t>
            </a:r>
            <a:r>
              <a:rPr lang="en-GB" sz="1960"/>
              <a:t> and </a:t>
            </a:r>
            <a:r>
              <a:rPr lang="en-GB" sz="1960" b="1">
                <a:solidFill>
                  <a:srgbClr val="002060"/>
                </a:solidFill>
              </a:rPr>
              <a:t>B,</a:t>
            </a:r>
            <a:r>
              <a:rPr lang="en-GB" sz="1960">
                <a:solidFill>
                  <a:srgbClr val="002060"/>
                </a:solidFill>
              </a:rPr>
              <a:t> obesity levels, have increased sharply</a:t>
            </a:r>
            <a:r>
              <a:rPr lang="en-GB" sz="1960"/>
              <a:t>.  </a:t>
            </a:r>
            <a:r>
              <a:rPr lang="en-GB" sz="1960">
                <a:solidFill>
                  <a:srgbClr val="385623"/>
                </a:solidFill>
              </a:rPr>
              <a:t>They both increase with C, increased car ownership.</a:t>
            </a:r>
            <a:endParaRPr/>
          </a:p>
          <a:p>
            <a:pPr marL="0" lvl="0" indent="0" algn="l" rtl="0">
              <a:lnSpc>
                <a:spcPct val="70000"/>
              </a:lnSpc>
              <a:spcBef>
                <a:spcPts val="1000"/>
              </a:spcBef>
              <a:spcAft>
                <a:spcPts val="0"/>
              </a:spcAft>
              <a:buClr>
                <a:schemeClr val="dk1"/>
              </a:buClr>
              <a:buSzPts val="1960"/>
              <a:buNone/>
            </a:pPr>
            <a:endParaRPr sz="1960"/>
          </a:p>
          <a:p>
            <a:pPr marL="0" lvl="0" indent="0" algn="l" rtl="0">
              <a:lnSpc>
                <a:spcPct val="70000"/>
              </a:lnSpc>
              <a:spcBef>
                <a:spcPts val="1000"/>
              </a:spcBef>
              <a:spcAft>
                <a:spcPts val="0"/>
              </a:spcAft>
              <a:buClr>
                <a:schemeClr val="dk1"/>
              </a:buClr>
              <a:buSzPts val="1960"/>
              <a:buNone/>
            </a:pPr>
            <a:r>
              <a:rPr lang="en-GB" sz="1960" b="1"/>
              <a:t>4</a:t>
            </a:r>
            <a:r>
              <a:rPr lang="en-GB" sz="1960"/>
              <a:t> Since the industrial revolution both </a:t>
            </a:r>
            <a:r>
              <a:rPr lang="en-GB" sz="1960" b="1">
                <a:solidFill>
                  <a:srgbClr val="FF0000"/>
                </a:solidFill>
              </a:rPr>
              <a:t>A,</a:t>
            </a:r>
            <a:r>
              <a:rPr lang="en-GB" sz="1960">
                <a:solidFill>
                  <a:srgbClr val="FF0000"/>
                </a:solidFill>
              </a:rPr>
              <a:t> the atmospheric CO</a:t>
            </a:r>
            <a:r>
              <a:rPr lang="en-GB" sz="1960" baseline="-25000">
                <a:solidFill>
                  <a:srgbClr val="FF0000"/>
                </a:solidFill>
              </a:rPr>
              <a:t>2</a:t>
            </a:r>
            <a:r>
              <a:rPr lang="en-GB" sz="1960">
                <a:solidFill>
                  <a:srgbClr val="FF0000"/>
                </a:solidFill>
              </a:rPr>
              <a:t> level</a:t>
            </a:r>
            <a:r>
              <a:rPr lang="en-GB" sz="1960"/>
              <a:t> and </a:t>
            </a:r>
            <a:r>
              <a:rPr lang="en-GB" sz="1960" b="1">
                <a:solidFill>
                  <a:srgbClr val="002060"/>
                </a:solidFill>
              </a:rPr>
              <a:t>B,</a:t>
            </a:r>
            <a:r>
              <a:rPr lang="en-GB" sz="1960">
                <a:solidFill>
                  <a:srgbClr val="002060"/>
                </a:solidFill>
              </a:rPr>
              <a:t> global temperatures, have increased.</a:t>
            </a:r>
            <a:r>
              <a:rPr lang="en-GB" sz="1960"/>
              <a:t> Scientists can think of no other cause of an increase in global warming  </a:t>
            </a:r>
            <a:r>
              <a:rPr lang="en-GB" sz="1960" b="1">
                <a:solidFill>
                  <a:srgbClr val="FF0000"/>
                </a:solidFill>
              </a:rPr>
              <a:t>they conclude that rising CO2 levels are causing global warming.</a:t>
            </a:r>
            <a:endParaRPr/>
          </a:p>
          <a:p>
            <a:pPr marL="228600" lvl="0" indent="-104140" algn="l" rtl="0">
              <a:lnSpc>
                <a:spcPct val="70000"/>
              </a:lnSpc>
              <a:spcBef>
                <a:spcPts val="1000"/>
              </a:spcBef>
              <a:spcAft>
                <a:spcPts val="0"/>
              </a:spcAft>
              <a:buClr>
                <a:schemeClr val="dk1"/>
              </a:buClr>
              <a:buSzPts val="1960"/>
              <a:buNone/>
            </a:pPr>
            <a:endParaRPr sz="1960"/>
          </a:p>
        </p:txBody>
      </p:sp>
      <p:grpSp>
        <p:nvGrpSpPr>
          <p:cNvPr id="307" name="Google Shape;307;p12"/>
          <p:cNvGrpSpPr/>
          <p:nvPr/>
        </p:nvGrpSpPr>
        <p:grpSpPr>
          <a:xfrm>
            <a:off x="7170235" y="4511182"/>
            <a:ext cx="3289607" cy="1665780"/>
            <a:chOff x="730406" y="719768"/>
            <a:chExt cx="3289607" cy="1665780"/>
          </a:xfrm>
        </p:grpSpPr>
        <p:sp>
          <p:nvSpPr>
            <p:cNvPr id="308" name="Google Shape;308;p12"/>
            <p:cNvSpPr/>
            <p:nvPr/>
          </p:nvSpPr>
          <p:spPr>
            <a:xfrm>
              <a:off x="3197498" y="1540230"/>
              <a:ext cx="822515" cy="845318"/>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12"/>
            <p:cNvSpPr txBox="1"/>
            <p:nvPr/>
          </p:nvSpPr>
          <p:spPr>
            <a:xfrm>
              <a:off x="3317953" y="1664024"/>
              <a:ext cx="581605" cy="597730"/>
            </a:xfrm>
            <a:prstGeom prst="rect">
              <a:avLst/>
            </a:prstGeom>
            <a:noFill/>
            <a:ln>
              <a:noFill/>
            </a:ln>
          </p:spPr>
          <p:txBody>
            <a:bodyPr spcFirstLastPara="1" wrap="square" lIns="44450" tIns="44450" rIns="44450" bIns="44450" anchor="ctr" anchorCtr="0">
              <a:noAutofit/>
            </a:bodyPr>
            <a:lstStyle/>
            <a:p>
              <a:pPr marL="0" marR="0" lvl="0" indent="0" algn="ctr" rtl="0">
                <a:lnSpc>
                  <a:spcPct val="90000"/>
                </a:lnSpc>
                <a:spcBef>
                  <a:spcPts val="0"/>
                </a:spcBef>
                <a:spcAft>
                  <a:spcPts val="0"/>
                </a:spcAft>
                <a:buClr>
                  <a:schemeClr val="lt1"/>
                </a:buClr>
                <a:buSzPts val="3500"/>
                <a:buFont typeface="Calibri"/>
                <a:buNone/>
              </a:pPr>
              <a:r>
                <a:rPr lang="en-GB" sz="3500" b="0" i="0" u="none" strike="noStrike" cap="none">
                  <a:solidFill>
                    <a:schemeClr val="lt1"/>
                  </a:solidFill>
                  <a:latin typeface="Calibri"/>
                  <a:ea typeface="Calibri"/>
                  <a:cs typeface="Calibri"/>
                  <a:sym typeface="Calibri"/>
                </a:rPr>
                <a:t>B</a:t>
              </a:r>
              <a:endParaRPr sz="1400" b="0" i="0" u="none" strike="noStrike" cap="none">
                <a:solidFill>
                  <a:srgbClr val="000000"/>
                </a:solidFill>
                <a:latin typeface="Arial"/>
                <a:ea typeface="Arial"/>
                <a:cs typeface="Arial"/>
                <a:sym typeface="Arial"/>
              </a:endParaRPr>
            </a:p>
          </p:txBody>
        </p:sp>
        <p:sp>
          <p:nvSpPr>
            <p:cNvPr id="310" name="Google Shape;310;p12"/>
            <p:cNvSpPr/>
            <p:nvPr/>
          </p:nvSpPr>
          <p:spPr>
            <a:xfrm rot="1791390">
              <a:off x="2864097" y="1447146"/>
              <a:ext cx="322753" cy="221078"/>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2"/>
            <p:cNvSpPr txBox="1"/>
            <p:nvPr/>
          </p:nvSpPr>
          <p:spPr>
            <a:xfrm rot="-9008610">
              <a:off x="2868498" y="1474853"/>
              <a:ext cx="256430" cy="13264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900"/>
                <a:buFont typeface="Calibri"/>
                <a:buNone/>
              </a:pPr>
              <a:endParaRPr sz="900" b="0" i="0" u="none" strike="noStrike" cap="none">
                <a:solidFill>
                  <a:schemeClr val="lt1"/>
                </a:solidFill>
                <a:latin typeface="Calibri"/>
                <a:ea typeface="Calibri"/>
                <a:cs typeface="Calibri"/>
                <a:sym typeface="Calibri"/>
              </a:endParaRPr>
            </a:p>
          </p:txBody>
        </p:sp>
        <p:sp>
          <p:nvSpPr>
            <p:cNvPr id="312" name="Google Shape;312;p12"/>
            <p:cNvSpPr/>
            <p:nvPr/>
          </p:nvSpPr>
          <p:spPr>
            <a:xfrm>
              <a:off x="1968192" y="719768"/>
              <a:ext cx="888376" cy="824004"/>
            </a:xfrm>
            <a:prstGeom prst="ellipse">
              <a:avLst/>
            </a:prstGeom>
            <a:solidFill>
              <a:srgbClr val="38562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2"/>
            <p:cNvSpPr txBox="1"/>
            <p:nvPr/>
          </p:nvSpPr>
          <p:spPr>
            <a:xfrm>
              <a:off x="2098292" y="840441"/>
              <a:ext cx="628176" cy="582658"/>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GB" sz="3000" b="0" i="0" u="none" strike="noStrike" cap="none">
                  <a:solidFill>
                    <a:schemeClr val="lt1"/>
                  </a:solidFill>
                  <a:latin typeface="Calibri"/>
                  <a:ea typeface="Calibri"/>
                  <a:cs typeface="Calibri"/>
                  <a:sym typeface="Calibri"/>
                </a:rPr>
                <a:t>C</a:t>
              </a:r>
              <a:endParaRPr sz="1400" b="0" i="0" u="none" strike="noStrike" cap="none">
                <a:solidFill>
                  <a:srgbClr val="000000"/>
                </a:solidFill>
                <a:latin typeface="Arial"/>
                <a:ea typeface="Arial"/>
                <a:cs typeface="Arial"/>
                <a:sym typeface="Arial"/>
              </a:endParaRPr>
            </a:p>
          </p:txBody>
        </p:sp>
        <p:sp>
          <p:nvSpPr>
            <p:cNvPr id="314" name="Google Shape;314;p12"/>
            <p:cNvSpPr/>
            <p:nvPr/>
          </p:nvSpPr>
          <p:spPr>
            <a:xfrm rot="7863919">
              <a:off x="1538054" y="1510248"/>
              <a:ext cx="366528" cy="208664"/>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12"/>
            <p:cNvSpPr txBox="1"/>
            <p:nvPr/>
          </p:nvSpPr>
          <p:spPr>
            <a:xfrm rot="7863919">
              <a:off x="1589915" y="1528382"/>
              <a:ext cx="303929" cy="12519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800"/>
                <a:buFont typeface="Calibri"/>
                <a:buNone/>
              </a:pPr>
              <a:endParaRPr sz="800" b="0" i="0" u="none" strike="noStrike" cap="none">
                <a:solidFill>
                  <a:schemeClr val="lt1"/>
                </a:solidFill>
                <a:latin typeface="Calibri"/>
                <a:ea typeface="Calibri"/>
                <a:cs typeface="Calibri"/>
                <a:sym typeface="Calibri"/>
              </a:endParaRPr>
            </a:p>
          </p:txBody>
        </p:sp>
        <p:sp>
          <p:nvSpPr>
            <p:cNvPr id="316" name="Google Shape;316;p12"/>
            <p:cNvSpPr/>
            <p:nvPr/>
          </p:nvSpPr>
          <p:spPr>
            <a:xfrm>
              <a:off x="730406" y="1608534"/>
              <a:ext cx="836722" cy="773013"/>
            </a:xfrm>
            <a:prstGeom prst="ellipse">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12"/>
            <p:cNvSpPr txBox="1"/>
            <p:nvPr/>
          </p:nvSpPr>
          <p:spPr>
            <a:xfrm>
              <a:off x="852941" y="1721739"/>
              <a:ext cx="591652" cy="546603"/>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GB" sz="30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grpSp>
      <p:grpSp>
        <p:nvGrpSpPr>
          <p:cNvPr id="318" name="Google Shape;318;p12"/>
          <p:cNvGrpSpPr/>
          <p:nvPr/>
        </p:nvGrpSpPr>
        <p:grpSpPr>
          <a:xfrm>
            <a:off x="6802263" y="2304479"/>
            <a:ext cx="3917494" cy="895934"/>
            <a:chOff x="477663" y="702421"/>
            <a:chExt cx="3917494" cy="895934"/>
          </a:xfrm>
        </p:grpSpPr>
        <p:sp>
          <p:nvSpPr>
            <p:cNvPr id="319" name="Google Shape;319;p12"/>
            <p:cNvSpPr/>
            <p:nvPr/>
          </p:nvSpPr>
          <p:spPr>
            <a:xfrm>
              <a:off x="3432723" y="702421"/>
              <a:ext cx="962434" cy="895934"/>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12"/>
            <p:cNvSpPr txBox="1"/>
            <p:nvPr/>
          </p:nvSpPr>
          <p:spPr>
            <a:xfrm>
              <a:off x="3573668" y="833627"/>
              <a:ext cx="680544" cy="633522"/>
            </a:xfrm>
            <a:prstGeom prst="rect">
              <a:avLst/>
            </a:prstGeom>
            <a:noFill/>
            <a:ln>
              <a:noFill/>
            </a:ln>
          </p:spPr>
          <p:txBody>
            <a:bodyPr spcFirstLastPara="1" wrap="square" lIns="48250" tIns="48250" rIns="48250" bIns="48250" anchor="ctr" anchorCtr="0">
              <a:noAutofit/>
            </a:bodyPr>
            <a:lstStyle/>
            <a:p>
              <a:pPr marL="0" marR="0" lvl="0" indent="0" algn="ctr" rtl="0">
                <a:lnSpc>
                  <a:spcPct val="90000"/>
                </a:lnSpc>
                <a:spcBef>
                  <a:spcPts val="0"/>
                </a:spcBef>
                <a:spcAft>
                  <a:spcPts val="0"/>
                </a:spcAft>
                <a:buClr>
                  <a:schemeClr val="lt1"/>
                </a:buClr>
                <a:buSzPts val="3800"/>
                <a:buFont typeface="Calibri"/>
                <a:buNone/>
              </a:pPr>
              <a:r>
                <a:rPr lang="en-GB" sz="3800" b="0" i="0" u="none" strike="noStrike" cap="none">
                  <a:solidFill>
                    <a:schemeClr val="lt1"/>
                  </a:solidFill>
                  <a:latin typeface="Calibri"/>
                  <a:ea typeface="Calibri"/>
                  <a:cs typeface="Calibri"/>
                  <a:sym typeface="Calibri"/>
                </a:rPr>
                <a:t>B</a:t>
              </a:r>
              <a:endParaRPr sz="1400" b="0" i="0" u="none" strike="noStrike" cap="none">
                <a:solidFill>
                  <a:srgbClr val="000000"/>
                </a:solidFill>
                <a:latin typeface="Arial"/>
                <a:ea typeface="Arial"/>
                <a:cs typeface="Arial"/>
                <a:sym typeface="Arial"/>
              </a:endParaRPr>
            </a:p>
          </p:txBody>
        </p:sp>
        <p:sp>
          <p:nvSpPr>
            <p:cNvPr id="321" name="Google Shape;321;p12"/>
            <p:cNvSpPr/>
            <p:nvPr/>
          </p:nvSpPr>
          <p:spPr>
            <a:xfrm rot="-54776">
              <a:off x="1681811" y="903631"/>
              <a:ext cx="1223795" cy="330859"/>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12"/>
            <p:cNvSpPr txBox="1"/>
            <p:nvPr/>
          </p:nvSpPr>
          <p:spPr>
            <a:xfrm rot="-54776">
              <a:off x="1681817" y="970594"/>
              <a:ext cx="1124537" cy="19851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Calibri"/>
                <a:buNone/>
              </a:pPr>
              <a:endParaRPr sz="1400" b="0" i="0" u="none" strike="noStrike" cap="none">
                <a:solidFill>
                  <a:schemeClr val="lt1"/>
                </a:solidFill>
                <a:latin typeface="Calibri"/>
                <a:ea typeface="Calibri"/>
                <a:cs typeface="Calibri"/>
                <a:sym typeface="Calibri"/>
              </a:endParaRPr>
            </a:p>
          </p:txBody>
        </p:sp>
        <p:sp>
          <p:nvSpPr>
            <p:cNvPr id="323" name="Google Shape;323;p12"/>
            <p:cNvSpPr/>
            <p:nvPr/>
          </p:nvSpPr>
          <p:spPr>
            <a:xfrm>
              <a:off x="477663" y="709873"/>
              <a:ext cx="944402" cy="856838"/>
            </a:xfrm>
            <a:prstGeom prst="ellipse">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12"/>
            <p:cNvSpPr txBox="1"/>
            <p:nvPr/>
          </p:nvSpPr>
          <p:spPr>
            <a:xfrm>
              <a:off x="615967" y="835354"/>
              <a:ext cx="667794" cy="605876"/>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n-GB" sz="36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grpSp>
      <p:sp>
        <p:nvSpPr>
          <p:cNvPr id="325" name="Google Shape;325;p12"/>
          <p:cNvSpPr txBox="1"/>
          <p:nvPr/>
        </p:nvSpPr>
        <p:spPr>
          <a:xfrm>
            <a:off x="8541834" y="3816628"/>
            <a:ext cx="5148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OR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3"/>
          <p:cNvSpPr/>
          <p:nvPr/>
        </p:nvSpPr>
        <p:spPr>
          <a:xfrm>
            <a:off x="327546" y="4572000"/>
            <a:ext cx="7058307" cy="1964266"/>
          </a:xfrm>
          <a:prstGeom prst="rect">
            <a:avLst/>
          </a:pr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1" name="Google Shape;331;p13"/>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3400"/>
              <a:buFont typeface="Calibri"/>
              <a:buNone/>
            </a:pPr>
            <a:r>
              <a:rPr lang="en-GB" sz="3400">
                <a:solidFill>
                  <a:srgbClr val="FFFFFF"/>
                </a:solidFill>
              </a:rPr>
              <a:t>The link between burning fossil fuels to produce carbon dioxide and rising temperatures is very strong.</a:t>
            </a:r>
            <a:endParaRPr/>
          </a:p>
        </p:txBody>
      </p:sp>
      <p:pic>
        <p:nvPicPr>
          <p:cNvPr id="332" name="Google Shape;332;p13"/>
          <p:cNvPicPr preferRelativeResize="0"/>
          <p:nvPr/>
        </p:nvPicPr>
        <p:blipFill rotWithShape="1">
          <a:blip r:embed="rId3">
            <a:alphaModFix/>
          </a:blip>
          <a:srcRect t="8394" r="1" b="27657"/>
          <a:stretch/>
        </p:blipFill>
        <p:spPr>
          <a:xfrm>
            <a:off x="327547" y="321733"/>
            <a:ext cx="7058306" cy="4107392"/>
          </a:xfrm>
          <a:prstGeom prst="rect">
            <a:avLst/>
          </a:prstGeom>
          <a:noFill/>
          <a:ln>
            <a:noFill/>
          </a:ln>
        </p:spPr>
      </p:pic>
      <p:sp>
        <p:nvSpPr>
          <p:cNvPr id="333" name="Google Shape;333;p13"/>
          <p:cNvSpPr/>
          <p:nvPr/>
        </p:nvSpPr>
        <p:spPr>
          <a:xfrm>
            <a:off x="7534655" y="321732"/>
            <a:ext cx="4335613" cy="6214534"/>
          </a:xfrm>
          <a:prstGeom prst="rect">
            <a:avLst/>
          </a:pr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4" name="Google Shape;334;p13"/>
          <p:cNvSpPr txBox="1">
            <a:spLocks noGrp="1"/>
          </p:cNvSpPr>
          <p:nvPr>
            <p:ph type="body" idx="1"/>
          </p:nvPr>
        </p:nvSpPr>
        <p:spPr>
          <a:xfrm>
            <a:off x="8029319" y="917725"/>
            <a:ext cx="3424739" cy="48523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None/>
            </a:pPr>
            <a:r>
              <a:rPr lang="en-GB" sz="4000">
                <a:solidFill>
                  <a:srgbClr val="FFFFFF"/>
                </a:solidFill>
              </a:rPr>
              <a:t>97% of scientists think the increase in CO2 due to human activity has caused global warming. </a:t>
            </a:r>
            <a:endParaRPr/>
          </a:p>
          <a:p>
            <a:pPr marL="228600" lvl="0" indent="-101600" algn="l" rtl="0">
              <a:lnSpc>
                <a:spcPct val="90000"/>
              </a:lnSpc>
              <a:spcBef>
                <a:spcPts val="1000"/>
              </a:spcBef>
              <a:spcAft>
                <a:spcPts val="0"/>
              </a:spcAft>
              <a:buClr>
                <a:schemeClr val="dk1"/>
              </a:buClr>
              <a:buSzPts val="2000"/>
              <a:buNone/>
            </a:pPr>
            <a:endParaRPr sz="2000">
              <a:solidFill>
                <a:srgbClr val="FFFFFF"/>
              </a:solidFill>
            </a:endParaRPr>
          </a:p>
        </p:txBody>
      </p:sp>
      <p:sp>
        <p:nvSpPr>
          <p:cNvPr id="335" name="Google Shape;335;p13"/>
          <p:cNvSpPr/>
          <p:nvPr/>
        </p:nvSpPr>
        <p:spPr>
          <a:xfrm>
            <a:off x="920390" y="4181795"/>
            <a:ext cx="6861597"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lt1"/>
                </a:solidFill>
                <a:latin typeface="Calibri"/>
                <a:ea typeface="Calibri"/>
                <a:cs typeface="Calibri"/>
                <a:sym typeface="Calibri"/>
              </a:rPr>
              <a:t>https://www.pexels.com/photo/low-angle-view-of-illuminated-tower-against-sky-at-night-327041/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4"/>
          <p:cNvSpPr/>
          <p:nvPr/>
        </p:nvSpPr>
        <p:spPr>
          <a:xfrm rot="-5400000">
            <a:off x="5662795" y="-3745097"/>
            <a:ext cx="1354979" cy="10750169"/>
          </a:xfrm>
          <a:prstGeom prst="downArrow">
            <a:avLst>
              <a:gd name="adj1" fmla="val 100000"/>
              <a:gd name="adj2" fmla="val 22582"/>
            </a:avLst>
          </a:pr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1" name="Google Shape;341;p14"/>
          <p:cNvSpPr txBox="1">
            <a:spLocks noGrp="1"/>
          </p:cNvSpPr>
          <p:nvPr>
            <p:ph type="title"/>
          </p:nvPr>
        </p:nvSpPr>
        <p:spPr>
          <a:xfrm>
            <a:off x="1286932" y="1204109"/>
            <a:ext cx="10023398" cy="8578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100"/>
              <a:buFont typeface="Calibri"/>
              <a:buNone/>
            </a:pPr>
            <a:r>
              <a:rPr lang="en-GB" sz="3100">
                <a:solidFill>
                  <a:srgbClr val="FFFFFF"/>
                </a:solidFill>
              </a:rPr>
              <a:t>Watch Greta Thunberg address the United Nations in 2018. </a:t>
            </a:r>
            <a:endParaRPr/>
          </a:p>
        </p:txBody>
      </p:sp>
      <p:sp>
        <p:nvSpPr>
          <p:cNvPr id="342" name="Google Shape;342;p14"/>
          <p:cNvSpPr txBox="1">
            <a:spLocks noGrp="1"/>
          </p:cNvSpPr>
          <p:nvPr>
            <p:ph type="body" idx="1"/>
          </p:nvPr>
        </p:nvSpPr>
        <p:spPr>
          <a:xfrm>
            <a:off x="1286930" y="2962451"/>
            <a:ext cx="4052499" cy="282001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GB" sz="1800" u="sng">
                <a:solidFill>
                  <a:schemeClr val="hlink"/>
                </a:solidFill>
                <a:hlinkClick r:id="rId3"/>
              </a:rPr>
              <a:t>https://youtu.be/VFkQSGyeCWg</a:t>
            </a:r>
            <a:endParaRPr sz="1800"/>
          </a:p>
          <a:p>
            <a:pPr marL="228600" lvl="0" indent="-114300" algn="l" rtl="0">
              <a:lnSpc>
                <a:spcPct val="90000"/>
              </a:lnSpc>
              <a:spcBef>
                <a:spcPts val="1000"/>
              </a:spcBef>
              <a:spcAft>
                <a:spcPts val="0"/>
              </a:spcAft>
              <a:buClr>
                <a:schemeClr val="dk1"/>
              </a:buClr>
              <a:buSzPts val="1800"/>
              <a:buNone/>
            </a:pPr>
            <a:endParaRPr sz="1800"/>
          </a:p>
        </p:txBody>
      </p:sp>
      <p:pic>
        <p:nvPicPr>
          <p:cNvPr id="343" name="Google Shape;343;p14"/>
          <p:cNvPicPr preferRelativeResize="0"/>
          <p:nvPr/>
        </p:nvPicPr>
        <p:blipFill rotWithShape="1">
          <a:blip r:embed="rId4">
            <a:alphaModFix/>
          </a:blip>
          <a:srcRect l="2499" t="30138" r="35000" b="7919"/>
          <a:stretch/>
        </p:blipFill>
        <p:spPr>
          <a:xfrm>
            <a:off x="6129828" y="2962451"/>
            <a:ext cx="5058435" cy="282001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5"/>
          <p:cNvSpPr/>
          <p:nvPr/>
        </p:nvSpPr>
        <p:spPr>
          <a:xfrm>
            <a:off x="0" y="0"/>
            <a:ext cx="12192000" cy="6857452"/>
          </a:xfrm>
          <a:prstGeom prst="rect">
            <a:avLst/>
          </a:prstGeom>
          <a:solidFill>
            <a:srgbClr val="01693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9" name="Google Shape;349;p15"/>
          <p:cNvSpPr txBox="1">
            <a:spLocks noGrp="1"/>
          </p:cNvSpPr>
          <p:nvPr>
            <p:ph type="title"/>
          </p:nvPr>
        </p:nvSpPr>
        <p:spPr>
          <a:xfrm>
            <a:off x="764949" y="3499076"/>
            <a:ext cx="6053558" cy="24247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959"/>
              <a:buFont typeface="Calibri"/>
              <a:buNone/>
            </a:pPr>
            <a:r>
              <a:rPr lang="en-GB" sz="3959" b="1">
                <a:solidFill>
                  <a:srgbClr val="5BB56A"/>
                </a:solidFill>
              </a:rPr>
              <a:t>Call to action. The UK government and many local councils have declared a climate emergency.</a:t>
            </a:r>
            <a:endParaRPr b="1">
              <a:solidFill>
                <a:srgbClr val="5BB56A"/>
              </a:solidFill>
            </a:endParaRPr>
          </a:p>
        </p:txBody>
      </p:sp>
      <p:sp>
        <p:nvSpPr>
          <p:cNvPr id="350" name="Google Shape;350;p15"/>
          <p:cNvSpPr/>
          <p:nvPr/>
        </p:nvSpPr>
        <p:spPr>
          <a:xfrm>
            <a:off x="3476199" y="548"/>
            <a:ext cx="4349752" cy="3142889"/>
          </a:xfrm>
          <a:custGeom>
            <a:avLst/>
            <a:gdLst/>
            <a:ahLst/>
            <a:cxnLst/>
            <a:rect l="l" t="t" r="r" b="b"/>
            <a:pathLst>
              <a:path w="4349752" h="3142889" extrusionOk="0">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1" name="Google Shape;351;p15"/>
          <p:cNvSpPr/>
          <p:nvPr/>
        </p:nvSpPr>
        <p:spPr>
          <a:xfrm>
            <a:off x="7653759" y="1421356"/>
            <a:ext cx="4538241" cy="5436644"/>
          </a:xfrm>
          <a:custGeom>
            <a:avLst/>
            <a:gdLst/>
            <a:ahLst/>
            <a:cxnLst/>
            <a:rect l="l" t="t" r="r" b="b"/>
            <a:pathLst>
              <a:path w="4538241" h="5436644" extrusionOk="0">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2" name="Google Shape;352;p15"/>
          <p:cNvSpPr/>
          <p:nvPr/>
        </p:nvSpPr>
        <p:spPr>
          <a:xfrm>
            <a:off x="3639395" y="0"/>
            <a:ext cx="4023360" cy="2980240"/>
          </a:xfrm>
          <a:custGeom>
            <a:avLst/>
            <a:gdLst/>
            <a:ahLst/>
            <a:cxnLst/>
            <a:rect l="l" t="t" r="r" b="b"/>
            <a:pathLst>
              <a:path w="4023360" h="2980240" extrusionOk="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3" name="Google Shape;353;p15"/>
          <p:cNvSpPr txBox="1">
            <a:spLocks noGrp="1"/>
          </p:cNvSpPr>
          <p:nvPr>
            <p:ph type="body" idx="1"/>
          </p:nvPr>
        </p:nvSpPr>
        <p:spPr>
          <a:xfrm>
            <a:off x="4215161" y="356187"/>
            <a:ext cx="2878409" cy="1792281"/>
          </a:xfrm>
          <a:prstGeom prst="rect">
            <a:avLst/>
          </a:prstGeom>
          <a:noFill/>
          <a:ln>
            <a:noFill/>
          </a:ln>
        </p:spPr>
        <p:txBody>
          <a:bodyPr spcFirstLastPara="1" wrap="square" lIns="91425" tIns="45700" rIns="91425" bIns="45700" anchor="ctr" anchorCtr="0">
            <a:normAutofit/>
          </a:bodyPr>
          <a:lstStyle/>
          <a:p>
            <a:pPr marL="0" lvl="0" indent="0" algn="l" rtl="0">
              <a:lnSpc>
                <a:spcPct val="70000"/>
              </a:lnSpc>
              <a:spcBef>
                <a:spcPts val="0"/>
              </a:spcBef>
              <a:spcAft>
                <a:spcPts val="0"/>
              </a:spcAft>
              <a:buClr>
                <a:schemeClr val="dk1"/>
              </a:buClr>
              <a:buSzPts val="1120"/>
              <a:buNone/>
            </a:pPr>
            <a:r>
              <a:rPr lang="en-GB" sz="1120"/>
              <a:t>Something you can do personally.</a:t>
            </a:r>
            <a:endParaRPr/>
          </a:p>
          <a:p>
            <a:pPr marL="0" lvl="0" indent="0" algn="l" rtl="0">
              <a:lnSpc>
                <a:spcPct val="70000"/>
              </a:lnSpc>
              <a:spcBef>
                <a:spcPts val="1000"/>
              </a:spcBef>
              <a:spcAft>
                <a:spcPts val="0"/>
              </a:spcAft>
              <a:buClr>
                <a:schemeClr val="dk1"/>
              </a:buClr>
              <a:buSzPts val="1120"/>
              <a:buNone/>
            </a:pPr>
            <a:r>
              <a:rPr lang="en-GB" sz="1120"/>
              <a:t>Eg calculate how much CO</a:t>
            </a:r>
            <a:r>
              <a:rPr lang="en-GB" sz="1120" baseline="-25000"/>
              <a:t>2</a:t>
            </a:r>
            <a:r>
              <a:rPr lang="en-GB" sz="1120"/>
              <a:t> you add (your carbon footprint) </a:t>
            </a:r>
            <a:r>
              <a:rPr lang="en-GB" sz="1120" u="sng">
                <a:solidFill>
                  <a:schemeClr val="hlink"/>
                </a:solidFill>
                <a:hlinkClick r:id="rId3"/>
              </a:rPr>
              <a:t>https://www.carbonfootprint.com/calculator.aspx</a:t>
            </a:r>
            <a:endParaRPr sz="1120"/>
          </a:p>
          <a:p>
            <a:pPr marL="0" lvl="0" indent="0" algn="l" rtl="0">
              <a:lnSpc>
                <a:spcPct val="70000"/>
              </a:lnSpc>
              <a:spcBef>
                <a:spcPts val="1000"/>
              </a:spcBef>
              <a:spcAft>
                <a:spcPts val="0"/>
              </a:spcAft>
              <a:buClr>
                <a:schemeClr val="dk1"/>
              </a:buClr>
              <a:buSzPts val="1120"/>
              <a:buNone/>
            </a:pPr>
            <a:r>
              <a:rPr lang="en-GB" sz="1120"/>
              <a:t>Find out about collective action eg </a:t>
            </a:r>
            <a:r>
              <a:rPr lang="en-GB" sz="1120" b="1" u="sng">
                <a:solidFill>
                  <a:schemeClr val="hlink"/>
                </a:solidFill>
                <a:hlinkClick r:id="rId4"/>
              </a:rPr>
              <a:t>#YouthStrike4Climate</a:t>
            </a:r>
            <a:endParaRPr sz="1120" b="1"/>
          </a:p>
          <a:p>
            <a:pPr marL="0" lvl="0" indent="0" algn="l" rtl="0">
              <a:lnSpc>
                <a:spcPct val="70000"/>
              </a:lnSpc>
              <a:spcBef>
                <a:spcPts val="1000"/>
              </a:spcBef>
              <a:spcAft>
                <a:spcPts val="0"/>
              </a:spcAft>
              <a:buClr>
                <a:schemeClr val="dk1"/>
              </a:buClr>
              <a:buSzPts val="1120"/>
              <a:buNone/>
            </a:pPr>
            <a:endParaRPr sz="1120"/>
          </a:p>
        </p:txBody>
      </p:sp>
      <p:sp>
        <p:nvSpPr>
          <p:cNvPr id="354" name="Google Shape;354;p15"/>
          <p:cNvSpPr/>
          <p:nvPr/>
        </p:nvSpPr>
        <p:spPr>
          <a:xfrm>
            <a:off x="7816897" y="1584494"/>
            <a:ext cx="4375105" cy="5273507"/>
          </a:xfrm>
          <a:custGeom>
            <a:avLst/>
            <a:gdLst/>
            <a:ahLst/>
            <a:cxnLst/>
            <a:rect l="l" t="t" r="r" b="b"/>
            <a:pathLst>
              <a:path w="4375105" h="5273507" extrusionOk="0">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5" name="Google Shape;355;p15"/>
          <p:cNvSpPr txBox="1">
            <a:spLocks noGrp="1"/>
          </p:cNvSpPr>
          <p:nvPr>
            <p:ph type="body" idx="2"/>
          </p:nvPr>
        </p:nvSpPr>
        <p:spPr>
          <a:xfrm>
            <a:off x="8386139" y="3143438"/>
            <a:ext cx="3474621" cy="2780412"/>
          </a:xfrm>
          <a:prstGeom prst="rect">
            <a:avLst/>
          </a:prstGeom>
          <a:noFill/>
          <a:ln>
            <a:noFill/>
          </a:ln>
        </p:spPr>
        <p:txBody>
          <a:bodyPr spcFirstLastPara="1" wrap="square" lIns="91425" tIns="45700" rIns="91425" bIns="45700" anchor="ctr" anchorCtr="0">
            <a:normAutofit/>
          </a:bodyPr>
          <a:lstStyle/>
          <a:p>
            <a:pPr marL="228600" lvl="0" indent="-228600" algn="l" rtl="0">
              <a:lnSpc>
                <a:spcPct val="70000"/>
              </a:lnSpc>
              <a:spcBef>
                <a:spcPts val="0"/>
              </a:spcBef>
              <a:spcAft>
                <a:spcPts val="0"/>
              </a:spcAft>
              <a:buClr>
                <a:schemeClr val="dk1"/>
              </a:buClr>
              <a:buSzPts val="1330"/>
              <a:buChar char="•"/>
            </a:pPr>
            <a:r>
              <a:rPr lang="en-GB" sz="1330"/>
              <a:t>Let decision makers know your thoughts and ideas.</a:t>
            </a:r>
            <a:endParaRPr/>
          </a:p>
          <a:p>
            <a:pPr marL="228600" lvl="0" indent="-228600" algn="l" rtl="0">
              <a:lnSpc>
                <a:spcPct val="70000"/>
              </a:lnSpc>
              <a:spcBef>
                <a:spcPts val="1000"/>
              </a:spcBef>
              <a:spcAft>
                <a:spcPts val="0"/>
              </a:spcAft>
              <a:buClr>
                <a:schemeClr val="dk1"/>
              </a:buClr>
              <a:buSzPts val="1330"/>
              <a:buChar char="•"/>
            </a:pPr>
            <a:r>
              <a:rPr lang="en-GB" sz="1330"/>
              <a:t>Find your local councillor here https://www.gov.uk/find-your-local-councillors</a:t>
            </a:r>
            <a:endParaRPr/>
          </a:p>
          <a:p>
            <a:pPr marL="228600" lvl="0" indent="-228600" algn="l" rtl="0">
              <a:lnSpc>
                <a:spcPct val="70000"/>
              </a:lnSpc>
              <a:spcBef>
                <a:spcPts val="1000"/>
              </a:spcBef>
              <a:spcAft>
                <a:spcPts val="0"/>
              </a:spcAft>
              <a:buClr>
                <a:schemeClr val="dk1"/>
              </a:buClr>
              <a:buSzPts val="1330"/>
              <a:buChar char="•"/>
            </a:pPr>
            <a:r>
              <a:rPr lang="en-GB" sz="1330"/>
              <a:t>And your MP here</a:t>
            </a:r>
            <a:endParaRPr/>
          </a:p>
          <a:p>
            <a:pPr marL="228600" lvl="0" indent="-228600" algn="l" rtl="0">
              <a:lnSpc>
                <a:spcPct val="70000"/>
              </a:lnSpc>
              <a:spcBef>
                <a:spcPts val="1000"/>
              </a:spcBef>
              <a:spcAft>
                <a:spcPts val="0"/>
              </a:spcAft>
              <a:buClr>
                <a:schemeClr val="dk1"/>
              </a:buClr>
              <a:buSzPts val="1330"/>
              <a:buChar char="•"/>
            </a:pPr>
            <a:r>
              <a:rPr lang="en-GB" sz="1330"/>
              <a:t>https://www.mysociety.org/wehelpyou/who-is-your-mp/</a:t>
            </a:r>
            <a:endParaRPr/>
          </a:p>
          <a:p>
            <a:pPr marL="228600" lvl="0" indent="-228600" algn="l" rtl="0">
              <a:lnSpc>
                <a:spcPct val="70000"/>
              </a:lnSpc>
              <a:spcBef>
                <a:spcPts val="1000"/>
              </a:spcBef>
              <a:spcAft>
                <a:spcPts val="0"/>
              </a:spcAft>
              <a:buClr>
                <a:schemeClr val="dk1"/>
              </a:buClr>
              <a:buSzPts val="1330"/>
              <a:buChar char="•"/>
            </a:pPr>
            <a:r>
              <a:rPr lang="en-GB" sz="1330"/>
              <a:t>Find out about widening participation in decision making through citizens assemblies. </a:t>
            </a:r>
            <a:r>
              <a:rPr lang="en-GB" sz="1330" u="sng">
                <a:solidFill>
                  <a:schemeClr val="hlink"/>
                </a:solidFill>
                <a:hlinkClick r:id="rId5"/>
              </a:rPr>
              <a:t>https://www.involve.org.uk/resources/blog/opinion/citizens-assembly-climate-change-how-would-it-work</a:t>
            </a:r>
            <a:endParaRPr sz="133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4DF39-C91F-4C6D-9BDE-60711D384237}"/>
              </a:ext>
            </a:extLst>
          </p:cNvPr>
          <p:cNvSpPr>
            <a:spLocks noGrp="1"/>
          </p:cNvSpPr>
          <p:nvPr>
            <p:ph type="title"/>
          </p:nvPr>
        </p:nvSpPr>
        <p:spPr/>
        <p:txBody>
          <a:bodyPr/>
          <a:lstStyle/>
          <a:p>
            <a:endParaRPr lang="en-GB"/>
          </a:p>
        </p:txBody>
      </p:sp>
      <p:pic>
        <p:nvPicPr>
          <p:cNvPr id="5" name="Picture 4">
            <a:hlinkClick r:id="rId2"/>
            <a:extLst>
              <a:ext uri="{FF2B5EF4-FFF2-40B4-BE49-F238E27FC236}">
                <a16:creationId xmlns:a16="http://schemas.microsoft.com/office/drawing/2014/main" id="{DE372624-D029-4F0B-B517-D1E84A3167E1}"/>
              </a:ext>
            </a:extLst>
          </p:cNvPr>
          <p:cNvPicPr>
            <a:picLocks noChangeAspect="1"/>
          </p:cNvPicPr>
          <p:nvPr/>
        </p:nvPicPr>
        <p:blipFill rotWithShape="1">
          <a:blip r:embed="rId3"/>
          <a:srcRect l="36808" t="33428" r="5846" b="29220"/>
          <a:stretch/>
        </p:blipFill>
        <p:spPr>
          <a:xfrm>
            <a:off x="687290" y="1294228"/>
            <a:ext cx="11073302" cy="4055012"/>
          </a:xfrm>
          <a:prstGeom prst="rect">
            <a:avLst/>
          </a:prstGeom>
        </p:spPr>
      </p:pic>
    </p:spTree>
    <p:extLst>
      <p:ext uri="{BB962C8B-B14F-4D97-AF65-F5344CB8AC3E}">
        <p14:creationId xmlns:p14="http://schemas.microsoft.com/office/powerpoint/2010/main" val="401207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g7643a716dd_0_0"/>
          <p:cNvPicPr preferRelativeResize="0"/>
          <p:nvPr/>
        </p:nvPicPr>
        <p:blipFill rotWithShape="1">
          <a:blip r:embed="rId3">
            <a:alphaModFix/>
          </a:blip>
          <a:srcRect/>
          <a:stretch/>
        </p:blipFill>
        <p:spPr>
          <a:xfrm>
            <a:off x="3418927" y="2813824"/>
            <a:ext cx="4807625" cy="1396225"/>
          </a:xfrm>
          <a:prstGeom prst="rect">
            <a:avLst/>
          </a:prstGeom>
          <a:noFill/>
          <a:ln>
            <a:noFill/>
          </a:ln>
        </p:spPr>
      </p:pic>
      <p:pic>
        <p:nvPicPr>
          <p:cNvPr id="361" name="Google Shape;361;g7643a716dd_0_0"/>
          <p:cNvPicPr preferRelativeResize="0"/>
          <p:nvPr/>
        </p:nvPicPr>
        <p:blipFill rotWithShape="1">
          <a:blip r:embed="rId4">
            <a:alphaModFix/>
          </a:blip>
          <a:srcRect/>
          <a:stretch/>
        </p:blipFill>
        <p:spPr>
          <a:xfrm>
            <a:off x="3418927" y="4324032"/>
            <a:ext cx="1979825" cy="1323525"/>
          </a:xfrm>
          <a:prstGeom prst="rect">
            <a:avLst/>
          </a:prstGeom>
          <a:noFill/>
          <a:ln>
            <a:noFill/>
          </a:ln>
        </p:spPr>
      </p:pic>
      <p:sp>
        <p:nvSpPr>
          <p:cNvPr id="362" name="Google Shape;362;g7643a716dd_0_0"/>
          <p:cNvSpPr/>
          <p:nvPr/>
        </p:nvSpPr>
        <p:spPr>
          <a:xfrm>
            <a:off x="5546475" y="4357000"/>
            <a:ext cx="2680200" cy="1257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FFFFFF"/>
                </a:solidFill>
                <a:latin typeface="Calibri"/>
                <a:ea typeface="Calibri"/>
                <a:cs typeface="Calibri"/>
                <a:sym typeface="Calibri"/>
              </a:rPr>
              <a:t>World Class Teaching project has been funded with support from the European Commission. The contents of these actions are the sole responsibility of the contractor and can in no way be taken to reflect the views of the European Union.</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70" name="Google Shape;170;g7643a716dd_0_9"/>
          <p:cNvPicPr preferRelativeResize="0"/>
          <p:nvPr/>
        </p:nvPicPr>
        <p:blipFill>
          <a:blip r:embed="rId3">
            <a:alphaModFix/>
          </a:blip>
          <a:stretch>
            <a:fillRect/>
          </a:stretch>
        </p:blipFill>
        <p:spPr>
          <a:xfrm>
            <a:off x="345725" y="1366025"/>
            <a:ext cx="11320524" cy="4920075"/>
          </a:xfrm>
          <a:prstGeom prst="rect">
            <a:avLst/>
          </a:prstGeom>
          <a:noFill/>
          <a:ln>
            <a:noFill/>
          </a:ln>
        </p:spPr>
      </p:pic>
      <p:pic>
        <p:nvPicPr>
          <p:cNvPr id="4" name="Picture 3">
            <a:extLst>
              <a:ext uri="{FF2B5EF4-FFF2-40B4-BE49-F238E27FC236}">
                <a16:creationId xmlns:a16="http://schemas.microsoft.com/office/drawing/2014/main" id="{ADD3B35A-9523-44F2-8FBD-5DA9C24EC8E1}"/>
              </a:ext>
            </a:extLst>
          </p:cNvPr>
          <p:cNvPicPr>
            <a:picLocks noChangeAspect="1"/>
          </p:cNvPicPr>
          <p:nvPr/>
        </p:nvPicPr>
        <p:blipFill rotWithShape="1">
          <a:blip r:embed="rId4"/>
          <a:srcRect l="72000" t="30554" r="6654" b="57747"/>
          <a:stretch/>
        </p:blipFill>
        <p:spPr>
          <a:xfrm>
            <a:off x="8951184" y="0"/>
            <a:ext cx="2602523" cy="8018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2" name="Picture 1">
            <a:extLst>
              <a:ext uri="{FF2B5EF4-FFF2-40B4-BE49-F238E27FC236}">
                <a16:creationId xmlns:a16="http://schemas.microsoft.com/office/drawing/2014/main" id="{B71AF1E7-AB5F-4699-A516-B587991727D1}"/>
              </a:ext>
            </a:extLst>
          </p:cNvPr>
          <p:cNvPicPr>
            <a:picLocks noChangeAspect="1"/>
          </p:cNvPicPr>
          <p:nvPr/>
        </p:nvPicPr>
        <p:blipFill rotWithShape="1">
          <a:blip r:embed="rId3"/>
          <a:srcRect l="43615" t="30760" r="13231" b="22448"/>
          <a:stretch/>
        </p:blipFill>
        <p:spPr>
          <a:xfrm>
            <a:off x="1630990" y="942963"/>
            <a:ext cx="9299608" cy="5669280"/>
          </a:xfrm>
          <a:prstGeom prst="rect">
            <a:avLst/>
          </a:prstGeom>
        </p:spPr>
      </p:pic>
      <p:pic>
        <p:nvPicPr>
          <p:cNvPr id="3" name="Picture 2">
            <a:extLst>
              <a:ext uri="{FF2B5EF4-FFF2-40B4-BE49-F238E27FC236}">
                <a16:creationId xmlns:a16="http://schemas.microsoft.com/office/drawing/2014/main" id="{B2B93DB6-7481-4C12-8524-A38E12D44AA9}"/>
              </a:ext>
            </a:extLst>
          </p:cNvPr>
          <p:cNvPicPr>
            <a:picLocks noChangeAspect="1"/>
          </p:cNvPicPr>
          <p:nvPr/>
        </p:nvPicPr>
        <p:blipFill rotWithShape="1">
          <a:blip r:embed="rId4"/>
          <a:srcRect l="72000" t="30554" r="6654" b="57747"/>
          <a:stretch/>
        </p:blipFill>
        <p:spPr>
          <a:xfrm>
            <a:off x="8173329" y="0"/>
            <a:ext cx="2602523" cy="8018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3"/>
          <p:cNvPicPr preferRelativeResize="0"/>
          <p:nvPr/>
        </p:nvPicPr>
        <p:blipFill rotWithShape="1">
          <a:blip r:embed="rId3">
            <a:alphaModFix/>
          </a:blip>
          <a:srcRect l="7446" r="7447" b="2"/>
          <a:stretch/>
        </p:blipFill>
        <p:spPr>
          <a:xfrm>
            <a:off x="4" y="-6236"/>
            <a:ext cx="3255403" cy="2505456"/>
          </a:xfrm>
          <a:custGeom>
            <a:avLst/>
            <a:gdLst/>
            <a:ahLst/>
            <a:cxnLst/>
            <a:rect l="l" t="t" r="r" b="b"/>
            <a:pathLst>
              <a:path w="3255403" h="2505456" extrusionOk="0">
                <a:moveTo>
                  <a:pt x="0" y="0"/>
                </a:moveTo>
                <a:lnTo>
                  <a:pt x="3255403" y="0"/>
                </a:lnTo>
                <a:lnTo>
                  <a:pt x="2094477" y="2505456"/>
                </a:lnTo>
                <a:lnTo>
                  <a:pt x="0" y="2505456"/>
                </a:lnTo>
                <a:close/>
              </a:path>
            </a:pathLst>
          </a:custGeom>
          <a:noFill/>
          <a:ln>
            <a:noFill/>
          </a:ln>
        </p:spPr>
      </p:pic>
      <p:pic>
        <p:nvPicPr>
          <p:cNvPr id="182" name="Google Shape;182;p3" descr="A circuit board&#10;&#10;Description automatically generated"/>
          <p:cNvPicPr preferRelativeResize="0">
            <a:picLocks noGrp="1"/>
          </p:cNvPicPr>
          <p:nvPr>
            <p:ph type="body" idx="1"/>
          </p:nvPr>
        </p:nvPicPr>
        <p:blipFill rotWithShape="1">
          <a:blip r:embed="rId4">
            <a:alphaModFix/>
          </a:blip>
          <a:srcRect l="2750" r="3" b="5"/>
          <a:stretch/>
        </p:blipFill>
        <p:spPr>
          <a:xfrm>
            <a:off x="4468900" y="-6225"/>
            <a:ext cx="4137000" cy="2505600"/>
          </a:xfrm>
          <a:prstGeom prst="rect">
            <a:avLst/>
          </a:prstGeom>
          <a:noFill/>
          <a:ln>
            <a:noFill/>
          </a:ln>
        </p:spPr>
      </p:pic>
      <p:pic>
        <p:nvPicPr>
          <p:cNvPr id="183" name="Google Shape;183;p3"/>
          <p:cNvPicPr preferRelativeResize="0"/>
          <p:nvPr/>
        </p:nvPicPr>
        <p:blipFill rotWithShape="1">
          <a:blip r:embed="rId5">
            <a:alphaModFix/>
          </a:blip>
          <a:srcRect t="22210" r="-3" b="1579"/>
          <a:stretch/>
        </p:blipFill>
        <p:spPr>
          <a:xfrm>
            <a:off x="7381876" y="1"/>
            <a:ext cx="4810125" cy="2501837"/>
          </a:xfrm>
          <a:custGeom>
            <a:avLst/>
            <a:gdLst/>
            <a:ahLst/>
            <a:cxnLst/>
            <a:rect l="l" t="t" r="r" b="b"/>
            <a:pathLst>
              <a:path w="4810125" h="2501837" extrusionOk="0">
                <a:moveTo>
                  <a:pt x="1159248" y="0"/>
                </a:moveTo>
                <a:lnTo>
                  <a:pt x="4810125" y="0"/>
                </a:lnTo>
                <a:lnTo>
                  <a:pt x="4810125" y="2501837"/>
                </a:lnTo>
                <a:lnTo>
                  <a:pt x="0" y="2501837"/>
                </a:lnTo>
                <a:close/>
              </a:path>
            </a:pathLst>
          </a:custGeom>
          <a:noFill/>
          <a:ln>
            <a:noFill/>
          </a:ln>
        </p:spPr>
      </p:pic>
      <p:pic>
        <p:nvPicPr>
          <p:cNvPr id="184" name="Google Shape;184;p3"/>
          <p:cNvPicPr preferRelativeResize="0"/>
          <p:nvPr/>
        </p:nvPicPr>
        <p:blipFill rotWithShape="1">
          <a:blip r:embed="rId6">
            <a:alphaModFix/>
          </a:blip>
          <a:srcRect t="20977" r="-3" b="4675"/>
          <a:stretch/>
        </p:blipFill>
        <p:spPr>
          <a:xfrm>
            <a:off x="20" y="2658276"/>
            <a:ext cx="3770704" cy="4199724"/>
          </a:xfrm>
          <a:custGeom>
            <a:avLst/>
            <a:gdLst/>
            <a:ahLst/>
            <a:cxnLst/>
            <a:rect l="l" t="t" r="r" b="b"/>
            <a:pathLst>
              <a:path w="3770724" h="4199724" extrusionOk="0">
                <a:moveTo>
                  <a:pt x="0" y="0"/>
                </a:moveTo>
                <a:lnTo>
                  <a:pt x="3770724" y="0"/>
                </a:lnTo>
                <a:lnTo>
                  <a:pt x="1824067" y="4199724"/>
                </a:lnTo>
                <a:lnTo>
                  <a:pt x="0" y="4199724"/>
                </a:lnTo>
                <a:close/>
              </a:path>
            </a:pathLst>
          </a:custGeom>
          <a:noFill/>
          <a:ln>
            <a:noFill/>
          </a:ln>
        </p:spPr>
      </p:pic>
      <p:pic>
        <p:nvPicPr>
          <p:cNvPr id="185" name="Google Shape;185;p3"/>
          <p:cNvPicPr preferRelativeResize="0"/>
          <p:nvPr/>
        </p:nvPicPr>
        <p:blipFill rotWithShape="1">
          <a:blip r:embed="rId7">
            <a:alphaModFix/>
          </a:blip>
          <a:srcRect r="7511" b="1"/>
          <a:stretch/>
        </p:blipFill>
        <p:spPr>
          <a:xfrm>
            <a:off x="2013796" y="2661900"/>
            <a:ext cx="5108726" cy="4197911"/>
          </a:xfrm>
          <a:custGeom>
            <a:avLst/>
            <a:gdLst/>
            <a:ahLst/>
            <a:cxnLst/>
            <a:rect l="l" t="t" r="r" b="b"/>
            <a:pathLst>
              <a:path w="5108726" h="4197911" extrusionOk="0">
                <a:moveTo>
                  <a:pt x="1945141" y="0"/>
                </a:moveTo>
                <a:lnTo>
                  <a:pt x="5108726" y="0"/>
                </a:lnTo>
                <a:lnTo>
                  <a:pt x="3163585" y="4197911"/>
                </a:lnTo>
                <a:lnTo>
                  <a:pt x="3157362" y="4197911"/>
                </a:lnTo>
                <a:lnTo>
                  <a:pt x="1967571" y="4197911"/>
                </a:lnTo>
                <a:lnTo>
                  <a:pt x="317526" y="4197911"/>
                </a:lnTo>
                <a:lnTo>
                  <a:pt x="0" y="4197911"/>
                </a:lnTo>
                <a:close/>
              </a:path>
            </a:pathLst>
          </a:custGeom>
          <a:noFill/>
          <a:ln>
            <a:noFill/>
          </a:ln>
        </p:spPr>
      </p:pic>
      <p:sp>
        <p:nvSpPr>
          <p:cNvPr id="186" name="Google Shape;186;p3"/>
          <p:cNvSpPr/>
          <p:nvPr/>
        </p:nvSpPr>
        <p:spPr>
          <a:xfrm flipH="1">
            <a:off x="5353050" y="2660089"/>
            <a:ext cx="6838950" cy="4197911"/>
          </a:xfrm>
          <a:custGeom>
            <a:avLst/>
            <a:gdLst/>
            <a:ahLst/>
            <a:cxnLst/>
            <a:rect l="l" t="t" r="r" b="b"/>
            <a:pathLst>
              <a:path w="6838950" h="4197911" extrusionOk="0">
                <a:moveTo>
                  <a:pt x="4893809" y="0"/>
                </a:moveTo>
                <a:lnTo>
                  <a:pt x="4887586" y="0"/>
                </a:lnTo>
                <a:lnTo>
                  <a:pt x="3697795" y="0"/>
                </a:lnTo>
                <a:lnTo>
                  <a:pt x="2047750" y="0"/>
                </a:lnTo>
                <a:lnTo>
                  <a:pt x="0" y="0"/>
                </a:lnTo>
                <a:lnTo>
                  <a:pt x="0" y="4197911"/>
                </a:lnTo>
                <a:lnTo>
                  <a:pt x="6838950" y="4197911"/>
                </a:lnTo>
                <a:close/>
              </a:path>
            </a:pathLst>
          </a:cu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7" name="Google Shape;187;p3"/>
          <p:cNvSpPr txBox="1">
            <a:spLocks noGrp="1"/>
          </p:cNvSpPr>
          <p:nvPr>
            <p:ph type="title"/>
          </p:nvPr>
        </p:nvSpPr>
        <p:spPr>
          <a:xfrm>
            <a:off x="6619164" y="4189864"/>
            <a:ext cx="4997354" cy="2163872"/>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rgbClr val="FFFFFF"/>
              </a:buClr>
              <a:buSzPts val="4700"/>
              <a:buFont typeface="Calibri"/>
              <a:buNone/>
            </a:pPr>
            <a:r>
              <a:rPr lang="en-GB" sz="4700">
                <a:solidFill>
                  <a:srgbClr val="FFFFFF"/>
                </a:solidFill>
                <a:latin typeface="Calibri"/>
                <a:ea typeface="Calibri"/>
                <a:cs typeface="Calibri"/>
                <a:sym typeface="Calibri"/>
              </a:rPr>
              <a:t>Are we looking after the environment?</a:t>
            </a:r>
            <a:endParaRPr/>
          </a:p>
        </p:txBody>
      </p:sp>
      <p:pic>
        <p:nvPicPr>
          <p:cNvPr id="188" name="Google Shape;188;p3"/>
          <p:cNvPicPr preferRelativeResize="0"/>
          <p:nvPr/>
        </p:nvPicPr>
        <p:blipFill rotWithShape="1">
          <a:blip r:embed="rId8">
            <a:alphaModFix/>
          </a:blip>
          <a:srcRect l="4742" r="4742" b="1"/>
          <a:stretch/>
        </p:blipFill>
        <p:spPr>
          <a:xfrm>
            <a:off x="2043524" y="0"/>
            <a:ext cx="3614549" cy="2502843"/>
          </a:xfrm>
          <a:custGeom>
            <a:avLst/>
            <a:gdLst/>
            <a:ahLst/>
            <a:cxnLst/>
            <a:rect l="l" t="t" r="r" b="b"/>
            <a:pathLst>
              <a:path w="3393943" h="2502843" extrusionOk="0">
                <a:moveTo>
                  <a:pt x="1159715" y="0"/>
                </a:moveTo>
                <a:lnTo>
                  <a:pt x="3393943" y="0"/>
                </a:lnTo>
                <a:lnTo>
                  <a:pt x="2234228" y="2502843"/>
                </a:lnTo>
                <a:lnTo>
                  <a:pt x="0" y="2502843"/>
                </a:lnTo>
                <a:close/>
              </a:path>
            </a:pathLst>
          </a:custGeom>
          <a:noFill/>
          <a:ln>
            <a:noFill/>
          </a:ln>
        </p:spPr>
      </p:pic>
      <p:sp>
        <p:nvSpPr>
          <p:cNvPr id="189" name="Google Shape;189;p3"/>
          <p:cNvSpPr/>
          <p:nvPr/>
        </p:nvSpPr>
        <p:spPr>
          <a:xfrm>
            <a:off x="4810125" y="2155825"/>
            <a:ext cx="231239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sng" strike="noStrike" cap="none">
                <a:solidFill>
                  <a:schemeClr val="lt1"/>
                </a:solidFill>
                <a:latin typeface="Calibri"/>
                <a:ea typeface="Calibri"/>
                <a:cs typeface="Calibri"/>
                <a:sym typeface="Calibri"/>
                <a:hlinkClick r:id="rId9"/>
              </a:rPr>
              <a:t>https://pixabay.com/photos/skyscraper-houses-city-america-450793/</a:t>
            </a:r>
            <a:endParaRPr sz="1000" b="0" i="0" u="none" strike="noStrike" cap="none">
              <a:solidFill>
                <a:schemeClr val="lt1"/>
              </a:solidFill>
              <a:latin typeface="Calibri"/>
              <a:ea typeface="Calibri"/>
              <a:cs typeface="Calibri"/>
              <a:sym typeface="Calibri"/>
            </a:endParaRPr>
          </a:p>
        </p:txBody>
      </p:sp>
      <p:sp>
        <p:nvSpPr>
          <p:cNvPr id="190" name="Google Shape;190;p3"/>
          <p:cNvSpPr/>
          <p:nvPr/>
        </p:nvSpPr>
        <p:spPr>
          <a:xfrm>
            <a:off x="2043524" y="6458796"/>
            <a:ext cx="3454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sng" strike="noStrike" cap="none">
                <a:solidFill>
                  <a:schemeClr val="lt1"/>
                </a:solidFill>
                <a:latin typeface="Calibri"/>
                <a:ea typeface="Calibri"/>
                <a:cs typeface="Calibri"/>
                <a:sym typeface="Calibri"/>
                <a:hlinkClick r:id="rId10"/>
              </a:rPr>
              <a:t>https://pixabay.com/illustrations/pollution-trash-degradation-1603644/</a:t>
            </a:r>
            <a:endParaRPr sz="1000" b="0" i="0" u="none" strike="noStrike" cap="none">
              <a:solidFill>
                <a:schemeClr val="lt1"/>
              </a:solidFill>
              <a:latin typeface="Calibri"/>
              <a:ea typeface="Calibri"/>
              <a:cs typeface="Calibri"/>
              <a:sym typeface="Calibri"/>
            </a:endParaRPr>
          </a:p>
        </p:txBody>
      </p:sp>
      <p:sp>
        <p:nvSpPr>
          <p:cNvPr id="191" name="Google Shape;191;p3"/>
          <p:cNvSpPr/>
          <p:nvPr/>
        </p:nvSpPr>
        <p:spPr>
          <a:xfrm>
            <a:off x="7459990" y="2281357"/>
            <a:ext cx="230543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sng" strike="noStrike" cap="none">
                <a:solidFill>
                  <a:schemeClr val="lt1"/>
                </a:solidFill>
                <a:latin typeface="Calibri"/>
                <a:ea typeface="Calibri"/>
                <a:cs typeface="Calibri"/>
                <a:sym typeface="Calibri"/>
                <a:hlinkClick r:id="rId11"/>
              </a:rPr>
              <a:t>https://www.pexels.com/search/desert/</a:t>
            </a:r>
            <a:endParaRPr sz="1000" b="0" i="0" u="none" strike="noStrike" cap="none">
              <a:solidFill>
                <a:schemeClr val="lt1"/>
              </a:solidFill>
              <a:latin typeface="Calibri"/>
              <a:ea typeface="Calibri"/>
              <a:cs typeface="Calibri"/>
              <a:sym typeface="Calibri"/>
            </a:endParaRPr>
          </a:p>
        </p:txBody>
      </p:sp>
      <p:sp>
        <p:nvSpPr>
          <p:cNvPr id="192" name="Google Shape;192;p3"/>
          <p:cNvSpPr/>
          <p:nvPr/>
        </p:nvSpPr>
        <p:spPr>
          <a:xfrm>
            <a:off x="0" y="6150567"/>
            <a:ext cx="176212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sng" strike="noStrike" cap="none">
                <a:solidFill>
                  <a:schemeClr val="lt1"/>
                </a:solidFill>
                <a:latin typeface="Calibri"/>
                <a:ea typeface="Calibri"/>
                <a:cs typeface="Calibri"/>
                <a:sym typeface="Calibri"/>
                <a:hlinkClick r:id="rId12"/>
              </a:rPr>
              <a:t>https://www.pexels.com/photo/silver-steel-mining-crane-on-black-rocky-soil-during-daytime-60008/</a:t>
            </a:r>
            <a:endParaRPr sz="1000" b="0" i="0" u="none" strike="noStrike" cap="none">
              <a:solidFill>
                <a:schemeClr val="lt1"/>
              </a:solidFill>
              <a:latin typeface="Calibri"/>
              <a:ea typeface="Calibri"/>
              <a:cs typeface="Calibri"/>
              <a:sym typeface="Calibri"/>
            </a:endParaRPr>
          </a:p>
        </p:txBody>
      </p:sp>
      <p:sp>
        <p:nvSpPr>
          <p:cNvPr id="193" name="Google Shape;193;p3"/>
          <p:cNvSpPr/>
          <p:nvPr/>
        </p:nvSpPr>
        <p:spPr>
          <a:xfrm>
            <a:off x="-63021" y="2167914"/>
            <a:ext cx="220791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chemeClr val="dk1"/>
                </a:solidFill>
                <a:latin typeface="Calibri"/>
                <a:ea typeface="Calibri"/>
                <a:cs typeface="Calibri"/>
                <a:sym typeface="Calibri"/>
              </a:rPr>
              <a:t> Aidenvironment, 2006 - flickr:Riau flickr user:Wakx, CC BY-SA 2.0, </a:t>
            </a:r>
            <a:r>
              <a:rPr lang="en-GB" sz="800" b="0" i="0" u="sng" strike="noStrike" cap="none">
                <a:solidFill>
                  <a:schemeClr val="dk1"/>
                </a:solidFill>
                <a:latin typeface="Calibri"/>
                <a:ea typeface="Calibri"/>
                <a:cs typeface="Calibri"/>
                <a:sym typeface="Calibri"/>
                <a:hlinkClick r:id="rId13"/>
              </a:rPr>
              <a:t>https://commons.wikimedia.org/w/index.php?curid=10605283</a:t>
            </a:r>
            <a:endParaRPr sz="800" b="0" i="0" u="none" strike="noStrike" cap="none">
              <a:solidFill>
                <a:schemeClr val="dk1"/>
              </a:solidFill>
              <a:latin typeface="Calibri"/>
              <a:ea typeface="Calibri"/>
              <a:cs typeface="Calibri"/>
              <a:sym typeface="Calibri"/>
            </a:endParaRPr>
          </a:p>
        </p:txBody>
      </p:sp>
      <p:sp>
        <p:nvSpPr>
          <p:cNvPr id="194" name="Google Shape;194;p3"/>
          <p:cNvSpPr/>
          <p:nvPr/>
        </p:nvSpPr>
        <p:spPr>
          <a:xfrm>
            <a:off x="2381418" y="2186603"/>
            <a:ext cx="247985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chemeClr val="dk1"/>
                </a:solidFill>
                <a:latin typeface="Calibri"/>
                <a:ea typeface="Calibri"/>
                <a:cs typeface="Calibri"/>
                <a:sym typeface="Calibri"/>
              </a:rPr>
              <a:t>https://www.pexels.com/photo/man-pouring-water-from-dipper-on-blue-and-grey-house-1739855/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4"/>
          <p:cNvSpPr/>
          <p:nvPr/>
        </p:nvSpPr>
        <p:spPr>
          <a:xfrm>
            <a:off x="327546" y="4572000"/>
            <a:ext cx="7058307" cy="1964266"/>
          </a:xfrm>
          <a:prstGeom prst="rect">
            <a:avLst/>
          </a:pr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0" name="Google Shape;200;p4"/>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400"/>
              <a:buFont typeface="Calibri"/>
              <a:buNone/>
            </a:pPr>
            <a:r>
              <a:rPr lang="en-GB" b="1">
                <a:solidFill>
                  <a:srgbClr val="FFFFFF"/>
                </a:solidFill>
              </a:rPr>
              <a:t>What do you think these people are talking about?</a:t>
            </a:r>
            <a:endParaRPr b="1">
              <a:solidFill>
                <a:srgbClr val="FFFFFF"/>
              </a:solidFill>
            </a:endParaRPr>
          </a:p>
        </p:txBody>
      </p:sp>
      <p:pic>
        <p:nvPicPr>
          <p:cNvPr id="201" name="Google Shape;201;p4" descr="A group of people standing in front of a crowd&#10;&#10;Description automatically generated"/>
          <p:cNvPicPr preferRelativeResize="0"/>
          <p:nvPr/>
        </p:nvPicPr>
        <p:blipFill rotWithShape="1">
          <a:blip r:embed="rId3">
            <a:alphaModFix/>
          </a:blip>
          <a:srcRect t="12820" r="1" b="1"/>
          <a:stretch/>
        </p:blipFill>
        <p:spPr>
          <a:xfrm>
            <a:off x="327547" y="321733"/>
            <a:ext cx="7058306" cy="4107392"/>
          </a:xfrm>
          <a:prstGeom prst="rect">
            <a:avLst/>
          </a:prstGeom>
          <a:noFill/>
          <a:ln>
            <a:noFill/>
          </a:ln>
        </p:spPr>
      </p:pic>
      <p:sp>
        <p:nvSpPr>
          <p:cNvPr id="202" name="Google Shape;202;p4"/>
          <p:cNvSpPr/>
          <p:nvPr/>
        </p:nvSpPr>
        <p:spPr>
          <a:xfrm>
            <a:off x="7534655" y="321732"/>
            <a:ext cx="4335613" cy="6214534"/>
          </a:xfrm>
          <a:prstGeom prst="rect">
            <a:avLst/>
          </a:pr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3" name="Google Shape;203;p4"/>
          <p:cNvSpPr txBox="1">
            <a:spLocks noGrp="1"/>
          </p:cNvSpPr>
          <p:nvPr>
            <p:ph type="body" idx="1"/>
          </p:nvPr>
        </p:nvSpPr>
        <p:spPr>
          <a:xfrm>
            <a:off x="8029325" y="917725"/>
            <a:ext cx="3638700" cy="4852500"/>
          </a:xfrm>
          <a:prstGeom prst="rect">
            <a:avLst/>
          </a:prstGeom>
          <a:noFill/>
          <a:ln>
            <a:noFill/>
          </a:ln>
        </p:spPr>
        <p:txBody>
          <a:bodyPr spcFirstLastPara="1" wrap="square" lIns="91425" tIns="45700" rIns="91425" bIns="45700" anchor="ctr" anchorCtr="0">
            <a:normAutofit fontScale="92500"/>
          </a:bodyPr>
          <a:lstStyle/>
          <a:p>
            <a:pPr marL="228600" lvl="0" indent="-228600" algn="l" rtl="0">
              <a:lnSpc>
                <a:spcPct val="70000"/>
              </a:lnSpc>
              <a:spcBef>
                <a:spcPts val="0"/>
              </a:spcBef>
              <a:spcAft>
                <a:spcPts val="0"/>
              </a:spcAft>
              <a:buClr>
                <a:srgbClr val="FFFFFF"/>
              </a:buClr>
              <a:buSzPts val="1800"/>
              <a:buChar char="•"/>
            </a:pPr>
            <a:r>
              <a:rPr lang="en-GB" sz="1800">
                <a:solidFill>
                  <a:srgbClr val="FFFFFF"/>
                </a:solidFill>
              </a:rPr>
              <a:t>“We are in a planetary emergency” Prof. James Hansen, former Director of the NASA Goddard Institute for Space Studies</a:t>
            </a:r>
            <a:endParaRPr sz="1800"/>
          </a:p>
          <a:p>
            <a:pPr marL="228600" lvl="0" indent="-134620" algn="l" rtl="0">
              <a:lnSpc>
                <a:spcPct val="70000"/>
              </a:lnSpc>
              <a:spcBef>
                <a:spcPts val="1000"/>
              </a:spcBef>
              <a:spcAft>
                <a:spcPts val="0"/>
              </a:spcAft>
              <a:buClr>
                <a:schemeClr val="dk1"/>
              </a:buClr>
              <a:buSzPts val="1480"/>
              <a:buNone/>
            </a:pPr>
            <a:endParaRPr sz="1800">
              <a:solidFill>
                <a:srgbClr val="FFFFFF"/>
              </a:solidFill>
            </a:endParaRPr>
          </a:p>
          <a:p>
            <a:pPr marL="228600" lvl="0" indent="-228600" algn="l" rtl="0">
              <a:lnSpc>
                <a:spcPct val="70000"/>
              </a:lnSpc>
              <a:spcBef>
                <a:spcPts val="1000"/>
              </a:spcBef>
              <a:spcAft>
                <a:spcPts val="0"/>
              </a:spcAft>
              <a:buClr>
                <a:srgbClr val="FFFFFF"/>
              </a:buClr>
              <a:buSzPts val="1800"/>
              <a:buChar char="•"/>
            </a:pPr>
            <a:r>
              <a:rPr lang="en-GB" sz="1800">
                <a:solidFill>
                  <a:srgbClr val="FFFFFF"/>
                </a:solidFill>
              </a:rPr>
              <a:t>“Climate change is a medical emergency…It thus demands an emergency response…” Prof. Hugh Montgomery, director of the University College London Institute for Human Health and Performance, Lancet Commission Co-Chair</a:t>
            </a:r>
            <a:endParaRPr sz="1800"/>
          </a:p>
          <a:p>
            <a:pPr marL="228600" lvl="0" indent="-134620" algn="l" rtl="0">
              <a:lnSpc>
                <a:spcPct val="70000"/>
              </a:lnSpc>
              <a:spcBef>
                <a:spcPts val="1000"/>
              </a:spcBef>
              <a:spcAft>
                <a:spcPts val="0"/>
              </a:spcAft>
              <a:buClr>
                <a:schemeClr val="dk1"/>
              </a:buClr>
              <a:buSzPts val="1480"/>
              <a:buNone/>
            </a:pPr>
            <a:endParaRPr sz="1800">
              <a:solidFill>
                <a:srgbClr val="FFFFFF"/>
              </a:solidFill>
            </a:endParaRPr>
          </a:p>
          <a:p>
            <a:pPr marL="228600" lvl="0" indent="-228600" algn="l" rtl="0">
              <a:lnSpc>
                <a:spcPct val="70000"/>
              </a:lnSpc>
              <a:spcBef>
                <a:spcPts val="1000"/>
              </a:spcBef>
              <a:spcAft>
                <a:spcPts val="0"/>
              </a:spcAft>
              <a:buClr>
                <a:srgbClr val="FFFFFF"/>
              </a:buClr>
              <a:buSzPts val="1800"/>
              <a:buChar char="•"/>
            </a:pPr>
            <a:r>
              <a:rPr lang="en-GB" sz="1800">
                <a:solidFill>
                  <a:srgbClr val="FFFFFF"/>
                </a:solidFill>
              </a:rPr>
              <a:t>“This is an emergency and for emergency situations we need emergency action.” – Ban Ki-Moon, former UN Secretary General</a:t>
            </a:r>
            <a:endParaRPr sz="1800"/>
          </a:p>
          <a:p>
            <a:pPr marL="228600" lvl="0" indent="-134620" algn="l" rtl="0">
              <a:lnSpc>
                <a:spcPct val="70000"/>
              </a:lnSpc>
              <a:spcBef>
                <a:spcPts val="1000"/>
              </a:spcBef>
              <a:spcAft>
                <a:spcPts val="0"/>
              </a:spcAft>
              <a:buClr>
                <a:schemeClr val="dk1"/>
              </a:buClr>
              <a:buSzPts val="1480"/>
              <a:buNone/>
            </a:pPr>
            <a:endParaRPr sz="1800">
              <a:solidFill>
                <a:srgbClr val="FFFFFF"/>
              </a:solidFill>
            </a:endParaRPr>
          </a:p>
          <a:p>
            <a:pPr marL="228600" lvl="0" indent="-228600" algn="l" rtl="0">
              <a:lnSpc>
                <a:spcPct val="70000"/>
              </a:lnSpc>
              <a:spcBef>
                <a:spcPts val="1000"/>
              </a:spcBef>
              <a:spcAft>
                <a:spcPts val="0"/>
              </a:spcAft>
              <a:buClr>
                <a:srgbClr val="FFFFFF"/>
              </a:buClr>
              <a:buSzPts val="1800"/>
              <a:buChar char="•"/>
            </a:pPr>
            <a:r>
              <a:rPr lang="en-GB" sz="1800">
                <a:solidFill>
                  <a:srgbClr val="FFFFFF"/>
                </a:solidFill>
              </a:rPr>
              <a:t>“Act now to save our planet and our future from the climate emergency.” Antonio Guterres UN Secretary-General</a:t>
            </a:r>
            <a:endParaRPr sz="1800"/>
          </a:p>
        </p:txBody>
      </p:sp>
      <p:sp>
        <p:nvSpPr>
          <p:cNvPr id="204" name="Google Shape;204;p4"/>
          <p:cNvSpPr txBox="1"/>
          <p:nvPr/>
        </p:nvSpPr>
        <p:spPr>
          <a:xfrm>
            <a:off x="1759394" y="3765127"/>
            <a:ext cx="30936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lt1"/>
                </a:solidFill>
                <a:latin typeface="Calibri"/>
                <a:ea typeface="Calibri"/>
                <a:cs typeface="Calibri"/>
                <a:sym typeface="Calibri"/>
              </a:rPr>
              <a:t>Photo from extinction rebellion free to share https://drive.google.com/drive/folders/1E7NN8GpJpRTE8RU116xrWQvfVpOsw4x5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5"/>
          <p:cNvSpPr/>
          <p:nvPr/>
        </p:nvSpPr>
        <p:spPr>
          <a:xfrm>
            <a:off x="327546" y="4572000"/>
            <a:ext cx="7058307" cy="1964266"/>
          </a:xfrm>
          <a:prstGeom prst="rect">
            <a:avLst/>
          </a:pr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0" name="Google Shape;210;p5"/>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FFFFF"/>
              </a:buClr>
              <a:buSzPts val="3100"/>
              <a:buFont typeface="Calibri"/>
              <a:buNone/>
            </a:pPr>
            <a:r>
              <a:rPr lang="en-GB" sz="3100" b="1">
                <a:solidFill>
                  <a:srgbClr val="FFFFFF"/>
                </a:solidFill>
              </a:rPr>
              <a:t>Many scientists consider climate change to be the most serious environmental challenge facing our planet.</a:t>
            </a:r>
            <a:endParaRPr b="1">
              <a:solidFill>
                <a:srgbClr val="FFFFFF"/>
              </a:solidFill>
            </a:endParaRPr>
          </a:p>
        </p:txBody>
      </p:sp>
      <p:pic>
        <p:nvPicPr>
          <p:cNvPr id="211" name="Google Shape;211;p5" descr="A picture containing text, book, indoor&#10;&#10;Description automatically generated"/>
          <p:cNvPicPr preferRelativeResize="0"/>
          <p:nvPr/>
        </p:nvPicPr>
        <p:blipFill rotWithShape="1">
          <a:blip r:embed="rId3">
            <a:alphaModFix/>
          </a:blip>
          <a:srcRect l="2717" r="621"/>
          <a:stretch/>
        </p:blipFill>
        <p:spPr>
          <a:xfrm>
            <a:off x="327547" y="321733"/>
            <a:ext cx="7058306" cy="4107392"/>
          </a:xfrm>
          <a:prstGeom prst="rect">
            <a:avLst/>
          </a:prstGeom>
          <a:noFill/>
          <a:ln>
            <a:noFill/>
          </a:ln>
        </p:spPr>
      </p:pic>
      <p:sp>
        <p:nvSpPr>
          <p:cNvPr id="212" name="Google Shape;212;p5"/>
          <p:cNvSpPr/>
          <p:nvPr/>
        </p:nvSpPr>
        <p:spPr>
          <a:xfrm>
            <a:off x="7534655" y="321732"/>
            <a:ext cx="4335613" cy="6214534"/>
          </a:xfrm>
          <a:prstGeom prst="rect">
            <a:avLst/>
          </a:pr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3" name="Google Shape;213;p5"/>
          <p:cNvSpPr txBox="1">
            <a:spLocks noGrp="1"/>
          </p:cNvSpPr>
          <p:nvPr>
            <p:ph type="body" idx="1"/>
          </p:nvPr>
        </p:nvSpPr>
        <p:spPr>
          <a:xfrm>
            <a:off x="8029319" y="917725"/>
            <a:ext cx="3424739" cy="485236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2000"/>
              <a:buNone/>
            </a:pPr>
            <a:r>
              <a:rPr lang="en-GB" sz="2000">
                <a:solidFill>
                  <a:srgbClr val="FFFFFF"/>
                </a:solidFill>
              </a:rPr>
              <a:t> </a:t>
            </a:r>
            <a:r>
              <a:rPr lang="en-GB" sz="2400" b="1">
                <a:solidFill>
                  <a:srgbClr val="FFFFFF"/>
                </a:solidFill>
              </a:rPr>
              <a:t>Identify 2 things that increase whilst you watch the animation.</a:t>
            </a:r>
            <a:endParaRPr sz="2400" b="1">
              <a:solidFill>
                <a:srgbClr val="FFFFFF"/>
              </a:solidFill>
            </a:endParaRPr>
          </a:p>
          <a:p>
            <a:pPr marL="0" lvl="0" indent="0" algn="ctr" rtl="0">
              <a:lnSpc>
                <a:spcPct val="90000"/>
              </a:lnSpc>
              <a:spcBef>
                <a:spcPts val="0"/>
              </a:spcBef>
              <a:spcAft>
                <a:spcPts val="0"/>
              </a:spcAft>
              <a:buClr>
                <a:srgbClr val="FFFFFF"/>
              </a:buClr>
              <a:buSzPts val="2000"/>
              <a:buNone/>
            </a:pPr>
            <a:endParaRPr sz="2400" b="1">
              <a:solidFill>
                <a:srgbClr val="FFFFFF"/>
              </a:solidFill>
            </a:endParaRPr>
          </a:p>
          <a:p>
            <a:pPr marL="228600" lvl="0" indent="-228600" algn="l" rtl="0">
              <a:lnSpc>
                <a:spcPct val="90000"/>
              </a:lnSpc>
              <a:spcBef>
                <a:spcPts val="1000"/>
              </a:spcBef>
              <a:spcAft>
                <a:spcPts val="0"/>
              </a:spcAft>
              <a:buClr>
                <a:srgbClr val="FFFFFF"/>
              </a:buClr>
              <a:buSzPts val="2000"/>
              <a:buChar char="•"/>
            </a:pPr>
            <a:r>
              <a:rPr lang="en-GB" sz="2000" u="sng">
                <a:solidFill>
                  <a:srgbClr val="FFFFFF"/>
                </a:solidFill>
                <a:hlinkClick r:id="rId4"/>
              </a:rPr>
              <a:t>http://breathingearth.net/</a:t>
            </a:r>
            <a:endParaRPr sz="2000">
              <a:solidFill>
                <a:srgbClr val="FFFFFF"/>
              </a:solidFill>
            </a:endParaRPr>
          </a:p>
          <a:p>
            <a:pPr marL="228600" lvl="0" indent="-101600" algn="l" rtl="0">
              <a:lnSpc>
                <a:spcPct val="90000"/>
              </a:lnSpc>
              <a:spcBef>
                <a:spcPts val="1000"/>
              </a:spcBef>
              <a:spcAft>
                <a:spcPts val="0"/>
              </a:spcAft>
              <a:buClr>
                <a:schemeClr val="dk1"/>
              </a:buClr>
              <a:buSzPts val="2000"/>
              <a:buNone/>
            </a:pPr>
            <a:endParaRPr sz="2000">
              <a:solidFill>
                <a:srgbClr val="FFFFFF"/>
              </a:solidFill>
            </a:endParaRPr>
          </a:p>
          <a:p>
            <a:pPr marL="228600" lvl="0" indent="-101600" algn="l" rtl="0">
              <a:lnSpc>
                <a:spcPct val="90000"/>
              </a:lnSpc>
              <a:spcBef>
                <a:spcPts val="1000"/>
              </a:spcBef>
              <a:spcAft>
                <a:spcPts val="0"/>
              </a:spcAft>
              <a:buClr>
                <a:schemeClr val="dk1"/>
              </a:buClr>
              <a:buSzPts val="2000"/>
              <a:buNone/>
            </a:pPr>
            <a:endParaRPr sz="2000">
              <a:solidFill>
                <a:srgbClr val="FFFFFF"/>
              </a:solidFill>
            </a:endParaRPr>
          </a:p>
          <a:p>
            <a:pPr marL="228600" lvl="0" indent="-228600" algn="l" rtl="0">
              <a:lnSpc>
                <a:spcPct val="90000"/>
              </a:lnSpc>
              <a:spcBef>
                <a:spcPts val="1000"/>
              </a:spcBef>
              <a:spcAft>
                <a:spcPts val="0"/>
              </a:spcAft>
              <a:buClr>
                <a:srgbClr val="FFFFFF"/>
              </a:buClr>
              <a:buSzPts val="2000"/>
              <a:buChar char="•"/>
            </a:pPr>
            <a:r>
              <a:rPr lang="en-GB" sz="2000" u="sng">
                <a:solidFill>
                  <a:srgbClr val="FFFFFF"/>
                </a:solidFill>
                <a:hlinkClick r:id="rId5"/>
              </a:rPr>
              <a:t>https://www.worldof7billion.org/wp-content/uploads/2014/08/generating-heat.pdf</a:t>
            </a:r>
            <a:endParaRPr sz="2000">
              <a:solidFill>
                <a:srgbClr val="FFFFFF"/>
              </a:solidFill>
            </a:endParaRPr>
          </a:p>
          <a:p>
            <a:pPr marL="0" lvl="0" indent="0" algn="l" rtl="0">
              <a:lnSpc>
                <a:spcPct val="90000"/>
              </a:lnSpc>
              <a:spcBef>
                <a:spcPts val="1000"/>
              </a:spcBef>
              <a:spcAft>
                <a:spcPts val="0"/>
              </a:spcAft>
              <a:buClr>
                <a:schemeClr val="dk1"/>
              </a:buClr>
              <a:buSzPts val="2000"/>
              <a:buNone/>
            </a:pPr>
            <a:endParaRPr sz="2000">
              <a:solidFill>
                <a:srgbClr val="FFFFFF"/>
              </a:solidFill>
            </a:endParaRPr>
          </a:p>
          <a:p>
            <a:pPr marL="0" lvl="0" indent="0" algn="l" rtl="0">
              <a:lnSpc>
                <a:spcPct val="90000"/>
              </a:lnSpc>
              <a:spcBef>
                <a:spcPts val="1000"/>
              </a:spcBef>
              <a:spcAft>
                <a:spcPts val="0"/>
              </a:spcAft>
              <a:buClr>
                <a:schemeClr val="dk1"/>
              </a:buClr>
              <a:buSzPts val="2000"/>
              <a:buNone/>
            </a:pPr>
            <a:endParaRPr sz="20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6"/>
          <p:cNvSpPr txBox="1">
            <a:spLocks noGrp="1"/>
          </p:cNvSpPr>
          <p:nvPr>
            <p:ph type="title"/>
          </p:nvPr>
        </p:nvSpPr>
        <p:spPr>
          <a:xfrm>
            <a:off x="8471424" y="1110882"/>
            <a:ext cx="3053039" cy="129362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200"/>
              <a:buFont typeface="Calibri"/>
              <a:buNone/>
            </a:pPr>
            <a:r>
              <a:rPr lang="en-GB" sz="2200" b="1">
                <a:solidFill>
                  <a:srgbClr val="FFFFFF"/>
                </a:solidFill>
              </a:rPr>
              <a:t>Label a diagram to show how carbon is recycled in the environment.</a:t>
            </a:r>
            <a:endParaRPr b="1">
              <a:solidFill>
                <a:srgbClr val="FFFFFF"/>
              </a:solidFill>
            </a:endParaRPr>
          </a:p>
        </p:txBody>
      </p:sp>
      <p:pic>
        <p:nvPicPr>
          <p:cNvPr id="219" name="Google Shape;219;p6"/>
          <p:cNvPicPr preferRelativeResize="0">
            <a:picLocks noGrp="1"/>
          </p:cNvPicPr>
          <p:nvPr>
            <p:ph type="body" idx="1"/>
          </p:nvPr>
        </p:nvPicPr>
        <p:blipFill rotWithShape="1">
          <a:blip r:embed="rId3">
            <a:alphaModFix/>
          </a:blip>
          <a:srcRect/>
          <a:stretch/>
        </p:blipFill>
        <p:spPr>
          <a:xfrm>
            <a:off x="795141" y="1525088"/>
            <a:ext cx="6739513" cy="3807823"/>
          </a:xfrm>
          <a:prstGeom prst="rect">
            <a:avLst/>
          </a:prstGeom>
          <a:noFill/>
          <a:ln>
            <a:noFill/>
          </a:ln>
        </p:spPr>
      </p:pic>
      <p:sp>
        <p:nvSpPr>
          <p:cNvPr id="220" name="Google Shape;220;p6"/>
          <p:cNvSpPr txBox="1">
            <a:spLocks noGrp="1"/>
          </p:cNvSpPr>
          <p:nvPr>
            <p:ph type="body" idx="2"/>
          </p:nvPr>
        </p:nvSpPr>
        <p:spPr>
          <a:xfrm>
            <a:off x="8471423" y="2542939"/>
            <a:ext cx="3053039" cy="3674981"/>
          </a:xfrm>
          <a:prstGeom prst="rect">
            <a:avLst/>
          </a:prstGeom>
          <a:noFill/>
          <a:ln>
            <a:noFill/>
          </a:ln>
        </p:spPr>
        <p:txBody>
          <a:bodyPr spcFirstLastPara="1" wrap="square" lIns="91425" tIns="45700" rIns="91425" bIns="45700" anchor="t" anchorCtr="0">
            <a:normAutofit/>
          </a:bodyPr>
          <a:lstStyle/>
          <a:p>
            <a:pPr marL="228600" lvl="0" indent="-190500" algn="l" rtl="0">
              <a:lnSpc>
                <a:spcPct val="90000"/>
              </a:lnSpc>
              <a:spcBef>
                <a:spcPts val="0"/>
              </a:spcBef>
              <a:spcAft>
                <a:spcPts val="0"/>
              </a:spcAft>
              <a:buClr>
                <a:srgbClr val="FFFFFF"/>
              </a:buClr>
              <a:buSzPts val="1200"/>
              <a:buChar char="•"/>
            </a:pPr>
            <a:r>
              <a:rPr lang="en-GB" sz="1200">
                <a:solidFill>
                  <a:srgbClr val="FFFFFF"/>
                </a:solidFill>
              </a:rPr>
              <a:t>Teachers can use their own resources. This one is probably ok in public domain but not 100% sure. See </a:t>
            </a:r>
            <a:r>
              <a:rPr lang="en-GB" sz="1200" u="sng">
                <a:solidFill>
                  <a:srgbClr val="FFFFFF"/>
                </a:solidFill>
                <a:hlinkClick r:id="rId4"/>
              </a:rPr>
              <a:t>CO2_cycle.jpg</a:t>
            </a:r>
            <a:r>
              <a:rPr lang="en-GB" sz="1200">
                <a:solidFill>
                  <a:srgbClr val="FFFFFF"/>
                </a:solidFill>
              </a:rPr>
              <a:t> Author Fung Burr at https://www.uen.org/lessonplan/view/43207 </a:t>
            </a:r>
            <a:endParaRPr sz="1200">
              <a:solidFill>
                <a:srgbClr val="FFFFFF"/>
              </a:solidFill>
            </a:endParaRPr>
          </a:p>
        </p:txBody>
      </p:sp>
      <p:sp>
        <p:nvSpPr>
          <p:cNvPr id="221" name="Google Shape;221;p6"/>
          <p:cNvSpPr/>
          <p:nvPr/>
        </p:nvSpPr>
        <p:spPr>
          <a:xfrm rot="10800000">
            <a:off x="7983434" y="640080"/>
            <a:ext cx="2296028" cy="3569741"/>
          </a:xfrm>
          <a:custGeom>
            <a:avLst/>
            <a:gdLst/>
            <a:ahLst/>
            <a:cxnLst/>
            <a:rect l="l" t="t" r="r" b="b"/>
            <a:pathLst>
              <a:path w="2296028" h="3569741" extrusionOk="0">
                <a:moveTo>
                  <a:pt x="2296028" y="3569741"/>
                </a:moveTo>
                <a:lnTo>
                  <a:pt x="459" y="3569741"/>
                </a:lnTo>
                <a:cubicBezTo>
                  <a:pt x="-459" y="3458756"/>
                  <a:pt x="918" y="3359164"/>
                  <a:pt x="0" y="3248180"/>
                </a:cubicBezTo>
                <a:lnTo>
                  <a:pt x="2011607" y="3249283"/>
                </a:lnTo>
                <a:lnTo>
                  <a:pt x="2011607" y="0"/>
                </a:lnTo>
                <a:lnTo>
                  <a:pt x="2296028" y="0"/>
                </a:lnTo>
                <a:close/>
              </a:path>
            </a:pathLst>
          </a:custGeom>
          <a:solidFill>
            <a:srgbClr val="0F68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7"/>
          <p:cNvPicPr preferRelativeResize="0"/>
          <p:nvPr/>
        </p:nvPicPr>
        <p:blipFill rotWithShape="1">
          <a:blip r:embed="rId3">
            <a:alphaModFix/>
          </a:blip>
          <a:srcRect l="26939"/>
          <a:stretch/>
        </p:blipFill>
        <p:spPr>
          <a:xfrm>
            <a:off x="20" y="10"/>
            <a:ext cx="7534636" cy="6857990"/>
          </a:xfrm>
          <a:prstGeom prst="rect">
            <a:avLst/>
          </a:prstGeom>
          <a:noFill/>
          <a:ln>
            <a:noFill/>
          </a:ln>
        </p:spPr>
      </p:pic>
      <p:sp>
        <p:nvSpPr>
          <p:cNvPr id="227" name="Google Shape;227;p7"/>
          <p:cNvSpPr/>
          <p:nvPr/>
        </p:nvSpPr>
        <p:spPr>
          <a:xfrm>
            <a:off x="7534656" y="0"/>
            <a:ext cx="4657344" cy="6858000"/>
          </a:xfrm>
          <a:prstGeom prst="rect">
            <a:avLst/>
          </a:pr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8" name="Google Shape;228;p7"/>
          <p:cNvSpPr txBox="1">
            <a:spLocks noGrp="1"/>
          </p:cNvSpPr>
          <p:nvPr>
            <p:ph type="title" idx="4294967295"/>
          </p:nvPr>
        </p:nvSpPr>
        <p:spPr>
          <a:xfrm>
            <a:off x="8153400" y="640081"/>
            <a:ext cx="3395130" cy="52553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100"/>
              <a:buFont typeface="Calibri"/>
              <a:buNone/>
            </a:pPr>
            <a:r>
              <a:rPr lang="en-GB" sz="4100" b="1">
                <a:solidFill>
                  <a:srgbClr val="5BB56A"/>
                </a:solidFill>
              </a:rPr>
              <a:t>How might the number of people on the planet affect the amount of carbon dioxide (CO</a:t>
            </a:r>
            <a:r>
              <a:rPr lang="en-GB" sz="4100" b="1" baseline="-25000">
                <a:solidFill>
                  <a:srgbClr val="5BB56A"/>
                </a:solidFill>
              </a:rPr>
              <a:t>2</a:t>
            </a:r>
            <a:r>
              <a:rPr lang="en-GB" sz="4100" b="1">
                <a:solidFill>
                  <a:srgbClr val="5BB56A"/>
                </a:solidFill>
              </a:rPr>
              <a:t>) in the atmosphere?</a:t>
            </a:r>
            <a:endParaRPr b="1">
              <a:solidFill>
                <a:srgbClr val="5BB56A"/>
              </a:solidFill>
            </a:endParaRPr>
          </a:p>
        </p:txBody>
      </p:sp>
      <p:sp>
        <p:nvSpPr>
          <p:cNvPr id="229" name="Google Shape;229;p7"/>
          <p:cNvSpPr/>
          <p:nvPr/>
        </p:nvSpPr>
        <p:spPr>
          <a:xfrm>
            <a:off x="1902856" y="6453639"/>
            <a:ext cx="60960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lt1"/>
                </a:solidFill>
                <a:latin typeface="Calibri"/>
                <a:ea typeface="Calibri"/>
                <a:cs typeface="Calibri"/>
                <a:sym typeface="Calibri"/>
              </a:rPr>
              <a:t>https://pixabay.com/photos/usa-city-lights-space-night-532939/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8"/>
          <p:cNvSpPr/>
          <p:nvPr/>
        </p:nvSpPr>
        <p:spPr>
          <a:xfrm rot="-5400000">
            <a:off x="5662795" y="-3745097"/>
            <a:ext cx="1354979" cy="10750169"/>
          </a:xfrm>
          <a:prstGeom prst="downArrow">
            <a:avLst>
              <a:gd name="adj1" fmla="val 100000"/>
              <a:gd name="adj2" fmla="val 22582"/>
            </a:avLst>
          </a:pr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5" name="Google Shape;235;p8"/>
          <p:cNvSpPr txBox="1">
            <a:spLocks noGrp="1"/>
          </p:cNvSpPr>
          <p:nvPr>
            <p:ph type="title"/>
          </p:nvPr>
        </p:nvSpPr>
        <p:spPr>
          <a:xfrm>
            <a:off x="1286932" y="1204109"/>
            <a:ext cx="10023398" cy="8578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2500"/>
              <a:buFont typeface="Calibri"/>
              <a:buNone/>
            </a:pPr>
            <a:r>
              <a:rPr lang="en-GB" sz="2500">
                <a:solidFill>
                  <a:srgbClr val="FFFFFF"/>
                </a:solidFill>
              </a:rPr>
              <a:t>Draw a graph to show the annual CO</a:t>
            </a:r>
            <a:r>
              <a:rPr lang="en-GB" sz="2500" baseline="-25000">
                <a:solidFill>
                  <a:srgbClr val="FFFFFF"/>
                </a:solidFill>
              </a:rPr>
              <a:t>2</a:t>
            </a:r>
            <a:r>
              <a:rPr lang="en-GB" sz="2500">
                <a:solidFill>
                  <a:srgbClr val="FFFFFF"/>
                </a:solidFill>
              </a:rPr>
              <a:t> produced by a child in Malawi and a child born in Australia.</a:t>
            </a:r>
            <a:endParaRPr/>
          </a:p>
        </p:txBody>
      </p:sp>
      <p:grpSp>
        <p:nvGrpSpPr>
          <p:cNvPr id="236" name="Google Shape;236;p8"/>
          <p:cNvGrpSpPr/>
          <p:nvPr/>
        </p:nvGrpSpPr>
        <p:grpSpPr>
          <a:xfrm>
            <a:off x="1290826" y="3313068"/>
            <a:ext cx="10059609" cy="2117812"/>
            <a:chOff x="3363" y="350793"/>
            <a:chExt cx="10059609" cy="2117812"/>
          </a:xfrm>
        </p:grpSpPr>
        <p:sp>
          <p:nvSpPr>
            <p:cNvPr id="237" name="Google Shape;237;p8"/>
            <p:cNvSpPr/>
            <p:nvPr/>
          </p:nvSpPr>
          <p:spPr>
            <a:xfrm>
              <a:off x="347508" y="350793"/>
              <a:ext cx="1076554" cy="1076554"/>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8"/>
            <p:cNvSpPr/>
            <p:nvPr/>
          </p:nvSpPr>
          <p:spPr>
            <a:xfrm>
              <a:off x="576938" y="580223"/>
              <a:ext cx="617695" cy="617695"/>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8"/>
            <p:cNvSpPr/>
            <p:nvPr/>
          </p:nvSpPr>
          <p:spPr>
            <a:xfrm>
              <a:off x="3363" y="1762668"/>
              <a:ext cx="1764843" cy="7059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8"/>
            <p:cNvSpPr txBox="1"/>
            <p:nvPr/>
          </p:nvSpPr>
          <p:spPr>
            <a:xfrm>
              <a:off x="3363" y="1762668"/>
              <a:ext cx="1764843" cy="70593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100"/>
                <a:buFont typeface="Calibri"/>
                <a:buNone/>
              </a:pPr>
              <a:r>
                <a:rPr lang="en-GB" sz="1100" b="0" i="0" u="none" strike="noStrike" cap="none">
                  <a:solidFill>
                    <a:schemeClr val="dk1"/>
                  </a:solidFill>
                  <a:latin typeface="Calibri"/>
                  <a:ea typeface="Calibri"/>
                  <a:cs typeface="Calibri"/>
                  <a:sym typeface="Calibri"/>
                </a:rPr>
                <a:t>THE CO</a:t>
              </a:r>
              <a:r>
                <a:rPr lang="en-GB" sz="1100" b="0" i="0" u="none" strike="noStrike" cap="none" baseline="-25000">
                  <a:solidFill>
                    <a:schemeClr val="dk1"/>
                  </a:solidFill>
                  <a:latin typeface="Calibri"/>
                  <a:ea typeface="Calibri"/>
                  <a:cs typeface="Calibri"/>
                  <a:sym typeface="Calibri"/>
                </a:rPr>
                <a:t>2</a:t>
              </a:r>
              <a:r>
                <a:rPr lang="en-GB" sz="1100" b="0" i="0" u="none" strike="noStrike" cap="none">
                  <a:solidFill>
                    <a:schemeClr val="dk1"/>
                  </a:solidFill>
                  <a:latin typeface="Calibri"/>
                  <a:ea typeface="Calibri"/>
                  <a:cs typeface="Calibri"/>
                  <a:sym typeface="Calibri"/>
                </a:rPr>
                <a:t> PRODUCED BY A CHILD BORN IN MALAWI IS 0.1 TONNE /YR .</a:t>
              </a:r>
              <a:endParaRPr sz="1100" b="0" i="0" u="none" strike="noStrike" cap="none">
                <a:solidFill>
                  <a:schemeClr val="dk1"/>
                </a:solidFill>
                <a:latin typeface="Calibri"/>
                <a:ea typeface="Calibri"/>
                <a:cs typeface="Calibri"/>
                <a:sym typeface="Calibri"/>
              </a:endParaRPr>
            </a:p>
          </p:txBody>
        </p:sp>
        <p:sp>
          <p:nvSpPr>
            <p:cNvPr id="241" name="Google Shape;241;p8"/>
            <p:cNvSpPr/>
            <p:nvPr/>
          </p:nvSpPr>
          <p:spPr>
            <a:xfrm>
              <a:off x="2421199" y="350793"/>
              <a:ext cx="1076554" cy="1076554"/>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8"/>
            <p:cNvSpPr/>
            <p:nvPr/>
          </p:nvSpPr>
          <p:spPr>
            <a:xfrm>
              <a:off x="2650629" y="580223"/>
              <a:ext cx="617695" cy="617695"/>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8"/>
            <p:cNvSpPr/>
            <p:nvPr/>
          </p:nvSpPr>
          <p:spPr>
            <a:xfrm>
              <a:off x="2077055" y="1762668"/>
              <a:ext cx="1764843" cy="7059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8"/>
            <p:cNvSpPr txBox="1"/>
            <p:nvPr/>
          </p:nvSpPr>
          <p:spPr>
            <a:xfrm>
              <a:off x="2077055" y="1762668"/>
              <a:ext cx="1764843" cy="70593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100"/>
                <a:buFont typeface="Calibri"/>
                <a:buNone/>
              </a:pPr>
              <a:r>
                <a:rPr lang="en-GB" sz="1100" b="0" i="0" u="none" strike="noStrike" cap="none">
                  <a:solidFill>
                    <a:schemeClr val="dk1"/>
                  </a:solidFill>
                  <a:latin typeface="Calibri"/>
                  <a:ea typeface="Calibri"/>
                  <a:cs typeface="Calibri"/>
                  <a:sym typeface="Calibri"/>
                </a:rPr>
                <a:t>AN AUSTRALIAN CHILD PRODUCES 30 TONNES/YR</a:t>
              </a:r>
              <a:endParaRPr sz="1100" b="0" i="0" u="none" strike="noStrike" cap="none">
                <a:solidFill>
                  <a:schemeClr val="dk1"/>
                </a:solidFill>
                <a:latin typeface="Calibri"/>
                <a:ea typeface="Calibri"/>
                <a:cs typeface="Calibri"/>
                <a:sym typeface="Calibri"/>
              </a:endParaRPr>
            </a:p>
          </p:txBody>
        </p:sp>
        <p:sp>
          <p:nvSpPr>
            <p:cNvPr id="245" name="Google Shape;245;p8"/>
            <p:cNvSpPr/>
            <p:nvPr/>
          </p:nvSpPr>
          <p:spPr>
            <a:xfrm>
              <a:off x="4494891" y="350793"/>
              <a:ext cx="1076554" cy="1076554"/>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8"/>
            <p:cNvSpPr/>
            <p:nvPr/>
          </p:nvSpPr>
          <p:spPr>
            <a:xfrm>
              <a:off x="4724320" y="580223"/>
              <a:ext cx="617695" cy="617695"/>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8"/>
            <p:cNvSpPr/>
            <p:nvPr/>
          </p:nvSpPr>
          <p:spPr>
            <a:xfrm>
              <a:off x="4150746" y="1762668"/>
              <a:ext cx="1764843" cy="7059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8"/>
            <p:cNvSpPr txBox="1"/>
            <p:nvPr/>
          </p:nvSpPr>
          <p:spPr>
            <a:xfrm>
              <a:off x="4150746" y="1762668"/>
              <a:ext cx="1764843" cy="70593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100"/>
                <a:buFont typeface="Calibri"/>
                <a:buNone/>
              </a:pPr>
              <a:r>
                <a:rPr lang="en-GB" sz="1100" b="0" i="0" u="none" strike="noStrike" cap="none">
                  <a:solidFill>
                    <a:schemeClr val="dk1"/>
                  </a:solidFill>
                  <a:latin typeface="Calibri"/>
                  <a:ea typeface="Calibri"/>
                  <a:cs typeface="Calibri"/>
                  <a:sym typeface="Calibri"/>
                </a:rPr>
                <a:t>WHAT IS THE INDEPENDENT VARIABLE?</a:t>
              </a:r>
              <a:endParaRPr sz="1100" b="0" i="0" u="none" strike="noStrike" cap="none">
                <a:solidFill>
                  <a:schemeClr val="dk1"/>
                </a:solidFill>
                <a:latin typeface="Calibri"/>
                <a:ea typeface="Calibri"/>
                <a:cs typeface="Calibri"/>
                <a:sym typeface="Calibri"/>
              </a:endParaRPr>
            </a:p>
          </p:txBody>
        </p:sp>
        <p:sp>
          <p:nvSpPr>
            <p:cNvPr id="249" name="Google Shape;249;p8"/>
            <p:cNvSpPr/>
            <p:nvPr/>
          </p:nvSpPr>
          <p:spPr>
            <a:xfrm>
              <a:off x="6568582" y="350793"/>
              <a:ext cx="1076554" cy="1076554"/>
            </a:xfrm>
            <a:prstGeom prst="ellipse">
              <a:avLst/>
            </a:prstGeom>
            <a:solidFill>
              <a:srgbClr val="599B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8"/>
            <p:cNvSpPr/>
            <p:nvPr/>
          </p:nvSpPr>
          <p:spPr>
            <a:xfrm>
              <a:off x="6798012" y="580223"/>
              <a:ext cx="617695" cy="617695"/>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8"/>
            <p:cNvSpPr/>
            <p:nvPr/>
          </p:nvSpPr>
          <p:spPr>
            <a:xfrm>
              <a:off x="6224438" y="1762668"/>
              <a:ext cx="1764843" cy="7059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8"/>
            <p:cNvSpPr txBox="1"/>
            <p:nvPr/>
          </p:nvSpPr>
          <p:spPr>
            <a:xfrm>
              <a:off x="6224438" y="1762668"/>
              <a:ext cx="1764843" cy="70593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100"/>
                <a:buFont typeface="Calibri"/>
                <a:buNone/>
              </a:pPr>
              <a:r>
                <a:rPr lang="en-GB" sz="1100" b="0" i="0" u="none" strike="noStrike" cap="none">
                  <a:solidFill>
                    <a:schemeClr val="dk1"/>
                  </a:solidFill>
                  <a:latin typeface="Calibri"/>
                  <a:ea typeface="Calibri"/>
                  <a:cs typeface="Calibri"/>
                  <a:sym typeface="Calibri"/>
                </a:rPr>
                <a:t>WHAT IS THE DEPENDENT VARIABLE?</a:t>
              </a:r>
              <a:endParaRPr sz="1100" b="0" i="0" u="none" strike="noStrike" cap="none">
                <a:solidFill>
                  <a:schemeClr val="dk1"/>
                </a:solidFill>
                <a:latin typeface="Calibri"/>
                <a:ea typeface="Calibri"/>
                <a:cs typeface="Calibri"/>
                <a:sym typeface="Calibri"/>
              </a:endParaRPr>
            </a:p>
          </p:txBody>
        </p:sp>
        <p:sp>
          <p:nvSpPr>
            <p:cNvPr id="253" name="Google Shape;253;p8"/>
            <p:cNvSpPr/>
            <p:nvPr/>
          </p:nvSpPr>
          <p:spPr>
            <a:xfrm>
              <a:off x="8642273" y="350793"/>
              <a:ext cx="1076554" cy="1076554"/>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8"/>
            <p:cNvSpPr/>
            <p:nvPr/>
          </p:nvSpPr>
          <p:spPr>
            <a:xfrm>
              <a:off x="8871703" y="580223"/>
              <a:ext cx="617695" cy="617695"/>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8"/>
            <p:cNvSpPr/>
            <p:nvPr/>
          </p:nvSpPr>
          <p:spPr>
            <a:xfrm>
              <a:off x="8298129" y="1762668"/>
              <a:ext cx="1764843" cy="7059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8"/>
            <p:cNvSpPr txBox="1"/>
            <p:nvPr/>
          </p:nvSpPr>
          <p:spPr>
            <a:xfrm>
              <a:off x="8298129" y="1762668"/>
              <a:ext cx="1764843" cy="70593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100"/>
                <a:buFont typeface="Calibri"/>
                <a:buNone/>
              </a:pPr>
              <a:r>
                <a:rPr lang="en-GB" sz="1100" b="0" i="0" u="none" strike="noStrike" cap="none">
                  <a:solidFill>
                    <a:schemeClr val="dk1"/>
                  </a:solidFill>
                  <a:latin typeface="Calibri"/>
                  <a:ea typeface="Calibri"/>
                  <a:cs typeface="Calibri"/>
                  <a:sym typeface="Calibri"/>
                </a:rPr>
                <a:t>EXPLAIN WHY A BAR GRAPH IS THE BEST SORT OF GRAPH TO USE TO SHOW THIS DATA.</a:t>
              </a:r>
              <a:endParaRPr sz="1100" b="0" i="0" u="none" strike="noStrike" cap="non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1168</Words>
  <Application>Microsoft Office PowerPoint</Application>
  <PresentationFormat>Widescreen</PresentationFormat>
  <Paragraphs>100</Paragraphs>
  <Slides>18</Slides>
  <Notes>17</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18</vt:i4>
      </vt:variant>
    </vt:vector>
  </HeadingPairs>
  <TitlesOfParts>
    <vt:vector size="22" baseType="lpstr">
      <vt:lpstr>Arial</vt:lpstr>
      <vt:lpstr>Calibri</vt:lpstr>
      <vt:lpstr>Office Theme</vt:lpstr>
      <vt:lpstr>1_Office Theme</vt:lpstr>
      <vt:lpstr>Climate change </vt:lpstr>
      <vt:lpstr>PowerPoint Presentation</vt:lpstr>
      <vt:lpstr>PowerPoint Presentation</vt:lpstr>
      <vt:lpstr>Are we looking after the environment?</vt:lpstr>
      <vt:lpstr>What do you think these people are talking about?</vt:lpstr>
      <vt:lpstr>Many scientists consider climate change to be the most serious environmental challenge facing our planet.</vt:lpstr>
      <vt:lpstr>Label a diagram to show how carbon is recycled in the environment.</vt:lpstr>
      <vt:lpstr>How might the number of people on the planet affect the amount of carbon dioxide (CO2) in the atmosphere?</vt:lpstr>
      <vt:lpstr>Draw a graph to show the annual CO2 produced by a child in Malawi and a child born in Australia.</vt:lpstr>
      <vt:lpstr>Sort the cards into activities which increase or decrease the amount of CO2 in the atmosphere</vt:lpstr>
      <vt:lpstr>What do you see when you compare levels of CO2 in the atmosphere and global temperatures?</vt:lpstr>
      <vt:lpstr>Does a link always mean that one thing caused another? Each of these statements is true.</vt:lpstr>
      <vt:lpstr>Does a link always mean that one thing caused another? Each of these statements is true.</vt:lpstr>
      <vt:lpstr>The link between burning fossil fuels to produce carbon dioxide and rising temperatures is very strong.</vt:lpstr>
      <vt:lpstr>Watch Greta Thunberg address the United Nations in 2018. </vt:lpstr>
      <vt:lpstr>Call to action. The UK government and many local councils have declared a climate emergency.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dc:title>
  <dc:creator>Laura Smith</dc:creator>
  <cp:lastModifiedBy>Hannah Langdana</cp:lastModifiedBy>
  <cp:revision>1</cp:revision>
  <dcterms:created xsi:type="dcterms:W3CDTF">2019-04-23T14:33:48Z</dcterms:created>
  <dcterms:modified xsi:type="dcterms:W3CDTF">2020-06-01T13:48:47Z</dcterms:modified>
</cp:coreProperties>
</file>