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3FnmeRU7T/J6ypvxFnaKdwrOk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4518AB-FF22-4F6F-AB4C-578FC18839A0}">
  <a:tblStyle styleId="{A14518AB-FF22-4F6F-AB4C-578FC18839A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5" name="Google Shape;17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 name="Google Shape;194;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4" name="Google Shape;214;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5" name="Google Shape;245;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 name="Google Shape;263;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0" name="Google Shape;270;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7" name="Google Shape;297;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6d3d56a24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6d3d56a24f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6d3d56a24f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g6d3d56a24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6d3d56a24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6d3d56a24f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 name="Google Shape;12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BB56A"/>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en.wikipedia.org/wiki/Passenger_vehicles_in_the_United_Stat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hyperlink" Target="https://commons.wikimedia.org/wiki/IPhone#/media/File:IPhone6_silver_frontface.pn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therestartproject.org/parties/?country=United%20Kingdom"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footprint.wwf.org.u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hyperlink" Target="https://commons.wikimedia.org/w/index.php?curid=3078677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en.wikipedia.org/wiki/Cement"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ommons.wikimedia.org/w/index.php?title=File%3ACarbon_Footprint_simple-explanation_EN.webm" TargetMode="External"/><Relationship Id="rId5" Type="http://schemas.openxmlformats.org/officeDocument/2006/relationships/hyperlink" Target="https://en.wikipedia.org/wiki/Carbon_footprint" TargetMode="External"/><Relationship Id="rId4" Type="http://schemas.openxmlformats.org/officeDocument/2006/relationships/hyperlink" Target="https://upload.wikimedia.org/wikipedia/commons/transcoded/7/79/Carbon_Footprint_simple-explanation_EN.webm/Carbon_Footprint_simple-explanation_EN.webm.360p.vp9.web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0"/>
            <a:ext cx="12192000" cy="6858000"/>
          </a:xfrm>
          <a:prstGeom prst="rect">
            <a:avLst/>
          </a:prstGeom>
          <a:solidFill>
            <a:srgbClr val="5BB5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txBox="1">
            <a:spLocks noGrp="1"/>
          </p:cNvSpPr>
          <p:nvPr>
            <p:ph type="ctrTitle"/>
          </p:nvPr>
        </p:nvSpPr>
        <p:spPr>
          <a:xfrm>
            <a:off x="6746628" y="1783959"/>
            <a:ext cx="4645250" cy="28891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Calibri"/>
              <a:buNone/>
            </a:pPr>
            <a:r>
              <a:rPr lang="en-GB" b="1">
                <a:solidFill>
                  <a:schemeClr val="lt1"/>
                </a:solidFill>
              </a:rPr>
              <a:t>Carbon footprint</a:t>
            </a:r>
            <a:endParaRPr b="1">
              <a:solidFill>
                <a:schemeClr val="lt1"/>
              </a:solidFill>
            </a:endParaRPr>
          </a:p>
        </p:txBody>
      </p:sp>
      <p:sp>
        <p:nvSpPr>
          <p:cNvPr id="86" name="Google Shape;86;p1"/>
          <p:cNvSpPr txBox="1">
            <a:spLocks noGrp="1"/>
          </p:cNvSpPr>
          <p:nvPr>
            <p:ph type="subTitle" idx="1"/>
          </p:nvPr>
        </p:nvSpPr>
        <p:spPr>
          <a:xfrm>
            <a:off x="6746627" y="4750893"/>
            <a:ext cx="4645250" cy="11478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n-GB" b="1">
                <a:solidFill>
                  <a:schemeClr val="lt1"/>
                </a:solidFill>
              </a:rPr>
              <a:t>KS4 Climate Change</a:t>
            </a:r>
            <a:endParaRPr b="1"/>
          </a:p>
        </p:txBody>
      </p:sp>
      <p:sp>
        <p:nvSpPr>
          <p:cNvPr id="87" name="Google Shape;87;p1"/>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8" name="Google Shape;88;p1"/>
          <p:cNvSpPr/>
          <p:nvPr/>
        </p:nvSpPr>
        <p:spPr>
          <a:xfrm>
            <a:off x="0" y="0"/>
            <a:ext cx="6024154" cy="685800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89" name="Google Shape;89;p1"/>
          <p:cNvPicPr preferRelativeResize="0"/>
          <p:nvPr/>
        </p:nvPicPr>
        <p:blipFill rotWithShape="1">
          <a:blip r:embed="rId3">
            <a:alphaModFix/>
          </a:blip>
          <a:srcRect/>
          <a:stretch/>
        </p:blipFill>
        <p:spPr>
          <a:xfrm>
            <a:off x="1242347" y="489204"/>
            <a:ext cx="2401913" cy="45114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9"/>
          <p:cNvPicPr preferRelativeResize="0"/>
          <p:nvPr/>
        </p:nvPicPr>
        <p:blipFill rotWithShape="1">
          <a:blip r:embed="rId3">
            <a:alphaModFix/>
          </a:blip>
          <a:srcRect l="9091" t="12167" b="11224"/>
          <a:stretch/>
        </p:blipFill>
        <p:spPr>
          <a:xfrm>
            <a:off x="20" y="10"/>
            <a:ext cx="12191980" cy="6857990"/>
          </a:xfrm>
          <a:prstGeom prst="rect">
            <a:avLst/>
          </a:prstGeom>
          <a:noFill/>
          <a:ln>
            <a:noFill/>
          </a:ln>
        </p:spPr>
      </p:pic>
      <p:sp>
        <p:nvSpPr>
          <p:cNvPr id="178" name="Google Shape;178;p9"/>
          <p:cNvSpPr/>
          <p:nvPr/>
        </p:nvSpPr>
        <p:spPr>
          <a:xfrm flipH="1">
            <a:off x="6582780" y="-2008"/>
            <a:ext cx="5609220" cy="5840278"/>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lt1">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9" name="Google Shape;179;p9"/>
          <p:cNvSpPr/>
          <p:nvPr/>
        </p:nvSpPr>
        <p:spPr>
          <a:xfrm flipH="1">
            <a:off x="6750141" y="-2"/>
            <a:ext cx="5441859" cy="5654940"/>
          </a:xfrm>
          <a:custGeom>
            <a:avLst/>
            <a:gdLst/>
            <a:ahLst/>
            <a:cxnLst/>
            <a:rect l="l" t="t" r="r" b="b"/>
            <a:pathLst>
              <a:path w="5441859" h="5654940" extrusionOk="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rgbClr val="5BB5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0" name="Google Shape;180;p9"/>
          <p:cNvSpPr txBox="1">
            <a:spLocks noGrp="1"/>
          </p:cNvSpPr>
          <p:nvPr>
            <p:ph type="title"/>
          </p:nvPr>
        </p:nvSpPr>
        <p:spPr>
          <a:xfrm>
            <a:off x="7851031" y="632990"/>
            <a:ext cx="4062643" cy="10434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GB" sz="3600">
                <a:solidFill>
                  <a:srgbClr val="FFFFFF"/>
                </a:solidFill>
              </a:rPr>
              <a:t>Agree or disagree</a:t>
            </a:r>
            <a:endParaRPr>
              <a:solidFill>
                <a:srgbClr val="FFFFFF"/>
              </a:solidFill>
            </a:endParaRPr>
          </a:p>
        </p:txBody>
      </p:sp>
      <p:sp>
        <p:nvSpPr>
          <p:cNvPr id="181" name="Google Shape;181;p9"/>
          <p:cNvSpPr txBox="1">
            <a:spLocks noGrp="1"/>
          </p:cNvSpPr>
          <p:nvPr>
            <p:ph type="body" idx="1"/>
          </p:nvPr>
        </p:nvSpPr>
        <p:spPr>
          <a:xfrm>
            <a:off x="7621031" y="1774372"/>
            <a:ext cx="4062642" cy="275408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GB" sz="2400">
                <a:solidFill>
                  <a:srgbClr val="FFFFFF"/>
                </a:solidFill>
              </a:rPr>
              <a:t>“A country like Nepal shows the way for other countries as its low emissions are due to its excellent energy efficiency programmes.”</a:t>
            </a:r>
            <a:endParaRPr>
              <a:solidFill>
                <a:srgbClr val="FFFFFF"/>
              </a:solidFill>
            </a:endParaRPr>
          </a:p>
          <a:p>
            <a:pPr marL="0" lvl="0" indent="0" algn="l" rtl="0">
              <a:lnSpc>
                <a:spcPct val="90000"/>
              </a:lnSpc>
              <a:spcBef>
                <a:spcPts val="1000"/>
              </a:spcBef>
              <a:spcAft>
                <a:spcPts val="0"/>
              </a:spcAft>
              <a:buClr>
                <a:srgbClr val="FF0000"/>
              </a:buClr>
              <a:buSzPts val="2400"/>
              <a:buNone/>
            </a:pPr>
            <a:r>
              <a:rPr lang="en-GB" sz="2400">
                <a:solidFill>
                  <a:srgbClr val="FF0000"/>
                </a:solidFill>
              </a:rPr>
              <a:t>Agree or disagree? Explain your reasons.</a:t>
            </a:r>
            <a:endParaRPr/>
          </a:p>
          <a:p>
            <a:pPr marL="228600" lvl="0" indent="-114300" algn="l" rtl="0">
              <a:lnSpc>
                <a:spcPct val="90000"/>
              </a:lnSpc>
              <a:spcBef>
                <a:spcPts val="1000"/>
              </a:spcBef>
              <a:spcAft>
                <a:spcPts val="0"/>
              </a:spcAft>
              <a:buClr>
                <a:schemeClr val="dk1"/>
              </a:buClr>
              <a:buSzPts val="1800"/>
              <a:buNone/>
            </a:pPr>
            <a:endParaRPr sz="1800"/>
          </a:p>
        </p:txBody>
      </p:sp>
      <p:sp>
        <p:nvSpPr>
          <p:cNvPr id="182" name="Google Shape;182;p9"/>
          <p:cNvSpPr txBox="1"/>
          <p:nvPr/>
        </p:nvSpPr>
        <p:spPr>
          <a:xfrm>
            <a:off x="6994412" y="5794137"/>
            <a:ext cx="5315879"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https://en.wikipedia.org/wiki/Gender_inequality_in_Nepal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By Department of Foreign Affairs and Trade - Sahara Bal Primary School, Grade 1, Pokhara, Nepal.,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CC BY 2.0, https://commons.wikimedia.org/w/index.php?curid=32165520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10"/>
          <p:cNvPicPr preferRelativeResize="0"/>
          <p:nvPr/>
        </p:nvPicPr>
        <p:blipFill rotWithShape="1">
          <a:blip r:embed="rId3">
            <a:alphaModFix/>
          </a:blip>
          <a:srcRect t="4255"/>
          <a:stretch/>
        </p:blipFill>
        <p:spPr>
          <a:xfrm>
            <a:off x="-1" y="10"/>
            <a:ext cx="12192000" cy="6857990"/>
          </a:xfrm>
          <a:prstGeom prst="rect">
            <a:avLst/>
          </a:prstGeom>
          <a:noFill/>
          <a:ln>
            <a:noFill/>
          </a:ln>
        </p:spPr>
      </p:pic>
      <p:sp>
        <p:nvSpPr>
          <p:cNvPr id="188" name="Google Shape;188;p10"/>
          <p:cNvSpPr/>
          <p:nvPr/>
        </p:nvSpPr>
        <p:spPr>
          <a:xfrm flipH="1">
            <a:off x="0" y="998175"/>
            <a:ext cx="6017172" cy="5859824"/>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rgbClr val="5BB56A"/>
          </a:solid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89" name="Google Shape;189;p10"/>
          <p:cNvSpPr txBox="1">
            <a:spLocks noGrp="1"/>
          </p:cNvSpPr>
          <p:nvPr>
            <p:ph type="title"/>
          </p:nvPr>
        </p:nvSpPr>
        <p:spPr>
          <a:xfrm>
            <a:off x="709448" y="1913950"/>
            <a:ext cx="4204137" cy="134275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GB" sz="3600" b="1">
                <a:solidFill>
                  <a:srgbClr val="FFFFFF"/>
                </a:solidFill>
              </a:rPr>
              <a:t>Agree or disagree</a:t>
            </a:r>
            <a:br>
              <a:rPr lang="en-GB" sz="3600" b="1">
                <a:solidFill>
                  <a:srgbClr val="FFFFFF"/>
                </a:solidFill>
              </a:rPr>
            </a:br>
            <a:endParaRPr sz="3600" b="1">
              <a:solidFill>
                <a:srgbClr val="FFFFFF"/>
              </a:solidFill>
            </a:endParaRPr>
          </a:p>
        </p:txBody>
      </p:sp>
      <p:sp>
        <p:nvSpPr>
          <p:cNvPr id="190" name="Google Shape;190;p10"/>
          <p:cNvSpPr txBox="1">
            <a:spLocks noGrp="1"/>
          </p:cNvSpPr>
          <p:nvPr>
            <p:ph type="body" idx="1"/>
          </p:nvPr>
        </p:nvSpPr>
        <p:spPr>
          <a:xfrm>
            <a:off x="515013" y="2988976"/>
            <a:ext cx="4593000" cy="3139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en-GB" sz="2400">
                <a:solidFill>
                  <a:srgbClr val="FFFFFF"/>
                </a:solidFill>
              </a:rPr>
              <a:t>“The USA could easily reduce its carbon emissions, they are twice as high as the UK which means they must be using more than they need.”</a:t>
            </a:r>
            <a:endParaRPr>
              <a:solidFill>
                <a:srgbClr val="FFFFFF"/>
              </a:solidFill>
            </a:endParaRPr>
          </a:p>
          <a:p>
            <a:pPr marL="0" lvl="0" indent="0" algn="l" rtl="0">
              <a:lnSpc>
                <a:spcPct val="90000"/>
              </a:lnSpc>
              <a:spcBef>
                <a:spcPts val="1000"/>
              </a:spcBef>
              <a:spcAft>
                <a:spcPts val="0"/>
              </a:spcAft>
              <a:buClr>
                <a:srgbClr val="FF0000"/>
              </a:buClr>
              <a:buSzPts val="2400"/>
              <a:buNone/>
            </a:pPr>
            <a:r>
              <a:rPr lang="en-GB" sz="2400">
                <a:solidFill>
                  <a:srgbClr val="FF0000"/>
                </a:solidFill>
              </a:rPr>
              <a:t>Agree or disagree? Explain your reasons</a:t>
            </a:r>
            <a:endParaRPr sz="1800"/>
          </a:p>
          <a:p>
            <a:pPr marL="228600" lvl="0" indent="-114300" algn="l" rtl="0">
              <a:lnSpc>
                <a:spcPct val="90000"/>
              </a:lnSpc>
              <a:spcBef>
                <a:spcPts val="1000"/>
              </a:spcBef>
              <a:spcAft>
                <a:spcPts val="0"/>
              </a:spcAft>
              <a:buClr>
                <a:schemeClr val="dk1"/>
              </a:buClr>
              <a:buSzPts val="1800"/>
              <a:buNone/>
            </a:pPr>
            <a:endParaRPr sz="1800"/>
          </a:p>
          <a:p>
            <a:pPr marL="228600" lvl="0" indent="-114300" algn="l" rtl="0">
              <a:lnSpc>
                <a:spcPct val="90000"/>
              </a:lnSpc>
              <a:spcBef>
                <a:spcPts val="1000"/>
              </a:spcBef>
              <a:spcAft>
                <a:spcPts val="0"/>
              </a:spcAft>
              <a:buClr>
                <a:schemeClr val="dk1"/>
              </a:buClr>
              <a:buSzPts val="1800"/>
              <a:buNone/>
            </a:pPr>
            <a:endParaRPr sz="1800"/>
          </a:p>
        </p:txBody>
      </p:sp>
      <p:sp>
        <p:nvSpPr>
          <p:cNvPr id="191" name="Google Shape;191;p10"/>
          <p:cNvSpPr txBox="1"/>
          <p:nvPr/>
        </p:nvSpPr>
        <p:spPr>
          <a:xfrm>
            <a:off x="7141028" y="6350073"/>
            <a:ext cx="4932761" cy="6771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sng" strike="noStrike" cap="none">
                <a:solidFill>
                  <a:schemeClr val="dk1"/>
                </a:solidFill>
                <a:latin typeface="Calibri"/>
                <a:ea typeface="Calibri"/>
                <a:cs typeface="Calibri"/>
                <a:sym typeface="Calibri"/>
                <a:hlinkClick r:id="rId4"/>
              </a:rPr>
              <a:t>https://en.wikipedia.org/wiki/Passenger_vehicles_in_the_United_States</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By Coolcaesar, CC BY-SA 3.0, https://commons.wikimedia.org/w/index.php?curid=2117556</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11"/>
          <p:cNvPicPr preferRelativeResize="0"/>
          <p:nvPr/>
        </p:nvPicPr>
        <p:blipFill rotWithShape="1">
          <a:blip r:embed="rId3">
            <a:alphaModFix/>
          </a:blip>
          <a:srcRect t="9222" r="9091" b="14168"/>
          <a:stretch/>
        </p:blipFill>
        <p:spPr>
          <a:xfrm>
            <a:off x="20" y="10"/>
            <a:ext cx="12191980" cy="6857990"/>
          </a:xfrm>
          <a:prstGeom prst="rect">
            <a:avLst/>
          </a:prstGeom>
          <a:noFill/>
          <a:ln>
            <a:noFill/>
          </a:ln>
        </p:spPr>
      </p:pic>
      <p:sp>
        <p:nvSpPr>
          <p:cNvPr id="197" name="Google Shape;197;p11"/>
          <p:cNvSpPr/>
          <p:nvPr/>
        </p:nvSpPr>
        <p:spPr>
          <a:xfrm>
            <a:off x="0" y="-2008"/>
            <a:ext cx="5609220" cy="5840278"/>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lt1">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8" name="Google Shape;198;p11"/>
          <p:cNvSpPr/>
          <p:nvPr/>
        </p:nvSpPr>
        <p:spPr>
          <a:xfrm>
            <a:off x="-2333" y="-2"/>
            <a:ext cx="5441859" cy="5654940"/>
          </a:xfrm>
          <a:custGeom>
            <a:avLst/>
            <a:gdLst/>
            <a:ahLst/>
            <a:cxnLst/>
            <a:rect l="l" t="t" r="r" b="b"/>
            <a:pathLst>
              <a:path w="5441859" h="5654940" extrusionOk="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rgbClr val="5BB5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9" name="Google Shape;199;p11"/>
          <p:cNvSpPr txBox="1">
            <a:spLocks noGrp="1"/>
          </p:cNvSpPr>
          <p:nvPr>
            <p:ph type="title"/>
          </p:nvPr>
        </p:nvSpPr>
        <p:spPr>
          <a:xfrm>
            <a:off x="43625" y="183332"/>
            <a:ext cx="4062643" cy="10434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100"/>
              <a:buFont typeface="Calibri"/>
              <a:buNone/>
            </a:pPr>
            <a:r>
              <a:rPr lang="en-GB" sz="3100" b="1">
                <a:solidFill>
                  <a:srgbClr val="FFFFFF"/>
                </a:solidFill>
              </a:rPr>
              <a:t>	Agree or Disagree</a:t>
            </a:r>
            <a:br>
              <a:rPr lang="en-GB" sz="3100" b="1">
                <a:solidFill>
                  <a:srgbClr val="FFFFFF"/>
                </a:solidFill>
              </a:rPr>
            </a:br>
            <a:endParaRPr sz="3100" b="1">
              <a:solidFill>
                <a:srgbClr val="FFFFFF"/>
              </a:solidFill>
            </a:endParaRPr>
          </a:p>
        </p:txBody>
      </p:sp>
      <p:sp>
        <p:nvSpPr>
          <p:cNvPr id="200" name="Google Shape;200;p11"/>
          <p:cNvSpPr txBox="1">
            <a:spLocks noGrp="1"/>
          </p:cNvSpPr>
          <p:nvPr>
            <p:ph type="body" idx="1"/>
          </p:nvPr>
        </p:nvSpPr>
        <p:spPr>
          <a:xfrm>
            <a:off x="174831" y="781719"/>
            <a:ext cx="4815218" cy="4451875"/>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1800"/>
              <a:buNone/>
            </a:pPr>
            <a:r>
              <a:rPr lang="en-GB" sz="1900" b="1">
                <a:solidFill>
                  <a:srgbClr val="FFFFFF"/>
                </a:solidFill>
              </a:rPr>
              <a:t>The impact of global warming on Bangladesh is expected to be great. Rising sea levels will drown a huge amount of land from the southern coast; as a result about 20 million people will be forced to migrate from there by the year 2050. This will cause serious humanitarian problems in the country. </a:t>
            </a:r>
            <a:endParaRPr b="1">
              <a:solidFill>
                <a:srgbClr val="FFFFFF"/>
              </a:solidFill>
            </a:endParaRPr>
          </a:p>
          <a:p>
            <a:pPr marL="0" lvl="0" indent="0" algn="l" rtl="0">
              <a:lnSpc>
                <a:spcPct val="80000"/>
              </a:lnSpc>
              <a:spcBef>
                <a:spcPts val="1000"/>
              </a:spcBef>
              <a:spcAft>
                <a:spcPts val="0"/>
              </a:spcAft>
              <a:buClr>
                <a:schemeClr val="dk1"/>
              </a:buClr>
              <a:buSzPts val="1900"/>
              <a:buNone/>
            </a:pPr>
            <a:r>
              <a:rPr lang="en-GB" sz="1900"/>
              <a:t>	</a:t>
            </a:r>
            <a:endParaRPr/>
          </a:p>
          <a:p>
            <a:pPr marL="0" lvl="0" indent="0" algn="l" rtl="0">
              <a:lnSpc>
                <a:spcPct val="80000"/>
              </a:lnSpc>
              <a:spcBef>
                <a:spcPts val="1000"/>
              </a:spcBef>
              <a:spcAft>
                <a:spcPts val="0"/>
              </a:spcAft>
              <a:buClr>
                <a:schemeClr val="dk1"/>
              </a:buClr>
              <a:buSzPts val="1900"/>
              <a:buNone/>
            </a:pPr>
            <a:r>
              <a:rPr lang="en-GB" sz="1900" b="1">
                <a:solidFill>
                  <a:srgbClr val="FFFFFF"/>
                </a:solidFill>
              </a:rPr>
              <a:t>“The global community should provide the money to help Bangladesh to  adapt to climate change locally (eg building disaster resilient homes and floating gardens)and act in agreement with the Paris accord to reduce emissions to mitigate the effects of future warming. “</a:t>
            </a:r>
            <a:endParaRPr b="1">
              <a:solidFill>
                <a:srgbClr val="FFFFFF"/>
              </a:solidFill>
            </a:endParaRPr>
          </a:p>
          <a:p>
            <a:pPr marL="0" lvl="0" indent="0" algn="l" rtl="0">
              <a:lnSpc>
                <a:spcPct val="80000"/>
              </a:lnSpc>
              <a:spcBef>
                <a:spcPts val="1000"/>
              </a:spcBef>
              <a:spcAft>
                <a:spcPts val="0"/>
              </a:spcAft>
              <a:buClr>
                <a:srgbClr val="FF0000"/>
              </a:buClr>
              <a:buSzPts val="1900"/>
              <a:buNone/>
            </a:pPr>
            <a:r>
              <a:rPr lang="en-GB" sz="1900">
                <a:solidFill>
                  <a:srgbClr val="FF0000"/>
                </a:solidFill>
              </a:rPr>
              <a:t>Agree or disagree? Explain your reasons.</a:t>
            </a:r>
            <a:endParaRPr/>
          </a:p>
          <a:p>
            <a:pPr marL="228600" lvl="0" indent="-146050" algn="l" rtl="0">
              <a:lnSpc>
                <a:spcPct val="80000"/>
              </a:lnSpc>
              <a:spcBef>
                <a:spcPts val="1000"/>
              </a:spcBef>
              <a:spcAft>
                <a:spcPts val="0"/>
              </a:spcAft>
              <a:buClr>
                <a:schemeClr val="dk1"/>
              </a:buClr>
              <a:buSzPts val="1300"/>
              <a:buNone/>
            </a:pPr>
            <a:endParaRPr sz="1300"/>
          </a:p>
        </p:txBody>
      </p:sp>
      <p:sp>
        <p:nvSpPr>
          <p:cNvPr id="201" name="Google Shape;201;p11"/>
          <p:cNvSpPr txBox="1"/>
          <p:nvPr/>
        </p:nvSpPr>
        <p:spPr>
          <a:xfrm>
            <a:off x="8258628" y="5841797"/>
            <a:ext cx="3488455"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https://en.wikipedia.org/wiki/Bangladesh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By Soumyajit Nandy - Own work, CC BY-SA 4.0,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https://commons.wikimedia.org/w/index.php?curid=62034651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12" descr="A group of people sitting around a baseball field&#10;&#10;Description automatically generated"/>
          <p:cNvPicPr preferRelativeResize="0"/>
          <p:nvPr/>
        </p:nvPicPr>
        <p:blipFill rotWithShape="1">
          <a:blip r:embed="rId3">
            <a:alphaModFix/>
          </a:blip>
          <a:srcRect t="14285" r="8737" b="8808"/>
          <a:stretch/>
        </p:blipFill>
        <p:spPr>
          <a:xfrm>
            <a:off x="20" y="10"/>
            <a:ext cx="12191980" cy="6857990"/>
          </a:xfrm>
          <a:prstGeom prst="rect">
            <a:avLst/>
          </a:prstGeom>
          <a:noFill/>
          <a:ln>
            <a:noFill/>
          </a:ln>
        </p:spPr>
      </p:pic>
      <p:sp>
        <p:nvSpPr>
          <p:cNvPr id="207" name="Google Shape;207;p12"/>
          <p:cNvSpPr/>
          <p:nvPr/>
        </p:nvSpPr>
        <p:spPr>
          <a:xfrm>
            <a:off x="0" y="-2008"/>
            <a:ext cx="5609220" cy="5840278"/>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lt1">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8" name="Google Shape;208;p12"/>
          <p:cNvSpPr/>
          <p:nvPr/>
        </p:nvSpPr>
        <p:spPr>
          <a:xfrm>
            <a:off x="-2333" y="-2"/>
            <a:ext cx="5441859" cy="5654940"/>
          </a:xfrm>
          <a:custGeom>
            <a:avLst/>
            <a:gdLst/>
            <a:ahLst/>
            <a:cxnLst/>
            <a:rect l="l" t="t" r="r" b="b"/>
            <a:pathLst>
              <a:path w="5441859" h="5654940" extrusionOk="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rgbClr val="5BB5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9" name="Google Shape;209;p12"/>
          <p:cNvSpPr txBox="1">
            <a:spLocks noGrp="1"/>
          </p:cNvSpPr>
          <p:nvPr>
            <p:ph type="title"/>
          </p:nvPr>
        </p:nvSpPr>
        <p:spPr>
          <a:xfrm>
            <a:off x="750242" y="632990"/>
            <a:ext cx="4062643" cy="10434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GB" sz="3600" b="1">
                <a:solidFill>
                  <a:srgbClr val="FFFFFF"/>
                </a:solidFill>
              </a:rPr>
              <a:t>Agree or disagree</a:t>
            </a:r>
            <a:endParaRPr b="1">
              <a:solidFill>
                <a:srgbClr val="FFFFFF"/>
              </a:solidFill>
            </a:endParaRPr>
          </a:p>
        </p:txBody>
      </p:sp>
      <p:sp>
        <p:nvSpPr>
          <p:cNvPr id="210" name="Google Shape;210;p12"/>
          <p:cNvSpPr txBox="1">
            <a:spLocks noGrp="1"/>
          </p:cNvSpPr>
          <p:nvPr>
            <p:ph type="body" idx="1"/>
          </p:nvPr>
        </p:nvSpPr>
        <p:spPr>
          <a:xfrm>
            <a:off x="520242" y="1774372"/>
            <a:ext cx="4062642" cy="2754086"/>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rgbClr val="FFFFFF"/>
              </a:buClr>
              <a:buSzPts val="1850"/>
              <a:buChar char="•"/>
            </a:pPr>
            <a:r>
              <a:rPr lang="en-GB" sz="1850" b="1">
                <a:solidFill>
                  <a:srgbClr val="FFFFFF"/>
                </a:solidFill>
              </a:rPr>
              <a:t>The carbon footprint of a child born in Malawi is 0.1 tonne /yr.</a:t>
            </a:r>
            <a:endParaRPr b="1">
              <a:solidFill>
                <a:srgbClr val="FFFFFF"/>
              </a:solidFill>
            </a:endParaRPr>
          </a:p>
          <a:p>
            <a:pPr marL="228600" lvl="0" indent="-228600" algn="l" rtl="0">
              <a:lnSpc>
                <a:spcPct val="80000"/>
              </a:lnSpc>
              <a:spcBef>
                <a:spcPts val="1000"/>
              </a:spcBef>
              <a:spcAft>
                <a:spcPts val="0"/>
              </a:spcAft>
              <a:buClr>
                <a:srgbClr val="FFFFFF"/>
              </a:buClr>
              <a:buSzPts val="1850"/>
              <a:buChar char="•"/>
            </a:pPr>
            <a:r>
              <a:rPr lang="en-GB" sz="1850" b="1">
                <a:solidFill>
                  <a:srgbClr val="FFFFFF"/>
                </a:solidFill>
              </a:rPr>
              <a:t>An Australian child has a carbon footprint of 30 tonnes/yr.</a:t>
            </a:r>
            <a:endParaRPr b="1">
              <a:solidFill>
                <a:srgbClr val="FFFFFF"/>
              </a:solidFill>
            </a:endParaRPr>
          </a:p>
          <a:p>
            <a:pPr marL="0" lvl="0" indent="0" algn="l" rtl="0">
              <a:lnSpc>
                <a:spcPct val="80000"/>
              </a:lnSpc>
              <a:spcBef>
                <a:spcPts val="1000"/>
              </a:spcBef>
              <a:spcAft>
                <a:spcPts val="0"/>
              </a:spcAft>
              <a:buClr>
                <a:schemeClr val="dk1"/>
              </a:buClr>
              <a:buSzPts val="1850"/>
              <a:buNone/>
            </a:pPr>
            <a:r>
              <a:rPr lang="en-GB" sz="1850" b="1">
                <a:solidFill>
                  <a:srgbClr val="FFFFFF"/>
                </a:solidFill>
              </a:rPr>
              <a:t>“Economically developed countries should aim to reduce their populations, this is not important for less economically developed countries.”</a:t>
            </a:r>
            <a:endParaRPr b="1">
              <a:solidFill>
                <a:srgbClr val="FFFFFF"/>
              </a:solidFill>
            </a:endParaRPr>
          </a:p>
          <a:p>
            <a:pPr marL="0" lvl="0" indent="0" algn="l" rtl="0">
              <a:lnSpc>
                <a:spcPct val="80000"/>
              </a:lnSpc>
              <a:spcBef>
                <a:spcPts val="1000"/>
              </a:spcBef>
              <a:spcAft>
                <a:spcPts val="0"/>
              </a:spcAft>
              <a:buClr>
                <a:srgbClr val="FF0000"/>
              </a:buClr>
              <a:buSzPts val="1850"/>
              <a:buNone/>
            </a:pPr>
            <a:r>
              <a:rPr lang="en-GB" sz="1850" b="1">
                <a:solidFill>
                  <a:srgbClr val="FF0000"/>
                </a:solidFill>
              </a:rPr>
              <a:t>Agree or disagree? Give your reason.</a:t>
            </a:r>
            <a:endParaRPr/>
          </a:p>
          <a:p>
            <a:pPr marL="228600" lvl="0" indent="-122872" algn="l" rtl="0">
              <a:lnSpc>
                <a:spcPct val="80000"/>
              </a:lnSpc>
              <a:spcBef>
                <a:spcPts val="1000"/>
              </a:spcBef>
              <a:spcAft>
                <a:spcPts val="0"/>
              </a:spcAft>
              <a:buClr>
                <a:schemeClr val="dk1"/>
              </a:buClr>
              <a:buSzPts val="1665"/>
              <a:buNone/>
            </a:pPr>
            <a:endParaRPr sz="1665"/>
          </a:p>
        </p:txBody>
      </p:sp>
      <p:sp>
        <p:nvSpPr>
          <p:cNvPr id="211" name="Google Shape;211;p12"/>
          <p:cNvSpPr txBox="1"/>
          <p:nvPr/>
        </p:nvSpPr>
        <p:spPr>
          <a:xfrm>
            <a:off x="856343" y="6502400"/>
            <a:ext cx="787266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https://en.wikipedia.org/wiki/Malawi  By Swathi Sridharan (ICRISAT) - https://www.flickr.com/photos/swathi-icrisat-esa/5531799828/, CC BY-SA 2.0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 https://commons.wikimedia.org/w/index.php?curid=14888149</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3"/>
          <p:cNvSpPr txBox="1">
            <a:spLocks noGrp="1"/>
          </p:cNvSpPr>
          <p:nvPr>
            <p:ph type="title"/>
          </p:nvPr>
        </p:nvSpPr>
        <p:spPr>
          <a:xfrm>
            <a:off x="6109498" y="908344"/>
            <a:ext cx="5244301" cy="15381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100"/>
              <a:buFont typeface="Calibri"/>
              <a:buNone/>
            </a:pPr>
            <a:r>
              <a:rPr lang="en-GB" sz="3100" b="1">
                <a:solidFill>
                  <a:srgbClr val="FFFFFF"/>
                </a:solidFill>
              </a:rPr>
              <a:t>What would you need to include if you calculated the size of your carbon footprint?</a:t>
            </a:r>
            <a:endParaRPr b="1">
              <a:solidFill>
                <a:srgbClr val="FFFFFF"/>
              </a:solidFill>
            </a:endParaRPr>
          </a:p>
        </p:txBody>
      </p:sp>
      <p:sp>
        <p:nvSpPr>
          <p:cNvPr id="217" name="Google Shape;217;p13"/>
          <p:cNvSpPr/>
          <p:nvPr/>
        </p:nvSpPr>
        <p:spPr>
          <a:xfrm>
            <a:off x="2199584" y="1685652"/>
            <a:ext cx="3275013" cy="4408488"/>
          </a:xfrm>
          <a:custGeom>
            <a:avLst/>
            <a:gdLst/>
            <a:ahLst/>
            <a:cxnLst/>
            <a:rect l="l" t="t" r="r" b="b"/>
            <a:pathLst>
              <a:path w="10000" h="10000" extrusionOk="0">
                <a:moveTo>
                  <a:pt x="8761" y="0"/>
                </a:moveTo>
                <a:lnTo>
                  <a:pt x="10000" y="0"/>
                </a:lnTo>
                <a:lnTo>
                  <a:pt x="10000" y="10000"/>
                </a:lnTo>
                <a:lnTo>
                  <a:pt x="0" y="10000"/>
                </a:lnTo>
                <a:lnTo>
                  <a:pt x="0" y="9126"/>
                </a:lnTo>
                <a:lnTo>
                  <a:pt x="8761" y="9127"/>
                </a:lnTo>
                <a:lnTo>
                  <a:pt x="8761" y="0"/>
                </a:lnTo>
                <a:close/>
              </a:path>
            </a:pathLst>
          </a:custGeom>
          <a:solidFill>
            <a:srgbClr val="01693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8" name="Google Shape;218;p13"/>
          <p:cNvSpPr/>
          <p:nvPr/>
        </p:nvSpPr>
        <p:spPr>
          <a:xfrm rot="10800000">
            <a:off x="752858" y="744469"/>
            <a:ext cx="3275668" cy="4408488"/>
          </a:xfrm>
          <a:custGeom>
            <a:avLst/>
            <a:gdLst/>
            <a:ahLst/>
            <a:cxnLst/>
            <a:rect l="l" t="t" r="r" b="b"/>
            <a:pathLst>
              <a:path w="10002" h="10000" extrusionOk="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0169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9" name="Google Shape;219;p13"/>
          <p:cNvPicPr preferRelativeResize="0">
            <a:picLocks noGrp="1"/>
          </p:cNvPicPr>
          <p:nvPr>
            <p:ph type="body" idx="1"/>
          </p:nvPr>
        </p:nvPicPr>
        <p:blipFill rotWithShape="1">
          <a:blip r:embed="rId3">
            <a:alphaModFix/>
          </a:blip>
          <a:srcRect/>
          <a:stretch/>
        </p:blipFill>
        <p:spPr>
          <a:xfrm>
            <a:off x="2062224" y="1450448"/>
            <a:ext cx="2103839" cy="3948511"/>
          </a:xfrm>
          <a:prstGeom prst="rect">
            <a:avLst/>
          </a:prstGeom>
          <a:noFill/>
          <a:ln>
            <a:noFill/>
          </a:ln>
        </p:spPr>
      </p:pic>
      <p:grpSp>
        <p:nvGrpSpPr>
          <p:cNvPr id="220" name="Google Shape;220;p13"/>
          <p:cNvGrpSpPr/>
          <p:nvPr/>
        </p:nvGrpSpPr>
        <p:grpSpPr>
          <a:xfrm>
            <a:off x="6819291" y="2720404"/>
            <a:ext cx="3567385" cy="3443017"/>
            <a:chOff x="908133" y="13539"/>
            <a:chExt cx="3567385" cy="3443017"/>
          </a:xfrm>
        </p:grpSpPr>
        <p:sp>
          <p:nvSpPr>
            <p:cNvPr id="221" name="Google Shape;221;p13"/>
            <p:cNvSpPr/>
            <p:nvPr/>
          </p:nvSpPr>
          <p:spPr>
            <a:xfrm>
              <a:off x="2178662" y="1349453"/>
              <a:ext cx="1026326" cy="1026326"/>
            </a:xfrm>
            <a:prstGeom prst="ellipse">
              <a:avLst/>
            </a:prstGeom>
            <a:solidFill>
              <a:srgbClr val="01693F"/>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13"/>
            <p:cNvSpPr txBox="1"/>
            <p:nvPr/>
          </p:nvSpPr>
          <p:spPr>
            <a:xfrm>
              <a:off x="2328964" y="1499755"/>
              <a:ext cx="725722" cy="725722"/>
            </a:xfrm>
            <a:prstGeom prst="rect">
              <a:avLst/>
            </a:prstGeom>
            <a:solidFill>
              <a:srgbClr val="01693F"/>
            </a:solid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b="0" i="0" u="none" strike="noStrike" cap="none">
                  <a:solidFill>
                    <a:schemeClr val="lt1"/>
                  </a:solidFill>
                  <a:latin typeface="Calibri"/>
                  <a:ea typeface="Calibri"/>
                  <a:cs typeface="Calibri"/>
                  <a:sym typeface="Calibri"/>
                </a:rPr>
                <a:t>Carbon footprint</a:t>
              </a:r>
              <a:endParaRPr sz="1400" b="0" i="0" u="none" strike="noStrike" cap="none">
                <a:solidFill>
                  <a:srgbClr val="000000"/>
                </a:solidFill>
                <a:latin typeface="Arial"/>
                <a:ea typeface="Arial"/>
                <a:cs typeface="Arial"/>
                <a:sym typeface="Arial"/>
              </a:endParaRPr>
            </a:p>
          </p:txBody>
        </p:sp>
        <p:sp>
          <p:nvSpPr>
            <p:cNvPr id="223" name="Google Shape;223;p13"/>
            <p:cNvSpPr/>
            <p:nvPr/>
          </p:nvSpPr>
          <p:spPr>
            <a:xfrm rot="-5400000">
              <a:off x="2537032" y="1177502"/>
              <a:ext cx="309587" cy="34314"/>
            </a:xfrm>
            <a:custGeom>
              <a:avLst/>
              <a:gdLst/>
              <a:ahLst/>
              <a:cxnLst/>
              <a:rect l="l" t="t" r="r" b="b"/>
              <a:pathLst>
                <a:path w="120000" h="120000" extrusionOk="0">
                  <a:moveTo>
                    <a:pt x="0" y="60000"/>
                  </a:moveTo>
                  <a:lnTo>
                    <a:pt x="120000" y="60000"/>
                  </a:lnTo>
                </a:path>
              </a:pathLst>
            </a:custGeom>
            <a:solidFill>
              <a:srgbClr val="01693F"/>
            </a:solidFill>
            <a:ln w="12700" cap="flat" cmpd="sng">
              <a:solidFill>
                <a:srgbClr val="35425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13"/>
            <p:cNvSpPr txBox="1"/>
            <p:nvPr/>
          </p:nvSpPr>
          <p:spPr>
            <a:xfrm rot="-5400000">
              <a:off x="2684086" y="1186920"/>
              <a:ext cx="15479" cy="15479"/>
            </a:xfrm>
            <a:prstGeom prst="rect">
              <a:avLst/>
            </a:prstGeom>
            <a:solidFill>
              <a:srgbClr val="01693F"/>
            </a:solid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225" name="Google Shape;225;p13"/>
            <p:cNvSpPr/>
            <p:nvPr/>
          </p:nvSpPr>
          <p:spPr>
            <a:xfrm>
              <a:off x="2178662" y="13539"/>
              <a:ext cx="1026326" cy="1026326"/>
            </a:xfrm>
            <a:prstGeom prst="ellipse">
              <a:avLst/>
            </a:prstGeom>
            <a:solidFill>
              <a:srgbClr val="01693F"/>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13"/>
            <p:cNvSpPr txBox="1"/>
            <p:nvPr/>
          </p:nvSpPr>
          <p:spPr>
            <a:xfrm>
              <a:off x="2328964" y="163841"/>
              <a:ext cx="725722" cy="725722"/>
            </a:xfrm>
            <a:prstGeom prst="rect">
              <a:avLst/>
            </a:prstGeom>
            <a:solidFill>
              <a:srgbClr val="01693F"/>
            </a:solid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sp>
          <p:nvSpPr>
            <p:cNvPr id="227" name="Google Shape;227;p13"/>
            <p:cNvSpPr/>
            <p:nvPr/>
          </p:nvSpPr>
          <p:spPr>
            <a:xfrm rot="-1080000">
              <a:off x="3172297" y="1639049"/>
              <a:ext cx="309587" cy="34314"/>
            </a:xfrm>
            <a:custGeom>
              <a:avLst/>
              <a:gdLst/>
              <a:ahLst/>
              <a:cxnLst/>
              <a:rect l="l" t="t" r="r" b="b"/>
              <a:pathLst>
                <a:path w="120000" h="120000" extrusionOk="0">
                  <a:moveTo>
                    <a:pt x="0" y="60000"/>
                  </a:moveTo>
                  <a:lnTo>
                    <a:pt x="120000" y="60000"/>
                  </a:lnTo>
                </a:path>
              </a:pathLst>
            </a:custGeom>
            <a:solidFill>
              <a:srgbClr val="01693F"/>
            </a:solidFill>
            <a:ln w="12700" cap="flat" cmpd="sng">
              <a:solidFill>
                <a:srgbClr val="35425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13"/>
            <p:cNvSpPr txBox="1"/>
            <p:nvPr/>
          </p:nvSpPr>
          <p:spPr>
            <a:xfrm rot="-1080000">
              <a:off x="3319351" y="1648467"/>
              <a:ext cx="15479" cy="15479"/>
            </a:xfrm>
            <a:prstGeom prst="rect">
              <a:avLst/>
            </a:prstGeom>
            <a:solidFill>
              <a:srgbClr val="01693F"/>
            </a:solid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229" name="Google Shape;229;p13"/>
            <p:cNvSpPr/>
            <p:nvPr/>
          </p:nvSpPr>
          <p:spPr>
            <a:xfrm>
              <a:off x="3449192" y="936633"/>
              <a:ext cx="1026326" cy="1026326"/>
            </a:xfrm>
            <a:prstGeom prst="ellipse">
              <a:avLst/>
            </a:prstGeom>
            <a:solidFill>
              <a:srgbClr val="01693F"/>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13"/>
            <p:cNvSpPr txBox="1"/>
            <p:nvPr/>
          </p:nvSpPr>
          <p:spPr>
            <a:xfrm>
              <a:off x="3599494" y="1086935"/>
              <a:ext cx="725722" cy="725722"/>
            </a:xfrm>
            <a:prstGeom prst="rect">
              <a:avLst/>
            </a:prstGeom>
            <a:solidFill>
              <a:srgbClr val="01693F"/>
            </a:solid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sp>
          <p:nvSpPr>
            <p:cNvPr id="231" name="Google Shape;231;p13"/>
            <p:cNvSpPr/>
            <p:nvPr/>
          </p:nvSpPr>
          <p:spPr>
            <a:xfrm rot="3240000">
              <a:off x="2929647" y="2385848"/>
              <a:ext cx="309587" cy="34314"/>
            </a:xfrm>
            <a:custGeom>
              <a:avLst/>
              <a:gdLst/>
              <a:ahLst/>
              <a:cxnLst/>
              <a:rect l="l" t="t" r="r" b="b"/>
              <a:pathLst>
                <a:path w="120000" h="120000" extrusionOk="0">
                  <a:moveTo>
                    <a:pt x="0" y="60000"/>
                  </a:moveTo>
                  <a:lnTo>
                    <a:pt x="120000" y="60000"/>
                  </a:lnTo>
                </a:path>
              </a:pathLst>
            </a:custGeom>
            <a:solidFill>
              <a:srgbClr val="01693F"/>
            </a:solidFill>
            <a:ln w="12700" cap="flat" cmpd="sng">
              <a:solidFill>
                <a:srgbClr val="35425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13"/>
            <p:cNvSpPr txBox="1"/>
            <p:nvPr/>
          </p:nvSpPr>
          <p:spPr>
            <a:xfrm rot="3240000">
              <a:off x="3076701" y="2395265"/>
              <a:ext cx="15479" cy="15479"/>
            </a:xfrm>
            <a:prstGeom prst="rect">
              <a:avLst/>
            </a:prstGeom>
            <a:solidFill>
              <a:srgbClr val="01693F"/>
            </a:solid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233" name="Google Shape;233;p13"/>
            <p:cNvSpPr/>
            <p:nvPr/>
          </p:nvSpPr>
          <p:spPr>
            <a:xfrm>
              <a:off x="2963893" y="2430230"/>
              <a:ext cx="1026326" cy="1026326"/>
            </a:xfrm>
            <a:prstGeom prst="ellipse">
              <a:avLst/>
            </a:prstGeom>
            <a:solidFill>
              <a:srgbClr val="01693F"/>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13"/>
            <p:cNvSpPr txBox="1"/>
            <p:nvPr/>
          </p:nvSpPr>
          <p:spPr>
            <a:xfrm>
              <a:off x="3114195" y="2580532"/>
              <a:ext cx="725722" cy="725722"/>
            </a:xfrm>
            <a:prstGeom prst="rect">
              <a:avLst/>
            </a:prstGeom>
            <a:solidFill>
              <a:srgbClr val="01693F"/>
            </a:solidFill>
            <a:ln>
              <a:noFill/>
            </a:ln>
          </p:spPr>
          <p:txBody>
            <a:bodyPr spcFirstLastPara="1" wrap="square" lIns="29825" tIns="29825" rIns="29825" bIns="29825" anchor="ctr" anchorCtr="0">
              <a:noAutofit/>
            </a:bodyPr>
            <a:lstStyle/>
            <a:p>
              <a:pPr marL="0" marR="0" lvl="0" indent="0" algn="ctr" rtl="0">
                <a:lnSpc>
                  <a:spcPct val="90000"/>
                </a:lnSpc>
                <a:spcBef>
                  <a:spcPts val="0"/>
                </a:spcBef>
                <a:spcAft>
                  <a:spcPts val="0"/>
                </a:spcAft>
                <a:buClr>
                  <a:schemeClr val="dk1"/>
                </a:buClr>
                <a:buSzPts val="4700"/>
                <a:buFont typeface="Calibri"/>
                <a:buNone/>
              </a:pPr>
              <a:endParaRPr sz="4700" b="0" i="0" u="none" strike="noStrike" cap="none">
                <a:solidFill>
                  <a:schemeClr val="lt1"/>
                </a:solidFill>
                <a:latin typeface="Calibri"/>
                <a:ea typeface="Calibri"/>
                <a:cs typeface="Calibri"/>
                <a:sym typeface="Calibri"/>
              </a:endParaRPr>
            </a:p>
          </p:txBody>
        </p:sp>
        <p:sp>
          <p:nvSpPr>
            <p:cNvPr id="235" name="Google Shape;235;p13"/>
            <p:cNvSpPr/>
            <p:nvPr/>
          </p:nvSpPr>
          <p:spPr>
            <a:xfrm rot="7560000">
              <a:off x="2144416" y="2385848"/>
              <a:ext cx="309587" cy="34314"/>
            </a:xfrm>
            <a:custGeom>
              <a:avLst/>
              <a:gdLst/>
              <a:ahLst/>
              <a:cxnLst/>
              <a:rect l="l" t="t" r="r" b="b"/>
              <a:pathLst>
                <a:path w="120000" h="120000" extrusionOk="0">
                  <a:moveTo>
                    <a:pt x="0" y="60000"/>
                  </a:moveTo>
                  <a:lnTo>
                    <a:pt x="120000" y="60000"/>
                  </a:lnTo>
                </a:path>
              </a:pathLst>
            </a:custGeom>
            <a:solidFill>
              <a:srgbClr val="01693F"/>
            </a:solidFill>
            <a:ln w="12700" cap="flat" cmpd="sng">
              <a:solidFill>
                <a:srgbClr val="35425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13"/>
            <p:cNvSpPr txBox="1"/>
            <p:nvPr/>
          </p:nvSpPr>
          <p:spPr>
            <a:xfrm rot="-3240000">
              <a:off x="2291471" y="2395265"/>
              <a:ext cx="15479" cy="15479"/>
            </a:xfrm>
            <a:prstGeom prst="rect">
              <a:avLst/>
            </a:prstGeom>
            <a:solidFill>
              <a:srgbClr val="01693F"/>
            </a:solid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237" name="Google Shape;237;p13"/>
            <p:cNvSpPr/>
            <p:nvPr/>
          </p:nvSpPr>
          <p:spPr>
            <a:xfrm>
              <a:off x="1393432" y="2430230"/>
              <a:ext cx="1026326" cy="1026326"/>
            </a:xfrm>
            <a:prstGeom prst="ellipse">
              <a:avLst/>
            </a:prstGeom>
            <a:solidFill>
              <a:srgbClr val="01693F"/>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13"/>
            <p:cNvSpPr txBox="1"/>
            <p:nvPr/>
          </p:nvSpPr>
          <p:spPr>
            <a:xfrm>
              <a:off x="1543734" y="2580532"/>
              <a:ext cx="725722" cy="725722"/>
            </a:xfrm>
            <a:prstGeom prst="rect">
              <a:avLst/>
            </a:prstGeom>
            <a:solidFill>
              <a:srgbClr val="01693F"/>
            </a:solid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sp>
          <p:nvSpPr>
            <p:cNvPr id="239" name="Google Shape;239;p13"/>
            <p:cNvSpPr/>
            <p:nvPr/>
          </p:nvSpPr>
          <p:spPr>
            <a:xfrm rot="-9720000">
              <a:off x="1901767" y="1639049"/>
              <a:ext cx="309587" cy="34314"/>
            </a:xfrm>
            <a:custGeom>
              <a:avLst/>
              <a:gdLst/>
              <a:ahLst/>
              <a:cxnLst/>
              <a:rect l="l" t="t" r="r" b="b"/>
              <a:pathLst>
                <a:path w="120000" h="120000" extrusionOk="0">
                  <a:moveTo>
                    <a:pt x="0" y="60000"/>
                  </a:moveTo>
                  <a:lnTo>
                    <a:pt x="120000" y="60000"/>
                  </a:lnTo>
                </a:path>
              </a:pathLst>
            </a:custGeom>
            <a:solidFill>
              <a:srgbClr val="01693F"/>
            </a:solidFill>
            <a:ln w="12700" cap="flat" cmpd="sng">
              <a:solidFill>
                <a:srgbClr val="35425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13"/>
            <p:cNvSpPr txBox="1"/>
            <p:nvPr/>
          </p:nvSpPr>
          <p:spPr>
            <a:xfrm rot="1080000">
              <a:off x="2048821" y="1648467"/>
              <a:ext cx="15479" cy="15479"/>
            </a:xfrm>
            <a:prstGeom prst="rect">
              <a:avLst/>
            </a:prstGeom>
            <a:solidFill>
              <a:srgbClr val="01693F"/>
            </a:solid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241" name="Google Shape;241;p13"/>
            <p:cNvSpPr/>
            <p:nvPr/>
          </p:nvSpPr>
          <p:spPr>
            <a:xfrm>
              <a:off x="908133" y="936633"/>
              <a:ext cx="1026326" cy="1026326"/>
            </a:xfrm>
            <a:prstGeom prst="ellipse">
              <a:avLst/>
            </a:prstGeom>
            <a:solidFill>
              <a:srgbClr val="01693F"/>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3"/>
            <p:cNvSpPr txBox="1"/>
            <p:nvPr/>
          </p:nvSpPr>
          <p:spPr>
            <a:xfrm>
              <a:off x="1058435" y="1086935"/>
              <a:ext cx="725722" cy="725722"/>
            </a:xfrm>
            <a:prstGeom prst="rect">
              <a:avLst/>
            </a:prstGeom>
            <a:solidFill>
              <a:srgbClr val="01693F"/>
            </a:solid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4"/>
          <p:cNvSpPr/>
          <p:nvPr/>
        </p:nvSpPr>
        <p:spPr>
          <a:xfrm>
            <a:off x="3565975" y="1670300"/>
            <a:ext cx="2291100" cy="4430400"/>
          </a:xfrm>
          <a:prstGeom prst="roundRect">
            <a:avLst>
              <a:gd name="adj" fmla="val 16667"/>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b="1">
                <a:solidFill>
                  <a:srgbClr val="FFFFFF"/>
                </a:solidFill>
              </a:rPr>
              <a:t>Life cycle carbon footprint </a:t>
            </a:r>
            <a:endParaRPr b="1">
              <a:solidFill>
                <a:srgbClr val="FFFFFF"/>
              </a:solidFill>
            </a:endParaRPr>
          </a:p>
        </p:txBody>
      </p:sp>
      <p:pic>
        <p:nvPicPr>
          <p:cNvPr id="249" name="Google Shape;249;p14"/>
          <p:cNvPicPr preferRelativeResize="0">
            <a:picLocks noGrp="1"/>
          </p:cNvPicPr>
          <p:nvPr>
            <p:ph type="body" idx="1"/>
          </p:nvPr>
        </p:nvPicPr>
        <p:blipFill rotWithShape="1">
          <a:blip r:embed="rId3">
            <a:alphaModFix/>
          </a:blip>
          <a:srcRect/>
          <a:stretch/>
        </p:blipFill>
        <p:spPr>
          <a:xfrm>
            <a:off x="3686625" y="1792625"/>
            <a:ext cx="2040000" cy="4156500"/>
          </a:xfrm>
          <a:prstGeom prst="rect">
            <a:avLst/>
          </a:prstGeom>
          <a:noFill/>
          <a:ln>
            <a:noFill/>
          </a:ln>
        </p:spPr>
      </p:pic>
      <p:sp>
        <p:nvSpPr>
          <p:cNvPr id="250" name="Google Shape;250;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FFFF"/>
              </a:buClr>
              <a:buSzPts val="2800"/>
              <a:buChar char="•"/>
            </a:pPr>
            <a:r>
              <a:rPr lang="en-GB">
                <a:solidFill>
                  <a:srgbClr val="FFFFFF"/>
                </a:solidFill>
              </a:rPr>
              <a:t>Apple estimate the lifetime carbon footprint of an iphone 6 to be 95kg of CO2</a:t>
            </a:r>
            <a:endParaRPr>
              <a:solidFill>
                <a:srgbClr val="FFFFFF"/>
              </a:solidFill>
            </a:endParaRPr>
          </a:p>
          <a:p>
            <a:pPr marL="228600" lvl="0" indent="-228600" algn="l" rtl="0">
              <a:lnSpc>
                <a:spcPct val="90000"/>
              </a:lnSpc>
              <a:spcBef>
                <a:spcPts val="1000"/>
              </a:spcBef>
              <a:spcAft>
                <a:spcPts val="0"/>
              </a:spcAft>
              <a:buClr>
                <a:schemeClr val="lt1"/>
              </a:buClr>
              <a:buSzPts val="2800"/>
              <a:buChar char="•"/>
            </a:pPr>
            <a:r>
              <a:rPr lang="en-GB">
                <a:solidFill>
                  <a:schemeClr val="lt1"/>
                </a:solidFill>
              </a:rPr>
              <a:t>85% production</a:t>
            </a:r>
            <a:endParaRPr>
              <a:solidFill>
                <a:schemeClr val="lt1"/>
              </a:solidFill>
            </a:endParaRPr>
          </a:p>
          <a:p>
            <a:pPr marL="228600" lvl="0" indent="-228600" algn="l" rtl="0">
              <a:lnSpc>
                <a:spcPct val="90000"/>
              </a:lnSpc>
              <a:spcBef>
                <a:spcPts val="1000"/>
              </a:spcBef>
              <a:spcAft>
                <a:spcPts val="0"/>
              </a:spcAft>
              <a:buClr>
                <a:schemeClr val="lt1"/>
              </a:buClr>
              <a:buSzPts val="2800"/>
              <a:buChar char="•"/>
            </a:pPr>
            <a:r>
              <a:rPr lang="en-GB">
                <a:solidFill>
                  <a:schemeClr val="lt1"/>
                </a:solidFill>
              </a:rPr>
              <a:t>11% customer use</a:t>
            </a:r>
            <a:endParaRPr>
              <a:solidFill>
                <a:schemeClr val="lt1"/>
              </a:solidFill>
            </a:endParaRPr>
          </a:p>
          <a:p>
            <a:pPr marL="228600" lvl="0" indent="-228600" algn="l" rtl="0">
              <a:lnSpc>
                <a:spcPct val="90000"/>
              </a:lnSpc>
              <a:spcBef>
                <a:spcPts val="1000"/>
              </a:spcBef>
              <a:spcAft>
                <a:spcPts val="0"/>
              </a:spcAft>
              <a:buClr>
                <a:schemeClr val="lt1"/>
              </a:buClr>
              <a:buSzPts val="2800"/>
              <a:buChar char="•"/>
            </a:pPr>
            <a:r>
              <a:rPr lang="en-GB">
                <a:solidFill>
                  <a:schemeClr val="lt1"/>
                </a:solidFill>
              </a:rPr>
              <a:t>3% transport</a:t>
            </a:r>
            <a:endParaRPr>
              <a:solidFill>
                <a:schemeClr val="lt1"/>
              </a:solidFill>
            </a:endParaRPr>
          </a:p>
          <a:p>
            <a:pPr marL="228600" lvl="0" indent="-228600" algn="l" rtl="0">
              <a:lnSpc>
                <a:spcPct val="90000"/>
              </a:lnSpc>
              <a:spcBef>
                <a:spcPts val="1000"/>
              </a:spcBef>
              <a:spcAft>
                <a:spcPts val="0"/>
              </a:spcAft>
              <a:buClr>
                <a:schemeClr val="lt1"/>
              </a:buClr>
              <a:buSzPts val="2800"/>
              <a:buChar char="•"/>
            </a:pPr>
            <a:r>
              <a:rPr lang="en-GB">
                <a:solidFill>
                  <a:schemeClr val="lt1"/>
                </a:solidFill>
              </a:rPr>
              <a:t>1% recycling</a:t>
            </a:r>
            <a:endParaRPr>
              <a:solidFill>
                <a:schemeClr val="lt1"/>
              </a:solidFill>
            </a:endParaRPr>
          </a:p>
          <a:p>
            <a:pPr marL="0" lvl="0" indent="0" algn="l" rtl="0">
              <a:lnSpc>
                <a:spcPct val="90000"/>
              </a:lnSpc>
              <a:spcBef>
                <a:spcPts val="1000"/>
              </a:spcBef>
              <a:spcAft>
                <a:spcPts val="0"/>
              </a:spcAft>
              <a:buClr>
                <a:schemeClr val="dk1"/>
              </a:buClr>
              <a:buSzPts val="2800"/>
              <a:buNone/>
            </a:pPr>
            <a:r>
              <a:rPr lang="en-GB">
                <a:solidFill>
                  <a:srgbClr val="FFFFFF"/>
                </a:solidFill>
              </a:rPr>
              <a:t>An estimated 80 million iphone 6 have been sold.</a:t>
            </a:r>
            <a:endParaRPr>
              <a:solidFill>
                <a:srgbClr val="FFFFFF"/>
              </a:solidFill>
            </a:endParaRPr>
          </a:p>
        </p:txBody>
      </p:sp>
      <p:sp>
        <p:nvSpPr>
          <p:cNvPr id="251" name="Google Shape;251;p14"/>
          <p:cNvSpPr/>
          <p:nvPr/>
        </p:nvSpPr>
        <p:spPr>
          <a:xfrm>
            <a:off x="638628" y="6169709"/>
            <a:ext cx="609600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sng" strike="noStrike" cap="none">
                <a:solidFill>
                  <a:schemeClr val="dk1"/>
                </a:solidFill>
                <a:latin typeface="Calibri"/>
                <a:ea typeface="Calibri"/>
                <a:cs typeface="Calibri"/>
                <a:sym typeface="Calibri"/>
                <a:hlinkClick r:id="rId4"/>
              </a:rPr>
              <a:t>https://commons.wikimedia.org/wiki/IPhone#/media/File:IPhone6_silver_frontface.png</a:t>
            </a:r>
            <a:r>
              <a:rPr lang="en-GB" sz="1800" b="0" i="0" u="none" strike="noStrike" cap="none">
                <a:solidFill>
                  <a:schemeClr val="dk1"/>
                </a:solidFill>
                <a:latin typeface="Calibri"/>
                <a:ea typeface="Calibri"/>
                <a:cs typeface="Calibri"/>
                <a:sym typeface="Calibri"/>
              </a:rPr>
              <a:t> </a:t>
            </a:r>
            <a:r>
              <a:rPr lang="en-GB" sz="1800" b="1" i="0" u="none" strike="noStrike" cap="none">
                <a:solidFill>
                  <a:schemeClr val="dk1"/>
                </a:solidFill>
                <a:latin typeface="Calibri"/>
                <a:ea typeface="Calibri"/>
                <a:cs typeface="Calibri"/>
                <a:sym typeface="Calibri"/>
              </a:rPr>
              <a:t>User:Rayukk</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52" name="Google Shape;252;p14" descr="Footprint"/>
          <p:cNvPicPr preferRelativeResize="0"/>
          <p:nvPr/>
        </p:nvPicPr>
        <p:blipFill rotWithShape="1">
          <a:blip r:embed="rId5">
            <a:alphaModFix/>
          </a:blip>
          <a:srcRect r="46691"/>
          <a:stretch/>
        </p:blipFill>
        <p:spPr>
          <a:xfrm>
            <a:off x="7185378" y="365125"/>
            <a:ext cx="841022" cy="1577622"/>
          </a:xfrm>
          <a:prstGeom prst="rect">
            <a:avLst/>
          </a:prstGeom>
          <a:noFill/>
          <a:ln>
            <a:noFill/>
          </a:ln>
        </p:spPr>
      </p:pic>
      <p:sp>
        <p:nvSpPr>
          <p:cNvPr id="253" name="Google Shape;253;p14"/>
          <p:cNvSpPr/>
          <p:nvPr/>
        </p:nvSpPr>
        <p:spPr>
          <a:xfrm>
            <a:off x="838200" y="1690688"/>
            <a:ext cx="2135626" cy="4258555"/>
          </a:xfrm>
          <a:prstGeom prst="flowChartAlternateProcess">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Why do manufacturers want you to upgrade your phone every few years?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How would keeping the same phone help you reduce your carbon footprint?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3959"/>
              <a:buFont typeface="Calibri"/>
              <a:buNone/>
            </a:pPr>
            <a:r>
              <a:rPr lang="en-GB" sz="3959" b="1">
                <a:solidFill>
                  <a:srgbClr val="FFFFFF"/>
                </a:solidFill>
              </a:rPr>
              <a:t>Repair cafes in schools and cities across the UK help you learn how to mend things including phones.</a:t>
            </a:r>
            <a:endParaRPr b="1">
              <a:solidFill>
                <a:srgbClr val="FFFFFF"/>
              </a:solidFill>
            </a:endParaRPr>
          </a:p>
        </p:txBody>
      </p:sp>
      <p:sp>
        <p:nvSpPr>
          <p:cNvPr id="259" name="Google Shape;259;p15"/>
          <p:cNvSpPr txBox="1">
            <a:spLocks noGrp="1"/>
          </p:cNvSpPr>
          <p:nvPr>
            <p:ph type="body" idx="1"/>
          </p:nvPr>
        </p:nvSpPr>
        <p:spPr>
          <a:xfrm>
            <a:off x="251460" y="6311900"/>
            <a:ext cx="102489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u="sng">
                <a:solidFill>
                  <a:schemeClr val="hlink"/>
                </a:solidFill>
                <a:hlinkClick r:id="rId3"/>
              </a:rPr>
              <a:t>https://therestartproject.org/parties/?country=United%20Kingdom</a:t>
            </a:r>
            <a:endParaRPr/>
          </a:p>
          <a:p>
            <a:pPr marL="228600" lvl="0" indent="-50800" algn="l" rtl="0">
              <a:lnSpc>
                <a:spcPct val="90000"/>
              </a:lnSpc>
              <a:spcBef>
                <a:spcPts val="1000"/>
              </a:spcBef>
              <a:spcAft>
                <a:spcPts val="0"/>
              </a:spcAft>
              <a:buClr>
                <a:schemeClr val="dk1"/>
              </a:buClr>
              <a:buSzPts val="2800"/>
              <a:buNone/>
            </a:pPr>
            <a:endParaRPr/>
          </a:p>
        </p:txBody>
      </p:sp>
      <p:pic>
        <p:nvPicPr>
          <p:cNvPr id="260" name="Google Shape;260;p15"/>
          <p:cNvPicPr preferRelativeResize="0"/>
          <p:nvPr/>
        </p:nvPicPr>
        <p:blipFill rotWithShape="1">
          <a:blip r:embed="rId4">
            <a:alphaModFix/>
          </a:blip>
          <a:srcRect t="13809" b="5300"/>
          <a:stretch/>
        </p:blipFill>
        <p:spPr>
          <a:xfrm>
            <a:off x="1776410" y="1923365"/>
            <a:ext cx="9138287" cy="415585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6"/>
          <p:cNvSpPr/>
          <p:nvPr/>
        </p:nvSpPr>
        <p:spPr>
          <a:xfrm>
            <a:off x="477012" y="480060"/>
            <a:ext cx="11237976" cy="5897880"/>
          </a:xfrm>
          <a:prstGeom prst="rect">
            <a:avLst/>
          </a:prstGeom>
          <a:solidFill>
            <a:srgbClr val="FFFFFF"/>
          </a:solidFill>
          <a:ln>
            <a:noFill/>
          </a:ln>
          <a:effectLst>
            <a:outerShdw blurRad="63500" dist="17780" dir="5400000" algn="t" rotWithShape="0">
              <a:srgbClr val="000000">
                <a:alpha val="4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6" name="Google Shape;266;p16"/>
          <p:cNvPicPr preferRelativeResize="0"/>
          <p:nvPr/>
        </p:nvPicPr>
        <p:blipFill rotWithShape="1">
          <a:blip r:embed="rId3">
            <a:alphaModFix/>
          </a:blip>
          <a:srcRect/>
          <a:stretch/>
        </p:blipFill>
        <p:spPr>
          <a:xfrm>
            <a:off x="2466641" y="643467"/>
            <a:ext cx="7258718" cy="5571066"/>
          </a:xfrm>
          <a:prstGeom prst="rect">
            <a:avLst/>
          </a:prstGeom>
          <a:noFill/>
          <a:ln>
            <a:noFill/>
          </a:ln>
        </p:spPr>
      </p:pic>
      <p:sp>
        <p:nvSpPr>
          <p:cNvPr id="267" name="Google Shape;267;p16"/>
          <p:cNvSpPr/>
          <p:nvPr/>
        </p:nvSpPr>
        <p:spPr>
          <a:xfrm>
            <a:off x="7043540" y="6050015"/>
            <a:ext cx="422904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Free to use attributed to Nieves Lopez http://www.grida.no/resources/13200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7"/>
          <p:cNvSpPr/>
          <p:nvPr/>
        </p:nvSpPr>
        <p:spPr>
          <a:xfrm>
            <a:off x="522446" y="463650"/>
            <a:ext cx="4381009" cy="5892104"/>
          </a:xfrm>
          <a:custGeom>
            <a:avLst/>
            <a:gdLst/>
            <a:ahLst/>
            <a:cxnLst/>
            <a:rect l="l" t="t"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0169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3" name="Google Shape;273;p17"/>
          <p:cNvSpPr txBox="1">
            <a:spLocks noGrp="1"/>
          </p:cNvSpPr>
          <p:nvPr>
            <p:ph type="title"/>
          </p:nvPr>
        </p:nvSpPr>
        <p:spPr>
          <a:xfrm>
            <a:off x="863029" y="1012004"/>
            <a:ext cx="3416158" cy="47954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GB">
                <a:solidFill>
                  <a:srgbClr val="FFFFFF"/>
                </a:solidFill>
              </a:rPr>
              <a:t>Reflection 	</a:t>
            </a:r>
            <a:endParaRPr/>
          </a:p>
        </p:txBody>
      </p:sp>
      <p:grpSp>
        <p:nvGrpSpPr>
          <p:cNvPr id="274" name="Google Shape;274;p17"/>
          <p:cNvGrpSpPr/>
          <p:nvPr/>
        </p:nvGrpSpPr>
        <p:grpSpPr>
          <a:xfrm>
            <a:off x="5194300" y="475521"/>
            <a:ext cx="6513603" cy="5876230"/>
            <a:chOff x="0" y="4597"/>
            <a:chExt cx="6513603" cy="5876230"/>
          </a:xfrm>
        </p:grpSpPr>
        <p:sp>
          <p:nvSpPr>
            <p:cNvPr id="275" name="Google Shape;275;p17"/>
            <p:cNvSpPr/>
            <p:nvPr/>
          </p:nvSpPr>
          <p:spPr>
            <a:xfrm>
              <a:off x="0" y="4597"/>
              <a:ext cx="6513603" cy="979371"/>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17"/>
            <p:cNvSpPr/>
            <p:nvPr/>
          </p:nvSpPr>
          <p:spPr>
            <a:xfrm>
              <a:off x="296259" y="224956"/>
              <a:ext cx="538654" cy="538654"/>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7"/>
            <p:cNvSpPr/>
            <p:nvPr/>
          </p:nvSpPr>
          <p:spPr>
            <a:xfrm>
              <a:off x="1131174" y="4597"/>
              <a:ext cx="5382429" cy="97937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17"/>
            <p:cNvSpPr txBox="1"/>
            <p:nvPr/>
          </p:nvSpPr>
          <p:spPr>
            <a:xfrm>
              <a:off x="1131174" y="4597"/>
              <a:ext cx="5382429" cy="979371"/>
            </a:xfrm>
            <a:prstGeom prst="rect">
              <a:avLst/>
            </a:prstGeom>
            <a:noFill/>
            <a:ln>
              <a:noFill/>
            </a:ln>
          </p:spPr>
          <p:txBody>
            <a:bodyPr spcFirstLastPara="1" wrap="square" lIns="103650" tIns="103650" rIns="103650" bIns="103650"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b="0" i="0" u="none" strike="noStrike" cap="none">
                  <a:solidFill>
                    <a:schemeClr val="dk1"/>
                  </a:solidFill>
                  <a:latin typeface="Calibri"/>
                  <a:ea typeface="Calibri"/>
                  <a:cs typeface="Calibri"/>
                  <a:sym typeface="Calibri"/>
                </a:rPr>
                <a:t>Name 5 things that have a carbon footprint.</a:t>
              </a:r>
              <a:endParaRPr sz="1900" b="0" i="0" u="none" strike="noStrike" cap="none">
                <a:solidFill>
                  <a:schemeClr val="dk1"/>
                </a:solidFill>
                <a:latin typeface="Calibri"/>
                <a:ea typeface="Calibri"/>
                <a:cs typeface="Calibri"/>
                <a:sym typeface="Calibri"/>
              </a:endParaRPr>
            </a:p>
          </p:txBody>
        </p:sp>
        <p:sp>
          <p:nvSpPr>
            <p:cNvPr id="279" name="Google Shape;279;p17"/>
            <p:cNvSpPr/>
            <p:nvPr/>
          </p:nvSpPr>
          <p:spPr>
            <a:xfrm>
              <a:off x="0" y="1228812"/>
              <a:ext cx="6513603" cy="979371"/>
            </a:xfrm>
            <a:prstGeom prst="roundRect">
              <a:avLst>
                <a:gd name="adj" fmla="val 1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7"/>
            <p:cNvSpPr/>
            <p:nvPr/>
          </p:nvSpPr>
          <p:spPr>
            <a:xfrm>
              <a:off x="296259" y="1449171"/>
              <a:ext cx="538654" cy="538654"/>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7"/>
            <p:cNvSpPr/>
            <p:nvPr/>
          </p:nvSpPr>
          <p:spPr>
            <a:xfrm>
              <a:off x="1131174" y="1228812"/>
              <a:ext cx="5382429" cy="97937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7"/>
            <p:cNvSpPr txBox="1"/>
            <p:nvPr/>
          </p:nvSpPr>
          <p:spPr>
            <a:xfrm>
              <a:off x="1131174" y="1228812"/>
              <a:ext cx="5382429" cy="979371"/>
            </a:xfrm>
            <a:prstGeom prst="rect">
              <a:avLst/>
            </a:prstGeom>
            <a:noFill/>
            <a:ln>
              <a:noFill/>
            </a:ln>
          </p:spPr>
          <p:txBody>
            <a:bodyPr spcFirstLastPara="1" wrap="square" lIns="103650" tIns="103650" rIns="103650" bIns="103650"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b="0" i="0" u="none" strike="noStrike" cap="none">
                  <a:solidFill>
                    <a:schemeClr val="dk1"/>
                  </a:solidFill>
                  <a:latin typeface="Calibri"/>
                  <a:ea typeface="Calibri"/>
                  <a:cs typeface="Calibri"/>
                  <a:sym typeface="Calibri"/>
                </a:rPr>
                <a:t>Name 4 stages in a products lifecycle that contribute to its carbon footprint.</a:t>
              </a:r>
              <a:endParaRPr sz="1900" b="0" i="0" u="none" strike="noStrike" cap="none">
                <a:solidFill>
                  <a:schemeClr val="dk1"/>
                </a:solidFill>
                <a:latin typeface="Calibri"/>
                <a:ea typeface="Calibri"/>
                <a:cs typeface="Calibri"/>
                <a:sym typeface="Calibri"/>
              </a:endParaRPr>
            </a:p>
          </p:txBody>
        </p:sp>
        <p:sp>
          <p:nvSpPr>
            <p:cNvPr id="283" name="Google Shape;283;p17"/>
            <p:cNvSpPr/>
            <p:nvPr/>
          </p:nvSpPr>
          <p:spPr>
            <a:xfrm>
              <a:off x="0" y="2453027"/>
              <a:ext cx="6513603" cy="979371"/>
            </a:xfrm>
            <a:prstGeom prst="roundRect">
              <a:avLst>
                <a:gd name="adj" fmla="val 1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17"/>
            <p:cNvSpPr/>
            <p:nvPr/>
          </p:nvSpPr>
          <p:spPr>
            <a:xfrm>
              <a:off x="296259" y="2673385"/>
              <a:ext cx="538654" cy="538654"/>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7"/>
            <p:cNvSpPr/>
            <p:nvPr/>
          </p:nvSpPr>
          <p:spPr>
            <a:xfrm>
              <a:off x="1131174" y="2453027"/>
              <a:ext cx="5382429" cy="97937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7"/>
            <p:cNvSpPr txBox="1"/>
            <p:nvPr/>
          </p:nvSpPr>
          <p:spPr>
            <a:xfrm>
              <a:off x="1131174" y="2453027"/>
              <a:ext cx="5382429" cy="979371"/>
            </a:xfrm>
            <a:prstGeom prst="rect">
              <a:avLst/>
            </a:prstGeom>
            <a:noFill/>
            <a:ln>
              <a:noFill/>
            </a:ln>
          </p:spPr>
          <p:txBody>
            <a:bodyPr spcFirstLastPara="1" wrap="square" lIns="103650" tIns="103650" rIns="103650" bIns="103650"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b="0" i="0" u="none" strike="noStrike" cap="none">
                  <a:solidFill>
                    <a:schemeClr val="dk1"/>
                  </a:solidFill>
                  <a:latin typeface="Calibri"/>
                  <a:ea typeface="Calibri"/>
                  <a:cs typeface="Calibri"/>
                  <a:sym typeface="Calibri"/>
                </a:rPr>
                <a:t>Name 3 things that make it hard to reduce global carbon footprint.</a:t>
              </a:r>
              <a:endParaRPr sz="1900" b="0" i="0" u="none" strike="noStrike" cap="none">
                <a:solidFill>
                  <a:schemeClr val="dk1"/>
                </a:solidFill>
                <a:latin typeface="Calibri"/>
                <a:ea typeface="Calibri"/>
                <a:cs typeface="Calibri"/>
                <a:sym typeface="Calibri"/>
              </a:endParaRPr>
            </a:p>
          </p:txBody>
        </p:sp>
        <p:sp>
          <p:nvSpPr>
            <p:cNvPr id="287" name="Google Shape;287;p17"/>
            <p:cNvSpPr/>
            <p:nvPr/>
          </p:nvSpPr>
          <p:spPr>
            <a:xfrm>
              <a:off x="0" y="3677241"/>
              <a:ext cx="6513603" cy="979371"/>
            </a:xfrm>
            <a:prstGeom prst="roundRect">
              <a:avLst>
                <a:gd name="adj" fmla="val 10000"/>
              </a:avLst>
            </a:prstGeom>
            <a:solidFill>
              <a:srgbClr val="599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17"/>
            <p:cNvSpPr/>
            <p:nvPr/>
          </p:nvSpPr>
          <p:spPr>
            <a:xfrm>
              <a:off x="296259" y="3897600"/>
              <a:ext cx="538654" cy="538654"/>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17"/>
            <p:cNvSpPr/>
            <p:nvPr/>
          </p:nvSpPr>
          <p:spPr>
            <a:xfrm>
              <a:off x="1131174" y="3677241"/>
              <a:ext cx="5382429" cy="97937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7"/>
            <p:cNvSpPr txBox="1"/>
            <p:nvPr/>
          </p:nvSpPr>
          <p:spPr>
            <a:xfrm>
              <a:off x="1131174" y="3677241"/>
              <a:ext cx="5382429" cy="979371"/>
            </a:xfrm>
            <a:prstGeom prst="rect">
              <a:avLst/>
            </a:prstGeom>
            <a:noFill/>
            <a:ln>
              <a:noFill/>
            </a:ln>
          </p:spPr>
          <p:txBody>
            <a:bodyPr spcFirstLastPara="1" wrap="square" lIns="103650" tIns="103650" rIns="103650" bIns="103650"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b="0" i="0" u="none" strike="noStrike" cap="none">
                  <a:solidFill>
                    <a:schemeClr val="dk1"/>
                  </a:solidFill>
                  <a:latin typeface="Calibri"/>
                  <a:ea typeface="Calibri"/>
                  <a:cs typeface="Calibri"/>
                  <a:sym typeface="Calibri"/>
                </a:rPr>
                <a:t>Name 2 greenhouse gases.</a:t>
              </a:r>
              <a:endParaRPr sz="1900" b="0" i="0" u="none" strike="noStrike" cap="none">
                <a:solidFill>
                  <a:schemeClr val="dk1"/>
                </a:solidFill>
                <a:latin typeface="Calibri"/>
                <a:ea typeface="Calibri"/>
                <a:cs typeface="Calibri"/>
                <a:sym typeface="Calibri"/>
              </a:endParaRPr>
            </a:p>
          </p:txBody>
        </p:sp>
        <p:sp>
          <p:nvSpPr>
            <p:cNvPr id="291" name="Google Shape;291;p17"/>
            <p:cNvSpPr/>
            <p:nvPr/>
          </p:nvSpPr>
          <p:spPr>
            <a:xfrm>
              <a:off x="0" y="4901456"/>
              <a:ext cx="6513603" cy="979371"/>
            </a:xfrm>
            <a:prstGeom prst="roundRect">
              <a:avLst>
                <a:gd name="adj" fmla="val 10000"/>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7"/>
            <p:cNvSpPr/>
            <p:nvPr/>
          </p:nvSpPr>
          <p:spPr>
            <a:xfrm>
              <a:off x="296259" y="5121814"/>
              <a:ext cx="538654" cy="538654"/>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7"/>
            <p:cNvSpPr/>
            <p:nvPr/>
          </p:nvSpPr>
          <p:spPr>
            <a:xfrm>
              <a:off x="1131174" y="4901456"/>
              <a:ext cx="5382429" cy="97937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17"/>
            <p:cNvSpPr txBox="1"/>
            <p:nvPr/>
          </p:nvSpPr>
          <p:spPr>
            <a:xfrm>
              <a:off x="1131174" y="4901456"/>
              <a:ext cx="5382429" cy="979371"/>
            </a:xfrm>
            <a:prstGeom prst="rect">
              <a:avLst/>
            </a:prstGeom>
            <a:noFill/>
            <a:ln>
              <a:noFill/>
            </a:ln>
          </p:spPr>
          <p:txBody>
            <a:bodyPr spcFirstLastPara="1" wrap="square" lIns="103650" tIns="103650" rIns="103650" bIns="103650"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b="0" i="0" u="none" strike="noStrike" cap="none">
                  <a:solidFill>
                    <a:schemeClr val="dk1"/>
                  </a:solidFill>
                  <a:latin typeface="Calibri"/>
                  <a:ea typeface="Calibri"/>
                  <a:cs typeface="Calibri"/>
                  <a:sym typeface="Calibri"/>
                </a:rPr>
                <a:t>Name 1 thing you do to reduce your carbon footprint.</a:t>
              </a:r>
              <a:endParaRPr sz="19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8"/>
          <p:cNvSpPr/>
          <p:nvPr/>
        </p:nvSpPr>
        <p:spPr>
          <a:xfrm>
            <a:off x="484096" y="470925"/>
            <a:ext cx="4381009" cy="5892104"/>
          </a:xfrm>
          <a:custGeom>
            <a:avLst/>
            <a:gdLst/>
            <a:ahLst/>
            <a:cxnLst/>
            <a:rect l="l" t="t"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0169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0" name="Google Shape;300;p18"/>
          <p:cNvSpPr txBox="1">
            <a:spLocks noGrp="1"/>
          </p:cNvSpPr>
          <p:nvPr>
            <p:ph type="title"/>
          </p:nvPr>
        </p:nvSpPr>
        <p:spPr>
          <a:xfrm>
            <a:off x="863029" y="1012004"/>
            <a:ext cx="3416158" cy="47954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GB">
                <a:solidFill>
                  <a:srgbClr val="FFFFFF"/>
                </a:solidFill>
              </a:rPr>
              <a:t>The best way to reduce my footprint is..</a:t>
            </a:r>
            <a:br>
              <a:rPr lang="en-GB">
                <a:solidFill>
                  <a:srgbClr val="FFFFFF"/>
                </a:solidFill>
              </a:rPr>
            </a:br>
            <a:endParaRPr>
              <a:solidFill>
                <a:srgbClr val="FFFFFF"/>
              </a:solidFill>
            </a:endParaRPr>
          </a:p>
        </p:txBody>
      </p:sp>
      <p:grpSp>
        <p:nvGrpSpPr>
          <p:cNvPr id="301" name="Google Shape;301;p18"/>
          <p:cNvGrpSpPr/>
          <p:nvPr/>
        </p:nvGrpSpPr>
        <p:grpSpPr>
          <a:xfrm>
            <a:off x="5194300" y="475521"/>
            <a:ext cx="6513603" cy="5876230"/>
            <a:chOff x="0" y="4597"/>
            <a:chExt cx="6513603" cy="5876230"/>
          </a:xfrm>
        </p:grpSpPr>
        <p:sp>
          <p:nvSpPr>
            <p:cNvPr id="302" name="Google Shape;302;p18"/>
            <p:cNvSpPr/>
            <p:nvPr/>
          </p:nvSpPr>
          <p:spPr>
            <a:xfrm>
              <a:off x="0" y="4597"/>
              <a:ext cx="6513603" cy="979371"/>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18"/>
            <p:cNvSpPr/>
            <p:nvPr/>
          </p:nvSpPr>
          <p:spPr>
            <a:xfrm>
              <a:off x="296259" y="224956"/>
              <a:ext cx="538654" cy="538654"/>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8"/>
            <p:cNvSpPr/>
            <p:nvPr/>
          </p:nvSpPr>
          <p:spPr>
            <a:xfrm>
              <a:off x="1131174" y="4597"/>
              <a:ext cx="5382429" cy="97937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8"/>
            <p:cNvSpPr txBox="1"/>
            <p:nvPr/>
          </p:nvSpPr>
          <p:spPr>
            <a:xfrm>
              <a:off x="1131174" y="4597"/>
              <a:ext cx="5382429" cy="979371"/>
            </a:xfrm>
            <a:prstGeom prst="rect">
              <a:avLst/>
            </a:prstGeom>
            <a:noFill/>
            <a:ln>
              <a:noFill/>
            </a:ln>
          </p:spPr>
          <p:txBody>
            <a:bodyPr spcFirstLastPara="1" wrap="square" lIns="103650" tIns="103650" rIns="103650" bIns="103650"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b="0" i="0" u="none" strike="noStrike" cap="none">
                  <a:solidFill>
                    <a:schemeClr val="dk1"/>
                  </a:solidFill>
                  <a:latin typeface="Calibri"/>
                  <a:ea typeface="Calibri"/>
                  <a:cs typeface="Calibri"/>
                  <a:sym typeface="Calibri"/>
                </a:rPr>
                <a:t>eating less</a:t>
              </a:r>
              <a:endParaRPr sz="1900" b="0" i="0" u="none" strike="noStrike" cap="none">
                <a:solidFill>
                  <a:schemeClr val="dk1"/>
                </a:solidFill>
                <a:latin typeface="Calibri"/>
                <a:ea typeface="Calibri"/>
                <a:cs typeface="Calibri"/>
                <a:sym typeface="Calibri"/>
              </a:endParaRPr>
            </a:p>
          </p:txBody>
        </p:sp>
        <p:sp>
          <p:nvSpPr>
            <p:cNvPr id="306" name="Google Shape;306;p18"/>
            <p:cNvSpPr/>
            <p:nvPr/>
          </p:nvSpPr>
          <p:spPr>
            <a:xfrm>
              <a:off x="0" y="1228812"/>
              <a:ext cx="6513603" cy="979371"/>
            </a:xfrm>
            <a:prstGeom prst="roundRect">
              <a:avLst>
                <a:gd name="adj" fmla="val 1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18"/>
            <p:cNvSpPr/>
            <p:nvPr/>
          </p:nvSpPr>
          <p:spPr>
            <a:xfrm>
              <a:off x="296259" y="1449171"/>
              <a:ext cx="538654" cy="538654"/>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18"/>
            <p:cNvSpPr/>
            <p:nvPr/>
          </p:nvSpPr>
          <p:spPr>
            <a:xfrm>
              <a:off x="1131174" y="1228812"/>
              <a:ext cx="5382429" cy="97937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18"/>
            <p:cNvSpPr txBox="1"/>
            <p:nvPr/>
          </p:nvSpPr>
          <p:spPr>
            <a:xfrm>
              <a:off x="1131174" y="1228812"/>
              <a:ext cx="5382429" cy="979371"/>
            </a:xfrm>
            <a:prstGeom prst="rect">
              <a:avLst/>
            </a:prstGeom>
            <a:noFill/>
            <a:ln>
              <a:noFill/>
            </a:ln>
          </p:spPr>
          <p:txBody>
            <a:bodyPr spcFirstLastPara="1" wrap="square" lIns="103650" tIns="103650" rIns="103650" bIns="103650"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b="0" i="0" u="none" strike="noStrike" cap="none">
                  <a:solidFill>
                    <a:schemeClr val="dk1"/>
                  </a:solidFill>
                  <a:latin typeface="Calibri"/>
                  <a:ea typeface="Calibri"/>
                  <a:cs typeface="Calibri"/>
                  <a:sym typeface="Calibri"/>
                </a:rPr>
                <a:t>using less</a:t>
              </a:r>
              <a:endParaRPr sz="1900" b="0" i="0" u="none" strike="noStrike" cap="none">
                <a:solidFill>
                  <a:schemeClr val="dk1"/>
                </a:solidFill>
                <a:latin typeface="Calibri"/>
                <a:ea typeface="Calibri"/>
                <a:cs typeface="Calibri"/>
                <a:sym typeface="Calibri"/>
              </a:endParaRPr>
            </a:p>
          </p:txBody>
        </p:sp>
        <p:sp>
          <p:nvSpPr>
            <p:cNvPr id="310" name="Google Shape;310;p18"/>
            <p:cNvSpPr/>
            <p:nvPr/>
          </p:nvSpPr>
          <p:spPr>
            <a:xfrm>
              <a:off x="0" y="2453027"/>
              <a:ext cx="6513603" cy="979371"/>
            </a:xfrm>
            <a:prstGeom prst="roundRect">
              <a:avLst>
                <a:gd name="adj" fmla="val 1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18"/>
            <p:cNvSpPr/>
            <p:nvPr/>
          </p:nvSpPr>
          <p:spPr>
            <a:xfrm>
              <a:off x="296259" y="2673385"/>
              <a:ext cx="538654" cy="538654"/>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18"/>
            <p:cNvSpPr/>
            <p:nvPr/>
          </p:nvSpPr>
          <p:spPr>
            <a:xfrm>
              <a:off x="1131174" y="2453027"/>
              <a:ext cx="5382429" cy="97937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18"/>
            <p:cNvSpPr txBox="1"/>
            <p:nvPr/>
          </p:nvSpPr>
          <p:spPr>
            <a:xfrm>
              <a:off x="1131174" y="2453027"/>
              <a:ext cx="5382429" cy="979371"/>
            </a:xfrm>
            <a:prstGeom prst="rect">
              <a:avLst/>
            </a:prstGeom>
            <a:noFill/>
            <a:ln>
              <a:noFill/>
            </a:ln>
          </p:spPr>
          <p:txBody>
            <a:bodyPr spcFirstLastPara="1" wrap="square" lIns="103650" tIns="103650" rIns="103650" bIns="103650"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b="0" i="0" u="none" strike="noStrike" cap="none">
                  <a:solidFill>
                    <a:schemeClr val="dk1"/>
                  </a:solidFill>
                  <a:latin typeface="Calibri"/>
                  <a:ea typeface="Calibri"/>
                  <a:cs typeface="Calibri"/>
                  <a:sym typeface="Calibri"/>
                </a:rPr>
                <a:t>buying smart</a:t>
              </a:r>
              <a:endParaRPr sz="1900" b="0" i="0" u="none" strike="noStrike" cap="none">
                <a:solidFill>
                  <a:schemeClr val="dk1"/>
                </a:solidFill>
                <a:latin typeface="Calibri"/>
                <a:ea typeface="Calibri"/>
                <a:cs typeface="Calibri"/>
                <a:sym typeface="Calibri"/>
              </a:endParaRPr>
            </a:p>
          </p:txBody>
        </p:sp>
        <p:sp>
          <p:nvSpPr>
            <p:cNvPr id="314" name="Google Shape;314;p18"/>
            <p:cNvSpPr/>
            <p:nvPr/>
          </p:nvSpPr>
          <p:spPr>
            <a:xfrm>
              <a:off x="0" y="3677241"/>
              <a:ext cx="6513603" cy="979371"/>
            </a:xfrm>
            <a:prstGeom prst="roundRect">
              <a:avLst>
                <a:gd name="adj" fmla="val 10000"/>
              </a:avLst>
            </a:prstGeom>
            <a:solidFill>
              <a:srgbClr val="599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18"/>
            <p:cNvSpPr/>
            <p:nvPr/>
          </p:nvSpPr>
          <p:spPr>
            <a:xfrm>
              <a:off x="296259" y="3897600"/>
              <a:ext cx="538654" cy="538654"/>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18"/>
            <p:cNvSpPr/>
            <p:nvPr/>
          </p:nvSpPr>
          <p:spPr>
            <a:xfrm>
              <a:off x="1131174" y="3677241"/>
              <a:ext cx="5382429" cy="97937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18"/>
            <p:cNvSpPr txBox="1"/>
            <p:nvPr/>
          </p:nvSpPr>
          <p:spPr>
            <a:xfrm>
              <a:off x="1131174" y="3677241"/>
              <a:ext cx="5382429" cy="979371"/>
            </a:xfrm>
            <a:prstGeom prst="rect">
              <a:avLst/>
            </a:prstGeom>
            <a:noFill/>
            <a:ln>
              <a:noFill/>
            </a:ln>
          </p:spPr>
          <p:txBody>
            <a:bodyPr spcFirstLastPara="1" wrap="square" lIns="103650" tIns="103650" rIns="103650" bIns="103650"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b="0" i="0" u="none" strike="noStrike" cap="none">
                  <a:solidFill>
                    <a:schemeClr val="dk1"/>
                  </a:solidFill>
                  <a:latin typeface="Calibri"/>
                  <a:ea typeface="Calibri"/>
                  <a:cs typeface="Calibri"/>
                  <a:sym typeface="Calibri"/>
                </a:rPr>
                <a:t>mending my stuff</a:t>
              </a:r>
              <a:endParaRPr sz="1900" b="0" i="0" u="none" strike="noStrike" cap="none">
                <a:solidFill>
                  <a:schemeClr val="dk1"/>
                </a:solidFill>
                <a:latin typeface="Calibri"/>
                <a:ea typeface="Calibri"/>
                <a:cs typeface="Calibri"/>
                <a:sym typeface="Calibri"/>
              </a:endParaRPr>
            </a:p>
          </p:txBody>
        </p:sp>
        <p:sp>
          <p:nvSpPr>
            <p:cNvPr id="318" name="Google Shape;318;p18"/>
            <p:cNvSpPr/>
            <p:nvPr/>
          </p:nvSpPr>
          <p:spPr>
            <a:xfrm>
              <a:off x="0" y="4901456"/>
              <a:ext cx="6513603" cy="979371"/>
            </a:xfrm>
            <a:prstGeom prst="roundRect">
              <a:avLst>
                <a:gd name="adj" fmla="val 10000"/>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18"/>
            <p:cNvSpPr/>
            <p:nvPr/>
          </p:nvSpPr>
          <p:spPr>
            <a:xfrm>
              <a:off x="296259" y="5121814"/>
              <a:ext cx="538654" cy="538654"/>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18"/>
            <p:cNvSpPr/>
            <p:nvPr/>
          </p:nvSpPr>
          <p:spPr>
            <a:xfrm>
              <a:off x="1131174" y="4901456"/>
              <a:ext cx="5382429" cy="97937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18"/>
            <p:cNvSpPr txBox="1"/>
            <p:nvPr/>
          </p:nvSpPr>
          <p:spPr>
            <a:xfrm>
              <a:off x="1131174" y="4901456"/>
              <a:ext cx="5382429" cy="979371"/>
            </a:xfrm>
            <a:prstGeom prst="rect">
              <a:avLst/>
            </a:prstGeom>
            <a:noFill/>
            <a:ln>
              <a:noFill/>
            </a:ln>
          </p:spPr>
          <p:txBody>
            <a:bodyPr spcFirstLastPara="1" wrap="square" lIns="103650" tIns="103650" rIns="103650" bIns="103650"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b="0" i="0" u="none" strike="noStrike" cap="none">
                  <a:solidFill>
                    <a:schemeClr val="dk1"/>
                  </a:solidFill>
                  <a:latin typeface="Calibri"/>
                  <a:ea typeface="Calibri"/>
                  <a:cs typeface="Calibri"/>
                  <a:sym typeface="Calibri"/>
                </a:rPr>
                <a:t>Explain your answer drawing on examples.</a:t>
              </a:r>
              <a:endParaRPr sz="19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5" name="Google Shape;95;g6d3d56a24f_0_8"/>
          <p:cNvPicPr preferRelativeResize="0"/>
          <p:nvPr/>
        </p:nvPicPr>
        <p:blipFill>
          <a:blip r:embed="rId3">
            <a:alphaModFix/>
          </a:blip>
          <a:stretch>
            <a:fillRect/>
          </a:stretch>
        </p:blipFill>
        <p:spPr>
          <a:xfrm>
            <a:off x="229725" y="1202950"/>
            <a:ext cx="11443525" cy="5220100"/>
          </a:xfrm>
          <a:prstGeom prst="rect">
            <a:avLst/>
          </a:prstGeom>
          <a:noFill/>
          <a:ln>
            <a:noFill/>
          </a:ln>
        </p:spPr>
      </p:pic>
      <p:pic>
        <p:nvPicPr>
          <p:cNvPr id="2" name="Picture 1">
            <a:extLst>
              <a:ext uri="{FF2B5EF4-FFF2-40B4-BE49-F238E27FC236}">
                <a16:creationId xmlns:a16="http://schemas.microsoft.com/office/drawing/2014/main" id="{B1152374-32C5-458E-A328-2FED558301C5}"/>
              </a:ext>
            </a:extLst>
          </p:cNvPr>
          <p:cNvPicPr>
            <a:picLocks noChangeAspect="1"/>
          </p:cNvPicPr>
          <p:nvPr/>
        </p:nvPicPr>
        <p:blipFill>
          <a:blip r:embed="rId4"/>
          <a:stretch>
            <a:fillRect/>
          </a:stretch>
        </p:blipFill>
        <p:spPr>
          <a:xfrm>
            <a:off x="9070032" y="32579"/>
            <a:ext cx="2603218" cy="8047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0D1F8-02E8-469F-81A8-E2F39B434D86}"/>
              </a:ext>
            </a:extLst>
          </p:cNvPr>
          <p:cNvSpPr>
            <a:spLocks noGrp="1"/>
          </p:cNvSpPr>
          <p:nvPr>
            <p:ph type="title"/>
          </p:nvPr>
        </p:nvSpPr>
        <p:spPr/>
        <p:txBody>
          <a:bodyPr/>
          <a:lstStyle/>
          <a:p>
            <a:endParaRPr lang="en-GB"/>
          </a:p>
        </p:txBody>
      </p:sp>
      <p:pic>
        <p:nvPicPr>
          <p:cNvPr id="4" name="Picture 3">
            <a:hlinkClick r:id="rId2"/>
            <a:extLst>
              <a:ext uri="{FF2B5EF4-FFF2-40B4-BE49-F238E27FC236}">
                <a16:creationId xmlns:a16="http://schemas.microsoft.com/office/drawing/2014/main" id="{04B236BD-E436-4F1C-A1FC-3D850B68CA97}"/>
              </a:ext>
            </a:extLst>
          </p:cNvPr>
          <p:cNvPicPr>
            <a:picLocks noChangeAspect="1"/>
          </p:cNvPicPr>
          <p:nvPr/>
        </p:nvPicPr>
        <p:blipFill rotWithShape="1">
          <a:blip r:embed="rId3"/>
          <a:srcRect l="23077" t="26609" r="19461" b="31273"/>
          <a:stretch/>
        </p:blipFill>
        <p:spPr>
          <a:xfrm>
            <a:off x="34049" y="533938"/>
            <a:ext cx="12123902" cy="4996258"/>
          </a:xfrm>
          <a:prstGeom prst="rect">
            <a:avLst/>
          </a:prstGeom>
        </p:spPr>
      </p:pic>
    </p:spTree>
    <p:extLst>
      <p:ext uri="{BB962C8B-B14F-4D97-AF65-F5344CB8AC3E}">
        <p14:creationId xmlns:p14="http://schemas.microsoft.com/office/powerpoint/2010/main" val="4052632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g6d3d56a24f_0_0"/>
          <p:cNvPicPr preferRelativeResize="0"/>
          <p:nvPr/>
        </p:nvPicPr>
        <p:blipFill rotWithShape="1">
          <a:blip r:embed="rId3">
            <a:alphaModFix/>
          </a:blip>
          <a:srcRect/>
          <a:stretch/>
        </p:blipFill>
        <p:spPr>
          <a:xfrm>
            <a:off x="4161241" y="2512513"/>
            <a:ext cx="4252950" cy="1235125"/>
          </a:xfrm>
          <a:prstGeom prst="rect">
            <a:avLst/>
          </a:prstGeom>
          <a:noFill/>
          <a:ln>
            <a:noFill/>
          </a:ln>
        </p:spPr>
      </p:pic>
      <p:pic>
        <p:nvPicPr>
          <p:cNvPr id="327" name="Google Shape;327;g6d3d56a24f_0_0"/>
          <p:cNvPicPr preferRelativeResize="0"/>
          <p:nvPr/>
        </p:nvPicPr>
        <p:blipFill rotWithShape="1">
          <a:blip r:embed="rId4">
            <a:alphaModFix/>
          </a:blip>
          <a:srcRect/>
          <a:stretch/>
        </p:blipFill>
        <p:spPr>
          <a:xfrm>
            <a:off x="4161251" y="3976401"/>
            <a:ext cx="1847581" cy="1235125"/>
          </a:xfrm>
          <a:prstGeom prst="rect">
            <a:avLst/>
          </a:prstGeom>
          <a:noFill/>
          <a:ln>
            <a:noFill/>
          </a:ln>
        </p:spPr>
      </p:pic>
      <p:sp>
        <p:nvSpPr>
          <p:cNvPr id="328" name="Google Shape;328;g6d3d56a24f_0_0"/>
          <p:cNvSpPr/>
          <p:nvPr/>
        </p:nvSpPr>
        <p:spPr>
          <a:xfrm>
            <a:off x="6008825" y="3976400"/>
            <a:ext cx="2495400" cy="109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lt1"/>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3" name="Picture 2">
            <a:extLst>
              <a:ext uri="{FF2B5EF4-FFF2-40B4-BE49-F238E27FC236}">
                <a16:creationId xmlns:a16="http://schemas.microsoft.com/office/drawing/2014/main" id="{E9A1CAC5-0373-4CC4-9530-2A9171C84571}"/>
              </a:ext>
            </a:extLst>
          </p:cNvPr>
          <p:cNvPicPr>
            <a:picLocks noChangeAspect="1"/>
          </p:cNvPicPr>
          <p:nvPr/>
        </p:nvPicPr>
        <p:blipFill rotWithShape="1">
          <a:blip r:embed="rId3"/>
          <a:srcRect l="30346" t="32196" r="26269" b="20807"/>
          <a:stretch/>
        </p:blipFill>
        <p:spPr>
          <a:xfrm>
            <a:off x="1828801" y="1162679"/>
            <a:ext cx="8947052" cy="5449135"/>
          </a:xfrm>
          <a:prstGeom prst="rect">
            <a:avLst/>
          </a:prstGeom>
        </p:spPr>
      </p:pic>
      <p:pic>
        <p:nvPicPr>
          <p:cNvPr id="4" name="Picture 3">
            <a:extLst>
              <a:ext uri="{FF2B5EF4-FFF2-40B4-BE49-F238E27FC236}">
                <a16:creationId xmlns:a16="http://schemas.microsoft.com/office/drawing/2014/main" id="{345597A3-0F33-4487-BC86-6F1D2D4F8CA8}"/>
              </a:ext>
            </a:extLst>
          </p:cNvPr>
          <p:cNvPicPr>
            <a:picLocks noChangeAspect="1"/>
          </p:cNvPicPr>
          <p:nvPr/>
        </p:nvPicPr>
        <p:blipFill>
          <a:blip r:embed="rId4"/>
          <a:stretch>
            <a:fillRect/>
          </a:stretch>
        </p:blipFill>
        <p:spPr>
          <a:xfrm>
            <a:off x="8044027" y="0"/>
            <a:ext cx="2603218" cy="80474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3" descr="A picture containing ground, sky, outdoor, building&#10;&#10;Description automatically generated"/>
          <p:cNvPicPr preferRelativeResize="0"/>
          <p:nvPr/>
        </p:nvPicPr>
        <p:blipFill rotWithShape="1">
          <a:blip r:embed="rId3">
            <a:alphaModFix/>
          </a:blip>
          <a:srcRect l="6671" r="13913" b="2"/>
          <a:stretch/>
        </p:blipFill>
        <p:spPr>
          <a:xfrm>
            <a:off x="6706581" y="2247531"/>
            <a:ext cx="5485419" cy="4610469"/>
          </a:xfrm>
          <a:custGeom>
            <a:avLst/>
            <a:gdLst/>
            <a:ahLst/>
            <a:cxnLst/>
            <a:rect l="l" t="t" r="r" b="b"/>
            <a:pathLst>
              <a:path w="5485419" h="4610469" extrusionOk="0">
                <a:moveTo>
                  <a:pt x="3140343" y="0"/>
                </a:moveTo>
                <a:cubicBezTo>
                  <a:pt x="4007525" y="0"/>
                  <a:pt x="4792611" y="351495"/>
                  <a:pt x="5360901" y="919786"/>
                </a:cubicBezTo>
                <a:lnTo>
                  <a:pt x="5485419" y="1056789"/>
                </a:lnTo>
                <a:lnTo>
                  <a:pt x="5485419" y="4610469"/>
                </a:lnTo>
                <a:lnTo>
                  <a:pt x="366137" y="4610469"/>
                </a:lnTo>
                <a:lnTo>
                  <a:pt x="246784" y="4362707"/>
                </a:lnTo>
                <a:cubicBezTo>
                  <a:pt x="87874" y="3987002"/>
                  <a:pt x="0" y="3573935"/>
                  <a:pt x="0" y="3140344"/>
                </a:cubicBezTo>
                <a:cubicBezTo>
                  <a:pt x="0" y="1405980"/>
                  <a:pt x="1405980" y="0"/>
                  <a:pt x="3140343" y="0"/>
                </a:cubicBezTo>
                <a:close/>
              </a:path>
            </a:pathLst>
          </a:custGeom>
          <a:noFill/>
          <a:ln>
            <a:noFill/>
          </a:ln>
        </p:spPr>
      </p:pic>
      <p:pic>
        <p:nvPicPr>
          <p:cNvPr id="107" name="Google Shape;107;p3"/>
          <p:cNvPicPr preferRelativeResize="0"/>
          <p:nvPr/>
        </p:nvPicPr>
        <p:blipFill rotWithShape="1">
          <a:blip r:embed="rId4">
            <a:alphaModFix/>
          </a:blip>
          <a:srcRect t="12543" r="-1" b="8993"/>
          <a:stretch/>
        </p:blipFill>
        <p:spPr>
          <a:xfrm>
            <a:off x="6219440" y="1"/>
            <a:ext cx="4548867" cy="2614366"/>
          </a:xfrm>
          <a:custGeom>
            <a:avLst/>
            <a:gdLst/>
            <a:ahLst/>
            <a:cxnLst/>
            <a:rect l="l" t="t" r="r" b="b"/>
            <a:pathLst>
              <a:path w="4548867" h="2614366" extrusionOk="0">
                <a:moveTo>
                  <a:pt x="28132" y="0"/>
                </a:moveTo>
                <a:lnTo>
                  <a:pt x="4520736" y="0"/>
                </a:lnTo>
                <a:lnTo>
                  <a:pt x="4537124" y="107385"/>
                </a:lnTo>
                <a:cubicBezTo>
                  <a:pt x="4544889" y="183845"/>
                  <a:pt x="4548867" y="261424"/>
                  <a:pt x="4548867" y="339933"/>
                </a:cubicBezTo>
                <a:cubicBezTo>
                  <a:pt x="4548867" y="1596068"/>
                  <a:pt x="3530568" y="2614366"/>
                  <a:pt x="2274434" y="2614366"/>
                </a:cubicBezTo>
                <a:cubicBezTo>
                  <a:pt x="1018299" y="2614366"/>
                  <a:pt x="0" y="1596068"/>
                  <a:pt x="0" y="339933"/>
                </a:cubicBezTo>
                <a:cubicBezTo>
                  <a:pt x="0" y="261424"/>
                  <a:pt x="3978" y="183845"/>
                  <a:pt x="11743" y="107385"/>
                </a:cubicBezTo>
                <a:close/>
              </a:path>
            </a:pathLst>
          </a:custGeom>
          <a:noFill/>
          <a:ln>
            <a:noFill/>
          </a:ln>
        </p:spPr>
      </p:pic>
      <p:pic>
        <p:nvPicPr>
          <p:cNvPr id="108" name="Google Shape;108;p3"/>
          <p:cNvPicPr preferRelativeResize="0"/>
          <p:nvPr/>
        </p:nvPicPr>
        <p:blipFill rotWithShape="1">
          <a:blip r:embed="rId5">
            <a:alphaModFix/>
          </a:blip>
          <a:srcRect r="51011"/>
          <a:stretch/>
        </p:blipFill>
        <p:spPr>
          <a:xfrm flipH="1">
            <a:off x="6219450" y="0"/>
            <a:ext cx="5972550" cy="6858000"/>
          </a:xfrm>
          <a:prstGeom prst="rect">
            <a:avLst/>
          </a:prstGeom>
          <a:noFill/>
          <a:ln>
            <a:noFill/>
          </a:ln>
        </p:spPr>
      </p:pic>
      <p:sp>
        <p:nvSpPr>
          <p:cNvPr id="109" name="Google Shape;109;p3"/>
          <p:cNvSpPr txBox="1">
            <a:spLocks noGrp="1"/>
          </p:cNvSpPr>
          <p:nvPr>
            <p:ph type="title"/>
          </p:nvPr>
        </p:nvSpPr>
        <p:spPr>
          <a:xfrm>
            <a:off x="805661" y="802955"/>
            <a:ext cx="5290594" cy="14540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Calibri"/>
              <a:buNone/>
            </a:pPr>
            <a:r>
              <a:rPr lang="en-GB" b="1">
                <a:solidFill>
                  <a:srgbClr val="FFFFFF"/>
                </a:solidFill>
              </a:rPr>
              <a:t>Carbon footprint </a:t>
            </a:r>
            <a:endParaRPr b="1">
              <a:solidFill>
                <a:srgbClr val="FFFFFF"/>
              </a:solidFill>
            </a:endParaRPr>
          </a:p>
        </p:txBody>
      </p:sp>
      <p:sp>
        <p:nvSpPr>
          <p:cNvPr id="110" name="Google Shape;110;p3"/>
          <p:cNvSpPr txBox="1">
            <a:spLocks noGrp="1"/>
          </p:cNvSpPr>
          <p:nvPr>
            <p:ph type="body" idx="1"/>
          </p:nvPr>
        </p:nvSpPr>
        <p:spPr>
          <a:xfrm>
            <a:off x="805661" y="2421682"/>
            <a:ext cx="5286665" cy="363928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400"/>
              <a:buNone/>
            </a:pPr>
            <a:r>
              <a:rPr lang="en-GB" sz="2400">
                <a:solidFill>
                  <a:srgbClr val="FFFFFF"/>
                </a:solidFill>
              </a:rPr>
              <a:t>We use this term as a sort of shorthand to measure the impact on greenhouse gas emissions over the full life cycle of something.</a:t>
            </a:r>
            <a:endParaRPr sz="2400">
              <a:solidFill>
                <a:srgbClr val="FFFFFF"/>
              </a:solidFill>
            </a:endParaRPr>
          </a:p>
          <a:p>
            <a:pPr marL="0" lvl="0" indent="0" algn="l" rtl="0">
              <a:lnSpc>
                <a:spcPct val="90000"/>
              </a:lnSpc>
              <a:spcBef>
                <a:spcPts val="1000"/>
              </a:spcBef>
              <a:spcAft>
                <a:spcPts val="0"/>
              </a:spcAft>
              <a:buClr>
                <a:srgbClr val="000000"/>
              </a:buClr>
              <a:buSzPts val="2400"/>
              <a:buNone/>
            </a:pPr>
            <a:r>
              <a:rPr lang="en-GB" sz="3000" b="1">
                <a:solidFill>
                  <a:srgbClr val="FFFFFF"/>
                </a:solidFill>
              </a:rPr>
              <a:t>Name 2 greenhouse gases.</a:t>
            </a:r>
            <a:endParaRPr sz="3000">
              <a:solidFill>
                <a:srgbClr val="FFFFFF"/>
              </a:solidFill>
            </a:endParaRPr>
          </a:p>
          <a:p>
            <a:pPr marL="0" lvl="0" indent="0" algn="l" rtl="0">
              <a:lnSpc>
                <a:spcPct val="90000"/>
              </a:lnSpc>
              <a:spcBef>
                <a:spcPts val="1000"/>
              </a:spcBef>
              <a:spcAft>
                <a:spcPts val="0"/>
              </a:spcAft>
              <a:buClr>
                <a:schemeClr val="dk1"/>
              </a:buClr>
              <a:buSzPts val="2400"/>
              <a:buNone/>
            </a:pPr>
            <a:endParaRPr sz="2400">
              <a:solidFill>
                <a:srgbClr val="000000"/>
              </a:solidFill>
            </a:endParaRPr>
          </a:p>
          <a:p>
            <a:pPr marL="0" lvl="0" indent="0" algn="l" rtl="0">
              <a:lnSpc>
                <a:spcPct val="90000"/>
              </a:lnSpc>
              <a:spcBef>
                <a:spcPts val="1000"/>
              </a:spcBef>
              <a:spcAft>
                <a:spcPts val="0"/>
              </a:spcAft>
              <a:buClr>
                <a:schemeClr val="dk1"/>
              </a:buClr>
              <a:buSzPts val="2400"/>
              <a:buNone/>
            </a:pPr>
            <a:endParaRPr sz="2400">
              <a:solidFill>
                <a:srgbClr val="000000"/>
              </a:solidFill>
            </a:endParaRPr>
          </a:p>
          <a:p>
            <a:pPr marL="0" lvl="0" indent="0" algn="l" rtl="0">
              <a:lnSpc>
                <a:spcPct val="90000"/>
              </a:lnSpc>
              <a:spcBef>
                <a:spcPts val="1000"/>
              </a:spcBef>
              <a:spcAft>
                <a:spcPts val="0"/>
              </a:spcAft>
              <a:buClr>
                <a:srgbClr val="000000"/>
              </a:buClr>
              <a:buSzPts val="2400"/>
              <a:buNone/>
            </a:pPr>
            <a:r>
              <a:rPr lang="en-GB" sz="2400">
                <a:solidFill>
                  <a:srgbClr val="FFFFFF"/>
                </a:solidFill>
              </a:rPr>
              <a:t> So here “Carbon” is shorthand for any greenhouse gases. </a:t>
            </a:r>
            <a:endParaRPr>
              <a:solidFill>
                <a:srgbClr val="FFFFFF"/>
              </a:solidFill>
            </a:endParaRPr>
          </a:p>
          <a:p>
            <a:pPr marL="0" lvl="0" indent="0" algn="l" rtl="0">
              <a:lnSpc>
                <a:spcPct val="90000"/>
              </a:lnSpc>
              <a:spcBef>
                <a:spcPts val="1000"/>
              </a:spcBef>
              <a:spcAft>
                <a:spcPts val="0"/>
              </a:spcAft>
              <a:buClr>
                <a:srgbClr val="000000"/>
              </a:buClr>
              <a:buSzPts val="2400"/>
              <a:buNone/>
            </a:pPr>
            <a:r>
              <a:rPr lang="en-GB" sz="2400">
                <a:solidFill>
                  <a:srgbClr val="FFFFFF"/>
                </a:solidFill>
              </a:rPr>
              <a:t>“Footprint” is a metaphor for the total impact that something has. </a:t>
            </a:r>
            <a:endParaRPr>
              <a:solidFill>
                <a:srgbClr val="FFFFFF"/>
              </a:solidFill>
            </a:endParaRPr>
          </a:p>
        </p:txBody>
      </p:sp>
      <p:sp>
        <p:nvSpPr>
          <p:cNvPr id="111" name="Google Shape;111;p3"/>
          <p:cNvSpPr txBox="1"/>
          <p:nvPr/>
        </p:nvSpPr>
        <p:spPr>
          <a:xfrm>
            <a:off x="10068771" y="1195739"/>
            <a:ext cx="2184822"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Calibri"/>
                <a:ea typeface="Calibri"/>
                <a:cs typeface="Calibri"/>
                <a:sym typeface="Calibri"/>
              </a:rPr>
              <a:t>https://en.wikipedia.org/wiki/Environmental_impact_of_meat_production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Calibri"/>
                <a:ea typeface="Calibri"/>
                <a:cs typeface="Calibri"/>
                <a:sym typeface="Calibri"/>
              </a:rPr>
              <a:t> Public Domain, https://commons.wikimedia.org/w/index.php?curid=1215074</a:t>
            </a: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 name="Google Shape;112;p3"/>
          <p:cNvSpPr txBox="1"/>
          <p:nvPr/>
        </p:nvSpPr>
        <p:spPr>
          <a:xfrm>
            <a:off x="7428544" y="6304003"/>
            <a:ext cx="4041491"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sng" strike="noStrike" cap="none">
                <a:solidFill>
                  <a:schemeClr val="dk1"/>
                </a:solidFill>
                <a:latin typeface="Calibri"/>
                <a:ea typeface="Calibri"/>
                <a:cs typeface="Calibri"/>
                <a:sym typeface="Calibri"/>
                <a:hlinkClick r:id="rId6"/>
              </a:rPr>
              <a:t>https://en.wikipedia.org/wiki/Cement</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By Gavin Houtheusen/Department for International Development,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CC BY 3.0, </a:t>
            </a:r>
            <a:r>
              <a:rPr lang="en-GB" sz="1000" b="0" i="0" u="sng" strike="noStrike" cap="none">
                <a:solidFill>
                  <a:schemeClr val="dk1"/>
                </a:solidFill>
                <a:latin typeface="Calibri"/>
                <a:ea typeface="Calibri"/>
                <a:cs typeface="Calibri"/>
                <a:sym typeface="Calibri"/>
                <a:hlinkClick r:id="rId7"/>
              </a:rPr>
              <a:t>https://commons.wikimedia.org/w/index.php?curid=30786775</a:t>
            </a:r>
            <a:endParaRPr sz="10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4"/>
          <p:cNvPicPr preferRelativeResize="0"/>
          <p:nvPr/>
        </p:nvPicPr>
        <p:blipFill rotWithShape="1">
          <a:blip r:embed="rId3">
            <a:alphaModFix/>
          </a:blip>
          <a:srcRect l="24761" t="26609" r="28332" b="21467"/>
          <a:stretch/>
        </p:blipFill>
        <p:spPr>
          <a:xfrm>
            <a:off x="377369" y="102987"/>
            <a:ext cx="10266819" cy="6389888"/>
          </a:xfrm>
          <a:prstGeom prst="rect">
            <a:avLst/>
          </a:prstGeom>
          <a:noFill/>
          <a:ln>
            <a:noFill/>
          </a:ln>
        </p:spPr>
      </p:pic>
      <p:sp>
        <p:nvSpPr>
          <p:cNvPr id="118" name="Google Shape;118;p4"/>
          <p:cNvSpPr txBox="1">
            <a:spLocks noGrp="1"/>
          </p:cNvSpPr>
          <p:nvPr>
            <p:ph type="title"/>
          </p:nvPr>
        </p:nvSpPr>
        <p:spPr>
          <a:xfrm>
            <a:off x="440425"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 </a:t>
            </a:r>
            <a:endParaRPr/>
          </a:p>
        </p:txBody>
      </p:sp>
      <p:sp>
        <p:nvSpPr>
          <p:cNvPr id="119" name="Google Shape;119;p4"/>
          <p:cNvSpPr txBox="1">
            <a:spLocks noGrp="1"/>
          </p:cNvSpPr>
          <p:nvPr>
            <p:ph type="body" idx="1"/>
          </p:nvPr>
        </p:nvSpPr>
        <p:spPr>
          <a:xfrm>
            <a:off x="440425" y="1488225"/>
            <a:ext cx="11031300" cy="4899300"/>
          </a:xfrm>
          <a:prstGeom prst="rect">
            <a:avLst/>
          </a:prstGeom>
          <a:noFill/>
          <a:ln>
            <a:noFill/>
          </a:ln>
        </p:spPr>
        <p:txBody>
          <a:bodyPr spcFirstLastPara="1" wrap="square" lIns="91425" tIns="45700" rIns="91425" bIns="45700" anchor="t" anchorCtr="0">
            <a:normAutofit/>
          </a:bodyPr>
          <a:lstStyle/>
          <a:p>
            <a:pPr marL="228600" lvl="0" indent="-228600" algn="l" rtl="0">
              <a:lnSpc>
                <a:spcPct val="70000"/>
              </a:lnSpc>
              <a:spcBef>
                <a:spcPts val="0"/>
              </a:spcBef>
              <a:spcAft>
                <a:spcPts val="0"/>
              </a:spcAft>
              <a:buClr>
                <a:schemeClr val="dk1"/>
              </a:buClr>
              <a:buSzPts val="2170"/>
              <a:buChar char="•"/>
            </a:pPr>
            <a:r>
              <a:rPr lang="en-GB" sz="2170" u="sng">
                <a:solidFill>
                  <a:schemeClr val="hlink"/>
                </a:solidFill>
                <a:hlinkClick r:id="rId4"/>
              </a:rPr>
              <a:t>watch here </a:t>
            </a:r>
            <a:endParaRPr sz="2170"/>
          </a:p>
          <a:p>
            <a:pPr marL="228600" lvl="0" indent="-90804" algn="l" rtl="0">
              <a:lnSpc>
                <a:spcPct val="70000"/>
              </a:lnSpc>
              <a:spcBef>
                <a:spcPts val="1000"/>
              </a:spcBef>
              <a:spcAft>
                <a:spcPts val="0"/>
              </a:spcAft>
              <a:buClr>
                <a:schemeClr val="dk1"/>
              </a:buClr>
              <a:buSzPts val="2170"/>
              <a:buNone/>
            </a:pPr>
            <a:endParaRPr sz="2170"/>
          </a:p>
          <a:p>
            <a:pPr marL="228600" lvl="0" indent="-90804" algn="l" rtl="0">
              <a:lnSpc>
                <a:spcPct val="70000"/>
              </a:lnSpc>
              <a:spcBef>
                <a:spcPts val="1000"/>
              </a:spcBef>
              <a:spcAft>
                <a:spcPts val="0"/>
              </a:spcAft>
              <a:buClr>
                <a:schemeClr val="dk1"/>
              </a:buClr>
              <a:buSzPts val="2170"/>
              <a:buNone/>
            </a:pPr>
            <a:endParaRPr sz="2170"/>
          </a:p>
          <a:p>
            <a:pPr marL="228600" lvl="0" indent="-90804" algn="l" rtl="0">
              <a:lnSpc>
                <a:spcPct val="70000"/>
              </a:lnSpc>
              <a:spcBef>
                <a:spcPts val="1000"/>
              </a:spcBef>
              <a:spcAft>
                <a:spcPts val="0"/>
              </a:spcAft>
              <a:buClr>
                <a:schemeClr val="dk1"/>
              </a:buClr>
              <a:buSzPts val="2170"/>
              <a:buNone/>
            </a:pPr>
            <a:endParaRPr sz="2170"/>
          </a:p>
          <a:p>
            <a:pPr marL="228600" lvl="0" indent="-90804" algn="l" rtl="0">
              <a:lnSpc>
                <a:spcPct val="70000"/>
              </a:lnSpc>
              <a:spcBef>
                <a:spcPts val="1000"/>
              </a:spcBef>
              <a:spcAft>
                <a:spcPts val="0"/>
              </a:spcAft>
              <a:buClr>
                <a:schemeClr val="dk1"/>
              </a:buClr>
              <a:buSzPts val="2170"/>
              <a:buNone/>
            </a:pPr>
            <a:endParaRPr sz="2170"/>
          </a:p>
          <a:p>
            <a:pPr marL="228600" lvl="0" indent="-90804" algn="l" rtl="0">
              <a:lnSpc>
                <a:spcPct val="70000"/>
              </a:lnSpc>
              <a:spcBef>
                <a:spcPts val="1000"/>
              </a:spcBef>
              <a:spcAft>
                <a:spcPts val="0"/>
              </a:spcAft>
              <a:buClr>
                <a:schemeClr val="dk1"/>
              </a:buClr>
              <a:buSzPts val="2170"/>
              <a:buNone/>
            </a:pPr>
            <a:endParaRPr sz="2170"/>
          </a:p>
          <a:p>
            <a:pPr marL="228600" lvl="0" indent="-90804" algn="l" rtl="0">
              <a:lnSpc>
                <a:spcPct val="70000"/>
              </a:lnSpc>
              <a:spcBef>
                <a:spcPts val="1000"/>
              </a:spcBef>
              <a:spcAft>
                <a:spcPts val="0"/>
              </a:spcAft>
              <a:buClr>
                <a:schemeClr val="dk1"/>
              </a:buClr>
              <a:buSzPts val="2170"/>
              <a:buNone/>
            </a:pPr>
            <a:endParaRPr sz="2170"/>
          </a:p>
          <a:p>
            <a:pPr marL="228600" lvl="0" indent="-90804" algn="l" rtl="0">
              <a:lnSpc>
                <a:spcPct val="70000"/>
              </a:lnSpc>
              <a:spcBef>
                <a:spcPts val="1000"/>
              </a:spcBef>
              <a:spcAft>
                <a:spcPts val="0"/>
              </a:spcAft>
              <a:buClr>
                <a:schemeClr val="dk1"/>
              </a:buClr>
              <a:buSzPts val="2170"/>
              <a:buNone/>
            </a:pPr>
            <a:endParaRPr sz="2170"/>
          </a:p>
          <a:p>
            <a:pPr marL="228600" lvl="0" indent="-90804" algn="l" rtl="0">
              <a:lnSpc>
                <a:spcPct val="70000"/>
              </a:lnSpc>
              <a:spcBef>
                <a:spcPts val="1000"/>
              </a:spcBef>
              <a:spcAft>
                <a:spcPts val="0"/>
              </a:spcAft>
              <a:buClr>
                <a:schemeClr val="dk1"/>
              </a:buClr>
              <a:buSzPts val="2170"/>
              <a:buNone/>
            </a:pPr>
            <a:endParaRPr sz="2170"/>
          </a:p>
          <a:p>
            <a:pPr marL="228600" lvl="0" indent="-90804" algn="l" rtl="0">
              <a:lnSpc>
                <a:spcPct val="70000"/>
              </a:lnSpc>
              <a:spcBef>
                <a:spcPts val="1000"/>
              </a:spcBef>
              <a:spcAft>
                <a:spcPts val="0"/>
              </a:spcAft>
              <a:buClr>
                <a:schemeClr val="dk1"/>
              </a:buClr>
              <a:buSzPts val="2170"/>
              <a:buNone/>
            </a:pPr>
            <a:endParaRPr sz="2170"/>
          </a:p>
          <a:p>
            <a:pPr marL="0" lvl="0" indent="0" algn="l" rtl="0">
              <a:lnSpc>
                <a:spcPct val="70000"/>
              </a:lnSpc>
              <a:spcBef>
                <a:spcPts val="1000"/>
              </a:spcBef>
              <a:spcAft>
                <a:spcPts val="0"/>
              </a:spcAft>
              <a:buClr>
                <a:schemeClr val="dk1"/>
              </a:buClr>
              <a:buSzPts val="2170"/>
              <a:buNone/>
            </a:pPr>
            <a:endParaRPr sz="2170"/>
          </a:p>
          <a:p>
            <a:pPr marL="0" lvl="0" indent="0" algn="l" rtl="0">
              <a:lnSpc>
                <a:spcPct val="70000"/>
              </a:lnSpc>
              <a:spcBef>
                <a:spcPts val="1000"/>
              </a:spcBef>
              <a:spcAft>
                <a:spcPts val="0"/>
              </a:spcAft>
              <a:buClr>
                <a:schemeClr val="dk1"/>
              </a:buClr>
              <a:buSzPts val="2170"/>
              <a:buNone/>
            </a:pPr>
            <a:endParaRPr sz="2170"/>
          </a:p>
          <a:p>
            <a:pPr marL="228600" lvl="0" indent="-228600" algn="l" rtl="0">
              <a:lnSpc>
                <a:spcPct val="70000"/>
              </a:lnSpc>
              <a:spcBef>
                <a:spcPts val="1000"/>
              </a:spcBef>
              <a:spcAft>
                <a:spcPts val="0"/>
              </a:spcAft>
              <a:buClr>
                <a:schemeClr val="dk1"/>
              </a:buClr>
              <a:buSzPts val="1162"/>
              <a:buChar char="•"/>
            </a:pPr>
            <a:r>
              <a:rPr lang="en-GB" sz="1162" u="sng">
                <a:solidFill>
                  <a:schemeClr val="hlink"/>
                </a:solidFill>
                <a:hlinkClick r:id="rId5"/>
              </a:rPr>
              <a:t>https://en.wikipedia.org/wiki/Carbon_footprint</a:t>
            </a:r>
            <a:r>
              <a:rPr lang="en-GB" sz="1162"/>
              <a:t> </a:t>
            </a:r>
            <a:endParaRPr/>
          </a:p>
          <a:p>
            <a:pPr marL="228600" lvl="0" indent="-228600" algn="l" rtl="0">
              <a:lnSpc>
                <a:spcPct val="70000"/>
              </a:lnSpc>
              <a:spcBef>
                <a:spcPts val="1000"/>
              </a:spcBef>
              <a:spcAft>
                <a:spcPts val="0"/>
              </a:spcAft>
              <a:buClr>
                <a:schemeClr val="dk1"/>
              </a:buClr>
              <a:buSzPts val="1162"/>
              <a:buChar char="•"/>
            </a:pPr>
            <a:r>
              <a:rPr lang="en-GB" sz="1162"/>
              <a:t>Title: </a:t>
            </a:r>
            <a:r>
              <a:rPr lang="en-GB" sz="1162" u="sng">
                <a:solidFill>
                  <a:schemeClr val="hlink"/>
                </a:solidFill>
                <a:hlinkClick r:id="rId6"/>
              </a:rPr>
              <a:t>Carbon Footprint simple-explanation EN.webm</a:t>
            </a:r>
            <a:br>
              <a:rPr lang="en-GB" sz="1162"/>
            </a:br>
            <a:r>
              <a:rPr lang="en-GB" sz="1162"/>
              <a:t>Author: simpleshow creative commons license</a:t>
            </a:r>
            <a:endParaRPr/>
          </a:p>
          <a:p>
            <a:pPr marL="228600" lvl="0" indent="-90804" algn="l" rtl="0">
              <a:lnSpc>
                <a:spcPct val="70000"/>
              </a:lnSpc>
              <a:spcBef>
                <a:spcPts val="1000"/>
              </a:spcBef>
              <a:spcAft>
                <a:spcPts val="0"/>
              </a:spcAft>
              <a:buClr>
                <a:schemeClr val="dk1"/>
              </a:buClr>
              <a:buSzPts val="2170"/>
              <a:buNone/>
            </a:pPr>
            <a:endParaRPr sz="2170"/>
          </a:p>
          <a:p>
            <a:pPr marL="0" lvl="0" indent="0" algn="l" rtl="0">
              <a:lnSpc>
                <a:spcPct val="70000"/>
              </a:lnSpc>
              <a:spcBef>
                <a:spcPts val="1000"/>
              </a:spcBef>
              <a:spcAft>
                <a:spcPts val="0"/>
              </a:spcAft>
              <a:buClr>
                <a:schemeClr val="dk1"/>
              </a:buClr>
              <a:buSzPts val="2170"/>
              <a:buNone/>
            </a:pPr>
            <a:endParaRPr sz="217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b="1">
                <a:solidFill>
                  <a:schemeClr val="lt1"/>
                </a:solidFill>
              </a:rPr>
              <a:t>Place the countries in order of the size of their carbon footprint per person.</a:t>
            </a:r>
            <a:endParaRPr b="1">
              <a:solidFill>
                <a:schemeClr val="lt1"/>
              </a:solidFill>
            </a:endParaRPr>
          </a:p>
        </p:txBody>
      </p:sp>
      <p:pic>
        <p:nvPicPr>
          <p:cNvPr id="125" name="Google Shape;125;p5" descr="A picture containing outdoor&#10;&#10;Description automatically generated"/>
          <p:cNvPicPr preferRelativeResize="0">
            <a:picLocks noGrp="1"/>
          </p:cNvPicPr>
          <p:nvPr>
            <p:ph type="body" idx="1"/>
          </p:nvPr>
        </p:nvPicPr>
        <p:blipFill rotWithShape="1">
          <a:blip r:embed="rId3">
            <a:alphaModFix/>
          </a:blip>
          <a:srcRect/>
          <a:stretch/>
        </p:blipFill>
        <p:spPr>
          <a:xfrm>
            <a:off x="1222502" y="1825625"/>
            <a:ext cx="9746996" cy="4351338"/>
          </a:xfrm>
          <a:prstGeom prst="rect">
            <a:avLst/>
          </a:prstGeom>
          <a:noFill/>
          <a:ln>
            <a:noFill/>
          </a:ln>
        </p:spPr>
      </p:pic>
      <p:sp>
        <p:nvSpPr>
          <p:cNvPr id="126" name="Google Shape;126;p5"/>
          <p:cNvSpPr txBox="1"/>
          <p:nvPr/>
        </p:nvSpPr>
        <p:spPr>
          <a:xfrm>
            <a:off x="986972" y="6488668"/>
            <a:ext cx="1053538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Image source https://commons.wikimedia.org/wiki/Maps_of_the_world#/media/File:BlankMap-World-v2.png</a:t>
            </a:r>
            <a:endParaRPr sz="1400" b="0" i="0" u="none" strike="noStrike" cap="none">
              <a:solidFill>
                <a:srgbClr val="000000"/>
              </a:solidFill>
              <a:latin typeface="Arial"/>
              <a:ea typeface="Arial"/>
              <a:cs typeface="Arial"/>
              <a:sym typeface="Arial"/>
            </a:endParaRPr>
          </a:p>
        </p:txBody>
      </p:sp>
      <p:sp>
        <p:nvSpPr>
          <p:cNvPr id="127" name="Google Shape;127;p5"/>
          <p:cNvSpPr txBox="1"/>
          <p:nvPr/>
        </p:nvSpPr>
        <p:spPr>
          <a:xfrm>
            <a:off x="1745120" y="4699635"/>
            <a:ext cx="614934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28" name="Google Shape;128;p5"/>
          <p:cNvSpPr/>
          <p:nvPr/>
        </p:nvSpPr>
        <p:spPr>
          <a:xfrm>
            <a:off x="9922933" y="4809067"/>
            <a:ext cx="1467556" cy="612648"/>
          </a:xfrm>
          <a:prstGeom prst="wedgeEllipseCallout">
            <a:avLst>
              <a:gd name="adj1" fmla="val -74679"/>
              <a:gd name="adj2" fmla="val 10906"/>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Australia</a:t>
            </a:r>
            <a:endParaRPr sz="1800" b="0" i="0" u="none" strike="noStrike" cap="none">
              <a:solidFill>
                <a:schemeClr val="lt1"/>
              </a:solidFill>
              <a:latin typeface="Calibri"/>
              <a:ea typeface="Calibri"/>
              <a:cs typeface="Calibri"/>
              <a:sym typeface="Calibri"/>
            </a:endParaRPr>
          </a:p>
        </p:txBody>
      </p:sp>
      <p:sp>
        <p:nvSpPr>
          <p:cNvPr id="129" name="Google Shape;129;p5"/>
          <p:cNvSpPr/>
          <p:nvPr/>
        </p:nvSpPr>
        <p:spPr>
          <a:xfrm>
            <a:off x="8690102" y="2522918"/>
            <a:ext cx="1074760" cy="612648"/>
          </a:xfrm>
          <a:prstGeom prst="wedgeEllipseCallout">
            <a:avLst>
              <a:gd name="adj1" fmla="val -58646"/>
              <a:gd name="adj2" fmla="val 91982"/>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China</a:t>
            </a:r>
            <a:endParaRPr sz="1400" b="0" i="0" u="none" strike="noStrike" cap="none">
              <a:solidFill>
                <a:srgbClr val="000000"/>
              </a:solidFill>
              <a:latin typeface="Arial"/>
              <a:ea typeface="Arial"/>
              <a:cs typeface="Arial"/>
              <a:sym typeface="Arial"/>
            </a:endParaRPr>
          </a:p>
        </p:txBody>
      </p:sp>
      <p:sp>
        <p:nvSpPr>
          <p:cNvPr id="130" name="Google Shape;130;p5"/>
          <p:cNvSpPr/>
          <p:nvPr/>
        </p:nvSpPr>
        <p:spPr>
          <a:xfrm>
            <a:off x="3929099" y="2649982"/>
            <a:ext cx="1258146" cy="612648"/>
          </a:xfrm>
          <a:prstGeom prst="wedgeEllipseCallout">
            <a:avLst>
              <a:gd name="adj1" fmla="val 91513"/>
              <a:gd name="adj2" fmla="val -20419"/>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Luxembourg</a:t>
            </a:r>
            <a:endParaRPr sz="1800" b="0" i="0" u="none" strike="noStrike" cap="none">
              <a:solidFill>
                <a:schemeClr val="lt1"/>
              </a:solidFill>
              <a:latin typeface="Calibri"/>
              <a:ea typeface="Calibri"/>
              <a:cs typeface="Calibri"/>
              <a:sym typeface="Calibri"/>
            </a:endParaRPr>
          </a:p>
        </p:txBody>
      </p:sp>
      <p:sp>
        <p:nvSpPr>
          <p:cNvPr id="131" name="Google Shape;131;p5"/>
          <p:cNvSpPr/>
          <p:nvPr/>
        </p:nvSpPr>
        <p:spPr>
          <a:xfrm>
            <a:off x="1179689" y="2935111"/>
            <a:ext cx="1394178" cy="612648"/>
          </a:xfrm>
          <a:prstGeom prst="wedgeEllipseCallout">
            <a:avLst>
              <a:gd name="adj1" fmla="val 88479"/>
              <a:gd name="adj2" fmla="val 3536"/>
            </a:avLst>
          </a:prstGeom>
          <a:solidFill>
            <a:srgbClr val="01693F"/>
          </a:solidFill>
          <a:ln w="12700" cap="flat" cmpd="sng">
            <a:solidFill>
              <a:srgbClr val="0F68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United states</a:t>
            </a:r>
            <a:endParaRPr sz="1400" b="0" i="0" u="none" strike="noStrike" cap="none">
              <a:solidFill>
                <a:srgbClr val="000000"/>
              </a:solidFill>
              <a:latin typeface="Arial"/>
              <a:ea typeface="Arial"/>
              <a:cs typeface="Arial"/>
              <a:sym typeface="Arial"/>
            </a:endParaRPr>
          </a:p>
        </p:txBody>
      </p:sp>
      <p:sp>
        <p:nvSpPr>
          <p:cNvPr id="132" name="Google Shape;132;p5"/>
          <p:cNvSpPr/>
          <p:nvPr/>
        </p:nvSpPr>
        <p:spPr>
          <a:xfrm>
            <a:off x="8269139" y="3808084"/>
            <a:ext cx="1913439" cy="612648"/>
          </a:xfrm>
          <a:prstGeom prst="wedgeEllipseCallout">
            <a:avLst>
              <a:gd name="adj1" fmla="val -62721"/>
              <a:gd name="adj2" fmla="val -83069"/>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Bangladesh</a:t>
            </a:r>
            <a:endParaRPr sz="1400" b="0" i="0" u="none" strike="noStrike" cap="none">
              <a:solidFill>
                <a:srgbClr val="000000"/>
              </a:solidFill>
              <a:latin typeface="Arial"/>
              <a:ea typeface="Arial"/>
              <a:cs typeface="Arial"/>
              <a:sym typeface="Arial"/>
            </a:endParaRPr>
          </a:p>
        </p:txBody>
      </p:sp>
      <p:sp>
        <p:nvSpPr>
          <p:cNvPr id="133" name="Google Shape;133;p5"/>
          <p:cNvSpPr/>
          <p:nvPr/>
        </p:nvSpPr>
        <p:spPr>
          <a:xfrm>
            <a:off x="7439378" y="2743728"/>
            <a:ext cx="1055511" cy="612648"/>
          </a:xfrm>
          <a:prstGeom prst="wedgeEllipseCallout">
            <a:avLst>
              <a:gd name="adj1" fmla="val -20833"/>
              <a:gd name="adj2" fmla="val 62500"/>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Nepal</a:t>
            </a:r>
            <a:endParaRPr sz="1400" b="0" i="0" u="none" strike="noStrike" cap="none">
              <a:solidFill>
                <a:srgbClr val="000000"/>
              </a:solidFill>
              <a:latin typeface="Arial"/>
              <a:ea typeface="Arial"/>
              <a:cs typeface="Arial"/>
              <a:sym typeface="Arial"/>
            </a:endParaRPr>
          </a:p>
        </p:txBody>
      </p:sp>
      <p:sp>
        <p:nvSpPr>
          <p:cNvPr id="134" name="Google Shape;134;p5"/>
          <p:cNvSpPr/>
          <p:nvPr/>
        </p:nvSpPr>
        <p:spPr>
          <a:xfrm>
            <a:off x="6765402" y="4114408"/>
            <a:ext cx="914400" cy="612648"/>
          </a:xfrm>
          <a:prstGeom prst="wedgeEllipseCallout">
            <a:avLst>
              <a:gd name="adj1" fmla="val 45834"/>
              <a:gd name="adj2" fmla="val -119921"/>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India</a:t>
            </a:r>
            <a:endParaRPr sz="1400" b="0" i="0" u="none" strike="noStrike" cap="none">
              <a:solidFill>
                <a:srgbClr val="000000"/>
              </a:solidFill>
              <a:latin typeface="Arial"/>
              <a:ea typeface="Arial"/>
              <a:cs typeface="Arial"/>
              <a:sym typeface="Arial"/>
            </a:endParaRPr>
          </a:p>
        </p:txBody>
      </p:sp>
      <p:sp>
        <p:nvSpPr>
          <p:cNvPr id="135" name="Google Shape;135;p5"/>
          <p:cNvSpPr/>
          <p:nvPr/>
        </p:nvSpPr>
        <p:spPr>
          <a:xfrm>
            <a:off x="5187245" y="1825625"/>
            <a:ext cx="914400" cy="612648"/>
          </a:xfrm>
          <a:prstGeom prst="wedgeEllipseCallout">
            <a:avLst>
              <a:gd name="adj1" fmla="val -19598"/>
              <a:gd name="adj2" fmla="val 79084"/>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UK</a:t>
            </a:r>
            <a:endParaRPr sz="1400" b="0" i="0" u="none" strike="noStrike" cap="none">
              <a:solidFill>
                <a:srgbClr val="000000"/>
              </a:solidFill>
              <a:latin typeface="Arial"/>
              <a:ea typeface="Arial"/>
              <a:cs typeface="Arial"/>
              <a:sym typeface="Arial"/>
            </a:endParaRPr>
          </a:p>
        </p:txBody>
      </p:sp>
      <p:sp>
        <p:nvSpPr>
          <p:cNvPr id="136" name="Google Shape;136;p5"/>
          <p:cNvSpPr/>
          <p:nvPr/>
        </p:nvSpPr>
        <p:spPr>
          <a:xfrm>
            <a:off x="6392869" y="4809067"/>
            <a:ext cx="1286933" cy="612648"/>
          </a:xfrm>
          <a:prstGeom prst="wedgeEllipseCallout">
            <a:avLst>
              <a:gd name="adj1" fmla="val -64693"/>
              <a:gd name="adj2" fmla="val -46216"/>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Zambia</a:t>
            </a:r>
            <a:endParaRPr sz="1400" b="0" i="0" u="none" strike="noStrike" cap="none">
              <a:solidFill>
                <a:srgbClr val="000000"/>
              </a:solidFill>
              <a:latin typeface="Arial"/>
              <a:ea typeface="Arial"/>
              <a:cs typeface="Arial"/>
              <a:sym typeface="Arial"/>
            </a:endParaRPr>
          </a:p>
        </p:txBody>
      </p:sp>
      <p:sp>
        <p:nvSpPr>
          <p:cNvPr id="137" name="Google Shape;137;p5"/>
          <p:cNvSpPr/>
          <p:nvPr/>
        </p:nvSpPr>
        <p:spPr>
          <a:xfrm>
            <a:off x="3198860" y="4492561"/>
            <a:ext cx="1674637" cy="612648"/>
          </a:xfrm>
          <a:prstGeom prst="wedgeEllipseCallout">
            <a:avLst>
              <a:gd name="adj1" fmla="val -20833"/>
              <a:gd name="adj2" fmla="val 62500"/>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Argentina</a:t>
            </a:r>
            <a:endParaRPr sz="1400" b="0" i="0" u="none" strike="noStrike" cap="none">
              <a:solidFill>
                <a:srgbClr val="000000"/>
              </a:solidFill>
              <a:latin typeface="Arial"/>
              <a:ea typeface="Arial"/>
              <a:cs typeface="Arial"/>
              <a:sym typeface="Arial"/>
            </a:endParaRPr>
          </a:p>
        </p:txBody>
      </p:sp>
      <p:sp>
        <p:nvSpPr>
          <p:cNvPr id="138" name="Google Shape;138;p5"/>
          <p:cNvSpPr/>
          <p:nvPr/>
        </p:nvSpPr>
        <p:spPr>
          <a:xfrm>
            <a:off x="4920304" y="3448756"/>
            <a:ext cx="1394178" cy="612648"/>
          </a:xfrm>
          <a:prstGeom prst="wedgeEllipseCallout">
            <a:avLst>
              <a:gd name="adj1" fmla="val 76698"/>
              <a:gd name="adj2" fmla="val 47759"/>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Ethiopia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a:spLocks noGrp="1"/>
          </p:cNvSpPr>
          <p:nvPr>
            <p:ph type="title"/>
          </p:nvPr>
        </p:nvSpPr>
        <p:spPr>
          <a:xfrm>
            <a:off x="925950" y="304775"/>
            <a:ext cx="10428000" cy="1386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3959"/>
              <a:buFont typeface="Calibri"/>
              <a:buNone/>
            </a:pPr>
            <a:r>
              <a:rPr lang="en-GB" sz="3959" b="1">
                <a:solidFill>
                  <a:srgbClr val="FFFFFF"/>
                </a:solidFill>
              </a:rPr>
              <a:t>Can you name these countries? </a:t>
            </a:r>
            <a:br>
              <a:rPr lang="en-GB" sz="3959" b="1">
                <a:solidFill>
                  <a:srgbClr val="FFFFFF"/>
                </a:solidFill>
              </a:rPr>
            </a:br>
            <a:r>
              <a:rPr lang="en-GB" sz="3959" b="1">
                <a:solidFill>
                  <a:srgbClr val="FFFFFF"/>
                </a:solidFill>
              </a:rPr>
              <a:t>Place the countries in order of the size of their carbon footprint per person.</a:t>
            </a:r>
            <a:endParaRPr b="1">
              <a:solidFill>
                <a:srgbClr val="FFFFFF"/>
              </a:solidFill>
            </a:endParaRPr>
          </a:p>
        </p:txBody>
      </p:sp>
      <p:pic>
        <p:nvPicPr>
          <p:cNvPr id="144" name="Google Shape;144;p6" descr="A picture containing outdoor&#10;&#10;Description automatically generated"/>
          <p:cNvPicPr preferRelativeResize="0">
            <a:picLocks noGrp="1"/>
          </p:cNvPicPr>
          <p:nvPr>
            <p:ph type="body" idx="1"/>
          </p:nvPr>
        </p:nvPicPr>
        <p:blipFill rotWithShape="1">
          <a:blip r:embed="rId3">
            <a:alphaModFix/>
          </a:blip>
          <a:srcRect/>
          <a:stretch/>
        </p:blipFill>
        <p:spPr>
          <a:xfrm>
            <a:off x="1222502" y="1825625"/>
            <a:ext cx="9746996" cy="4351338"/>
          </a:xfrm>
          <a:prstGeom prst="rect">
            <a:avLst/>
          </a:prstGeom>
          <a:noFill/>
          <a:ln>
            <a:noFill/>
          </a:ln>
        </p:spPr>
      </p:pic>
      <p:sp>
        <p:nvSpPr>
          <p:cNvPr id="145" name="Google Shape;145;p6"/>
          <p:cNvSpPr txBox="1"/>
          <p:nvPr/>
        </p:nvSpPr>
        <p:spPr>
          <a:xfrm>
            <a:off x="986972" y="6488668"/>
            <a:ext cx="1053538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Image source https://commons.wikimedia.org/wiki/Maps_of_the_world#/media/File:BlankMap-World-v2.png</a:t>
            </a:r>
            <a:endParaRPr sz="1400" b="0" i="0" u="none" strike="noStrike" cap="none">
              <a:solidFill>
                <a:srgbClr val="000000"/>
              </a:solidFill>
              <a:latin typeface="Arial"/>
              <a:ea typeface="Arial"/>
              <a:cs typeface="Arial"/>
              <a:sym typeface="Arial"/>
            </a:endParaRPr>
          </a:p>
        </p:txBody>
      </p:sp>
      <p:sp>
        <p:nvSpPr>
          <p:cNvPr id="146" name="Google Shape;146;p6"/>
          <p:cNvSpPr txBox="1"/>
          <p:nvPr/>
        </p:nvSpPr>
        <p:spPr>
          <a:xfrm>
            <a:off x="1745120" y="4699635"/>
            <a:ext cx="614934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47" name="Google Shape;147;p6"/>
          <p:cNvSpPr/>
          <p:nvPr/>
        </p:nvSpPr>
        <p:spPr>
          <a:xfrm>
            <a:off x="9922933" y="4809067"/>
            <a:ext cx="1467556" cy="612648"/>
          </a:xfrm>
          <a:prstGeom prst="wedgeEllipseCallout">
            <a:avLst>
              <a:gd name="adj1" fmla="val -74679"/>
              <a:gd name="adj2" fmla="val 10906"/>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48" name="Google Shape;148;p6"/>
          <p:cNvSpPr/>
          <p:nvPr/>
        </p:nvSpPr>
        <p:spPr>
          <a:xfrm>
            <a:off x="8690102" y="2522918"/>
            <a:ext cx="1074760" cy="612648"/>
          </a:xfrm>
          <a:prstGeom prst="wedgeEllipseCallout">
            <a:avLst>
              <a:gd name="adj1" fmla="val -58646"/>
              <a:gd name="adj2" fmla="val 91982"/>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149" name="Google Shape;149;p6"/>
          <p:cNvSpPr/>
          <p:nvPr/>
        </p:nvSpPr>
        <p:spPr>
          <a:xfrm>
            <a:off x="3929099" y="2649982"/>
            <a:ext cx="1258146" cy="612648"/>
          </a:xfrm>
          <a:prstGeom prst="wedgeEllipseCallout">
            <a:avLst>
              <a:gd name="adj1" fmla="val 91513"/>
              <a:gd name="adj2" fmla="val -20419"/>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L</a:t>
            </a:r>
            <a:endParaRPr sz="1400" b="0" i="0" u="none" strike="noStrike" cap="none">
              <a:solidFill>
                <a:srgbClr val="000000"/>
              </a:solidFill>
              <a:latin typeface="Arial"/>
              <a:ea typeface="Arial"/>
              <a:cs typeface="Arial"/>
              <a:sym typeface="Arial"/>
            </a:endParaRPr>
          </a:p>
        </p:txBody>
      </p:sp>
      <p:sp>
        <p:nvSpPr>
          <p:cNvPr id="150" name="Google Shape;150;p6"/>
          <p:cNvSpPr/>
          <p:nvPr/>
        </p:nvSpPr>
        <p:spPr>
          <a:xfrm>
            <a:off x="1179689" y="2935111"/>
            <a:ext cx="1394178" cy="612648"/>
          </a:xfrm>
          <a:prstGeom prst="wedgeEllipseCallout">
            <a:avLst>
              <a:gd name="adj1" fmla="val 88479"/>
              <a:gd name="adj2" fmla="val 3536"/>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U</a:t>
            </a:r>
            <a:endParaRPr sz="1400" b="0" i="0" u="none" strike="noStrike" cap="none">
              <a:solidFill>
                <a:srgbClr val="000000"/>
              </a:solidFill>
              <a:latin typeface="Arial"/>
              <a:ea typeface="Arial"/>
              <a:cs typeface="Arial"/>
              <a:sym typeface="Arial"/>
            </a:endParaRPr>
          </a:p>
        </p:txBody>
      </p:sp>
      <p:sp>
        <p:nvSpPr>
          <p:cNvPr id="151" name="Google Shape;151;p6"/>
          <p:cNvSpPr/>
          <p:nvPr/>
        </p:nvSpPr>
        <p:spPr>
          <a:xfrm>
            <a:off x="8269139" y="3808084"/>
            <a:ext cx="1913439" cy="612648"/>
          </a:xfrm>
          <a:prstGeom prst="wedgeEllipseCallout">
            <a:avLst>
              <a:gd name="adj1" fmla="val -62721"/>
              <a:gd name="adj2" fmla="val -83069"/>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B</a:t>
            </a:r>
            <a:endParaRPr sz="1400" b="0" i="0" u="none" strike="noStrike" cap="none">
              <a:solidFill>
                <a:srgbClr val="000000"/>
              </a:solidFill>
              <a:latin typeface="Arial"/>
              <a:ea typeface="Arial"/>
              <a:cs typeface="Arial"/>
              <a:sym typeface="Arial"/>
            </a:endParaRPr>
          </a:p>
        </p:txBody>
      </p:sp>
      <p:sp>
        <p:nvSpPr>
          <p:cNvPr id="152" name="Google Shape;152;p6"/>
          <p:cNvSpPr/>
          <p:nvPr/>
        </p:nvSpPr>
        <p:spPr>
          <a:xfrm>
            <a:off x="7439378" y="2743728"/>
            <a:ext cx="1055511" cy="612648"/>
          </a:xfrm>
          <a:prstGeom prst="wedgeEllipseCallout">
            <a:avLst>
              <a:gd name="adj1" fmla="val -20833"/>
              <a:gd name="adj2" fmla="val 62500"/>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N</a:t>
            </a:r>
            <a:endParaRPr sz="1400" b="0" i="0" u="none" strike="noStrike" cap="none">
              <a:solidFill>
                <a:srgbClr val="000000"/>
              </a:solidFill>
              <a:latin typeface="Arial"/>
              <a:ea typeface="Arial"/>
              <a:cs typeface="Arial"/>
              <a:sym typeface="Arial"/>
            </a:endParaRPr>
          </a:p>
        </p:txBody>
      </p:sp>
      <p:sp>
        <p:nvSpPr>
          <p:cNvPr id="153" name="Google Shape;153;p6"/>
          <p:cNvSpPr/>
          <p:nvPr/>
        </p:nvSpPr>
        <p:spPr>
          <a:xfrm>
            <a:off x="6765402" y="4114408"/>
            <a:ext cx="914400" cy="612648"/>
          </a:xfrm>
          <a:prstGeom prst="wedgeEllipseCallout">
            <a:avLst>
              <a:gd name="adj1" fmla="val 45834"/>
              <a:gd name="adj2" fmla="val -119921"/>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I</a:t>
            </a:r>
            <a:endParaRPr sz="1400" b="0" i="0" u="none" strike="noStrike" cap="none">
              <a:solidFill>
                <a:srgbClr val="000000"/>
              </a:solidFill>
              <a:latin typeface="Arial"/>
              <a:ea typeface="Arial"/>
              <a:cs typeface="Arial"/>
              <a:sym typeface="Arial"/>
            </a:endParaRPr>
          </a:p>
        </p:txBody>
      </p:sp>
      <p:sp>
        <p:nvSpPr>
          <p:cNvPr id="154" name="Google Shape;154;p6"/>
          <p:cNvSpPr/>
          <p:nvPr/>
        </p:nvSpPr>
        <p:spPr>
          <a:xfrm>
            <a:off x="5187245" y="1825625"/>
            <a:ext cx="914400" cy="612648"/>
          </a:xfrm>
          <a:prstGeom prst="wedgeEllipseCallout">
            <a:avLst>
              <a:gd name="adj1" fmla="val -19598"/>
              <a:gd name="adj2" fmla="val 79084"/>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U</a:t>
            </a:r>
            <a:endParaRPr sz="1400" b="0" i="0" u="none" strike="noStrike" cap="none">
              <a:solidFill>
                <a:srgbClr val="000000"/>
              </a:solidFill>
              <a:latin typeface="Arial"/>
              <a:ea typeface="Arial"/>
              <a:cs typeface="Arial"/>
              <a:sym typeface="Arial"/>
            </a:endParaRPr>
          </a:p>
        </p:txBody>
      </p:sp>
      <p:sp>
        <p:nvSpPr>
          <p:cNvPr id="155" name="Google Shape;155;p6"/>
          <p:cNvSpPr/>
          <p:nvPr/>
        </p:nvSpPr>
        <p:spPr>
          <a:xfrm>
            <a:off x="6392869" y="4809067"/>
            <a:ext cx="1286933" cy="612648"/>
          </a:xfrm>
          <a:prstGeom prst="wedgeEllipseCallout">
            <a:avLst>
              <a:gd name="adj1" fmla="val -64693"/>
              <a:gd name="adj2" fmla="val -46216"/>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Z</a:t>
            </a:r>
            <a:endParaRPr sz="1400" b="0" i="0" u="none" strike="noStrike" cap="none">
              <a:solidFill>
                <a:srgbClr val="000000"/>
              </a:solidFill>
              <a:latin typeface="Arial"/>
              <a:ea typeface="Arial"/>
              <a:cs typeface="Arial"/>
              <a:sym typeface="Arial"/>
            </a:endParaRPr>
          </a:p>
        </p:txBody>
      </p:sp>
      <p:sp>
        <p:nvSpPr>
          <p:cNvPr id="156" name="Google Shape;156;p6"/>
          <p:cNvSpPr/>
          <p:nvPr/>
        </p:nvSpPr>
        <p:spPr>
          <a:xfrm>
            <a:off x="3198860" y="4492561"/>
            <a:ext cx="1674637" cy="612648"/>
          </a:xfrm>
          <a:prstGeom prst="wedgeEllipseCallout">
            <a:avLst>
              <a:gd name="adj1" fmla="val -20833"/>
              <a:gd name="adj2" fmla="val 62500"/>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57" name="Google Shape;157;p6"/>
          <p:cNvSpPr/>
          <p:nvPr/>
        </p:nvSpPr>
        <p:spPr>
          <a:xfrm>
            <a:off x="4920304" y="3448756"/>
            <a:ext cx="1394178" cy="612648"/>
          </a:xfrm>
          <a:prstGeom prst="wedgeEllipseCallout">
            <a:avLst>
              <a:gd name="adj1" fmla="val 76698"/>
              <a:gd name="adj2" fmla="val 47759"/>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7"/>
          <p:cNvSpPr txBox="1">
            <a:spLocks noGrp="1"/>
          </p:cNvSpPr>
          <p:nvPr>
            <p:ph type="title"/>
          </p:nvPr>
        </p:nvSpPr>
        <p:spPr>
          <a:xfrm>
            <a:off x="838200" y="365126"/>
            <a:ext cx="10515600" cy="52548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959"/>
              <a:buFont typeface="Calibri"/>
              <a:buNone/>
            </a:pPr>
            <a:br>
              <a:rPr lang="en-GB" sz="3959" b="1">
                <a:solidFill>
                  <a:srgbClr val="FFFFFF"/>
                </a:solidFill>
              </a:rPr>
            </a:br>
            <a:r>
              <a:rPr lang="en-GB" sz="3959" b="1">
                <a:solidFill>
                  <a:srgbClr val="FFFFFF"/>
                </a:solidFill>
              </a:rPr>
              <a:t>Who emits the most?</a:t>
            </a:r>
            <a:br>
              <a:rPr lang="en-GB" sz="2790" b="1">
                <a:solidFill>
                  <a:srgbClr val="FFFFFF"/>
                </a:solidFill>
              </a:rPr>
            </a:br>
            <a:endParaRPr sz="2790" b="1">
              <a:solidFill>
                <a:srgbClr val="FFFFFF"/>
              </a:solidFill>
            </a:endParaRPr>
          </a:p>
        </p:txBody>
      </p:sp>
      <p:sp>
        <p:nvSpPr>
          <p:cNvPr id="163" name="Google Shape;163;p7"/>
          <p:cNvSpPr txBox="1">
            <a:spLocks noGrp="1"/>
          </p:cNvSpPr>
          <p:nvPr>
            <p:ph type="body" idx="1"/>
          </p:nvPr>
        </p:nvSpPr>
        <p:spPr>
          <a:xfrm>
            <a:off x="6257924" y="1825625"/>
            <a:ext cx="509587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a:solidFill>
                  <a:srgbClr val="FFFFFF"/>
                </a:solidFill>
              </a:rPr>
              <a:t>Sort the country cards your teacher has given you in the order of most to least emissions.	</a:t>
            </a:r>
            <a:endParaRPr>
              <a:solidFill>
                <a:srgbClr val="FFFFFF"/>
              </a:solidFill>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164" name="Google Shape;164;p7"/>
          <p:cNvSpPr txBox="1"/>
          <p:nvPr/>
        </p:nvSpPr>
        <p:spPr>
          <a:xfrm>
            <a:off x="5181600" y="6172697"/>
            <a:ext cx="5816423"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Calibri"/>
                <a:ea typeface="Calibri"/>
                <a:cs typeface="Calibri"/>
                <a:sym typeface="Calibri"/>
              </a:rPr>
              <a:t>Source https://www.theguardian.com/environment/datablog/2009/sep/02/carbon-emissions-per-person-capita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aphicFrame>
        <p:nvGraphicFramePr>
          <p:cNvPr id="165" name="Google Shape;165;p7"/>
          <p:cNvGraphicFramePr/>
          <p:nvPr/>
        </p:nvGraphicFramePr>
        <p:xfrm>
          <a:off x="482423" y="1125538"/>
          <a:ext cx="4699175" cy="5364600"/>
        </p:xfrm>
        <a:graphic>
          <a:graphicData uri="http://schemas.openxmlformats.org/drawingml/2006/table">
            <a:tbl>
              <a:tblPr firstRow="1" bandRow="1">
                <a:noFill/>
                <a:tableStyleId>{A14518AB-FF22-4F6F-AB4C-578FC18839A0}</a:tableStyleId>
              </a:tblPr>
              <a:tblGrid>
                <a:gridCol w="1984550">
                  <a:extLst>
                    <a:ext uri="{9D8B030D-6E8A-4147-A177-3AD203B41FA5}">
                      <a16:colId xmlns:a16="http://schemas.microsoft.com/office/drawing/2014/main" val="20000"/>
                    </a:ext>
                  </a:extLst>
                </a:gridCol>
                <a:gridCol w="2714625">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country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metric tonnes of carbon dioxide</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Calibri"/>
                        <a:buNone/>
                      </a:pPr>
                      <a:r>
                        <a:rPr lang="en-GB" sz="2000" u="none" strike="noStrike" cap="none"/>
                        <a:t>26.28</a:t>
                      </a:r>
                      <a:endParaRPr sz="1400" u="none" strike="noStrike" cap="none"/>
                    </a:p>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Calibri"/>
                        <a:buNone/>
                      </a:pPr>
                      <a:r>
                        <a:rPr lang="en-GB" sz="2000" u="none" strike="noStrike" cap="none"/>
                        <a:t>20.58</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19.78</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 9.66</a:t>
                      </a:r>
                      <a:endParaRPr sz="14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 4.58</a:t>
                      </a:r>
                      <a:endParaRPr sz="1400"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 4.06</a:t>
                      </a:r>
                      <a:endParaRPr sz="1400" u="none" strike="noStrike" cap="none"/>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 1.16</a:t>
                      </a:r>
                      <a:endParaRPr sz="1400" u="none" strike="noStrike" cap="none"/>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 0.29</a:t>
                      </a:r>
                      <a:endParaRPr sz="1400" u="none" strike="noStrike" cap="none"/>
                    </a:p>
                  </a:txBody>
                  <a:tcPr marL="91450" marR="91450" marT="45725" marB="45725"/>
                </a:tc>
                <a:extLst>
                  <a:ext uri="{0D108BD9-81ED-4DB2-BD59-A6C34878D82A}">
                    <a16:rowId xmlns:a16="http://schemas.microsoft.com/office/drawing/2014/main" val="10008"/>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 0.23</a:t>
                      </a:r>
                      <a:endParaRPr sz="1400" u="none" strike="noStrike" cap="none"/>
                    </a:p>
                  </a:txBody>
                  <a:tcPr marL="91450" marR="91450" marT="45725" marB="45725"/>
                </a:tc>
                <a:extLst>
                  <a:ext uri="{0D108BD9-81ED-4DB2-BD59-A6C34878D82A}">
                    <a16:rowId xmlns:a16="http://schemas.microsoft.com/office/drawing/2014/main" val="10009"/>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 0.11</a:t>
                      </a:r>
                      <a:endParaRPr sz="1400" u="none" strike="noStrike" cap="none"/>
                    </a:p>
                  </a:txBody>
                  <a:tcPr marL="91450" marR="91450" marT="45725" marB="45725"/>
                </a:tc>
                <a:extLst>
                  <a:ext uri="{0D108BD9-81ED-4DB2-BD59-A6C34878D82A}">
                    <a16:rowId xmlns:a16="http://schemas.microsoft.com/office/drawing/2014/main" val="10010"/>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 0.07</a:t>
                      </a:r>
                      <a:endParaRPr sz="1400" u="none" strike="noStrike" cap="none"/>
                    </a:p>
                  </a:txBody>
                  <a:tcPr marL="91450" marR="91450" marT="45725" marB="45725"/>
                </a:tc>
                <a:extLst>
                  <a:ext uri="{0D108BD9-81ED-4DB2-BD59-A6C34878D82A}">
                    <a16:rowId xmlns:a16="http://schemas.microsoft.com/office/drawing/2014/main" val="1001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a:t>	</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171" name="Google Shape;171;p8"/>
          <p:cNvSpPr txBox="1"/>
          <p:nvPr/>
        </p:nvSpPr>
        <p:spPr>
          <a:xfrm>
            <a:off x="5181600" y="6172697"/>
            <a:ext cx="5816423"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Calibri"/>
                <a:ea typeface="Calibri"/>
                <a:cs typeface="Calibri"/>
                <a:sym typeface="Calibri"/>
              </a:rPr>
              <a:t>Source https://www.theguardian.com/environment/datablog/2009/sep/02/carbon-emissions-per-person-capita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aphicFrame>
        <p:nvGraphicFramePr>
          <p:cNvPr id="172" name="Google Shape;172;p8"/>
          <p:cNvGraphicFramePr/>
          <p:nvPr/>
        </p:nvGraphicFramePr>
        <p:xfrm>
          <a:off x="3443992" y="198617"/>
          <a:ext cx="3475225" cy="5669400"/>
        </p:xfrm>
        <a:graphic>
          <a:graphicData uri="http://schemas.openxmlformats.org/drawingml/2006/table">
            <a:tbl>
              <a:tblPr firstRow="1" bandRow="1">
                <a:noFill/>
                <a:tableStyleId>{A14518AB-FF22-4F6F-AB4C-578FC18839A0}</a:tableStyleId>
              </a:tblPr>
              <a:tblGrid>
                <a:gridCol w="1467650">
                  <a:extLst>
                    <a:ext uri="{9D8B030D-6E8A-4147-A177-3AD203B41FA5}">
                      <a16:colId xmlns:a16="http://schemas.microsoft.com/office/drawing/2014/main" val="20000"/>
                    </a:ext>
                  </a:extLst>
                </a:gridCol>
                <a:gridCol w="2007575">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country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metric tonnes of carbon dioxide</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Luxembourg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Calibri"/>
                        <a:buNone/>
                      </a:pPr>
                      <a:r>
                        <a:rPr lang="en-GB" sz="2000" u="none" strike="noStrike" cap="none"/>
                        <a:t>26.28</a:t>
                      </a:r>
                      <a:endParaRPr sz="1400" u="none" strike="noStrike" cap="none"/>
                    </a:p>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Australia</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Calibri"/>
                        <a:buNone/>
                      </a:pPr>
                      <a:r>
                        <a:rPr lang="en-GB" sz="2000" u="none" strike="noStrike" cap="none"/>
                        <a:t>20.58</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United States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19.78</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UK</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 9.66</a:t>
                      </a:r>
                      <a:endParaRPr sz="14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China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 4.58</a:t>
                      </a:r>
                      <a:endParaRPr sz="1400"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Argentina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 4.06</a:t>
                      </a:r>
                      <a:endParaRPr sz="1400" u="none" strike="noStrike" cap="none"/>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India</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 1.16</a:t>
                      </a:r>
                      <a:endParaRPr sz="1400" u="none" strike="noStrike" cap="none"/>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Bangladesh</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 0.29</a:t>
                      </a:r>
                      <a:endParaRPr sz="1400" u="none" strike="noStrike" cap="none"/>
                    </a:p>
                  </a:txBody>
                  <a:tcPr marL="91450" marR="91450" marT="45725" marB="45725"/>
                </a:tc>
                <a:extLst>
                  <a:ext uri="{0D108BD9-81ED-4DB2-BD59-A6C34878D82A}">
                    <a16:rowId xmlns:a16="http://schemas.microsoft.com/office/drawing/2014/main" val="10008"/>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Zambia</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 0.23</a:t>
                      </a:r>
                      <a:endParaRPr sz="1400" u="none" strike="noStrike" cap="none"/>
                    </a:p>
                  </a:txBody>
                  <a:tcPr marL="91450" marR="91450" marT="45725" marB="45725"/>
                </a:tc>
                <a:extLst>
                  <a:ext uri="{0D108BD9-81ED-4DB2-BD59-A6C34878D82A}">
                    <a16:rowId xmlns:a16="http://schemas.microsoft.com/office/drawing/2014/main" val="10009"/>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Nepal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 0.11</a:t>
                      </a:r>
                      <a:endParaRPr sz="1400" u="none" strike="noStrike" cap="none"/>
                    </a:p>
                  </a:txBody>
                  <a:tcPr marL="91450" marR="91450" marT="45725" marB="45725"/>
                </a:tc>
                <a:extLst>
                  <a:ext uri="{0D108BD9-81ED-4DB2-BD59-A6C34878D82A}">
                    <a16:rowId xmlns:a16="http://schemas.microsoft.com/office/drawing/2014/main" val="10010"/>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Ethiopia</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 0.07</a:t>
                      </a:r>
                      <a:endParaRPr sz="1400" u="none" strike="noStrike" cap="none"/>
                    </a:p>
                  </a:txBody>
                  <a:tcPr marL="91450" marR="91450" marT="45725" marB="45725"/>
                </a:tc>
                <a:extLst>
                  <a:ext uri="{0D108BD9-81ED-4DB2-BD59-A6C34878D82A}">
                    <a16:rowId xmlns:a16="http://schemas.microsoft.com/office/drawing/2014/main" val="10011"/>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1174</Words>
  <Application>Microsoft Office PowerPoint</Application>
  <PresentationFormat>Widescreen</PresentationFormat>
  <Paragraphs>154</Paragraphs>
  <Slides>21</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Carbon footprint</vt:lpstr>
      <vt:lpstr>PowerPoint Presentation</vt:lpstr>
      <vt:lpstr>PowerPoint Presentation</vt:lpstr>
      <vt:lpstr>Carbon footprint </vt:lpstr>
      <vt:lpstr> </vt:lpstr>
      <vt:lpstr>Place the countries in order of the size of their carbon footprint per person.</vt:lpstr>
      <vt:lpstr>Can you name these countries?  Place the countries in order of the size of their carbon footprint per person.</vt:lpstr>
      <vt:lpstr> Who emits the most? </vt:lpstr>
      <vt:lpstr>PowerPoint Presentation</vt:lpstr>
      <vt:lpstr>Agree or disagree</vt:lpstr>
      <vt:lpstr>Agree or disagree </vt:lpstr>
      <vt:lpstr> Agree or Disagree </vt:lpstr>
      <vt:lpstr>Agree or disagree</vt:lpstr>
      <vt:lpstr>What would you need to include if you calculated the size of your carbon footprint?</vt:lpstr>
      <vt:lpstr>Life cycle carbon footprint </vt:lpstr>
      <vt:lpstr>Repair cafes in schools and cities across the UK help you learn how to mend things including phones.</vt:lpstr>
      <vt:lpstr>PowerPoint Presentation</vt:lpstr>
      <vt:lpstr>Reflection  </vt:lpstr>
      <vt:lpstr>The best way to reduce my footprint is..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Carbon footprint</dc:title>
  <dc:creator>Laura Smith</dc:creator>
  <cp:lastModifiedBy>Hannah Langdana</cp:lastModifiedBy>
  <cp:revision>1</cp:revision>
  <dcterms:created xsi:type="dcterms:W3CDTF">2019-07-30T12:58:40Z</dcterms:created>
  <dcterms:modified xsi:type="dcterms:W3CDTF">2020-06-01T13:58:52Z</dcterms:modified>
</cp:coreProperties>
</file>