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62" r:id="rId3"/>
  </p:sldMasterIdLst>
  <p:notesMasterIdLst>
    <p:notesMasterId r:id="rId13"/>
  </p:notesMasterIdLst>
  <p:sldIdLst>
    <p:sldId id="256" r:id="rId4"/>
    <p:sldId id="257" r:id="rId5"/>
    <p:sldId id="258" r:id="rId6"/>
    <p:sldId id="259" r:id="rId7"/>
    <p:sldId id="260" r:id="rId8"/>
    <p:sldId id="261" r:id="rId9"/>
    <p:sldId id="262" r:id="rId10"/>
    <p:sldId id="264" r:id="rId11"/>
    <p:sldId id="263" r:id="rId1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15" roundtripDataSignature="AMtx7mjMWDzQJ8L+3+hj6khy4Wrt8ZWov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customschemas.google.com/relationships/presentationmetadata" Target="metadata"/><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9" name="Google Shape;169;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6d3ebfda1e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g6d3ebfda1e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6d3ebfda1e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g6d3ebfda1e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9" name="Google Shape;189;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8" name="Google Shape;198;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7" name="Google Shape;207;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6" name="Google Shape;216;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6d3ebfda1e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g6d3ebfda1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6"/>
        <p:cNvGrpSpPr/>
        <p:nvPr/>
      </p:nvGrpSpPr>
      <p:grpSpPr>
        <a:xfrm>
          <a:off x="0" y="0"/>
          <a:ext cx="0" cy="0"/>
          <a:chOff x="0" y="0"/>
          <a:chExt cx="0" cy="0"/>
        </a:xfrm>
      </p:grpSpPr>
      <p:sp>
        <p:nvSpPr>
          <p:cNvPr id="87" name="Google Shape;87;p1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89" name="Google Shape;8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8"/>
        <p:cNvGrpSpPr/>
        <p:nvPr/>
      </p:nvGrpSpPr>
      <p:grpSpPr>
        <a:xfrm>
          <a:off x="0" y="0"/>
          <a:ext cx="0" cy="0"/>
          <a:chOff x="0" y="0"/>
          <a:chExt cx="0" cy="0"/>
        </a:xfrm>
      </p:grpSpPr>
      <p:sp>
        <p:nvSpPr>
          <p:cNvPr id="99" name="Google Shape;99;p1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1" name="Google Shape;10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4"/>
        <p:cNvGrpSpPr/>
        <p:nvPr/>
      </p:nvGrpSpPr>
      <p:grpSpPr>
        <a:xfrm>
          <a:off x="0" y="0"/>
          <a:ext cx="0" cy="0"/>
          <a:chOff x="0" y="0"/>
          <a:chExt cx="0" cy="0"/>
        </a:xfrm>
      </p:grpSpPr>
      <p:sp>
        <p:nvSpPr>
          <p:cNvPr id="105" name="Google Shape;105;p2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7" name="Google Shape;10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0"/>
        <p:cNvGrpSpPr/>
        <p:nvPr/>
      </p:nvGrpSpPr>
      <p:grpSpPr>
        <a:xfrm>
          <a:off x="0" y="0"/>
          <a:ext cx="0" cy="0"/>
          <a:chOff x="0" y="0"/>
          <a:chExt cx="0" cy="0"/>
        </a:xfrm>
      </p:grpSpPr>
      <p:sp>
        <p:nvSpPr>
          <p:cNvPr id="111" name="Google Shape;111;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6"/>
        <p:cNvGrpSpPr/>
        <p:nvPr/>
      </p:nvGrpSpPr>
      <p:grpSpPr>
        <a:xfrm>
          <a:off x="0" y="0"/>
          <a:ext cx="0" cy="0"/>
          <a:chOff x="0" y="0"/>
          <a:chExt cx="0" cy="0"/>
        </a:xfrm>
      </p:grpSpPr>
      <p:sp>
        <p:nvSpPr>
          <p:cNvPr id="117" name="Google Shape;117;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2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2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3"/>
        <p:cNvGrpSpPr/>
        <p:nvPr/>
      </p:nvGrpSpPr>
      <p:grpSpPr>
        <a:xfrm>
          <a:off x="0" y="0"/>
          <a:ext cx="0" cy="0"/>
          <a:chOff x="0" y="0"/>
          <a:chExt cx="0" cy="0"/>
        </a:xfrm>
      </p:grpSpPr>
      <p:sp>
        <p:nvSpPr>
          <p:cNvPr id="124" name="Google Shape;124;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6" name="Google Shape;126;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8" name="Google Shape;128;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2"/>
        <p:cNvGrpSpPr/>
        <p:nvPr/>
      </p:nvGrpSpPr>
      <p:grpSpPr>
        <a:xfrm>
          <a:off x="0" y="0"/>
          <a:ext cx="0" cy="0"/>
          <a:chOff x="0" y="0"/>
          <a:chExt cx="0" cy="0"/>
        </a:xfrm>
      </p:grpSpPr>
      <p:sp>
        <p:nvSpPr>
          <p:cNvPr id="133" name="Google Shape;133;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7"/>
        <p:cNvGrpSpPr/>
        <p:nvPr/>
      </p:nvGrpSpPr>
      <p:grpSpPr>
        <a:xfrm>
          <a:off x="0" y="0"/>
          <a:ext cx="0" cy="0"/>
          <a:chOff x="0" y="0"/>
          <a:chExt cx="0" cy="0"/>
        </a:xfrm>
      </p:grpSpPr>
      <p:sp>
        <p:nvSpPr>
          <p:cNvPr id="138" name="Google Shape;13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1"/>
        <p:cNvGrpSpPr/>
        <p:nvPr/>
      </p:nvGrpSpPr>
      <p:grpSpPr>
        <a:xfrm>
          <a:off x="0" y="0"/>
          <a:ext cx="0" cy="0"/>
          <a:chOff x="0" y="0"/>
          <a:chExt cx="0" cy="0"/>
        </a:xfrm>
      </p:grpSpPr>
      <p:sp>
        <p:nvSpPr>
          <p:cNvPr id="142" name="Google Shape;142;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2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44" name="Google Shape;144;p2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5" name="Google Shape;145;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8"/>
        <p:cNvGrpSpPr/>
        <p:nvPr/>
      </p:nvGrpSpPr>
      <p:grpSpPr>
        <a:xfrm>
          <a:off x="0" y="0"/>
          <a:ext cx="0" cy="0"/>
          <a:chOff x="0" y="0"/>
          <a:chExt cx="0" cy="0"/>
        </a:xfrm>
      </p:grpSpPr>
      <p:sp>
        <p:nvSpPr>
          <p:cNvPr id="149" name="Google Shape;14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3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51" name="Google Shape;151;p3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2" name="Google Shape;15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5"/>
        <p:cNvGrpSpPr/>
        <p:nvPr/>
      </p:nvGrpSpPr>
      <p:grpSpPr>
        <a:xfrm>
          <a:off x="0" y="0"/>
          <a:ext cx="0" cy="0"/>
          <a:chOff x="0" y="0"/>
          <a:chExt cx="0" cy="0"/>
        </a:xfrm>
      </p:grpSpPr>
      <p:sp>
        <p:nvSpPr>
          <p:cNvPr id="156" name="Google Shape;156;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3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1"/>
        <p:cNvGrpSpPr/>
        <p:nvPr/>
      </p:nvGrpSpPr>
      <p:grpSpPr>
        <a:xfrm>
          <a:off x="0" y="0"/>
          <a:ext cx="0" cy="0"/>
          <a:chOff x="0" y="0"/>
          <a:chExt cx="0" cy="0"/>
        </a:xfrm>
      </p:grpSpPr>
      <p:sp>
        <p:nvSpPr>
          <p:cNvPr id="162" name="Google Shape;162;p3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3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BB56A"/>
        </a:solid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5BB56A"/>
        </a:solidFill>
        <a:effectLst/>
      </p:bgPr>
    </p:bg>
    <p:spTree>
      <p:nvGrpSpPr>
        <p:cNvPr id="1" name="Shape 80"/>
        <p:cNvGrpSpPr/>
        <p:nvPr/>
      </p:nvGrpSpPr>
      <p:grpSpPr>
        <a:xfrm>
          <a:off x="0" y="0"/>
          <a:ext cx="0" cy="0"/>
          <a:chOff x="0" y="0"/>
          <a:chExt cx="0" cy="0"/>
        </a:xfrm>
      </p:grpSpPr>
      <p:sp>
        <p:nvSpPr>
          <p:cNvPr id="81" name="Google Shape;81;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2" name="Google Shape;82;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3" name="Google Shape;83;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84" name="Google Shape;84;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85" name="Google Shape;8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5BB56A"/>
        </a:solidFill>
        <a:effectLst/>
      </p:bgPr>
    </p:bg>
    <p:spTree>
      <p:nvGrpSpPr>
        <p:cNvPr id="1" name="Shape 92"/>
        <p:cNvGrpSpPr/>
        <p:nvPr/>
      </p:nvGrpSpPr>
      <p:grpSpPr>
        <a:xfrm>
          <a:off x="0" y="0"/>
          <a:ext cx="0" cy="0"/>
          <a:chOff x="0" y="0"/>
          <a:chExt cx="0" cy="0"/>
        </a:xfrm>
      </p:grpSpPr>
      <p:sp>
        <p:nvSpPr>
          <p:cNvPr id="93" name="Google Shape;93;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4" name="Google Shape;94;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 name="Google Shape;9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6" name="Google Shape;9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vimeo.com/332992998" TargetMode="Externa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1"/>
          <p:cNvPicPr preferRelativeResize="0"/>
          <p:nvPr/>
        </p:nvPicPr>
        <p:blipFill rotWithShape="1">
          <a:blip r:embed="rId3">
            <a:alphaModFix/>
          </a:blip>
          <a:srcRect l="24338"/>
          <a:stretch/>
        </p:blipFill>
        <p:spPr>
          <a:xfrm>
            <a:off x="-25" y="0"/>
            <a:ext cx="12192002" cy="6858000"/>
          </a:xfrm>
          <a:prstGeom prst="rect">
            <a:avLst/>
          </a:prstGeom>
          <a:noFill/>
          <a:ln>
            <a:noFill/>
          </a:ln>
        </p:spPr>
      </p:pic>
      <p:sp>
        <p:nvSpPr>
          <p:cNvPr id="172" name="Google Shape;172;p1"/>
          <p:cNvSpPr/>
          <p:nvPr/>
        </p:nvSpPr>
        <p:spPr>
          <a:xfrm>
            <a:off x="7488621" y="2277613"/>
            <a:ext cx="4703381" cy="4580386"/>
          </a:xfrm>
          <a:custGeom>
            <a:avLst/>
            <a:gdLst/>
            <a:ahLst/>
            <a:cxnLst/>
            <a:rect l="l" t="t" r="r" b="b"/>
            <a:pathLst>
              <a:path w="1333" h="1298" extrusionOk="0">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rgbClr val="5BB56A">
              <a:alpha val="76862"/>
            </a:srgb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173" name="Google Shape;173;p1"/>
          <p:cNvSpPr txBox="1">
            <a:spLocks noGrp="1"/>
          </p:cNvSpPr>
          <p:nvPr>
            <p:ph type="ctrTitle"/>
          </p:nvPr>
        </p:nvSpPr>
        <p:spPr>
          <a:xfrm>
            <a:off x="8175396" y="3868069"/>
            <a:ext cx="3852000" cy="18342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000"/>
              <a:buFont typeface="Calibri"/>
              <a:buNone/>
            </a:pPr>
            <a:r>
              <a:rPr lang="en-GB" sz="4000" b="1">
                <a:solidFill>
                  <a:srgbClr val="FFFFFF"/>
                </a:solidFill>
              </a:rPr>
              <a:t>Climate Change; interrogating the evidence. </a:t>
            </a:r>
            <a:endParaRPr b="1">
              <a:solidFill>
                <a:srgbClr val="FFFFFF"/>
              </a:solidFill>
            </a:endParaRPr>
          </a:p>
        </p:txBody>
      </p:sp>
      <p:sp>
        <p:nvSpPr>
          <p:cNvPr id="174" name="Google Shape;174;p1"/>
          <p:cNvSpPr/>
          <p:nvPr/>
        </p:nvSpPr>
        <p:spPr>
          <a:xfrm>
            <a:off x="3148363" y="6407735"/>
            <a:ext cx="2305439"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lt1"/>
                </a:solidFill>
                <a:latin typeface="Calibri"/>
                <a:ea typeface="Calibri"/>
                <a:cs typeface="Calibri"/>
                <a:sym typeface="Calibri"/>
              </a:rPr>
              <a:t>https://www.pexels.com/search/desert/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80" name="Google Shape;180;g6d3ebfda1e_0_8"/>
          <p:cNvPicPr preferRelativeResize="0"/>
          <p:nvPr/>
        </p:nvPicPr>
        <p:blipFill>
          <a:blip r:embed="rId3">
            <a:alphaModFix/>
          </a:blip>
          <a:stretch>
            <a:fillRect/>
          </a:stretch>
        </p:blipFill>
        <p:spPr>
          <a:xfrm>
            <a:off x="369038" y="1485950"/>
            <a:ext cx="11453925" cy="4245975"/>
          </a:xfrm>
          <a:prstGeom prst="rect">
            <a:avLst/>
          </a:prstGeom>
          <a:noFill/>
          <a:ln>
            <a:noFill/>
          </a:ln>
        </p:spPr>
      </p:pic>
      <p:pic>
        <p:nvPicPr>
          <p:cNvPr id="4" name="Picture 3">
            <a:extLst>
              <a:ext uri="{FF2B5EF4-FFF2-40B4-BE49-F238E27FC236}">
                <a16:creationId xmlns:a16="http://schemas.microsoft.com/office/drawing/2014/main" id="{D1789224-DB58-4DCA-B4CE-87B5EC5429D0}"/>
              </a:ext>
            </a:extLst>
          </p:cNvPr>
          <p:cNvPicPr>
            <a:picLocks noChangeAspect="1"/>
          </p:cNvPicPr>
          <p:nvPr/>
        </p:nvPicPr>
        <p:blipFill rotWithShape="1">
          <a:blip r:embed="rId4"/>
          <a:srcRect l="58366" t="-2666" b="91013"/>
          <a:stretch/>
        </p:blipFill>
        <p:spPr>
          <a:xfrm>
            <a:off x="8520327" y="-306349"/>
            <a:ext cx="3375592" cy="133643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2" name="Picture 1">
            <a:extLst>
              <a:ext uri="{FF2B5EF4-FFF2-40B4-BE49-F238E27FC236}">
                <a16:creationId xmlns:a16="http://schemas.microsoft.com/office/drawing/2014/main" id="{42EBFF9D-CEA5-4F46-BBAB-48AF9DF6EBAB}"/>
              </a:ext>
            </a:extLst>
          </p:cNvPr>
          <p:cNvPicPr>
            <a:picLocks noChangeAspect="1"/>
          </p:cNvPicPr>
          <p:nvPr/>
        </p:nvPicPr>
        <p:blipFill rotWithShape="1">
          <a:blip r:embed="rId3"/>
          <a:srcRect l="58366" t="-2666" b="91013"/>
          <a:stretch/>
        </p:blipFill>
        <p:spPr>
          <a:xfrm>
            <a:off x="8196770" y="-306349"/>
            <a:ext cx="3375592" cy="1336430"/>
          </a:xfrm>
          <a:prstGeom prst="rect">
            <a:avLst/>
          </a:prstGeom>
        </p:spPr>
      </p:pic>
      <p:pic>
        <p:nvPicPr>
          <p:cNvPr id="3" name="Picture 2">
            <a:extLst>
              <a:ext uri="{FF2B5EF4-FFF2-40B4-BE49-F238E27FC236}">
                <a16:creationId xmlns:a16="http://schemas.microsoft.com/office/drawing/2014/main" id="{81163A41-C2DB-4D42-9FE6-0CA2725CB0CC}"/>
              </a:ext>
            </a:extLst>
          </p:cNvPr>
          <p:cNvPicPr>
            <a:picLocks noChangeAspect="1"/>
          </p:cNvPicPr>
          <p:nvPr/>
        </p:nvPicPr>
        <p:blipFill rotWithShape="1">
          <a:blip r:embed="rId4"/>
          <a:srcRect l="20654" t="30965" r="21885" b="17728"/>
          <a:stretch/>
        </p:blipFill>
        <p:spPr>
          <a:xfrm>
            <a:off x="1091930" y="1030081"/>
            <a:ext cx="10480432" cy="526126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
          <p:cNvSpPr/>
          <p:nvPr/>
        </p:nvSpPr>
        <p:spPr>
          <a:xfrm>
            <a:off x="0" y="-3324"/>
            <a:ext cx="12192000" cy="6861324"/>
          </a:xfrm>
          <a:prstGeom prst="rect">
            <a:avLst/>
          </a:prstGeom>
          <a:solidFill>
            <a:srgbClr val="0169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2" name="Google Shape;192;p3"/>
          <p:cNvSpPr/>
          <p:nvPr/>
        </p:nvSpPr>
        <p:spPr>
          <a:xfrm>
            <a:off x="321734" y="321733"/>
            <a:ext cx="11573488" cy="6214534"/>
          </a:xfrm>
          <a:prstGeom prst="rect">
            <a:avLst/>
          </a:prstGeom>
          <a:solidFill>
            <a:srgbClr val="3CB659"/>
          </a:solidFill>
          <a:ln w="127000" cap="sq" cmpd="thinThick">
            <a:solidFill>
              <a:srgbClr val="3CB6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3" name="Google Shape;193;p3"/>
          <p:cNvSpPr txBox="1">
            <a:spLocks noGrp="1"/>
          </p:cNvSpPr>
          <p:nvPr>
            <p:ph type="title"/>
          </p:nvPr>
        </p:nvSpPr>
        <p:spPr>
          <a:xfrm>
            <a:off x="1524000" y="1122362"/>
            <a:ext cx="9144000" cy="284003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4900"/>
              <a:buFont typeface="Calibri"/>
              <a:buNone/>
            </a:pPr>
            <a:r>
              <a:rPr lang="en-GB" sz="4900">
                <a:solidFill>
                  <a:schemeClr val="lt1"/>
                </a:solidFill>
                <a:latin typeface="Calibri"/>
                <a:ea typeface="Calibri"/>
                <a:cs typeface="Calibri"/>
                <a:sym typeface="Calibri"/>
              </a:rPr>
              <a:t>97% of scientists think the increase in CO</a:t>
            </a:r>
            <a:r>
              <a:rPr lang="en-GB" sz="4900" baseline="-25000">
                <a:solidFill>
                  <a:schemeClr val="lt1"/>
                </a:solidFill>
                <a:latin typeface="Calibri"/>
                <a:ea typeface="Calibri"/>
                <a:cs typeface="Calibri"/>
                <a:sym typeface="Calibri"/>
              </a:rPr>
              <a:t>2</a:t>
            </a:r>
            <a:r>
              <a:rPr lang="en-GB" sz="4900">
                <a:solidFill>
                  <a:schemeClr val="lt1"/>
                </a:solidFill>
                <a:latin typeface="Calibri"/>
                <a:ea typeface="Calibri"/>
                <a:cs typeface="Calibri"/>
                <a:sym typeface="Calibri"/>
              </a:rPr>
              <a:t> due to human activity has caused global warming. </a:t>
            </a:r>
            <a:br>
              <a:rPr lang="en-GB" sz="4900">
                <a:solidFill>
                  <a:schemeClr val="lt1"/>
                </a:solidFill>
                <a:latin typeface="Calibri"/>
                <a:ea typeface="Calibri"/>
                <a:cs typeface="Calibri"/>
                <a:sym typeface="Calibri"/>
              </a:rPr>
            </a:br>
            <a:endParaRPr sz="4900">
              <a:solidFill>
                <a:schemeClr val="lt1"/>
              </a:solidFill>
              <a:latin typeface="Calibri"/>
              <a:ea typeface="Calibri"/>
              <a:cs typeface="Calibri"/>
              <a:sym typeface="Calibri"/>
            </a:endParaRPr>
          </a:p>
        </p:txBody>
      </p:sp>
      <p:sp>
        <p:nvSpPr>
          <p:cNvPr id="194" name="Google Shape;194;p3"/>
          <p:cNvSpPr txBox="1">
            <a:spLocks noGrp="1"/>
          </p:cNvSpPr>
          <p:nvPr>
            <p:ph type="body" idx="1"/>
          </p:nvPr>
        </p:nvSpPr>
        <p:spPr>
          <a:xfrm>
            <a:off x="1524000" y="4256436"/>
            <a:ext cx="9144000" cy="160081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400"/>
              <a:buNone/>
            </a:pPr>
            <a:r>
              <a:rPr lang="en-GB">
                <a:solidFill>
                  <a:schemeClr val="lt1"/>
                </a:solidFill>
                <a:latin typeface="Calibri"/>
                <a:ea typeface="Calibri"/>
                <a:cs typeface="Calibri"/>
                <a:sym typeface="Calibri"/>
              </a:rPr>
              <a:t>These scientists think there is lots of </a:t>
            </a:r>
            <a:r>
              <a:rPr lang="en-GB" b="1">
                <a:solidFill>
                  <a:schemeClr val="lt1"/>
                </a:solidFill>
                <a:latin typeface="Calibri"/>
                <a:ea typeface="Calibri"/>
                <a:cs typeface="Calibri"/>
                <a:sym typeface="Calibri"/>
              </a:rPr>
              <a:t>Scientific Evidence.</a:t>
            </a:r>
            <a:r>
              <a:rPr lang="en-GB">
                <a:solidFill>
                  <a:schemeClr val="lt1"/>
                </a:solidFill>
                <a:latin typeface="Calibri"/>
                <a:ea typeface="Calibri"/>
                <a:cs typeface="Calibri"/>
                <a:sym typeface="Calibri"/>
              </a:rPr>
              <a:t> Look at the 10 pieces of evidence and choose the best pieces of evidence that  support this idea. Be prepared to explain why you think that is good evidence.</a:t>
            </a:r>
            <a:endParaRPr/>
          </a:p>
          <a:p>
            <a:pPr marL="0" lvl="0" indent="0" algn="ctr" rtl="0">
              <a:lnSpc>
                <a:spcPct val="90000"/>
              </a:lnSpc>
              <a:spcBef>
                <a:spcPts val="1000"/>
              </a:spcBef>
              <a:spcAft>
                <a:spcPts val="0"/>
              </a:spcAft>
              <a:buClr>
                <a:schemeClr val="lt1"/>
              </a:buClr>
              <a:buSzPts val="2400"/>
              <a:buNone/>
            </a:pPr>
            <a:endParaRPr>
              <a:solidFill>
                <a:schemeClr val="accent1"/>
              </a:solidFill>
              <a:latin typeface="Calibri"/>
              <a:ea typeface="Calibri"/>
              <a:cs typeface="Calibri"/>
              <a:sym typeface="Calibri"/>
            </a:endParaRPr>
          </a:p>
        </p:txBody>
      </p:sp>
      <p:cxnSp>
        <p:nvCxnSpPr>
          <p:cNvPr id="195" name="Google Shape;195;p3"/>
          <p:cNvCxnSpPr/>
          <p:nvPr/>
        </p:nvCxnSpPr>
        <p:spPr>
          <a:xfrm>
            <a:off x="4724400" y="4109417"/>
            <a:ext cx="2743200" cy="0"/>
          </a:xfrm>
          <a:prstGeom prst="straightConnector1">
            <a:avLst/>
          </a:prstGeom>
          <a:noFill/>
          <a:ln w="12700" cap="flat" cmpd="sng">
            <a:solidFill>
              <a:srgbClr val="D8D8D8"/>
            </a:solidFill>
            <a:prstDash val="solid"/>
            <a:miter lim="800000"/>
            <a:headEnd type="none" w="sm" len="sm"/>
            <a:tailEnd type="none" w="sm" len="sm"/>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4"/>
          <p:cNvSpPr/>
          <p:nvPr/>
        </p:nvSpPr>
        <p:spPr>
          <a:xfrm>
            <a:off x="0" y="-3324"/>
            <a:ext cx="12192000" cy="6861300"/>
          </a:xfrm>
          <a:prstGeom prst="rect">
            <a:avLst/>
          </a:prstGeom>
          <a:solidFill>
            <a:srgbClr val="0169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1" name="Google Shape;201;p4"/>
          <p:cNvSpPr/>
          <p:nvPr/>
        </p:nvSpPr>
        <p:spPr>
          <a:xfrm>
            <a:off x="321734" y="321733"/>
            <a:ext cx="11573488" cy="6214534"/>
          </a:xfrm>
          <a:prstGeom prst="rect">
            <a:avLst/>
          </a:prstGeom>
          <a:solidFill>
            <a:srgbClr val="3CB659"/>
          </a:solidFill>
          <a:ln w="127000" cap="sq" cmpd="thinThick">
            <a:solidFill>
              <a:srgbClr val="3CB6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2" name="Google Shape;202;p4"/>
          <p:cNvSpPr txBox="1">
            <a:spLocks noGrp="1"/>
          </p:cNvSpPr>
          <p:nvPr>
            <p:ph type="title"/>
          </p:nvPr>
        </p:nvSpPr>
        <p:spPr>
          <a:xfrm>
            <a:off x="1524000" y="1122362"/>
            <a:ext cx="9144000" cy="284003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3600"/>
              <a:buFont typeface="Calibri"/>
              <a:buNone/>
            </a:pPr>
            <a:r>
              <a:rPr lang="en-GB" sz="3600">
                <a:solidFill>
                  <a:schemeClr val="lt1"/>
                </a:solidFill>
                <a:latin typeface="Calibri"/>
                <a:ea typeface="Calibri"/>
                <a:cs typeface="Calibri"/>
                <a:sym typeface="Calibri"/>
              </a:rPr>
              <a:t>A small number of scientists disagree that human activity is the cause of global warming. Select one piece of evidence that they could use to support their argument.</a:t>
            </a:r>
            <a:br>
              <a:rPr lang="en-GB" sz="3600">
                <a:solidFill>
                  <a:schemeClr val="lt1"/>
                </a:solidFill>
                <a:latin typeface="Calibri"/>
                <a:ea typeface="Calibri"/>
                <a:cs typeface="Calibri"/>
                <a:sym typeface="Calibri"/>
              </a:rPr>
            </a:br>
            <a:endParaRPr sz="3600">
              <a:solidFill>
                <a:schemeClr val="lt1"/>
              </a:solidFill>
              <a:latin typeface="Calibri"/>
              <a:ea typeface="Calibri"/>
              <a:cs typeface="Calibri"/>
              <a:sym typeface="Calibri"/>
            </a:endParaRPr>
          </a:p>
        </p:txBody>
      </p:sp>
      <p:sp>
        <p:nvSpPr>
          <p:cNvPr id="203" name="Google Shape;203;p4"/>
          <p:cNvSpPr txBox="1">
            <a:spLocks noGrp="1"/>
          </p:cNvSpPr>
          <p:nvPr>
            <p:ph type="body" idx="1"/>
          </p:nvPr>
        </p:nvSpPr>
        <p:spPr>
          <a:xfrm>
            <a:off x="1524000" y="4256436"/>
            <a:ext cx="9144000" cy="160081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400"/>
              <a:buNone/>
            </a:pPr>
            <a:r>
              <a:rPr lang="en-GB">
                <a:solidFill>
                  <a:schemeClr val="lt1"/>
                </a:solidFill>
                <a:latin typeface="Calibri"/>
                <a:ea typeface="Calibri"/>
                <a:cs typeface="Calibri"/>
                <a:sym typeface="Calibri"/>
              </a:rPr>
              <a:t>On balance do you think the evidence suggests we should carry on as usual or act to reduce emissions of greenhouse gases?</a:t>
            </a:r>
            <a:endParaRPr/>
          </a:p>
        </p:txBody>
      </p:sp>
      <p:cxnSp>
        <p:nvCxnSpPr>
          <p:cNvPr id="204" name="Google Shape;204;p4"/>
          <p:cNvCxnSpPr/>
          <p:nvPr/>
        </p:nvCxnSpPr>
        <p:spPr>
          <a:xfrm>
            <a:off x="4724400" y="4109417"/>
            <a:ext cx="2743200" cy="0"/>
          </a:xfrm>
          <a:prstGeom prst="straightConnector1">
            <a:avLst/>
          </a:prstGeom>
          <a:noFill/>
          <a:ln w="12700" cap="flat" cmpd="sng">
            <a:solidFill>
              <a:srgbClr val="D8D8D8"/>
            </a:solidFill>
            <a:prstDash val="solid"/>
            <a:miter lim="800000"/>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5"/>
          <p:cNvSpPr/>
          <p:nvPr/>
        </p:nvSpPr>
        <p:spPr>
          <a:xfrm>
            <a:off x="3474950" y="2444100"/>
            <a:ext cx="4824900" cy="3884100"/>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5"/>
          <p:cNvSpPr/>
          <p:nvPr/>
        </p:nvSpPr>
        <p:spPr>
          <a:xfrm>
            <a:off x="378068" y="343486"/>
            <a:ext cx="11438793" cy="1844256"/>
          </a:xfrm>
          <a:prstGeom prst="rect">
            <a:avLst/>
          </a:prstGeom>
          <a:solidFill>
            <a:srgbClr val="01693F"/>
          </a:solidFill>
          <a:ln w="127000" cap="sq" cmpd="thinThick">
            <a:solidFill>
              <a:srgbClr val="0169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11" name="Google Shape;211;p5"/>
          <p:cNvSpPr txBox="1">
            <a:spLocks noGrp="1"/>
          </p:cNvSpPr>
          <p:nvPr>
            <p:ph type="title"/>
          </p:nvPr>
        </p:nvSpPr>
        <p:spPr>
          <a:xfrm>
            <a:off x="526073" y="466578"/>
            <a:ext cx="11139854" cy="93044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FFFF"/>
              </a:buClr>
              <a:buSzPts val="1800"/>
              <a:buFont typeface="Calibri"/>
              <a:buNone/>
            </a:pPr>
            <a:r>
              <a:rPr lang="en-GB" sz="1800">
                <a:solidFill>
                  <a:srgbClr val="FFFFFF"/>
                </a:solidFill>
                <a:latin typeface="Calibri"/>
                <a:ea typeface="Calibri"/>
                <a:cs typeface="Calibri"/>
                <a:sym typeface="Calibri"/>
              </a:rPr>
              <a:t>Use the writing frame and selected pieces of evidence to build a </a:t>
            </a:r>
            <a:r>
              <a:rPr lang="en-GB" sz="2000" b="1">
                <a:solidFill>
                  <a:srgbClr val="FFFFFF"/>
                </a:solidFill>
                <a:latin typeface="Calibri"/>
                <a:ea typeface="Calibri"/>
                <a:cs typeface="Calibri"/>
                <a:sym typeface="Calibri"/>
              </a:rPr>
              <a:t>reasoned argument </a:t>
            </a:r>
            <a:r>
              <a:rPr lang="en-GB" sz="1800">
                <a:solidFill>
                  <a:srgbClr val="FFFFFF"/>
                </a:solidFill>
                <a:latin typeface="Calibri"/>
                <a:ea typeface="Calibri"/>
                <a:cs typeface="Calibri"/>
                <a:sym typeface="Calibri"/>
              </a:rPr>
              <a:t>around the claim that there is a causal link between human activity, atmospheric CO</a:t>
            </a:r>
            <a:r>
              <a:rPr lang="en-GB" sz="1800" baseline="-25000">
                <a:solidFill>
                  <a:srgbClr val="FFFFFF"/>
                </a:solidFill>
                <a:latin typeface="Calibri"/>
                <a:ea typeface="Calibri"/>
                <a:cs typeface="Calibri"/>
                <a:sym typeface="Calibri"/>
              </a:rPr>
              <a:t>2</a:t>
            </a:r>
            <a:r>
              <a:rPr lang="en-GB" sz="1800">
                <a:solidFill>
                  <a:srgbClr val="FFFFFF"/>
                </a:solidFill>
                <a:latin typeface="Calibri"/>
                <a:ea typeface="Calibri"/>
                <a:cs typeface="Calibri"/>
                <a:sym typeface="Calibri"/>
              </a:rPr>
              <a:t> levels and global warming.</a:t>
            </a:r>
            <a:endParaRPr/>
          </a:p>
        </p:txBody>
      </p:sp>
      <p:cxnSp>
        <p:nvCxnSpPr>
          <p:cNvPr id="212" name="Google Shape;212;p5"/>
          <p:cNvCxnSpPr/>
          <p:nvPr/>
        </p:nvCxnSpPr>
        <p:spPr>
          <a:xfrm>
            <a:off x="2209800" y="1448631"/>
            <a:ext cx="7772400" cy="0"/>
          </a:xfrm>
          <a:prstGeom prst="straightConnector1">
            <a:avLst/>
          </a:prstGeom>
          <a:noFill/>
          <a:ln w="22225" cap="flat" cmpd="sng">
            <a:solidFill>
              <a:srgbClr val="D9D9D9"/>
            </a:solidFill>
            <a:prstDash val="solid"/>
            <a:miter lim="800000"/>
            <a:headEnd type="none" w="sm" len="sm"/>
            <a:tailEnd type="none" w="sm" len="sm"/>
          </a:ln>
        </p:spPr>
      </p:cxnSp>
      <p:pic>
        <p:nvPicPr>
          <p:cNvPr id="213" name="Google Shape;213;p5" descr="Person with Idea"/>
          <p:cNvPicPr preferRelativeResize="0"/>
          <p:nvPr/>
        </p:nvPicPr>
        <p:blipFill rotWithShape="1">
          <a:blip r:embed="rId3">
            <a:alphaModFix/>
          </a:blip>
          <a:srcRect/>
          <a:stretch/>
        </p:blipFill>
        <p:spPr>
          <a:xfrm>
            <a:off x="4069632" y="2509911"/>
            <a:ext cx="3997637" cy="399763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6"/>
          <p:cNvPicPr preferRelativeResize="0"/>
          <p:nvPr/>
        </p:nvPicPr>
        <p:blipFill rotWithShape="1">
          <a:blip r:embed="rId3">
            <a:alphaModFix/>
          </a:blip>
          <a:srcRect t="3432"/>
          <a:stretch/>
        </p:blipFill>
        <p:spPr>
          <a:xfrm>
            <a:off x="20" y="1"/>
            <a:ext cx="12191980" cy="6857999"/>
          </a:xfrm>
          <a:prstGeom prst="rect">
            <a:avLst/>
          </a:prstGeom>
          <a:noFill/>
          <a:ln>
            <a:noFill/>
          </a:ln>
        </p:spPr>
      </p:pic>
      <p:sp>
        <p:nvSpPr>
          <p:cNvPr id="219" name="Google Shape;219;p6"/>
          <p:cNvSpPr/>
          <p:nvPr/>
        </p:nvSpPr>
        <p:spPr>
          <a:xfrm>
            <a:off x="7488621" y="2277613"/>
            <a:ext cx="4703379" cy="4580387"/>
          </a:xfrm>
          <a:custGeom>
            <a:avLst/>
            <a:gdLst/>
            <a:ahLst/>
            <a:cxnLst/>
            <a:rect l="l" t="t" r="r" b="b"/>
            <a:pathLst>
              <a:path w="1333" h="1298" extrusionOk="0">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rgbClr val="5BB56A"/>
          </a:solidFill>
          <a:ln w="9525" cap="flat" cmpd="sng">
            <a:solidFill>
              <a:srgbClr val="5BB56A"/>
            </a:solidFill>
            <a:prstDash val="solid"/>
            <a:round/>
            <a:headEnd type="none" w="sm" len="sm"/>
            <a:tailEnd type="none" w="sm" len="sm"/>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220" name="Google Shape;220;p6"/>
          <p:cNvSpPr txBox="1">
            <a:spLocks noGrp="1"/>
          </p:cNvSpPr>
          <p:nvPr>
            <p:ph type="title"/>
          </p:nvPr>
        </p:nvSpPr>
        <p:spPr>
          <a:xfrm>
            <a:off x="8022021" y="3231931"/>
            <a:ext cx="3852041" cy="183405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2800"/>
              <a:buFont typeface="Calibri"/>
              <a:buNone/>
            </a:pPr>
            <a:r>
              <a:rPr lang="en-GB" sz="2800" b="1">
                <a:solidFill>
                  <a:schemeClr val="lt1"/>
                </a:solidFill>
              </a:rPr>
              <a:t>In May 2019 the UK became the first country in world to declare a Climate Emergency.</a:t>
            </a:r>
            <a:endParaRPr b="1">
              <a:solidFill>
                <a:schemeClr val="lt1"/>
              </a:solidFill>
            </a:endParaRPr>
          </a:p>
        </p:txBody>
      </p:sp>
      <p:sp>
        <p:nvSpPr>
          <p:cNvPr id="221" name="Google Shape;221;p6"/>
          <p:cNvSpPr txBox="1">
            <a:spLocks noGrp="1"/>
          </p:cNvSpPr>
          <p:nvPr>
            <p:ph type="body" idx="1"/>
          </p:nvPr>
        </p:nvSpPr>
        <p:spPr>
          <a:xfrm>
            <a:off x="7782910" y="5242675"/>
            <a:ext cx="4330262" cy="683284"/>
          </a:xfrm>
          <a:prstGeom prst="rect">
            <a:avLst/>
          </a:prstGeom>
          <a:noFill/>
          <a:ln>
            <a:noFill/>
          </a:ln>
        </p:spPr>
        <p:txBody>
          <a:bodyPr spcFirstLastPara="1" wrap="square" lIns="91425" tIns="45700" rIns="91425" bIns="45700" anchor="t" anchorCtr="0">
            <a:normAutofit/>
          </a:bodyPr>
          <a:lstStyle/>
          <a:p>
            <a:pPr marL="0" lvl="0" indent="0" algn="ctr" rtl="0">
              <a:lnSpc>
                <a:spcPct val="70000"/>
              </a:lnSpc>
              <a:spcBef>
                <a:spcPts val="0"/>
              </a:spcBef>
              <a:spcAft>
                <a:spcPts val="0"/>
              </a:spcAft>
              <a:buClr>
                <a:schemeClr val="dk1"/>
              </a:buClr>
              <a:buSzPts val="1360"/>
              <a:buNone/>
            </a:pPr>
            <a:r>
              <a:rPr lang="en-GB" sz="1360" b="1">
                <a:solidFill>
                  <a:srgbClr val="FFFFFF"/>
                </a:solidFill>
              </a:rPr>
              <a:t>Find out about local responses to the climate emergency.</a:t>
            </a:r>
            <a:endParaRPr b="1">
              <a:solidFill>
                <a:srgbClr val="FFFFFF"/>
              </a:solidFill>
            </a:endParaRPr>
          </a:p>
          <a:p>
            <a:pPr marL="0" lvl="0" indent="0" algn="ctr" rtl="0">
              <a:lnSpc>
                <a:spcPct val="70000"/>
              </a:lnSpc>
              <a:spcBef>
                <a:spcPts val="1000"/>
              </a:spcBef>
              <a:spcAft>
                <a:spcPts val="0"/>
              </a:spcAft>
              <a:buClr>
                <a:schemeClr val="dk1"/>
              </a:buClr>
              <a:buSzPts val="1360"/>
              <a:buNone/>
            </a:pPr>
            <a:r>
              <a:rPr lang="en-GB" sz="1360" b="1">
                <a:solidFill>
                  <a:srgbClr val="FFFFFF"/>
                </a:solidFill>
              </a:rPr>
              <a:t>Make a personal action plan in response to the climate emergency</a:t>
            </a:r>
            <a:r>
              <a:rPr lang="en-GB" sz="935" b="1">
                <a:solidFill>
                  <a:srgbClr val="FFFFFF"/>
                </a:solidFill>
              </a:rPr>
              <a:t>.</a:t>
            </a:r>
            <a:endParaRPr b="1">
              <a:solidFill>
                <a:srgbClr val="FFFFFF"/>
              </a:solidFill>
            </a:endParaRPr>
          </a:p>
        </p:txBody>
      </p:sp>
      <p:cxnSp>
        <p:nvCxnSpPr>
          <p:cNvPr id="222" name="Google Shape;222;p6"/>
          <p:cNvCxnSpPr/>
          <p:nvPr/>
        </p:nvCxnSpPr>
        <p:spPr>
          <a:xfrm>
            <a:off x="9480331" y="5123793"/>
            <a:ext cx="935420" cy="0"/>
          </a:xfrm>
          <a:prstGeom prst="straightConnector1">
            <a:avLst/>
          </a:prstGeom>
          <a:noFill/>
          <a:ln w="25400" cap="sq" cmpd="sng">
            <a:solidFill>
              <a:srgbClr val="FFFFFF"/>
            </a:solidFill>
            <a:prstDash val="solid"/>
            <a:bevel/>
            <a:headEnd type="none" w="sm" len="sm"/>
            <a:tailEnd type="none" w="sm" len="sm"/>
          </a:ln>
        </p:spPr>
      </p:cxnSp>
      <p:sp>
        <p:nvSpPr>
          <p:cNvPr id="223" name="Google Shape;223;p6"/>
          <p:cNvSpPr txBox="1"/>
          <p:nvPr/>
        </p:nvSpPr>
        <p:spPr>
          <a:xfrm>
            <a:off x="1759865" y="6071438"/>
            <a:ext cx="3093719"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Calibri"/>
              <a:buNone/>
            </a:pPr>
            <a:r>
              <a:rPr lang="en-GB" sz="1000" b="0" i="0" u="none" strike="noStrike" cap="none">
                <a:solidFill>
                  <a:srgbClr val="000000"/>
                </a:solidFill>
                <a:latin typeface="Calibri"/>
                <a:ea typeface="Calibri"/>
                <a:cs typeface="Calibri"/>
                <a:sym typeface="Calibri"/>
              </a:rPr>
              <a:t>Photo from extinction rebellion free to share </a:t>
            </a:r>
            <a:r>
              <a:rPr lang="en-GB" sz="1000" b="0" i="0" u="none" strike="noStrike" cap="none">
                <a:solidFill>
                  <a:srgbClr val="FFFFFF"/>
                </a:solidFill>
                <a:latin typeface="Calibri"/>
                <a:ea typeface="Calibri"/>
                <a:cs typeface="Calibri"/>
                <a:sym typeface="Calibri"/>
              </a:rPr>
              <a:t>https://drive.google.com/drive/folders/1E7NN8GpJpRTE8RU116xrWQvfVpOsw4x5</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398DE80B-7D2B-47D2-BAF3-BADAD4D59EDA}"/>
              </a:ext>
            </a:extLst>
          </p:cNvPr>
          <p:cNvPicPr>
            <a:picLocks noChangeAspect="1"/>
          </p:cNvPicPr>
          <p:nvPr/>
        </p:nvPicPr>
        <p:blipFill rotWithShape="1">
          <a:blip r:embed="rId3"/>
          <a:srcRect t="51487" b="18974"/>
          <a:stretch/>
        </p:blipFill>
        <p:spPr>
          <a:xfrm>
            <a:off x="373522" y="759655"/>
            <a:ext cx="11818478" cy="4937761"/>
          </a:xfrm>
          <a:prstGeom prst="rect">
            <a:avLst/>
          </a:prstGeom>
        </p:spPr>
      </p:pic>
    </p:spTree>
    <p:extLst>
      <p:ext uri="{BB962C8B-B14F-4D97-AF65-F5344CB8AC3E}">
        <p14:creationId xmlns:p14="http://schemas.microsoft.com/office/powerpoint/2010/main" val="747314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g6d3ebfda1e_0_0"/>
          <p:cNvPicPr preferRelativeResize="0"/>
          <p:nvPr/>
        </p:nvPicPr>
        <p:blipFill rotWithShape="1">
          <a:blip r:embed="rId3">
            <a:alphaModFix/>
          </a:blip>
          <a:srcRect/>
          <a:stretch/>
        </p:blipFill>
        <p:spPr>
          <a:xfrm>
            <a:off x="4161241" y="2512513"/>
            <a:ext cx="4252950" cy="1235125"/>
          </a:xfrm>
          <a:prstGeom prst="rect">
            <a:avLst/>
          </a:prstGeom>
          <a:noFill/>
          <a:ln>
            <a:noFill/>
          </a:ln>
        </p:spPr>
      </p:pic>
      <p:pic>
        <p:nvPicPr>
          <p:cNvPr id="229" name="Google Shape;229;g6d3ebfda1e_0_0"/>
          <p:cNvPicPr preferRelativeResize="0"/>
          <p:nvPr/>
        </p:nvPicPr>
        <p:blipFill rotWithShape="1">
          <a:blip r:embed="rId4">
            <a:alphaModFix/>
          </a:blip>
          <a:srcRect/>
          <a:stretch/>
        </p:blipFill>
        <p:spPr>
          <a:xfrm>
            <a:off x="4161251" y="3976401"/>
            <a:ext cx="1847581" cy="1235125"/>
          </a:xfrm>
          <a:prstGeom prst="rect">
            <a:avLst/>
          </a:prstGeom>
          <a:noFill/>
          <a:ln>
            <a:noFill/>
          </a:ln>
        </p:spPr>
      </p:pic>
      <p:sp>
        <p:nvSpPr>
          <p:cNvPr id="230" name="Google Shape;230;g6d3ebfda1e_0_0"/>
          <p:cNvSpPr/>
          <p:nvPr/>
        </p:nvSpPr>
        <p:spPr>
          <a:xfrm>
            <a:off x="6008825" y="3976400"/>
            <a:ext cx="2495400" cy="1094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FFFFFF"/>
                </a:solidFill>
                <a:latin typeface="Calibri"/>
                <a:ea typeface="Calibri"/>
                <a:cs typeface="Calibri"/>
                <a:sym typeface="Calibri"/>
              </a:rPr>
              <a:t>World Class Teaching project has been funded with support from the European Commission. The contents of these actions are the sole responsibility of the contractor and can in no way be taken to reflect the views of the European Union.</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268</Words>
  <Application>Microsoft Office PowerPoint</Application>
  <PresentationFormat>Widescreen</PresentationFormat>
  <Paragraphs>12</Paragraphs>
  <Slides>9</Slides>
  <Notes>8</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9</vt:i4>
      </vt:variant>
    </vt:vector>
  </HeadingPairs>
  <TitlesOfParts>
    <vt:vector size="14" baseType="lpstr">
      <vt:lpstr>Arial</vt:lpstr>
      <vt:lpstr>Calibri</vt:lpstr>
      <vt:lpstr>Office Theme</vt:lpstr>
      <vt:lpstr>1_Office Theme</vt:lpstr>
      <vt:lpstr>1_Office Theme</vt:lpstr>
      <vt:lpstr>Climate Change; interrogating the evidence. </vt:lpstr>
      <vt:lpstr>PowerPoint Presentation</vt:lpstr>
      <vt:lpstr>PowerPoint Presentation</vt:lpstr>
      <vt:lpstr>97% of scientists think the increase in CO2 due to human activity has caused global warming.  </vt:lpstr>
      <vt:lpstr>A small number of scientists disagree that human activity is the cause of global warming. Select one piece of evidence that they could use to support their argument. </vt:lpstr>
      <vt:lpstr>Use the writing frame and selected pieces of evidence to build a reasoned argument around the claim that there is a causal link between human activity, atmospheric CO2 levels and global warming.</vt:lpstr>
      <vt:lpstr>In May 2019 the UK became the first country in world to declare a Climate Emergency.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interrogating the evidence. </dc:title>
  <dc:creator>Laura Smith</dc:creator>
  <cp:lastModifiedBy>Hannah Langdana</cp:lastModifiedBy>
  <cp:revision>2</cp:revision>
  <dcterms:created xsi:type="dcterms:W3CDTF">2019-04-23T14:26:51Z</dcterms:created>
  <dcterms:modified xsi:type="dcterms:W3CDTF">2020-06-10T14:46:46Z</dcterms:modified>
</cp:coreProperties>
</file>