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Lst>
  <p:notesMasterIdLst>
    <p:notesMasterId r:id="rId26"/>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8" r:id="rId24"/>
    <p:sldId id="277" r:id="rId25"/>
  </p:sldIdLst>
  <p:sldSz cx="12192000" cy="6858000"/>
  <p:notesSz cx="6797675" cy="992822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8" roundtripDataSignature="AMtx7mjn7YvAVKvMi2d5PTmb0TsgvQoU7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79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customschemas.google.com/relationships/presentationmetadata" Target="meta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33150" y="744600"/>
            <a:ext cx="4532000" cy="37230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9750" y="4715900"/>
            <a:ext cx="5438125" cy="44677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ethicalconsumer.org/palm-oil/palm-oil-free-list"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79750" y="4715900"/>
            <a:ext cx="5438125" cy="4467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7" name="Google Shape;157;p1:notes"/>
          <p:cNvSpPr>
            <a:spLocks noGrp="1" noRot="1" noChangeAspect="1"/>
          </p:cNvSpPr>
          <p:nvPr>
            <p:ph type="sldImg" idx="2"/>
          </p:nvPr>
        </p:nvSpPr>
        <p:spPr>
          <a:xfrm>
            <a:off x="1133150" y="744600"/>
            <a:ext cx="4532000" cy="37230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9:notes"/>
          <p:cNvSpPr txBox="1">
            <a:spLocks noGrp="1"/>
          </p:cNvSpPr>
          <p:nvPr>
            <p:ph type="body" idx="1"/>
          </p:nvPr>
        </p:nvSpPr>
        <p:spPr>
          <a:xfrm>
            <a:off x="679750" y="4715900"/>
            <a:ext cx="5438125" cy="4467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9" name="Google Shape;239;p9:notes"/>
          <p:cNvSpPr>
            <a:spLocks noGrp="1" noRot="1" noChangeAspect="1"/>
          </p:cNvSpPr>
          <p:nvPr>
            <p:ph type="sldImg" idx="2"/>
          </p:nvPr>
        </p:nvSpPr>
        <p:spPr>
          <a:xfrm>
            <a:off x="1133150" y="744600"/>
            <a:ext cx="4532000" cy="37230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0:notes"/>
          <p:cNvSpPr txBox="1">
            <a:spLocks noGrp="1"/>
          </p:cNvSpPr>
          <p:nvPr>
            <p:ph type="body" idx="1"/>
          </p:nvPr>
        </p:nvSpPr>
        <p:spPr>
          <a:xfrm>
            <a:off x="679750" y="4715900"/>
            <a:ext cx="5438125" cy="4467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5" name="Google Shape;245;p10:notes"/>
          <p:cNvSpPr>
            <a:spLocks noGrp="1" noRot="1" noChangeAspect="1"/>
          </p:cNvSpPr>
          <p:nvPr>
            <p:ph type="sldImg" idx="2"/>
          </p:nvPr>
        </p:nvSpPr>
        <p:spPr>
          <a:xfrm>
            <a:off x="1133150" y="744600"/>
            <a:ext cx="4532000" cy="37230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1:notes"/>
          <p:cNvSpPr txBox="1">
            <a:spLocks noGrp="1"/>
          </p:cNvSpPr>
          <p:nvPr>
            <p:ph type="body" idx="1"/>
          </p:nvPr>
        </p:nvSpPr>
        <p:spPr>
          <a:xfrm>
            <a:off x="679750" y="4715900"/>
            <a:ext cx="5438125" cy="4467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4" name="Google Shape;254;p11:notes"/>
          <p:cNvSpPr>
            <a:spLocks noGrp="1" noRot="1" noChangeAspect="1"/>
          </p:cNvSpPr>
          <p:nvPr>
            <p:ph type="sldImg" idx="2"/>
          </p:nvPr>
        </p:nvSpPr>
        <p:spPr>
          <a:xfrm>
            <a:off x="1133150" y="744600"/>
            <a:ext cx="4532000" cy="37230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2:notes"/>
          <p:cNvSpPr txBox="1">
            <a:spLocks noGrp="1"/>
          </p:cNvSpPr>
          <p:nvPr>
            <p:ph type="body" idx="1"/>
          </p:nvPr>
        </p:nvSpPr>
        <p:spPr>
          <a:xfrm>
            <a:off x="679750" y="4715900"/>
            <a:ext cx="5438125" cy="4467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1" name="Google Shape;261;p12:notes"/>
          <p:cNvSpPr>
            <a:spLocks noGrp="1" noRot="1" noChangeAspect="1"/>
          </p:cNvSpPr>
          <p:nvPr>
            <p:ph type="sldImg" idx="2"/>
          </p:nvPr>
        </p:nvSpPr>
        <p:spPr>
          <a:xfrm>
            <a:off x="1133150" y="744600"/>
            <a:ext cx="4532000" cy="37230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3:notes"/>
          <p:cNvSpPr txBox="1">
            <a:spLocks noGrp="1"/>
          </p:cNvSpPr>
          <p:nvPr>
            <p:ph type="body" idx="1"/>
          </p:nvPr>
        </p:nvSpPr>
        <p:spPr>
          <a:xfrm>
            <a:off x="679750" y="4715900"/>
            <a:ext cx="5438125" cy="4467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8" name="Google Shape;268;p13: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4:notes"/>
          <p:cNvSpPr txBox="1">
            <a:spLocks noGrp="1"/>
          </p:cNvSpPr>
          <p:nvPr>
            <p:ph type="body" idx="1"/>
          </p:nvPr>
        </p:nvSpPr>
        <p:spPr>
          <a:xfrm>
            <a:off x="679750" y="4715900"/>
            <a:ext cx="5438125" cy="4467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0" name="Google Shape;280;p14:notes"/>
          <p:cNvSpPr>
            <a:spLocks noGrp="1" noRot="1" noChangeAspect="1"/>
          </p:cNvSpPr>
          <p:nvPr>
            <p:ph type="sldImg" idx="2"/>
          </p:nvPr>
        </p:nvSpPr>
        <p:spPr>
          <a:xfrm>
            <a:off x="1133150" y="744600"/>
            <a:ext cx="4532000" cy="37230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5:notes"/>
          <p:cNvSpPr txBox="1">
            <a:spLocks noGrp="1"/>
          </p:cNvSpPr>
          <p:nvPr>
            <p:ph type="body" idx="1"/>
          </p:nvPr>
        </p:nvSpPr>
        <p:spPr>
          <a:xfrm>
            <a:off x="679750" y="4715900"/>
            <a:ext cx="5438125" cy="4467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9" name="Google Shape;289;p15: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6:notes"/>
          <p:cNvSpPr txBox="1">
            <a:spLocks noGrp="1"/>
          </p:cNvSpPr>
          <p:nvPr>
            <p:ph type="body" idx="1"/>
          </p:nvPr>
        </p:nvSpPr>
        <p:spPr>
          <a:xfrm>
            <a:off x="679750" y="4715900"/>
            <a:ext cx="5438125" cy="4467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8" name="Google Shape;298;p16:notes"/>
          <p:cNvSpPr>
            <a:spLocks noGrp="1" noRot="1" noChangeAspect="1"/>
          </p:cNvSpPr>
          <p:nvPr>
            <p:ph type="sldImg" idx="2"/>
          </p:nvPr>
        </p:nvSpPr>
        <p:spPr>
          <a:xfrm>
            <a:off x="1133150" y="744600"/>
            <a:ext cx="4532000" cy="37230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7:notes"/>
          <p:cNvSpPr txBox="1">
            <a:spLocks noGrp="1"/>
          </p:cNvSpPr>
          <p:nvPr>
            <p:ph type="body" idx="1"/>
          </p:nvPr>
        </p:nvSpPr>
        <p:spPr>
          <a:xfrm>
            <a:off x="679750" y="4715900"/>
            <a:ext cx="5438125" cy="4467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3" name="Google Shape;313;p17: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8:notes"/>
          <p:cNvSpPr txBox="1">
            <a:spLocks noGrp="1"/>
          </p:cNvSpPr>
          <p:nvPr>
            <p:ph type="body" idx="1"/>
          </p:nvPr>
        </p:nvSpPr>
        <p:spPr>
          <a:xfrm>
            <a:off x="679750" y="4715900"/>
            <a:ext cx="5438125" cy="4467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1" name="Google Shape;331;p18: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6d9268fe04_0_0: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5" name="Google Shape;165;g6d9268fe04_0_0:notes"/>
          <p:cNvSpPr txBox="1">
            <a:spLocks noGrp="1"/>
          </p:cNvSpPr>
          <p:nvPr>
            <p:ph type="body" idx="1"/>
          </p:nvPr>
        </p:nvSpPr>
        <p:spPr>
          <a:xfrm>
            <a:off x="679750" y="4715900"/>
            <a:ext cx="5438100" cy="4467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19:notes"/>
          <p:cNvSpPr txBox="1">
            <a:spLocks noGrp="1"/>
          </p:cNvSpPr>
          <p:nvPr>
            <p:ph type="body" idx="1"/>
          </p:nvPr>
        </p:nvSpPr>
        <p:spPr>
          <a:xfrm>
            <a:off x="679750" y="4715900"/>
            <a:ext cx="5438125" cy="4467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u="sng">
                <a:solidFill>
                  <a:schemeClr val="hlink"/>
                </a:solidFill>
                <a:hlinkClick r:id="rId3"/>
              </a:rPr>
              <a:t>https://www.ethicalconsumer.org/palm-oil/palm-oil-free-list</a:t>
            </a:r>
            <a:r>
              <a:rPr lang="en-GB"/>
              <a:t> </a:t>
            </a:r>
            <a:endParaRPr/>
          </a:p>
        </p:txBody>
      </p:sp>
      <p:sp>
        <p:nvSpPr>
          <p:cNvPr id="349" name="Google Shape;349;p19:notes"/>
          <p:cNvSpPr>
            <a:spLocks noGrp="1" noRot="1" noChangeAspect="1"/>
          </p:cNvSpPr>
          <p:nvPr>
            <p:ph type="sldImg" idx="2"/>
          </p:nvPr>
        </p:nvSpPr>
        <p:spPr>
          <a:xfrm>
            <a:off x="1133150" y="744600"/>
            <a:ext cx="4532000" cy="37230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0:notes"/>
          <p:cNvSpPr txBox="1">
            <a:spLocks noGrp="1"/>
          </p:cNvSpPr>
          <p:nvPr>
            <p:ph type="body" idx="1"/>
          </p:nvPr>
        </p:nvSpPr>
        <p:spPr>
          <a:xfrm>
            <a:off x="679750" y="4715900"/>
            <a:ext cx="5438125" cy="4467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58" name="Google Shape;358;p20:notes"/>
          <p:cNvSpPr>
            <a:spLocks noGrp="1" noRot="1" noChangeAspect="1"/>
          </p:cNvSpPr>
          <p:nvPr>
            <p:ph type="sldImg" idx="2"/>
          </p:nvPr>
        </p:nvSpPr>
        <p:spPr>
          <a:xfrm>
            <a:off x="1133150" y="744600"/>
            <a:ext cx="4532000" cy="37230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7c20cce8fa_0_0:notes"/>
          <p:cNvSpPr>
            <a:spLocks noGrp="1" noRot="1" noChangeAspect="1"/>
          </p:cNvSpPr>
          <p:nvPr>
            <p:ph type="sldImg" idx="2"/>
          </p:nvPr>
        </p:nvSpPr>
        <p:spPr>
          <a:xfrm>
            <a:off x="1133169" y="744617"/>
            <a:ext cx="4532100" cy="3723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7" name="Google Shape;367;g7c20cce8fa_0_0:notes"/>
          <p:cNvSpPr txBox="1">
            <a:spLocks noGrp="1"/>
          </p:cNvSpPr>
          <p:nvPr>
            <p:ph type="body" idx="1"/>
          </p:nvPr>
        </p:nvSpPr>
        <p:spPr>
          <a:xfrm>
            <a:off x="679768" y="4715907"/>
            <a:ext cx="5438100" cy="4467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6d9268fe04_0_5: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g6d9268fe04_0_5:notes"/>
          <p:cNvSpPr txBox="1">
            <a:spLocks noGrp="1"/>
          </p:cNvSpPr>
          <p:nvPr>
            <p:ph type="body" idx="1"/>
          </p:nvPr>
        </p:nvSpPr>
        <p:spPr>
          <a:xfrm>
            <a:off x="679750" y="4715900"/>
            <a:ext cx="5438100" cy="4467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3:notes"/>
          <p:cNvSpPr txBox="1">
            <a:spLocks noGrp="1"/>
          </p:cNvSpPr>
          <p:nvPr>
            <p:ph type="body" idx="1"/>
          </p:nvPr>
        </p:nvSpPr>
        <p:spPr>
          <a:xfrm>
            <a:off x="679750" y="4715900"/>
            <a:ext cx="5438125" cy="4467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7" name="Google Shape;177;p3:notes"/>
          <p:cNvSpPr>
            <a:spLocks noGrp="1" noRot="1" noChangeAspect="1"/>
          </p:cNvSpPr>
          <p:nvPr>
            <p:ph type="sldImg" idx="2"/>
          </p:nvPr>
        </p:nvSpPr>
        <p:spPr>
          <a:xfrm>
            <a:off x="1133150" y="744600"/>
            <a:ext cx="4532000" cy="37230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4:notes"/>
          <p:cNvSpPr txBox="1">
            <a:spLocks noGrp="1"/>
          </p:cNvSpPr>
          <p:nvPr>
            <p:ph type="body" idx="1"/>
          </p:nvPr>
        </p:nvSpPr>
        <p:spPr>
          <a:xfrm>
            <a:off x="679750" y="4715900"/>
            <a:ext cx="5438125" cy="4467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6" name="Google Shape;196;p4:notes"/>
          <p:cNvSpPr>
            <a:spLocks noGrp="1" noRot="1" noChangeAspect="1"/>
          </p:cNvSpPr>
          <p:nvPr>
            <p:ph type="sldImg" idx="2"/>
          </p:nvPr>
        </p:nvSpPr>
        <p:spPr>
          <a:xfrm>
            <a:off x="1133150" y="744600"/>
            <a:ext cx="4532000" cy="37230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5:notes"/>
          <p:cNvSpPr txBox="1">
            <a:spLocks noGrp="1"/>
          </p:cNvSpPr>
          <p:nvPr>
            <p:ph type="body" idx="1"/>
          </p:nvPr>
        </p:nvSpPr>
        <p:spPr>
          <a:xfrm>
            <a:off x="679750" y="4715900"/>
            <a:ext cx="5438125" cy="4467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4" name="Google Shape;204;p5:notes"/>
          <p:cNvSpPr>
            <a:spLocks noGrp="1" noRot="1" noChangeAspect="1"/>
          </p:cNvSpPr>
          <p:nvPr>
            <p:ph type="sldImg" idx="2"/>
          </p:nvPr>
        </p:nvSpPr>
        <p:spPr>
          <a:xfrm>
            <a:off x="1133150" y="744600"/>
            <a:ext cx="4532000" cy="37230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6:notes"/>
          <p:cNvSpPr txBox="1">
            <a:spLocks noGrp="1"/>
          </p:cNvSpPr>
          <p:nvPr>
            <p:ph type="body" idx="1"/>
          </p:nvPr>
        </p:nvSpPr>
        <p:spPr>
          <a:xfrm>
            <a:off x="679750" y="4715900"/>
            <a:ext cx="5438125" cy="4467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4" name="Google Shape;214;p6: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7:notes"/>
          <p:cNvSpPr txBox="1">
            <a:spLocks noGrp="1"/>
          </p:cNvSpPr>
          <p:nvPr>
            <p:ph type="body" idx="1"/>
          </p:nvPr>
        </p:nvSpPr>
        <p:spPr>
          <a:xfrm>
            <a:off x="679750" y="4715900"/>
            <a:ext cx="5438125" cy="4467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1" name="Google Shape;221;p7:notes"/>
          <p:cNvSpPr>
            <a:spLocks noGrp="1" noRot="1" noChangeAspect="1"/>
          </p:cNvSpPr>
          <p:nvPr>
            <p:ph type="sldImg" idx="2"/>
          </p:nvPr>
        </p:nvSpPr>
        <p:spPr>
          <a:xfrm>
            <a:off x="1133150" y="744600"/>
            <a:ext cx="4532000" cy="37230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8:notes"/>
          <p:cNvSpPr txBox="1">
            <a:spLocks noGrp="1"/>
          </p:cNvSpPr>
          <p:nvPr>
            <p:ph type="body" idx="1"/>
          </p:nvPr>
        </p:nvSpPr>
        <p:spPr>
          <a:xfrm>
            <a:off x="679750" y="4715900"/>
            <a:ext cx="5438125" cy="4467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1" name="Google Shape;231;p8:notes"/>
          <p:cNvSpPr>
            <a:spLocks noGrp="1" noRot="1" noChangeAspect="1"/>
          </p:cNvSpPr>
          <p:nvPr>
            <p:ph type="sldImg" idx="2"/>
          </p:nvPr>
        </p:nvSpPr>
        <p:spPr>
          <a:xfrm>
            <a:off x="1133150" y="744600"/>
            <a:ext cx="4532000" cy="37230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2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3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6"/>
        <p:cNvGrpSpPr/>
        <p:nvPr/>
      </p:nvGrpSpPr>
      <p:grpSpPr>
        <a:xfrm>
          <a:off x="0" y="0"/>
          <a:ext cx="0" cy="0"/>
          <a:chOff x="0" y="0"/>
          <a:chExt cx="0" cy="0"/>
        </a:xfrm>
      </p:grpSpPr>
      <p:sp>
        <p:nvSpPr>
          <p:cNvPr id="87" name="Google Shape;87;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2"/>
        <p:cNvGrpSpPr/>
        <p:nvPr/>
      </p:nvGrpSpPr>
      <p:grpSpPr>
        <a:xfrm>
          <a:off x="0" y="0"/>
          <a:ext cx="0" cy="0"/>
          <a:chOff x="0" y="0"/>
          <a:chExt cx="0" cy="0"/>
        </a:xfrm>
      </p:grpSpPr>
      <p:sp>
        <p:nvSpPr>
          <p:cNvPr id="93" name="Google Shape;93;p3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3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5" name="Google Shape;95;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8"/>
        <p:cNvGrpSpPr/>
        <p:nvPr/>
      </p:nvGrpSpPr>
      <p:grpSpPr>
        <a:xfrm>
          <a:off x="0" y="0"/>
          <a:ext cx="0" cy="0"/>
          <a:chOff x="0" y="0"/>
          <a:chExt cx="0" cy="0"/>
        </a:xfrm>
      </p:grpSpPr>
      <p:sp>
        <p:nvSpPr>
          <p:cNvPr id="99" name="Google Shape;99;p3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3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1" name="Google Shape;101;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4"/>
        <p:cNvGrpSpPr/>
        <p:nvPr/>
      </p:nvGrpSpPr>
      <p:grpSpPr>
        <a:xfrm>
          <a:off x="0" y="0"/>
          <a:ext cx="0" cy="0"/>
          <a:chOff x="0" y="0"/>
          <a:chExt cx="0" cy="0"/>
        </a:xfrm>
      </p:grpSpPr>
      <p:sp>
        <p:nvSpPr>
          <p:cNvPr id="105" name="Google Shape;105;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3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3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1"/>
        <p:cNvGrpSpPr/>
        <p:nvPr/>
      </p:nvGrpSpPr>
      <p:grpSpPr>
        <a:xfrm>
          <a:off x="0" y="0"/>
          <a:ext cx="0" cy="0"/>
          <a:chOff x="0" y="0"/>
          <a:chExt cx="0" cy="0"/>
        </a:xfrm>
      </p:grpSpPr>
      <p:sp>
        <p:nvSpPr>
          <p:cNvPr id="112" name="Google Shape;112;p3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3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4" name="Google Shape;114;p3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p3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6" name="Google Shape;116;p3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0"/>
        <p:cNvGrpSpPr/>
        <p:nvPr/>
      </p:nvGrpSpPr>
      <p:grpSpPr>
        <a:xfrm>
          <a:off x="0" y="0"/>
          <a:ext cx="0" cy="0"/>
          <a:chOff x="0" y="0"/>
          <a:chExt cx="0" cy="0"/>
        </a:xfrm>
      </p:grpSpPr>
      <p:sp>
        <p:nvSpPr>
          <p:cNvPr id="121" name="Google Shape;121;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5"/>
        <p:cNvGrpSpPr/>
        <p:nvPr/>
      </p:nvGrpSpPr>
      <p:grpSpPr>
        <a:xfrm>
          <a:off x="0" y="0"/>
          <a:ext cx="0" cy="0"/>
          <a:chOff x="0" y="0"/>
          <a:chExt cx="0" cy="0"/>
        </a:xfrm>
      </p:grpSpPr>
      <p:sp>
        <p:nvSpPr>
          <p:cNvPr id="126" name="Google Shape;126;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9"/>
        <p:cNvGrpSpPr/>
        <p:nvPr/>
      </p:nvGrpSpPr>
      <p:grpSpPr>
        <a:xfrm>
          <a:off x="0" y="0"/>
          <a:ext cx="0" cy="0"/>
          <a:chOff x="0" y="0"/>
          <a:chExt cx="0" cy="0"/>
        </a:xfrm>
      </p:grpSpPr>
      <p:sp>
        <p:nvSpPr>
          <p:cNvPr id="130" name="Google Shape;130;p4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4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2" name="Google Shape;132;p4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3" name="Google Shape;133;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6"/>
        <p:cNvGrpSpPr/>
        <p:nvPr/>
      </p:nvGrpSpPr>
      <p:grpSpPr>
        <a:xfrm>
          <a:off x="0" y="0"/>
          <a:ext cx="0" cy="0"/>
          <a:chOff x="0" y="0"/>
          <a:chExt cx="0" cy="0"/>
        </a:xfrm>
      </p:grpSpPr>
      <p:sp>
        <p:nvSpPr>
          <p:cNvPr id="137" name="Google Shape;137;p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42"/>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39" name="Google Shape;139;p4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0" name="Google Shape;140;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3"/>
        <p:cNvGrpSpPr/>
        <p:nvPr/>
      </p:nvGrpSpPr>
      <p:grpSpPr>
        <a:xfrm>
          <a:off x="0" y="0"/>
          <a:ext cx="0" cy="0"/>
          <a:chOff x="0" y="0"/>
          <a:chExt cx="0" cy="0"/>
        </a:xfrm>
      </p:grpSpPr>
      <p:sp>
        <p:nvSpPr>
          <p:cNvPr id="144" name="Google Shape;144;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p4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6" name="Google Shape;146;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 name="Google Shape;148;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9"/>
        <p:cNvGrpSpPr/>
        <p:nvPr/>
      </p:nvGrpSpPr>
      <p:grpSpPr>
        <a:xfrm>
          <a:off x="0" y="0"/>
          <a:ext cx="0" cy="0"/>
          <a:chOff x="0" y="0"/>
          <a:chExt cx="0" cy="0"/>
        </a:xfrm>
      </p:grpSpPr>
      <p:sp>
        <p:nvSpPr>
          <p:cNvPr id="150" name="Google Shape;150;p4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p4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2" name="Google Shape;152;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4" name="Google Shape;154;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3"/>
        <p:cNvGrpSpPr/>
        <p:nvPr/>
      </p:nvGrpSpPr>
      <p:grpSpPr>
        <a:xfrm>
          <a:off x="0" y="0"/>
          <a:ext cx="0" cy="0"/>
          <a:chOff x="0" y="0"/>
          <a:chExt cx="0" cy="0"/>
        </a:xfrm>
      </p:grpSpPr>
      <p:sp>
        <p:nvSpPr>
          <p:cNvPr id="24" name="Google Shape;24;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0"/>
        <p:cNvGrpSpPr/>
        <p:nvPr/>
      </p:nvGrpSpPr>
      <p:grpSpPr>
        <a:xfrm>
          <a:off x="0" y="0"/>
          <a:ext cx="0" cy="0"/>
          <a:chOff x="0" y="0"/>
          <a:chExt cx="0" cy="0"/>
        </a:xfrm>
      </p:grpSpPr>
      <p:sp>
        <p:nvSpPr>
          <p:cNvPr id="31" name="Google Shape;31;p2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2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2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2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3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3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2"/>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3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BB56A"/>
        </a:solidFill>
        <a:effectLst/>
      </p:bgPr>
    </p:bg>
    <p:spTree>
      <p:nvGrpSpPr>
        <p:cNvPr id="1" name="Shape 5"/>
        <p:cNvGrpSpPr/>
        <p:nvPr/>
      </p:nvGrpSpPr>
      <p:grpSpPr>
        <a:xfrm>
          <a:off x="0" y="0"/>
          <a:ext cx="0" cy="0"/>
          <a:chOff x="0" y="0"/>
          <a:chExt cx="0" cy="0"/>
        </a:xfrm>
      </p:grpSpPr>
      <p:sp>
        <p:nvSpPr>
          <p:cNvPr id="6" name="Google Shape;6;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5BB56A"/>
        </a:solidFill>
        <a:effectLst/>
      </p:bgPr>
    </p:bg>
    <p:spTree>
      <p:nvGrpSpPr>
        <p:cNvPr id="1" name="Shape 80"/>
        <p:cNvGrpSpPr/>
        <p:nvPr/>
      </p:nvGrpSpPr>
      <p:grpSpPr>
        <a:xfrm>
          <a:off x="0" y="0"/>
          <a:ext cx="0" cy="0"/>
          <a:chOff x="0" y="0"/>
          <a:chExt cx="0" cy="0"/>
        </a:xfrm>
      </p:grpSpPr>
      <p:sp>
        <p:nvSpPr>
          <p:cNvPr id="81" name="Google Shape;81;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2" name="Google Shape;82;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 name="Google Shape;83;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4" name="Google Shape;84;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5" name="Google Shape;85;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www.grida.no/resources/12536"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hyperlink" Target="https://en.wikipedia.org/wiki/Orangutan"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hyperlink" Target="https://en.wikipedia.org/wiki/Orangutan"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hyperlink" Target="http://www.ethicalconsumer.org/shoppingethically/palmoilfreelist"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cpre.org.uk/" TargetMode="Externa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hyperlink" Target="https://commons.wikimedia.org/w/index.php?curid=10605283" TargetMode="External"/><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hyperlink" Target="https://www.pexels.com/photo/silver-steel-mining-crane-on-black-rocky-soil-during-daytime-60008/"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hyperlink" Target="https://www.pexels.com/search/desert/" TargetMode="External"/><Relationship Id="rId5" Type="http://schemas.openxmlformats.org/officeDocument/2006/relationships/image" Target="../media/image6.png"/><Relationship Id="rId10" Type="http://schemas.openxmlformats.org/officeDocument/2006/relationships/hyperlink" Target="https://pixabay.com/illustrations/pollution-trash-degradation-1603644/" TargetMode="External"/><Relationship Id="rId4" Type="http://schemas.openxmlformats.org/officeDocument/2006/relationships/image" Target="../media/image5.jpg"/><Relationship Id="rId9" Type="http://schemas.openxmlformats.org/officeDocument/2006/relationships/hyperlink" Target="https://pixabay.com/photos/skyscraper-houses-city-america-450793/"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hyperlink" Target="https://www.grida.no/resources/12537"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1C7ecAoXav0"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hyperlink" Target="https://en.wikipedia.org/wiki/Pickled_cucumber" TargetMode="Externa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1"/>
          <p:cNvPicPr preferRelativeResize="0"/>
          <p:nvPr/>
        </p:nvPicPr>
        <p:blipFill rotWithShape="1">
          <a:blip r:embed="rId3">
            <a:alphaModFix/>
          </a:blip>
          <a:srcRect t="4119" b="11611"/>
          <a:stretch/>
        </p:blipFill>
        <p:spPr>
          <a:xfrm>
            <a:off x="20" y="10"/>
            <a:ext cx="12191980" cy="6857990"/>
          </a:xfrm>
          <a:prstGeom prst="rect">
            <a:avLst/>
          </a:prstGeom>
          <a:noFill/>
          <a:ln>
            <a:noFill/>
          </a:ln>
        </p:spPr>
      </p:pic>
      <p:sp>
        <p:nvSpPr>
          <p:cNvPr id="160" name="Google Shape;160;p1"/>
          <p:cNvSpPr/>
          <p:nvPr/>
        </p:nvSpPr>
        <p:spPr>
          <a:xfrm>
            <a:off x="7488621" y="2277613"/>
            <a:ext cx="4703379" cy="4580387"/>
          </a:xfrm>
          <a:custGeom>
            <a:avLst/>
            <a:gdLst/>
            <a:ahLst/>
            <a:cxnLst/>
            <a:rect l="l" t="t" r="r" b="b"/>
            <a:pathLst>
              <a:path w="1333" h="1298" extrusionOk="0">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rgbClr val="5BB56A"/>
          </a:solid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dk1"/>
              </a:buClr>
              <a:buSzPts val="1600"/>
              <a:buFont typeface="Arial"/>
              <a:buNone/>
            </a:pPr>
            <a:endParaRPr sz="1600" b="0" i="0" u="none" strike="noStrike" cap="none">
              <a:solidFill>
                <a:schemeClr val="dk1"/>
              </a:solidFill>
              <a:latin typeface="Calibri"/>
              <a:ea typeface="Calibri"/>
              <a:cs typeface="Calibri"/>
              <a:sym typeface="Calibri"/>
            </a:endParaRPr>
          </a:p>
        </p:txBody>
      </p:sp>
      <p:sp>
        <p:nvSpPr>
          <p:cNvPr id="161" name="Google Shape;161;p1"/>
          <p:cNvSpPr txBox="1">
            <a:spLocks noGrp="1"/>
          </p:cNvSpPr>
          <p:nvPr>
            <p:ph type="ctrTitle"/>
          </p:nvPr>
        </p:nvSpPr>
        <p:spPr>
          <a:xfrm>
            <a:off x="8017250" y="5498627"/>
            <a:ext cx="3852000" cy="5835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3600"/>
              <a:buFont typeface="Calibri"/>
              <a:buNone/>
            </a:pPr>
            <a:r>
              <a:rPr lang="en-GB" sz="3600" b="1">
                <a:solidFill>
                  <a:srgbClr val="FFFFFF"/>
                </a:solidFill>
              </a:rPr>
              <a:t>Humans v Ecosystems? positive and negative human interactions with ecosystems</a:t>
            </a:r>
            <a:endParaRPr sz="3600" b="1">
              <a:solidFill>
                <a:srgbClr val="FFFFFF"/>
              </a:solidFill>
            </a:endParaRPr>
          </a:p>
        </p:txBody>
      </p:sp>
      <p:sp>
        <p:nvSpPr>
          <p:cNvPr id="162" name="Google Shape;162;p1"/>
          <p:cNvSpPr/>
          <p:nvPr/>
        </p:nvSpPr>
        <p:spPr>
          <a:xfrm>
            <a:off x="3150979" y="6514150"/>
            <a:ext cx="6096000"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chemeClr val="lt1"/>
                </a:solidFill>
                <a:latin typeface="Calibri"/>
                <a:ea typeface="Calibri"/>
                <a:cs typeface="Calibri"/>
                <a:sym typeface="Calibri"/>
              </a:rPr>
              <a:t>https://pixabay.com/photos/squirrel-young-young-animal-mammal-4310069/</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9"/>
          <p:cNvSpPr txBox="1">
            <a:spLocks noGrp="1"/>
          </p:cNvSpPr>
          <p:nvPr>
            <p:ph type="body" idx="1"/>
          </p:nvPr>
        </p:nvSpPr>
        <p:spPr>
          <a:xfrm>
            <a:off x="110995" y="1073090"/>
            <a:ext cx="29682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800"/>
              <a:buNone/>
            </a:pPr>
            <a:r>
              <a:rPr lang="en-GB">
                <a:solidFill>
                  <a:srgbClr val="FFFFFF"/>
                </a:solidFill>
              </a:rPr>
              <a:t>Which country has the highest CO</a:t>
            </a:r>
            <a:r>
              <a:rPr lang="en-GB" baseline="-25000">
                <a:solidFill>
                  <a:srgbClr val="FFFFFF"/>
                </a:solidFill>
              </a:rPr>
              <a:t>2</a:t>
            </a:r>
            <a:r>
              <a:rPr lang="en-GB">
                <a:solidFill>
                  <a:srgbClr val="FFFFFF"/>
                </a:solidFill>
              </a:rPr>
              <a:t> emissions from peatland degradation?</a:t>
            </a:r>
            <a:endParaRPr>
              <a:solidFill>
                <a:srgbClr val="FFFFFF"/>
              </a:solidFill>
            </a:endParaRPr>
          </a:p>
          <a:p>
            <a:pPr marL="0" lvl="0" indent="0" algn="l" rtl="0">
              <a:lnSpc>
                <a:spcPct val="90000"/>
              </a:lnSpc>
              <a:spcBef>
                <a:spcPts val="1000"/>
              </a:spcBef>
              <a:spcAft>
                <a:spcPts val="0"/>
              </a:spcAft>
              <a:buClr>
                <a:schemeClr val="dk1"/>
              </a:buClr>
              <a:buSzPts val="2800"/>
              <a:buNone/>
            </a:pPr>
            <a:r>
              <a:rPr lang="en-GB">
                <a:solidFill>
                  <a:srgbClr val="FFFFFF"/>
                </a:solidFill>
              </a:rPr>
              <a:t>(NB degradation includes draining and deforestation.)</a:t>
            </a:r>
            <a:endParaRPr>
              <a:solidFill>
                <a:srgbClr val="FFFFFF"/>
              </a:solidFill>
            </a:endParaRPr>
          </a:p>
        </p:txBody>
      </p:sp>
      <p:pic>
        <p:nvPicPr>
          <p:cNvPr id="242" name="Google Shape;242;p9"/>
          <p:cNvPicPr preferRelativeResize="0"/>
          <p:nvPr/>
        </p:nvPicPr>
        <p:blipFill rotWithShape="1">
          <a:blip r:embed="rId3">
            <a:alphaModFix/>
          </a:blip>
          <a:srcRect l="10980" t="4471" r="10894"/>
          <a:stretch/>
        </p:blipFill>
        <p:spPr>
          <a:xfrm>
            <a:off x="3170025" y="64300"/>
            <a:ext cx="8922925" cy="66879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10"/>
          <p:cNvSpPr/>
          <p:nvPr/>
        </p:nvSpPr>
        <p:spPr>
          <a:xfrm>
            <a:off x="0" y="0"/>
            <a:ext cx="4059050" cy="6858000"/>
          </a:xfrm>
          <a:prstGeom prst="rect">
            <a:avLst/>
          </a:prstGeom>
          <a:solidFill>
            <a:srgbClr val="0169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48" name="Google Shape;248;p10"/>
          <p:cNvSpPr txBox="1">
            <a:spLocks noGrp="1"/>
          </p:cNvSpPr>
          <p:nvPr>
            <p:ph type="title"/>
          </p:nvPr>
        </p:nvSpPr>
        <p:spPr>
          <a:xfrm>
            <a:off x="838200" y="1412488"/>
            <a:ext cx="2899189" cy="436384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FFFF"/>
              </a:buClr>
              <a:buSzPts val="3700"/>
              <a:buFont typeface="Calibri"/>
              <a:buNone/>
            </a:pPr>
            <a:r>
              <a:rPr lang="en-GB" sz="3700">
                <a:solidFill>
                  <a:srgbClr val="FFFFFF"/>
                </a:solidFill>
              </a:rPr>
              <a:t>What drives deforestation in Indonesia?</a:t>
            </a:r>
            <a:endParaRPr/>
          </a:p>
        </p:txBody>
      </p:sp>
      <p:sp>
        <p:nvSpPr>
          <p:cNvPr id="249" name="Google Shape;249;p10"/>
          <p:cNvSpPr txBox="1">
            <a:spLocks noGrp="1"/>
          </p:cNvSpPr>
          <p:nvPr>
            <p:ph type="body" idx="1"/>
          </p:nvPr>
        </p:nvSpPr>
        <p:spPr>
          <a:xfrm>
            <a:off x="4380855" y="1412489"/>
            <a:ext cx="3427283" cy="4363844"/>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FFFFFF"/>
              </a:buClr>
              <a:buSzPts val="2000"/>
              <a:buChar char="•"/>
            </a:pPr>
            <a:r>
              <a:rPr lang="en-GB" sz="2000">
                <a:solidFill>
                  <a:srgbClr val="FFFFFF"/>
                </a:solidFill>
              </a:rPr>
              <a:t>A study of greenhouse gas emissions from palm oil expansion in Indonesia's Riau Province between 2000 and 2012 assessed carbon dioxide emissions at 5.2 million tons annually, with about 70 percent coming from areas with peat soils.</a:t>
            </a:r>
            <a:endParaRPr>
              <a:solidFill>
                <a:srgbClr val="FFFFFF"/>
              </a:solidFill>
            </a:endParaRPr>
          </a:p>
        </p:txBody>
      </p:sp>
      <p:cxnSp>
        <p:nvCxnSpPr>
          <p:cNvPr id="250" name="Google Shape;250;p10"/>
          <p:cNvCxnSpPr/>
          <p:nvPr/>
        </p:nvCxnSpPr>
        <p:spPr>
          <a:xfrm>
            <a:off x="8129871" y="1412488"/>
            <a:ext cx="0" cy="3657600"/>
          </a:xfrm>
          <a:prstGeom prst="straightConnector1">
            <a:avLst/>
          </a:prstGeom>
          <a:noFill/>
          <a:ln w="12700" cap="flat" cmpd="sng">
            <a:solidFill>
              <a:srgbClr val="7F7F7F"/>
            </a:solidFill>
            <a:prstDash val="solid"/>
            <a:miter lim="800000"/>
            <a:headEnd type="none" w="sm" len="sm"/>
            <a:tailEnd type="none" w="sm" len="sm"/>
          </a:ln>
        </p:spPr>
      </p:cxnSp>
      <p:sp>
        <p:nvSpPr>
          <p:cNvPr id="251" name="Google Shape;251;p10"/>
          <p:cNvSpPr txBox="1">
            <a:spLocks noGrp="1"/>
          </p:cNvSpPr>
          <p:nvPr>
            <p:ph type="body" idx="2"/>
          </p:nvPr>
        </p:nvSpPr>
        <p:spPr>
          <a:xfrm>
            <a:off x="8451604" y="1412489"/>
            <a:ext cx="3197701" cy="4363844"/>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FFFFFF"/>
              </a:buClr>
              <a:buSzPts val="2000"/>
              <a:buChar char="•"/>
            </a:pPr>
            <a:r>
              <a:rPr lang="en-GB" sz="2000">
                <a:solidFill>
                  <a:srgbClr val="FFFFFF"/>
                </a:solidFill>
              </a:rPr>
              <a:t>Peat swamp forests that are home to high densities of orangutans are often targeted for oil palm plantations. Palm oil is found in around 50% of products in your supermarket.</a:t>
            </a:r>
            <a:endParaRPr>
              <a:solidFill>
                <a:srgbClr val="FFFFFF"/>
              </a:solidFill>
            </a:endParaRPr>
          </a:p>
          <a:p>
            <a:pPr marL="228600" lvl="0" indent="-101600" algn="l" rtl="0">
              <a:lnSpc>
                <a:spcPct val="90000"/>
              </a:lnSpc>
              <a:spcBef>
                <a:spcPts val="1000"/>
              </a:spcBef>
              <a:spcAft>
                <a:spcPts val="0"/>
              </a:spcAft>
              <a:buClr>
                <a:schemeClr val="dk1"/>
              </a:buClr>
              <a:buSzPts val="2000"/>
              <a:buNone/>
            </a:pPr>
            <a:endParaRPr sz="20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11"/>
          <p:cNvSpPr/>
          <p:nvPr/>
        </p:nvSpPr>
        <p:spPr>
          <a:xfrm>
            <a:off x="336884" y="311449"/>
            <a:ext cx="4332307" cy="6179552"/>
          </a:xfrm>
          <a:prstGeom prst="rect">
            <a:avLst/>
          </a:prstGeom>
          <a:solidFill>
            <a:srgbClr val="01693F"/>
          </a:solidFill>
          <a:ln w="127000" cap="sq" cmpd="thinThick">
            <a:solidFill>
              <a:srgbClr val="0169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7" name="Google Shape;257;p11"/>
          <p:cNvSpPr>
            <a:spLocks noGrp="1"/>
          </p:cNvSpPr>
          <p:nvPr>
            <p:ph type="title"/>
          </p:nvPr>
        </p:nvSpPr>
        <p:spPr>
          <a:xfrm>
            <a:off x="742950" y="742951"/>
            <a:ext cx="3476625" cy="4962524"/>
          </a:xfrm>
          <a:prstGeom prst="ellipse">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2070"/>
              <a:buFont typeface="Calibri"/>
              <a:buNone/>
            </a:pPr>
            <a:r>
              <a:rPr lang="en-GB" sz="2070">
                <a:solidFill>
                  <a:srgbClr val="FFFFFF"/>
                </a:solidFill>
                <a:latin typeface="Calibri"/>
                <a:ea typeface="Calibri"/>
                <a:cs typeface="Calibri"/>
                <a:sym typeface="Calibri"/>
              </a:rPr>
              <a:t>Palm oil is planted because its fruits have a very high oil content. An even bigger area would need to be planted for a lower yielding crop</a:t>
            </a:r>
            <a:r>
              <a:rPr lang="en-GB" sz="2070">
                <a:solidFill>
                  <a:srgbClr val="FFFFFF"/>
                </a:solidFill>
              </a:rPr>
              <a:t>.</a:t>
            </a:r>
            <a:br>
              <a:rPr lang="en-GB" sz="2070">
                <a:solidFill>
                  <a:srgbClr val="FFFFFF"/>
                </a:solidFill>
              </a:rPr>
            </a:br>
            <a:r>
              <a:rPr lang="en-GB" sz="2430" b="1">
                <a:solidFill>
                  <a:srgbClr val="FF0000"/>
                </a:solidFill>
              </a:rPr>
              <a:t>Agree or disagree</a:t>
            </a:r>
            <a:br>
              <a:rPr lang="en-GB" sz="2070">
                <a:solidFill>
                  <a:srgbClr val="FFFFFF"/>
                </a:solidFill>
              </a:rPr>
            </a:br>
            <a:r>
              <a:rPr lang="en-GB" sz="2070">
                <a:solidFill>
                  <a:srgbClr val="FFFFFF"/>
                </a:solidFill>
              </a:rPr>
              <a:t>“Consumption is the problem.”</a:t>
            </a:r>
            <a:r>
              <a:rPr lang="en-GB" sz="2070">
                <a:solidFill>
                  <a:srgbClr val="FFFFFF"/>
                </a:solidFill>
                <a:latin typeface="Calibri"/>
                <a:ea typeface="Calibri"/>
                <a:cs typeface="Calibri"/>
                <a:sym typeface="Calibri"/>
              </a:rPr>
              <a:t> </a:t>
            </a:r>
            <a:endParaRPr/>
          </a:p>
        </p:txBody>
      </p:sp>
      <p:pic>
        <p:nvPicPr>
          <p:cNvPr id="258" name="Google Shape;258;p11"/>
          <p:cNvPicPr preferRelativeResize="0">
            <a:picLocks noGrp="1"/>
          </p:cNvPicPr>
          <p:nvPr>
            <p:ph type="body" idx="1"/>
          </p:nvPr>
        </p:nvPicPr>
        <p:blipFill rotWithShape="1">
          <a:blip r:embed="rId3">
            <a:alphaModFix/>
          </a:blip>
          <a:srcRect b="15412"/>
          <a:stretch/>
        </p:blipFill>
        <p:spPr>
          <a:xfrm>
            <a:off x="5153822" y="1589797"/>
            <a:ext cx="6553545" cy="368634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p12"/>
          <p:cNvPicPr preferRelativeResize="0">
            <a:picLocks noGrp="1"/>
          </p:cNvPicPr>
          <p:nvPr>
            <p:ph type="body" idx="1"/>
          </p:nvPr>
        </p:nvPicPr>
        <p:blipFill rotWithShape="1">
          <a:blip r:embed="rId3">
            <a:alphaModFix/>
          </a:blip>
          <a:srcRect l="26695" t="11099" r="23697" b="11581"/>
          <a:stretch/>
        </p:blipFill>
        <p:spPr>
          <a:xfrm>
            <a:off x="3429425" y="1503400"/>
            <a:ext cx="5852700" cy="5194800"/>
          </a:xfrm>
          <a:prstGeom prst="rect">
            <a:avLst/>
          </a:prstGeom>
          <a:noFill/>
          <a:ln>
            <a:noFill/>
          </a:ln>
        </p:spPr>
      </p:pic>
      <p:sp>
        <p:nvSpPr>
          <p:cNvPr id="264" name="Google Shape;264;p12"/>
          <p:cNvSpPr txBox="1">
            <a:spLocks noGrp="1"/>
          </p:cNvSpPr>
          <p:nvPr>
            <p:ph type="title"/>
          </p:nvPr>
        </p:nvSpPr>
        <p:spPr>
          <a:xfrm>
            <a:off x="838200" y="107200"/>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GB" b="1">
                <a:solidFill>
                  <a:srgbClr val="FFFFFF"/>
                </a:solidFill>
              </a:rPr>
              <a:t>Environmental and social impacts of peatland drainage.</a:t>
            </a:r>
            <a:endParaRPr b="1">
              <a:solidFill>
                <a:srgbClr val="FFFFFF"/>
              </a:solidFill>
            </a:endParaRPr>
          </a:p>
        </p:txBody>
      </p:sp>
      <p:sp>
        <p:nvSpPr>
          <p:cNvPr id="265" name="Google Shape;265;p12"/>
          <p:cNvSpPr/>
          <p:nvPr/>
        </p:nvSpPr>
        <p:spPr>
          <a:xfrm>
            <a:off x="838200" y="6127234"/>
            <a:ext cx="225895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000" b="0" i="0" u="sng" strike="noStrike" cap="none">
                <a:solidFill>
                  <a:schemeClr val="dk1"/>
                </a:solidFill>
                <a:latin typeface="Calibri"/>
                <a:ea typeface="Calibri"/>
                <a:cs typeface="Calibri"/>
                <a:sym typeface="Calibri"/>
                <a:hlinkClick r:id="rId4"/>
              </a:rPr>
              <a:t>https://www.grida.no/resources/12536</a:t>
            </a:r>
            <a:endParaRPr sz="1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chemeClr val="dk1"/>
                </a:solidFill>
                <a:latin typeface="Calibri"/>
                <a:ea typeface="Calibri"/>
                <a:cs typeface="Calibri"/>
                <a:sym typeface="Calibri"/>
              </a:rPr>
              <a:t>Cartographer: Nieves Lopez Izquierdo</a:t>
            </a:r>
            <a:endParaRPr sz="1000" b="0" i="0" u="none" strike="noStrike" cap="non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a:t>Everything is connected should be the first law of ecology!</a:t>
            </a:r>
            <a:endParaRPr/>
          </a:p>
        </p:txBody>
      </p:sp>
      <p:sp>
        <p:nvSpPr>
          <p:cNvPr id="271" name="Google Shape;271;p13"/>
          <p:cNvSpPr txBox="1">
            <a:spLocks noGrp="1"/>
          </p:cNvSpPr>
          <p:nvPr>
            <p:ph type="body" idx="1"/>
          </p:nvPr>
        </p:nvSpPr>
        <p:spPr>
          <a:xfrm>
            <a:off x="330263" y="1745456"/>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GB"/>
              <a:t>Arrange the hexagon cards in such a way that where one card touches another you can explain a link between them.</a:t>
            </a:r>
            <a:endParaRPr/>
          </a:p>
          <a:p>
            <a:pPr marL="228600" lvl="0" indent="-228600" algn="l" rtl="0">
              <a:lnSpc>
                <a:spcPct val="90000"/>
              </a:lnSpc>
              <a:spcBef>
                <a:spcPts val="1000"/>
              </a:spcBef>
              <a:spcAft>
                <a:spcPts val="0"/>
              </a:spcAft>
              <a:buClr>
                <a:schemeClr val="dk1"/>
              </a:buClr>
              <a:buSzPts val="2800"/>
              <a:buChar char="•"/>
            </a:pPr>
            <a:r>
              <a:rPr lang="en-GB"/>
              <a:t>Eg if we arranged these 3 hexagons</a:t>
            </a:r>
            <a:endParaRPr/>
          </a:p>
        </p:txBody>
      </p:sp>
      <p:sp>
        <p:nvSpPr>
          <p:cNvPr id="272" name="Google Shape;272;p13"/>
          <p:cNvSpPr/>
          <p:nvPr/>
        </p:nvSpPr>
        <p:spPr>
          <a:xfrm>
            <a:off x="4043362" y="3543300"/>
            <a:ext cx="2052637" cy="1671638"/>
          </a:xfrm>
          <a:prstGeom prst="hexagon">
            <a:avLst>
              <a:gd name="adj" fmla="val 25000"/>
              <a:gd name="vf" fmla="val 11547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br>
              <a:rPr lang="en-GB" sz="1800" b="0" i="0" u="none" strike="noStrike" cap="none">
                <a:solidFill>
                  <a:schemeClr val="lt1"/>
                </a:solidFill>
                <a:latin typeface="Calibri"/>
                <a:ea typeface="Calibri"/>
                <a:cs typeface="Calibri"/>
                <a:sym typeface="Calibri"/>
              </a:rPr>
            </a:br>
            <a:r>
              <a:rPr lang="en-GB" sz="1800" b="0" i="0" u="none" strike="noStrike" cap="none">
                <a:solidFill>
                  <a:schemeClr val="lt1"/>
                </a:solidFill>
                <a:latin typeface="Calibri"/>
                <a:ea typeface="Calibri"/>
                <a:cs typeface="Calibri"/>
                <a:sym typeface="Calibri"/>
              </a:rPr>
              <a:t>Coral killed</a:t>
            </a:r>
            <a:endParaRPr sz="1400" b="0" i="0" u="none" strike="noStrike" cap="none">
              <a:solidFill>
                <a:srgbClr val="000000"/>
              </a:solidFill>
              <a:latin typeface="Arial"/>
              <a:ea typeface="Arial"/>
              <a:cs typeface="Arial"/>
              <a:sym typeface="Arial"/>
            </a:endParaRPr>
          </a:p>
        </p:txBody>
      </p:sp>
      <p:sp>
        <p:nvSpPr>
          <p:cNvPr id="273" name="Google Shape;273;p13"/>
          <p:cNvSpPr/>
          <p:nvPr/>
        </p:nvSpPr>
        <p:spPr>
          <a:xfrm>
            <a:off x="5753099" y="2661444"/>
            <a:ext cx="2052637" cy="1671638"/>
          </a:xfrm>
          <a:prstGeom prst="hexagon">
            <a:avLst>
              <a:gd name="adj" fmla="val 25000"/>
              <a:gd name="vf" fmla="val 11547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Calibri"/>
                <a:ea typeface="Calibri"/>
                <a:cs typeface="Calibri"/>
                <a:sym typeface="Calibri"/>
              </a:rPr>
              <a:t>Increased CO</a:t>
            </a:r>
            <a:r>
              <a:rPr lang="en-GB" sz="1800" b="0" i="0" u="none" strike="noStrike" cap="none" baseline="-25000">
                <a:solidFill>
                  <a:schemeClr val="lt1"/>
                </a:solidFill>
                <a:latin typeface="Calibri"/>
                <a:ea typeface="Calibri"/>
                <a:cs typeface="Calibri"/>
                <a:sym typeface="Calibri"/>
              </a:rPr>
              <a:t>2</a:t>
            </a:r>
            <a:r>
              <a:rPr lang="en-GB" sz="1800" b="0" i="0" u="none" strike="noStrike" cap="none">
                <a:solidFill>
                  <a:schemeClr val="lt1"/>
                </a:solidFill>
                <a:latin typeface="Calibri"/>
                <a:ea typeface="Calibri"/>
                <a:cs typeface="Calibri"/>
                <a:sym typeface="Calibri"/>
              </a:rPr>
              <a:t> levels</a:t>
            </a:r>
            <a:endParaRPr sz="1400" b="0" i="0" u="none" strike="noStrike" cap="none">
              <a:solidFill>
                <a:srgbClr val="000000"/>
              </a:solidFill>
              <a:latin typeface="Arial"/>
              <a:ea typeface="Arial"/>
              <a:cs typeface="Arial"/>
              <a:sym typeface="Arial"/>
            </a:endParaRPr>
          </a:p>
        </p:txBody>
      </p:sp>
      <p:sp>
        <p:nvSpPr>
          <p:cNvPr id="274" name="Google Shape;274;p13"/>
          <p:cNvSpPr/>
          <p:nvPr/>
        </p:nvSpPr>
        <p:spPr>
          <a:xfrm>
            <a:off x="5753099" y="4425156"/>
            <a:ext cx="2052637" cy="1671638"/>
          </a:xfrm>
          <a:prstGeom prst="hexagon">
            <a:avLst>
              <a:gd name="adj" fmla="val 25000"/>
              <a:gd name="vf" fmla="val 11547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Calibri"/>
                <a:ea typeface="Calibri"/>
                <a:cs typeface="Calibri"/>
                <a:sym typeface="Calibri"/>
              </a:rPr>
              <a:t>Acidified sea water</a:t>
            </a:r>
            <a:endParaRPr sz="1400" b="0" i="0" u="none" strike="noStrike" cap="none">
              <a:solidFill>
                <a:srgbClr val="000000"/>
              </a:solidFill>
              <a:latin typeface="Arial"/>
              <a:ea typeface="Arial"/>
              <a:cs typeface="Arial"/>
              <a:sym typeface="Arial"/>
            </a:endParaRPr>
          </a:p>
        </p:txBody>
      </p:sp>
      <p:sp>
        <p:nvSpPr>
          <p:cNvPr id="275" name="Google Shape;275;p13"/>
          <p:cNvSpPr/>
          <p:nvPr/>
        </p:nvSpPr>
        <p:spPr>
          <a:xfrm rot="-578446">
            <a:off x="1728373" y="5234252"/>
            <a:ext cx="3998211" cy="1270438"/>
          </a:xfrm>
          <a:prstGeom prst="rightArrow">
            <a:avLst>
              <a:gd name="adj1" fmla="val 50000"/>
              <a:gd name="adj2" fmla="val 50000"/>
            </a:avLst>
          </a:prstGeom>
          <a:solidFill>
            <a:srgbClr val="01693F"/>
          </a:solidFill>
          <a:ln w="12700" cap="flat" cmpd="sng">
            <a:solidFill>
              <a:srgbClr val="0169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Calibri"/>
                <a:ea typeface="Calibri"/>
                <a:cs typeface="Calibri"/>
                <a:sym typeface="Calibri"/>
              </a:rPr>
              <a:t>The link here can be acid sea dissolves calcium  carbonate skeleton</a:t>
            </a:r>
            <a:endParaRPr sz="1400" b="0" i="0" u="none" strike="noStrike" cap="none">
              <a:solidFill>
                <a:srgbClr val="000000"/>
              </a:solidFill>
              <a:latin typeface="Arial"/>
              <a:ea typeface="Arial"/>
              <a:cs typeface="Arial"/>
              <a:sym typeface="Arial"/>
            </a:endParaRPr>
          </a:p>
        </p:txBody>
      </p:sp>
      <p:sp>
        <p:nvSpPr>
          <p:cNvPr id="276" name="Google Shape;276;p13"/>
          <p:cNvSpPr/>
          <p:nvPr/>
        </p:nvSpPr>
        <p:spPr>
          <a:xfrm>
            <a:off x="7627873" y="3692921"/>
            <a:ext cx="3884550" cy="1464470"/>
          </a:xfrm>
          <a:prstGeom prst="leftArrow">
            <a:avLst>
              <a:gd name="adj1" fmla="val 50000"/>
              <a:gd name="adj2" fmla="val 50000"/>
            </a:avLst>
          </a:prstGeom>
          <a:solidFill>
            <a:srgbClr val="01693F"/>
          </a:solidFill>
          <a:ln w="12700" cap="flat" cmpd="sng">
            <a:solidFill>
              <a:srgbClr val="0169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Calibri"/>
                <a:ea typeface="Calibri"/>
                <a:cs typeface="Calibri"/>
                <a:sym typeface="Calibri"/>
              </a:rPr>
              <a:t>The link here can be more CO2 dissolves creating higher conc. of carbonic acid</a:t>
            </a:r>
            <a:endParaRPr sz="1400" b="0" i="0" u="none" strike="noStrike" cap="none">
              <a:solidFill>
                <a:srgbClr val="000000"/>
              </a:solidFill>
              <a:latin typeface="Arial"/>
              <a:ea typeface="Arial"/>
              <a:cs typeface="Arial"/>
              <a:sym typeface="Arial"/>
            </a:endParaRPr>
          </a:p>
        </p:txBody>
      </p:sp>
      <p:sp>
        <p:nvSpPr>
          <p:cNvPr id="277" name="Google Shape;277;p13"/>
          <p:cNvSpPr/>
          <p:nvPr/>
        </p:nvSpPr>
        <p:spPr>
          <a:xfrm>
            <a:off x="1630424" y="2934096"/>
            <a:ext cx="3990976" cy="1491059"/>
          </a:xfrm>
          <a:prstGeom prst="rightArrow">
            <a:avLst>
              <a:gd name="adj1" fmla="val 50000"/>
              <a:gd name="adj2" fmla="val 50000"/>
            </a:avLst>
          </a:prstGeom>
          <a:solidFill>
            <a:srgbClr val="01693F"/>
          </a:solidFill>
          <a:ln w="12700" cap="flat" cmpd="sng">
            <a:solidFill>
              <a:srgbClr val="0169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Calibri"/>
                <a:ea typeface="Calibri"/>
                <a:cs typeface="Calibri"/>
                <a:sym typeface="Calibri"/>
              </a:rPr>
              <a:t>The link here can be increased global sea temperature caused by greenhouse effect</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14"/>
          <p:cNvSpPr txBox="1">
            <a:spLocks noGrp="1"/>
          </p:cNvSpPr>
          <p:nvPr>
            <p:ph type="title"/>
          </p:nvPr>
        </p:nvSpPr>
        <p:spPr>
          <a:xfrm>
            <a:off x="4965430" y="629268"/>
            <a:ext cx="6586491" cy="128616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400"/>
              <a:buFont typeface="Calibri"/>
              <a:buNone/>
            </a:pPr>
            <a:r>
              <a:rPr lang="en-GB" sz="2400" b="1">
                <a:solidFill>
                  <a:srgbClr val="FFFFFF"/>
                </a:solidFill>
              </a:rPr>
              <a:t>In the last 10 years an area of Indonesian peatland rainforest size of half of England has disappeared. </a:t>
            </a:r>
            <a:br>
              <a:rPr lang="en-GB" sz="2400" b="1">
                <a:solidFill>
                  <a:srgbClr val="FFFFFF"/>
                </a:solidFill>
              </a:rPr>
            </a:br>
            <a:endParaRPr sz="2400" b="1">
              <a:solidFill>
                <a:srgbClr val="FFFFFF"/>
              </a:solidFill>
            </a:endParaRPr>
          </a:p>
        </p:txBody>
      </p:sp>
      <p:pic>
        <p:nvPicPr>
          <p:cNvPr id="283" name="Google Shape;283;p14"/>
          <p:cNvPicPr preferRelativeResize="0">
            <a:picLocks noGrp="1"/>
          </p:cNvPicPr>
          <p:nvPr>
            <p:ph type="body" idx="2"/>
          </p:nvPr>
        </p:nvPicPr>
        <p:blipFill rotWithShape="1">
          <a:blip r:embed="rId3">
            <a:alphaModFix/>
          </a:blip>
          <a:srcRect r="2392"/>
          <a:stretch/>
        </p:blipFill>
        <p:spPr>
          <a:xfrm>
            <a:off x="20" y="10"/>
            <a:ext cx="4635571" cy="6857990"/>
          </a:xfrm>
          <a:prstGeom prst="rect">
            <a:avLst/>
          </a:prstGeom>
          <a:noFill/>
          <a:ln>
            <a:noFill/>
          </a:ln>
        </p:spPr>
      </p:pic>
      <p:cxnSp>
        <p:nvCxnSpPr>
          <p:cNvPr id="284" name="Google Shape;284;p14"/>
          <p:cNvCxnSpPr/>
          <p:nvPr/>
        </p:nvCxnSpPr>
        <p:spPr>
          <a:xfrm>
            <a:off x="5080934" y="2115117"/>
            <a:ext cx="6309360" cy="0"/>
          </a:xfrm>
          <a:prstGeom prst="straightConnector1">
            <a:avLst/>
          </a:prstGeom>
          <a:noFill/>
          <a:ln w="19050" cap="flat" cmpd="sng">
            <a:solidFill>
              <a:srgbClr val="AAAD58"/>
            </a:solidFill>
            <a:prstDash val="solid"/>
            <a:miter lim="800000"/>
            <a:headEnd type="none" w="sm" len="sm"/>
            <a:tailEnd type="none" w="sm" len="sm"/>
          </a:ln>
        </p:spPr>
      </p:cxnSp>
      <p:sp>
        <p:nvSpPr>
          <p:cNvPr id="285" name="Google Shape;285;p14"/>
          <p:cNvSpPr txBox="1">
            <a:spLocks noGrp="1"/>
          </p:cNvSpPr>
          <p:nvPr>
            <p:ph type="body" idx="1"/>
          </p:nvPr>
        </p:nvSpPr>
        <p:spPr>
          <a:xfrm>
            <a:off x="4965431" y="2438400"/>
            <a:ext cx="6586489" cy="3785419"/>
          </a:xfrm>
          <a:prstGeom prst="rect">
            <a:avLst/>
          </a:prstGeom>
          <a:noFill/>
          <a:ln>
            <a:noFill/>
          </a:ln>
        </p:spPr>
        <p:txBody>
          <a:bodyPr spcFirstLastPara="1" wrap="square" lIns="91425" tIns="45700" rIns="91425" bIns="45700" anchor="t" anchorCtr="0">
            <a:normAutofit/>
          </a:bodyPr>
          <a:lstStyle/>
          <a:p>
            <a:pPr marL="0" lvl="0" indent="127000" algn="l" rtl="0">
              <a:lnSpc>
                <a:spcPct val="90000"/>
              </a:lnSpc>
              <a:spcBef>
                <a:spcPts val="0"/>
              </a:spcBef>
              <a:spcAft>
                <a:spcPts val="0"/>
              </a:spcAft>
              <a:buClr>
                <a:schemeClr val="dk1"/>
              </a:buClr>
              <a:buSzPts val="2000"/>
              <a:buNone/>
            </a:pPr>
            <a:endParaRPr sz="2000"/>
          </a:p>
          <a:p>
            <a:pPr marL="0" lvl="0" indent="0" algn="l" rtl="0">
              <a:lnSpc>
                <a:spcPct val="90000"/>
              </a:lnSpc>
              <a:spcBef>
                <a:spcPts val="1000"/>
              </a:spcBef>
              <a:spcAft>
                <a:spcPts val="0"/>
              </a:spcAft>
              <a:buClr>
                <a:srgbClr val="FFFFFF"/>
              </a:buClr>
              <a:buSzPts val="2000"/>
              <a:buChar char="•"/>
            </a:pPr>
            <a:r>
              <a:rPr lang="en-GB" sz="2000" b="1">
                <a:solidFill>
                  <a:srgbClr val="FFFFFF"/>
                </a:solidFill>
              </a:rPr>
              <a:t>Give three negative impacts that this will have on the environment.</a:t>
            </a:r>
            <a:endParaRPr b="1">
              <a:solidFill>
                <a:srgbClr val="FFFFFF"/>
              </a:solidFill>
            </a:endParaRPr>
          </a:p>
          <a:p>
            <a:pPr marL="0" lvl="0" indent="0" algn="l" rtl="0">
              <a:lnSpc>
                <a:spcPct val="90000"/>
              </a:lnSpc>
              <a:spcBef>
                <a:spcPts val="1000"/>
              </a:spcBef>
              <a:spcAft>
                <a:spcPts val="0"/>
              </a:spcAft>
              <a:buClr>
                <a:srgbClr val="FFFFFF"/>
              </a:buClr>
              <a:buSzPts val="2000"/>
              <a:buChar char="•"/>
            </a:pPr>
            <a:r>
              <a:rPr lang="en-GB" sz="2000">
                <a:solidFill>
                  <a:srgbClr val="FFFFFF"/>
                </a:solidFill>
              </a:rPr>
              <a:t>1</a:t>
            </a:r>
            <a:endParaRPr>
              <a:solidFill>
                <a:srgbClr val="FFFFFF"/>
              </a:solidFill>
            </a:endParaRPr>
          </a:p>
          <a:p>
            <a:pPr marL="0" lvl="0" indent="0" algn="l" rtl="0">
              <a:lnSpc>
                <a:spcPct val="90000"/>
              </a:lnSpc>
              <a:spcBef>
                <a:spcPts val="1000"/>
              </a:spcBef>
              <a:spcAft>
                <a:spcPts val="0"/>
              </a:spcAft>
              <a:buClr>
                <a:srgbClr val="FFFFFF"/>
              </a:buClr>
              <a:buSzPts val="2000"/>
              <a:buChar char="•"/>
            </a:pPr>
            <a:r>
              <a:rPr lang="en-GB" sz="2000">
                <a:solidFill>
                  <a:srgbClr val="FFFFFF"/>
                </a:solidFill>
              </a:rPr>
              <a:t>2</a:t>
            </a:r>
            <a:endParaRPr>
              <a:solidFill>
                <a:srgbClr val="FFFFFF"/>
              </a:solidFill>
            </a:endParaRPr>
          </a:p>
          <a:p>
            <a:pPr marL="0" lvl="0" indent="0" algn="l" rtl="0">
              <a:lnSpc>
                <a:spcPct val="90000"/>
              </a:lnSpc>
              <a:spcBef>
                <a:spcPts val="1000"/>
              </a:spcBef>
              <a:spcAft>
                <a:spcPts val="0"/>
              </a:spcAft>
              <a:buClr>
                <a:srgbClr val="FFFFFF"/>
              </a:buClr>
              <a:buSzPts val="2000"/>
              <a:buChar char="•"/>
            </a:pPr>
            <a:r>
              <a:rPr lang="en-GB" sz="2000">
                <a:solidFill>
                  <a:srgbClr val="FFFFFF"/>
                </a:solidFill>
              </a:rPr>
              <a:t>3</a:t>
            </a:r>
            <a:endParaRPr>
              <a:solidFill>
                <a:srgbClr val="FFFFFF"/>
              </a:solidFill>
            </a:endParaRPr>
          </a:p>
          <a:p>
            <a:pPr marL="0" lvl="0" indent="127000" algn="l" rtl="0">
              <a:lnSpc>
                <a:spcPct val="90000"/>
              </a:lnSpc>
              <a:spcBef>
                <a:spcPts val="1000"/>
              </a:spcBef>
              <a:spcAft>
                <a:spcPts val="0"/>
              </a:spcAft>
              <a:buClr>
                <a:schemeClr val="dk1"/>
              </a:buClr>
              <a:buSzPts val="2000"/>
              <a:buNone/>
            </a:pPr>
            <a:endParaRPr sz="2000"/>
          </a:p>
          <a:p>
            <a:pPr marL="0" lvl="0" indent="127000" algn="l" rtl="0">
              <a:lnSpc>
                <a:spcPct val="90000"/>
              </a:lnSpc>
              <a:spcBef>
                <a:spcPts val="1000"/>
              </a:spcBef>
              <a:spcAft>
                <a:spcPts val="0"/>
              </a:spcAft>
              <a:buClr>
                <a:schemeClr val="dk1"/>
              </a:buClr>
              <a:buSzPts val="2000"/>
              <a:buNone/>
            </a:pPr>
            <a:endParaRPr sz="2000"/>
          </a:p>
        </p:txBody>
      </p:sp>
      <p:sp>
        <p:nvSpPr>
          <p:cNvPr id="286" name="Google Shape;286;p14"/>
          <p:cNvSpPr/>
          <p:nvPr/>
        </p:nvSpPr>
        <p:spPr>
          <a:xfrm>
            <a:off x="5319785" y="6100460"/>
            <a:ext cx="6096000" cy="2308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000"/>
              <a:buFont typeface="Arial"/>
              <a:buChar char="•"/>
            </a:pPr>
            <a:r>
              <a:rPr lang="en-GB" sz="1000" b="0" i="0" u="none" strike="noStrike" cap="none">
                <a:solidFill>
                  <a:srgbClr val="000000"/>
                </a:solidFill>
                <a:latin typeface="Calibri"/>
                <a:ea typeface="Calibri"/>
                <a:cs typeface="Calibri"/>
                <a:sym typeface="Calibri"/>
              </a:rPr>
              <a:t>Source </a:t>
            </a:r>
            <a:r>
              <a:rPr lang="en-GB" sz="1000" b="0" i="0" u="sng" strike="noStrike" cap="none">
                <a:solidFill>
                  <a:srgbClr val="000000"/>
                </a:solidFill>
                <a:latin typeface="Calibri"/>
                <a:ea typeface="Calibri"/>
                <a:cs typeface="Calibri"/>
                <a:sym typeface="Calibri"/>
                <a:hlinkClick r:id="rId4"/>
              </a:rPr>
              <a:t>https://en.wikipedia.org/wiki/Orangutan</a:t>
            </a:r>
            <a:r>
              <a:rPr lang="en-GB" sz="1000" b="0" i="0" u="none" strike="noStrike" cap="none">
                <a:solidFill>
                  <a:srgbClr val="000000"/>
                </a:solidFill>
                <a:latin typeface="Calibri"/>
                <a:ea typeface="Calibri"/>
                <a:cs typeface="Calibri"/>
                <a:sym typeface="Calibri"/>
              </a:rPr>
              <a:t> Photo credit Eleifert</a:t>
            </a:r>
            <a:endParaRPr sz="1000" b="0" i="0" u="none" strike="noStrike" cap="none">
              <a:solidFill>
                <a:srgbClr val="000000"/>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15"/>
          <p:cNvSpPr txBox="1">
            <a:spLocks noGrp="1"/>
          </p:cNvSpPr>
          <p:nvPr>
            <p:ph type="body" idx="1"/>
          </p:nvPr>
        </p:nvSpPr>
        <p:spPr>
          <a:xfrm>
            <a:off x="914400" y="1825625"/>
            <a:ext cx="5181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GB">
                <a:solidFill>
                  <a:srgbClr val="FFFFFF"/>
                </a:solidFill>
              </a:rPr>
              <a:t>Loss of biodiversity- Over 100,000 wild Bornean orangutans have been lost between 1999 and 2015, that’s a 50% fall         . </a:t>
            </a:r>
            <a:endParaRPr>
              <a:solidFill>
                <a:srgbClr val="FFFFFF"/>
              </a:solidFill>
            </a:endParaRPr>
          </a:p>
        </p:txBody>
      </p:sp>
      <p:pic>
        <p:nvPicPr>
          <p:cNvPr id="292" name="Google Shape;292;p15"/>
          <p:cNvPicPr preferRelativeResize="0">
            <a:picLocks noGrp="1"/>
          </p:cNvPicPr>
          <p:nvPr>
            <p:ph type="body" idx="2"/>
          </p:nvPr>
        </p:nvPicPr>
        <p:blipFill rotWithShape="1">
          <a:blip r:embed="rId3">
            <a:alphaModFix/>
          </a:blip>
          <a:srcRect/>
          <a:stretch/>
        </p:blipFill>
        <p:spPr>
          <a:xfrm>
            <a:off x="6699489" y="146638"/>
            <a:ext cx="4543686" cy="6564723"/>
          </a:xfrm>
          <a:prstGeom prst="rect">
            <a:avLst/>
          </a:prstGeom>
          <a:noFill/>
          <a:ln>
            <a:noFill/>
          </a:ln>
        </p:spPr>
      </p:pic>
      <p:pic>
        <p:nvPicPr>
          <p:cNvPr id="293" name="Google Shape;293;p15" descr="Worried face with no fill"/>
          <p:cNvPicPr preferRelativeResize="0"/>
          <p:nvPr/>
        </p:nvPicPr>
        <p:blipFill rotWithShape="1">
          <a:blip r:embed="rId4">
            <a:alphaModFix/>
          </a:blip>
          <a:srcRect/>
          <a:stretch/>
        </p:blipFill>
        <p:spPr>
          <a:xfrm>
            <a:off x="4237340" y="2925740"/>
            <a:ext cx="671514" cy="671514"/>
          </a:xfrm>
          <a:prstGeom prst="rect">
            <a:avLst/>
          </a:prstGeom>
          <a:noFill/>
          <a:ln>
            <a:noFill/>
          </a:ln>
        </p:spPr>
      </p:pic>
      <p:sp>
        <p:nvSpPr>
          <p:cNvPr id="294" name="Google Shape;294;p15"/>
          <p:cNvSpPr/>
          <p:nvPr/>
        </p:nvSpPr>
        <p:spPr>
          <a:xfrm>
            <a:off x="3278307" y="3672671"/>
            <a:ext cx="3119437" cy="2428875"/>
          </a:xfrm>
          <a:prstGeom prst="irregularSeal1">
            <a:avLst/>
          </a:prstGeom>
          <a:solidFill>
            <a:srgbClr val="01693F"/>
          </a:solidFill>
          <a:ln w="12700" cap="flat" cmpd="sng">
            <a:solidFill>
              <a:srgbClr val="0169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FFFFFF"/>
                </a:solidFill>
                <a:latin typeface="Calibri"/>
                <a:ea typeface="Calibri"/>
                <a:cs typeface="Calibri"/>
                <a:sym typeface="Calibri"/>
              </a:rPr>
              <a:t>We share 97% of our DNA with orangutans.</a:t>
            </a:r>
            <a:endParaRPr sz="1400" b="0" i="0" u="none" strike="noStrike" cap="none">
              <a:solidFill>
                <a:srgbClr val="FFFFFF"/>
              </a:solidFill>
              <a:latin typeface="Arial"/>
              <a:ea typeface="Arial"/>
              <a:cs typeface="Arial"/>
              <a:sym typeface="Arial"/>
            </a:endParaRPr>
          </a:p>
        </p:txBody>
      </p:sp>
      <p:sp>
        <p:nvSpPr>
          <p:cNvPr id="295" name="Google Shape;295;p15"/>
          <p:cNvSpPr/>
          <p:nvPr/>
        </p:nvSpPr>
        <p:spPr>
          <a:xfrm>
            <a:off x="2875332" y="6478632"/>
            <a:ext cx="6096000"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chemeClr val="dk1"/>
                </a:solidFill>
                <a:latin typeface="Calibri"/>
                <a:ea typeface="Calibri"/>
                <a:cs typeface="Calibri"/>
                <a:sym typeface="Calibri"/>
              </a:rPr>
              <a:t>Source https://en.wikipedia.org/wiki/Orangutan Photo credit Eleifert</a:t>
            </a:r>
            <a:endParaRPr sz="1000" b="0" i="0" u="none" strike="noStrike" cap="non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pic>
        <p:nvPicPr>
          <p:cNvPr id="300" name="Google Shape;300;p16"/>
          <p:cNvPicPr preferRelativeResize="0">
            <a:picLocks noGrp="1"/>
          </p:cNvPicPr>
          <p:nvPr>
            <p:ph type="body" idx="2"/>
          </p:nvPr>
        </p:nvPicPr>
        <p:blipFill rotWithShape="1">
          <a:blip r:embed="rId3">
            <a:alphaModFix/>
          </a:blip>
          <a:srcRect t="19487" b="13669"/>
          <a:stretch/>
        </p:blipFill>
        <p:spPr>
          <a:xfrm>
            <a:off x="2899392" y="365125"/>
            <a:ext cx="6694016" cy="6464786"/>
          </a:xfrm>
          <a:prstGeom prst="rect">
            <a:avLst/>
          </a:prstGeom>
          <a:noFill/>
          <a:ln>
            <a:noFill/>
          </a:ln>
        </p:spPr>
      </p:pic>
      <p:sp>
        <p:nvSpPr>
          <p:cNvPr id="301" name="Google Shape;301;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br>
              <a:rPr lang="en-GB"/>
            </a:br>
            <a:endParaRPr/>
          </a:p>
        </p:txBody>
      </p:sp>
      <p:sp>
        <p:nvSpPr>
          <p:cNvPr id="302" name="Google Shape;302;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p>
            <a:pPr marL="228600" lvl="0" indent="-165100" algn="l" rtl="0">
              <a:lnSpc>
                <a:spcPct val="90000"/>
              </a:lnSpc>
              <a:spcBef>
                <a:spcPts val="0"/>
              </a:spcBef>
              <a:spcAft>
                <a:spcPts val="0"/>
              </a:spcAft>
              <a:buClr>
                <a:schemeClr val="dk1"/>
              </a:buClr>
              <a:buSzPts val="1000"/>
              <a:buNone/>
            </a:pPr>
            <a:endParaRPr sz="1000"/>
          </a:p>
          <a:p>
            <a:pPr marL="228600" lvl="0" indent="-165100" algn="l" rtl="0">
              <a:lnSpc>
                <a:spcPct val="90000"/>
              </a:lnSpc>
              <a:spcBef>
                <a:spcPts val="1000"/>
              </a:spcBef>
              <a:spcAft>
                <a:spcPts val="0"/>
              </a:spcAft>
              <a:buClr>
                <a:schemeClr val="dk1"/>
              </a:buClr>
              <a:buSzPts val="1000"/>
              <a:buNone/>
            </a:pPr>
            <a:endParaRPr sz="1000"/>
          </a:p>
          <a:p>
            <a:pPr marL="228600" lvl="0" indent="-165100" algn="l" rtl="0">
              <a:lnSpc>
                <a:spcPct val="90000"/>
              </a:lnSpc>
              <a:spcBef>
                <a:spcPts val="1000"/>
              </a:spcBef>
              <a:spcAft>
                <a:spcPts val="0"/>
              </a:spcAft>
              <a:buClr>
                <a:schemeClr val="dk1"/>
              </a:buClr>
              <a:buSzPts val="1000"/>
              <a:buNone/>
            </a:pPr>
            <a:endParaRPr sz="1000"/>
          </a:p>
          <a:p>
            <a:pPr marL="228600" lvl="0" indent="-165100" algn="l" rtl="0">
              <a:lnSpc>
                <a:spcPct val="90000"/>
              </a:lnSpc>
              <a:spcBef>
                <a:spcPts val="1000"/>
              </a:spcBef>
              <a:spcAft>
                <a:spcPts val="0"/>
              </a:spcAft>
              <a:buClr>
                <a:schemeClr val="dk1"/>
              </a:buClr>
              <a:buSzPts val="1000"/>
              <a:buNone/>
            </a:pPr>
            <a:endParaRPr sz="1000"/>
          </a:p>
          <a:p>
            <a:pPr marL="228600" lvl="0" indent="-165100" algn="l" rtl="0">
              <a:lnSpc>
                <a:spcPct val="90000"/>
              </a:lnSpc>
              <a:spcBef>
                <a:spcPts val="1000"/>
              </a:spcBef>
              <a:spcAft>
                <a:spcPts val="0"/>
              </a:spcAft>
              <a:buClr>
                <a:schemeClr val="dk1"/>
              </a:buClr>
              <a:buSzPts val="1000"/>
              <a:buNone/>
            </a:pPr>
            <a:endParaRPr sz="1000"/>
          </a:p>
          <a:p>
            <a:pPr marL="228600" lvl="0" indent="-165100" algn="l" rtl="0">
              <a:lnSpc>
                <a:spcPct val="90000"/>
              </a:lnSpc>
              <a:spcBef>
                <a:spcPts val="1000"/>
              </a:spcBef>
              <a:spcAft>
                <a:spcPts val="0"/>
              </a:spcAft>
              <a:buClr>
                <a:schemeClr val="dk1"/>
              </a:buClr>
              <a:buSzPts val="1000"/>
              <a:buNone/>
            </a:pPr>
            <a:endParaRPr sz="1000"/>
          </a:p>
          <a:p>
            <a:pPr marL="228600" lvl="0" indent="-165100" algn="l" rtl="0">
              <a:lnSpc>
                <a:spcPct val="90000"/>
              </a:lnSpc>
              <a:spcBef>
                <a:spcPts val="1000"/>
              </a:spcBef>
              <a:spcAft>
                <a:spcPts val="0"/>
              </a:spcAft>
              <a:buClr>
                <a:schemeClr val="dk1"/>
              </a:buClr>
              <a:buSzPts val="1000"/>
              <a:buNone/>
            </a:pPr>
            <a:endParaRPr sz="1000"/>
          </a:p>
          <a:p>
            <a:pPr marL="228600" lvl="0" indent="-165100" algn="l" rtl="0">
              <a:lnSpc>
                <a:spcPct val="90000"/>
              </a:lnSpc>
              <a:spcBef>
                <a:spcPts val="1000"/>
              </a:spcBef>
              <a:spcAft>
                <a:spcPts val="0"/>
              </a:spcAft>
              <a:buClr>
                <a:schemeClr val="dk1"/>
              </a:buClr>
              <a:buSzPts val="1000"/>
              <a:buNone/>
            </a:pPr>
            <a:endParaRPr sz="1000"/>
          </a:p>
          <a:p>
            <a:pPr marL="228600" lvl="0" indent="-165100" algn="l" rtl="0">
              <a:lnSpc>
                <a:spcPct val="90000"/>
              </a:lnSpc>
              <a:spcBef>
                <a:spcPts val="1000"/>
              </a:spcBef>
              <a:spcAft>
                <a:spcPts val="0"/>
              </a:spcAft>
              <a:buClr>
                <a:schemeClr val="dk1"/>
              </a:buClr>
              <a:buSzPts val="1000"/>
              <a:buNone/>
            </a:pPr>
            <a:endParaRPr sz="1000"/>
          </a:p>
          <a:p>
            <a:pPr marL="228600" lvl="0" indent="-165100" algn="l" rtl="0">
              <a:lnSpc>
                <a:spcPct val="90000"/>
              </a:lnSpc>
              <a:spcBef>
                <a:spcPts val="1000"/>
              </a:spcBef>
              <a:spcAft>
                <a:spcPts val="0"/>
              </a:spcAft>
              <a:buClr>
                <a:schemeClr val="dk1"/>
              </a:buClr>
              <a:buSzPts val="1000"/>
              <a:buNone/>
            </a:pPr>
            <a:endParaRPr sz="1000"/>
          </a:p>
          <a:p>
            <a:pPr marL="228600" lvl="0" indent="-165100" algn="l" rtl="0">
              <a:lnSpc>
                <a:spcPct val="90000"/>
              </a:lnSpc>
              <a:spcBef>
                <a:spcPts val="1000"/>
              </a:spcBef>
              <a:spcAft>
                <a:spcPts val="0"/>
              </a:spcAft>
              <a:buClr>
                <a:schemeClr val="dk1"/>
              </a:buClr>
              <a:buSzPts val="1000"/>
              <a:buNone/>
            </a:pPr>
            <a:endParaRPr sz="1000"/>
          </a:p>
          <a:p>
            <a:pPr marL="228600" lvl="0" indent="-165100" algn="l" rtl="0">
              <a:lnSpc>
                <a:spcPct val="90000"/>
              </a:lnSpc>
              <a:spcBef>
                <a:spcPts val="1000"/>
              </a:spcBef>
              <a:spcAft>
                <a:spcPts val="0"/>
              </a:spcAft>
              <a:buClr>
                <a:schemeClr val="dk1"/>
              </a:buClr>
              <a:buSzPts val="1000"/>
              <a:buNone/>
            </a:pPr>
            <a:endParaRPr sz="1000"/>
          </a:p>
          <a:p>
            <a:pPr marL="228600" lvl="0" indent="-165100" algn="l" rtl="0">
              <a:lnSpc>
                <a:spcPct val="90000"/>
              </a:lnSpc>
              <a:spcBef>
                <a:spcPts val="1000"/>
              </a:spcBef>
              <a:spcAft>
                <a:spcPts val="0"/>
              </a:spcAft>
              <a:buClr>
                <a:schemeClr val="dk1"/>
              </a:buClr>
              <a:buSzPts val="1000"/>
              <a:buNone/>
            </a:pPr>
            <a:endParaRPr sz="1000"/>
          </a:p>
          <a:p>
            <a:pPr marL="228600" lvl="0" indent="-165100" algn="l" rtl="0">
              <a:lnSpc>
                <a:spcPct val="90000"/>
              </a:lnSpc>
              <a:spcBef>
                <a:spcPts val="1000"/>
              </a:spcBef>
              <a:spcAft>
                <a:spcPts val="0"/>
              </a:spcAft>
              <a:buClr>
                <a:schemeClr val="dk1"/>
              </a:buClr>
              <a:buSzPts val="1000"/>
              <a:buNone/>
            </a:pPr>
            <a:endParaRPr sz="1000"/>
          </a:p>
          <a:p>
            <a:pPr marL="228600" lvl="0" indent="-165100" algn="l" rtl="0">
              <a:lnSpc>
                <a:spcPct val="90000"/>
              </a:lnSpc>
              <a:spcBef>
                <a:spcPts val="1000"/>
              </a:spcBef>
              <a:spcAft>
                <a:spcPts val="0"/>
              </a:spcAft>
              <a:buClr>
                <a:schemeClr val="dk1"/>
              </a:buClr>
              <a:buSzPts val="1000"/>
              <a:buNone/>
            </a:pPr>
            <a:endParaRPr sz="1000"/>
          </a:p>
        </p:txBody>
      </p:sp>
      <p:sp>
        <p:nvSpPr>
          <p:cNvPr id="303" name="Google Shape;303;p16"/>
          <p:cNvSpPr txBox="1"/>
          <p:nvPr/>
        </p:nvSpPr>
        <p:spPr>
          <a:xfrm>
            <a:off x="1010093" y="6443331"/>
            <a:ext cx="3778599"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chemeClr val="dk1"/>
                </a:solidFill>
                <a:latin typeface="Calibri"/>
                <a:ea typeface="Calibri"/>
                <a:cs typeface="Calibri"/>
                <a:sym typeface="Calibri"/>
              </a:rPr>
              <a:t>Source </a:t>
            </a:r>
            <a:r>
              <a:rPr lang="en-GB" sz="1000" b="0" i="0" u="sng" strike="noStrike" cap="none">
                <a:solidFill>
                  <a:schemeClr val="dk1"/>
                </a:solidFill>
                <a:latin typeface="Calibri"/>
                <a:ea typeface="Calibri"/>
                <a:cs typeface="Calibri"/>
                <a:sym typeface="Calibri"/>
                <a:hlinkClick r:id="rId4"/>
              </a:rPr>
              <a:t>https://en.wikipedia.org/wiki/Or angutan</a:t>
            </a:r>
            <a:r>
              <a:rPr lang="en-GB" sz="1000" b="0" i="0" u="none" strike="noStrike" cap="none">
                <a:solidFill>
                  <a:schemeClr val="dk1"/>
                </a:solidFill>
                <a:latin typeface="Calibri"/>
                <a:ea typeface="Calibri"/>
                <a:cs typeface="Calibri"/>
                <a:sym typeface="Calibri"/>
              </a:rPr>
              <a:t>Photo credit Eleifert</a:t>
            </a:r>
            <a:endParaRPr sz="1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4" name="Google Shape;304;p16"/>
          <p:cNvSpPr/>
          <p:nvPr/>
        </p:nvSpPr>
        <p:spPr>
          <a:xfrm>
            <a:off x="666555" y="365125"/>
            <a:ext cx="2232837" cy="1435395"/>
          </a:xfrm>
          <a:prstGeom prst="wedgeEllipseCallout">
            <a:avLst>
              <a:gd name="adj1" fmla="val 42024"/>
              <a:gd name="adj2" fmla="val 63982"/>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Calibri"/>
                <a:ea typeface="Calibri"/>
                <a:cs typeface="Calibri"/>
                <a:sym typeface="Calibri"/>
              </a:rPr>
              <a:t>This species has the right to life. </a:t>
            </a:r>
            <a:endParaRPr sz="1400" b="0" i="0" u="none" strike="noStrike" cap="none">
              <a:solidFill>
                <a:srgbClr val="000000"/>
              </a:solidFill>
              <a:latin typeface="Arial"/>
              <a:ea typeface="Arial"/>
              <a:cs typeface="Arial"/>
              <a:sym typeface="Arial"/>
            </a:endParaRPr>
          </a:p>
        </p:txBody>
      </p:sp>
      <p:sp>
        <p:nvSpPr>
          <p:cNvPr id="305" name="Google Shape;305;p16"/>
          <p:cNvSpPr/>
          <p:nvPr/>
        </p:nvSpPr>
        <p:spPr>
          <a:xfrm>
            <a:off x="9344781" y="826000"/>
            <a:ext cx="2670010" cy="1843272"/>
          </a:xfrm>
          <a:prstGeom prst="wedgeEllipseCallout">
            <a:avLst>
              <a:gd name="adj1" fmla="val 24771"/>
              <a:gd name="adj2" fmla="val 80064"/>
            </a:avLst>
          </a:prstGeom>
          <a:solidFill>
            <a:schemeClr val="dk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Calibri"/>
                <a:ea typeface="Calibri"/>
                <a:cs typeface="Calibri"/>
                <a:sym typeface="Calibri"/>
              </a:rPr>
              <a:t>Its sad but that’s evolution, it’s the survival of the fittest, some species go extinct. </a:t>
            </a:r>
            <a:endParaRPr sz="1400" b="0" i="0" u="none" strike="noStrike" cap="none">
              <a:solidFill>
                <a:srgbClr val="000000"/>
              </a:solidFill>
              <a:latin typeface="Arial"/>
              <a:ea typeface="Arial"/>
              <a:cs typeface="Arial"/>
              <a:sym typeface="Arial"/>
            </a:endParaRPr>
          </a:p>
        </p:txBody>
      </p:sp>
      <p:sp>
        <p:nvSpPr>
          <p:cNvPr id="306" name="Google Shape;306;p16"/>
          <p:cNvSpPr/>
          <p:nvPr/>
        </p:nvSpPr>
        <p:spPr>
          <a:xfrm>
            <a:off x="642507" y="1935457"/>
            <a:ext cx="2624471" cy="2360429"/>
          </a:xfrm>
          <a:prstGeom prst="wedgeEllipseCallout">
            <a:avLst>
              <a:gd name="adj1" fmla="val -25641"/>
              <a:gd name="adj2" fmla="val 67093"/>
            </a:avLst>
          </a:prstGeom>
          <a:solidFill>
            <a:schemeClr val="accent6"/>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Calibri"/>
                <a:ea typeface="Calibri"/>
                <a:cs typeface="Calibri"/>
                <a:sym typeface="Calibri"/>
              </a:rPr>
              <a:t>We share 97% of our DNA with orangutans. That makes it worse that we are causing their extinction.</a:t>
            </a:r>
            <a:endParaRPr sz="1400" b="0" i="0" u="none" strike="noStrike" cap="none">
              <a:solidFill>
                <a:srgbClr val="000000"/>
              </a:solidFill>
              <a:latin typeface="Arial"/>
              <a:ea typeface="Arial"/>
              <a:cs typeface="Arial"/>
              <a:sym typeface="Arial"/>
            </a:endParaRPr>
          </a:p>
        </p:txBody>
      </p:sp>
      <p:sp>
        <p:nvSpPr>
          <p:cNvPr id="307" name="Google Shape;307;p16"/>
          <p:cNvSpPr/>
          <p:nvPr/>
        </p:nvSpPr>
        <p:spPr>
          <a:xfrm>
            <a:off x="9256176" y="3420533"/>
            <a:ext cx="2847220" cy="2317898"/>
          </a:xfrm>
          <a:prstGeom prst="wedgeEllipseCallout">
            <a:avLst>
              <a:gd name="adj1" fmla="val -19407"/>
              <a:gd name="adj2" fmla="val 83109"/>
            </a:avLst>
          </a:prstGeom>
          <a:solidFill>
            <a:srgbClr val="BF9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Calibri"/>
                <a:ea typeface="Calibri"/>
                <a:cs typeface="Calibri"/>
                <a:sym typeface="Calibri"/>
              </a:rPr>
              <a:t>The livelihoods of people in poor communities is more important than preserving peatland forest . </a:t>
            </a:r>
            <a:endParaRPr sz="1400" b="0" i="0" u="none" strike="noStrike" cap="none">
              <a:solidFill>
                <a:srgbClr val="000000"/>
              </a:solidFill>
              <a:latin typeface="Arial"/>
              <a:ea typeface="Arial"/>
              <a:cs typeface="Arial"/>
              <a:sym typeface="Arial"/>
            </a:endParaRPr>
          </a:p>
        </p:txBody>
      </p:sp>
      <p:sp>
        <p:nvSpPr>
          <p:cNvPr id="308" name="Google Shape;308;p16"/>
          <p:cNvSpPr/>
          <p:nvPr/>
        </p:nvSpPr>
        <p:spPr>
          <a:xfrm>
            <a:off x="1484006" y="4384824"/>
            <a:ext cx="2670010" cy="1843272"/>
          </a:xfrm>
          <a:prstGeom prst="wedgeEllipseCallout">
            <a:avLst>
              <a:gd name="adj1" fmla="val 38709"/>
              <a:gd name="adj2" fmla="val 58144"/>
            </a:avLst>
          </a:prstGeom>
          <a:solidFill>
            <a:srgbClr val="833C0B"/>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Calibri"/>
                <a:ea typeface="Calibri"/>
                <a:cs typeface="Calibri"/>
                <a:sym typeface="Calibri"/>
              </a:rPr>
              <a:t>People have always used peat in their gardens, you need it to grow seeds. </a:t>
            </a:r>
            <a:endParaRPr sz="1400" b="0" i="0" u="none" strike="noStrike" cap="none">
              <a:solidFill>
                <a:srgbClr val="000000"/>
              </a:solidFill>
              <a:latin typeface="Arial"/>
              <a:ea typeface="Arial"/>
              <a:cs typeface="Arial"/>
              <a:sym typeface="Arial"/>
            </a:endParaRPr>
          </a:p>
        </p:txBody>
      </p:sp>
      <p:pic>
        <p:nvPicPr>
          <p:cNvPr id="309" name="Google Shape;309;p16" descr="Chat"/>
          <p:cNvPicPr preferRelativeResize="0"/>
          <p:nvPr/>
        </p:nvPicPr>
        <p:blipFill rotWithShape="1">
          <a:blip r:embed="rId5">
            <a:alphaModFix/>
          </a:blip>
          <a:srcRect/>
          <a:stretch/>
        </p:blipFill>
        <p:spPr>
          <a:xfrm>
            <a:off x="3230445" y="228485"/>
            <a:ext cx="1558246" cy="1558246"/>
          </a:xfrm>
          <a:prstGeom prst="rect">
            <a:avLst/>
          </a:prstGeom>
          <a:noFill/>
          <a:ln>
            <a:noFill/>
          </a:ln>
        </p:spPr>
      </p:pic>
      <p:sp>
        <p:nvSpPr>
          <p:cNvPr id="310" name="Google Shape;310;p16"/>
          <p:cNvSpPr txBox="1"/>
          <p:nvPr/>
        </p:nvSpPr>
        <p:spPr>
          <a:xfrm>
            <a:off x="3095085" y="1528101"/>
            <a:ext cx="238046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GB" sz="2400" b="1" i="0" u="none" strike="noStrike" cap="none">
                <a:solidFill>
                  <a:schemeClr val="lt1"/>
                </a:solidFill>
                <a:latin typeface="Calibri"/>
                <a:ea typeface="Calibri"/>
                <a:cs typeface="Calibri"/>
                <a:sym typeface="Calibri"/>
              </a:rPr>
              <a:t>Lets talk about it</a:t>
            </a:r>
            <a:r>
              <a:rPr lang="en-GB" sz="18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17"/>
          <p:cNvSpPr txBox="1">
            <a:spLocks noGrp="1"/>
          </p:cNvSpPr>
          <p:nvPr>
            <p:ph type="title"/>
          </p:nvPr>
        </p:nvSpPr>
        <p:spPr>
          <a:xfrm>
            <a:off x="838200" y="365126"/>
            <a:ext cx="10515600" cy="47347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1800"/>
              <a:buFont typeface="Calibri"/>
              <a:buNone/>
            </a:pPr>
            <a:r>
              <a:rPr lang="en-GB" sz="1800">
                <a:solidFill>
                  <a:srgbClr val="FFFFFF"/>
                </a:solidFill>
              </a:rPr>
              <a:t>What is the best way to preserve biodiversity and secure the future of endangered orangutans? Sort the cards into 2 groups., things that are</a:t>
            </a:r>
            <a:r>
              <a:rPr lang="en-GB" sz="1800">
                <a:solidFill>
                  <a:srgbClr val="FF0000"/>
                </a:solidFill>
              </a:rPr>
              <a:t> Threats to biodiversity </a:t>
            </a:r>
            <a:r>
              <a:rPr lang="en-GB" sz="1800">
                <a:solidFill>
                  <a:srgbClr val="FFFFFF"/>
                </a:solidFill>
              </a:rPr>
              <a:t>and things that are</a:t>
            </a:r>
            <a:r>
              <a:rPr lang="en-GB" sz="1800"/>
              <a:t> </a:t>
            </a:r>
            <a:r>
              <a:rPr lang="en-GB" sz="1800">
                <a:solidFill>
                  <a:schemeClr val="accent4"/>
                </a:solidFill>
              </a:rPr>
              <a:t>opportunities to preserve biodiversity. </a:t>
            </a:r>
            <a:endParaRPr/>
          </a:p>
        </p:txBody>
      </p:sp>
      <p:sp>
        <p:nvSpPr>
          <p:cNvPr id="316" name="Google Shape;316;p17"/>
          <p:cNvSpPr/>
          <p:nvPr/>
        </p:nvSpPr>
        <p:spPr>
          <a:xfrm>
            <a:off x="514350" y="993081"/>
            <a:ext cx="4029075" cy="957262"/>
          </a:xfrm>
          <a:prstGeom prst="rect">
            <a:avLst/>
          </a:prstGeom>
          <a:solidFill>
            <a:srgbClr val="01693F"/>
          </a:solidFill>
          <a:ln w="12700" cap="flat" cmpd="sng">
            <a:solidFill>
              <a:srgbClr val="0169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Calibri"/>
                <a:ea typeface="Calibri"/>
                <a:cs typeface="Calibri"/>
                <a:sym typeface="Calibri"/>
              </a:rPr>
              <a:t>Some parts of Borneo are conservation areas where no logging or hunting are permitted.</a:t>
            </a:r>
            <a:endParaRPr sz="1400" b="0" i="0" u="none" strike="noStrike" cap="none">
              <a:solidFill>
                <a:srgbClr val="000000"/>
              </a:solidFill>
              <a:latin typeface="Arial"/>
              <a:ea typeface="Arial"/>
              <a:cs typeface="Arial"/>
              <a:sym typeface="Arial"/>
            </a:endParaRPr>
          </a:p>
        </p:txBody>
      </p:sp>
      <p:sp>
        <p:nvSpPr>
          <p:cNvPr id="317" name="Google Shape;317;p17"/>
          <p:cNvSpPr/>
          <p:nvPr/>
        </p:nvSpPr>
        <p:spPr>
          <a:xfrm>
            <a:off x="514349" y="3381375"/>
            <a:ext cx="3629025" cy="957262"/>
          </a:xfrm>
          <a:prstGeom prst="rect">
            <a:avLst/>
          </a:prstGeom>
          <a:solidFill>
            <a:srgbClr val="01693F"/>
          </a:solidFill>
          <a:ln w="12700" cap="flat" cmpd="sng">
            <a:solidFill>
              <a:srgbClr val="0169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Calibri"/>
                <a:ea typeface="Calibri"/>
                <a:cs typeface="Calibri"/>
                <a:sym typeface="Calibri"/>
              </a:rPr>
              <a:t>Areas which were deforested have been planted with oil palms .</a:t>
            </a:r>
            <a:endParaRPr sz="1400" b="0" i="0" u="none" strike="noStrike" cap="none">
              <a:solidFill>
                <a:srgbClr val="000000"/>
              </a:solidFill>
              <a:latin typeface="Arial"/>
              <a:ea typeface="Arial"/>
              <a:cs typeface="Arial"/>
              <a:sym typeface="Arial"/>
            </a:endParaRPr>
          </a:p>
        </p:txBody>
      </p:sp>
      <p:sp>
        <p:nvSpPr>
          <p:cNvPr id="318" name="Google Shape;318;p17"/>
          <p:cNvSpPr/>
          <p:nvPr/>
        </p:nvSpPr>
        <p:spPr>
          <a:xfrm>
            <a:off x="8020051" y="2205832"/>
            <a:ext cx="3814762" cy="914400"/>
          </a:xfrm>
          <a:prstGeom prst="rect">
            <a:avLst/>
          </a:prstGeom>
          <a:solidFill>
            <a:srgbClr val="01693F"/>
          </a:solidFill>
          <a:ln w="12700" cap="flat" cmpd="sng">
            <a:solidFill>
              <a:srgbClr val="0169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Calibri"/>
                <a:ea typeface="Calibri"/>
                <a:cs typeface="Calibri"/>
                <a:sym typeface="Calibri"/>
              </a:rPr>
              <a:t>Rescue centres have been set up to raise orphan orangutans and return them to the wild. </a:t>
            </a:r>
            <a:endParaRPr sz="1400" b="0" i="0" u="none" strike="noStrike" cap="none">
              <a:solidFill>
                <a:srgbClr val="000000"/>
              </a:solidFill>
              <a:latin typeface="Arial"/>
              <a:ea typeface="Arial"/>
              <a:cs typeface="Arial"/>
              <a:sym typeface="Arial"/>
            </a:endParaRPr>
          </a:p>
        </p:txBody>
      </p:sp>
      <p:sp>
        <p:nvSpPr>
          <p:cNvPr id="319" name="Google Shape;319;p17"/>
          <p:cNvSpPr/>
          <p:nvPr/>
        </p:nvSpPr>
        <p:spPr>
          <a:xfrm>
            <a:off x="7100887" y="4700588"/>
            <a:ext cx="3648075" cy="914400"/>
          </a:xfrm>
          <a:prstGeom prst="rect">
            <a:avLst/>
          </a:prstGeom>
          <a:solidFill>
            <a:srgbClr val="01693F"/>
          </a:solidFill>
          <a:ln w="12700" cap="flat" cmpd="sng">
            <a:solidFill>
              <a:srgbClr val="0169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Calibri"/>
                <a:ea typeface="Calibri"/>
                <a:cs typeface="Calibri"/>
                <a:sym typeface="Calibri"/>
              </a:rPr>
              <a:t> Fires set to clear forest illegally have spread across Borneo as the peat swamps have dried out</a:t>
            </a:r>
            <a:endParaRPr sz="1400" b="0" i="0" u="none" strike="noStrike" cap="none">
              <a:solidFill>
                <a:srgbClr val="000000"/>
              </a:solidFill>
              <a:latin typeface="Arial"/>
              <a:ea typeface="Arial"/>
              <a:cs typeface="Arial"/>
              <a:sym typeface="Arial"/>
            </a:endParaRPr>
          </a:p>
        </p:txBody>
      </p:sp>
      <p:sp>
        <p:nvSpPr>
          <p:cNvPr id="320" name="Google Shape;320;p17"/>
          <p:cNvSpPr/>
          <p:nvPr/>
        </p:nvSpPr>
        <p:spPr>
          <a:xfrm>
            <a:off x="514349" y="2138363"/>
            <a:ext cx="4029075" cy="914400"/>
          </a:xfrm>
          <a:prstGeom prst="rect">
            <a:avLst/>
          </a:prstGeom>
          <a:solidFill>
            <a:srgbClr val="01693F"/>
          </a:solidFill>
          <a:ln w="12700" cap="flat" cmpd="sng">
            <a:solidFill>
              <a:srgbClr val="0169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Calibri"/>
                <a:ea typeface="Calibri"/>
                <a:cs typeface="Calibri"/>
                <a:sym typeface="Calibri"/>
              </a:rPr>
              <a:t>Whilst a lot of timber is exported, the demand in Indonesia for domestic timber exceeds the legal limit for logging.</a:t>
            </a:r>
            <a:endParaRPr sz="1400" b="0" i="0" u="none" strike="noStrike" cap="none">
              <a:solidFill>
                <a:srgbClr val="000000"/>
              </a:solidFill>
              <a:latin typeface="Arial"/>
              <a:ea typeface="Arial"/>
              <a:cs typeface="Arial"/>
              <a:sym typeface="Arial"/>
            </a:endParaRPr>
          </a:p>
        </p:txBody>
      </p:sp>
      <p:sp>
        <p:nvSpPr>
          <p:cNvPr id="321" name="Google Shape;321;p17"/>
          <p:cNvSpPr/>
          <p:nvPr/>
        </p:nvSpPr>
        <p:spPr>
          <a:xfrm>
            <a:off x="7100887" y="3500438"/>
            <a:ext cx="3648074" cy="914400"/>
          </a:xfrm>
          <a:prstGeom prst="rect">
            <a:avLst/>
          </a:prstGeom>
          <a:solidFill>
            <a:srgbClr val="01693F"/>
          </a:solidFill>
          <a:ln w="12700" cap="flat" cmpd="sng">
            <a:solidFill>
              <a:srgbClr val="0169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Calibri"/>
                <a:ea typeface="Calibri"/>
                <a:cs typeface="Calibri"/>
                <a:sym typeface="Calibri"/>
              </a:rPr>
              <a:t>Palm oil is used as a healthy oil in 1 in 10 supermarket products.</a:t>
            </a:r>
            <a:endParaRPr sz="1400" b="0" i="0" u="none" strike="noStrike" cap="none">
              <a:solidFill>
                <a:srgbClr val="000000"/>
              </a:solidFill>
              <a:latin typeface="Arial"/>
              <a:ea typeface="Arial"/>
              <a:cs typeface="Arial"/>
              <a:sym typeface="Arial"/>
            </a:endParaRPr>
          </a:p>
        </p:txBody>
      </p:sp>
      <p:sp>
        <p:nvSpPr>
          <p:cNvPr id="322" name="Google Shape;322;p17"/>
          <p:cNvSpPr/>
          <p:nvPr/>
        </p:nvSpPr>
        <p:spPr>
          <a:xfrm>
            <a:off x="4867275" y="2070894"/>
            <a:ext cx="2938465" cy="1049338"/>
          </a:xfrm>
          <a:prstGeom prst="rect">
            <a:avLst/>
          </a:prstGeom>
          <a:solidFill>
            <a:srgbClr val="01693F"/>
          </a:solidFill>
          <a:ln w="12700" cap="flat" cmpd="sng">
            <a:solidFill>
              <a:srgbClr val="0169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Calibri"/>
                <a:ea typeface="Calibri"/>
                <a:cs typeface="Calibri"/>
                <a:sym typeface="Calibri"/>
              </a:rPr>
              <a:t>Palm oil, grown on drained peat is used as biofuel to reduce fossil fuel use in developed countries.</a:t>
            </a:r>
            <a:endParaRPr sz="1400" b="0" i="0" u="none" strike="noStrike" cap="none">
              <a:solidFill>
                <a:srgbClr val="000000"/>
              </a:solidFill>
              <a:latin typeface="Arial"/>
              <a:ea typeface="Arial"/>
              <a:cs typeface="Arial"/>
              <a:sym typeface="Arial"/>
            </a:endParaRPr>
          </a:p>
        </p:txBody>
      </p:sp>
      <p:sp>
        <p:nvSpPr>
          <p:cNvPr id="323" name="Google Shape;323;p17"/>
          <p:cNvSpPr/>
          <p:nvPr/>
        </p:nvSpPr>
        <p:spPr>
          <a:xfrm>
            <a:off x="4867274" y="5000625"/>
            <a:ext cx="1952622" cy="1049338"/>
          </a:xfrm>
          <a:prstGeom prst="rect">
            <a:avLst/>
          </a:prstGeom>
          <a:solidFill>
            <a:srgbClr val="01693F"/>
          </a:solidFill>
          <a:ln w="12700" cap="flat" cmpd="sng">
            <a:solidFill>
              <a:srgbClr val="0169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Calibri"/>
                <a:ea typeface="Calibri"/>
                <a:cs typeface="Calibri"/>
                <a:sym typeface="Calibri"/>
              </a:rPr>
              <a:t>Young orangutans are captured and sold abroad.</a:t>
            </a:r>
            <a:endParaRPr sz="1400" b="0" i="0" u="none" strike="noStrike" cap="none">
              <a:solidFill>
                <a:srgbClr val="000000"/>
              </a:solidFill>
              <a:latin typeface="Arial"/>
              <a:ea typeface="Arial"/>
              <a:cs typeface="Arial"/>
              <a:sym typeface="Arial"/>
            </a:endParaRPr>
          </a:p>
        </p:txBody>
      </p:sp>
      <p:sp>
        <p:nvSpPr>
          <p:cNvPr id="324" name="Google Shape;324;p17"/>
          <p:cNvSpPr/>
          <p:nvPr/>
        </p:nvSpPr>
        <p:spPr>
          <a:xfrm>
            <a:off x="4543426" y="3429000"/>
            <a:ext cx="1952622" cy="914400"/>
          </a:xfrm>
          <a:prstGeom prst="rect">
            <a:avLst/>
          </a:prstGeom>
          <a:solidFill>
            <a:srgbClr val="01693F"/>
          </a:solidFill>
          <a:ln w="12700" cap="flat" cmpd="sng">
            <a:solidFill>
              <a:srgbClr val="0169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Calibri"/>
                <a:ea typeface="Calibri"/>
                <a:cs typeface="Calibri"/>
                <a:sym typeface="Calibri"/>
              </a:rPr>
              <a:t>Logging companies employ armed guards.</a:t>
            </a:r>
            <a:endParaRPr sz="1400" b="0" i="0" u="none" strike="noStrike" cap="none">
              <a:solidFill>
                <a:srgbClr val="000000"/>
              </a:solidFill>
              <a:latin typeface="Arial"/>
              <a:ea typeface="Arial"/>
              <a:cs typeface="Arial"/>
              <a:sym typeface="Arial"/>
            </a:endParaRPr>
          </a:p>
        </p:txBody>
      </p:sp>
      <p:sp>
        <p:nvSpPr>
          <p:cNvPr id="325" name="Google Shape;325;p17"/>
          <p:cNvSpPr/>
          <p:nvPr/>
        </p:nvSpPr>
        <p:spPr>
          <a:xfrm>
            <a:off x="523873" y="4700588"/>
            <a:ext cx="3862388" cy="1266229"/>
          </a:xfrm>
          <a:prstGeom prst="rect">
            <a:avLst/>
          </a:prstGeom>
          <a:solidFill>
            <a:srgbClr val="01693F"/>
          </a:solidFill>
          <a:ln w="12700" cap="flat" cmpd="sng">
            <a:solidFill>
              <a:srgbClr val="0169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Calibri"/>
                <a:ea typeface="Calibri"/>
                <a:cs typeface="Calibri"/>
                <a:sym typeface="Calibri"/>
              </a:rPr>
              <a:t>Laws can be made in consumer countries against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Calibri"/>
                <a:ea typeface="Calibri"/>
                <a:cs typeface="Calibri"/>
                <a:sym typeface="Calibri"/>
              </a:rPr>
              <a:t>imports of illegally harvested timber.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6" name="Google Shape;326;p17"/>
          <p:cNvSpPr/>
          <p:nvPr/>
        </p:nvSpPr>
        <p:spPr>
          <a:xfrm>
            <a:off x="4824414" y="987972"/>
            <a:ext cx="2824163" cy="914400"/>
          </a:xfrm>
          <a:prstGeom prst="rect">
            <a:avLst/>
          </a:prstGeom>
          <a:solidFill>
            <a:srgbClr val="01693F"/>
          </a:solidFill>
          <a:ln w="12700" cap="flat" cmpd="sng">
            <a:solidFill>
              <a:srgbClr val="0169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Calibri"/>
                <a:ea typeface="Calibri"/>
                <a:cs typeface="Calibri"/>
                <a:sym typeface="Calibri"/>
              </a:rPr>
              <a:t>Some local people have been trained to work in forest conservation .</a:t>
            </a:r>
            <a:endParaRPr sz="1400" b="0" i="0" u="none" strike="noStrike" cap="none">
              <a:solidFill>
                <a:srgbClr val="000000"/>
              </a:solidFill>
              <a:latin typeface="Arial"/>
              <a:ea typeface="Arial"/>
              <a:cs typeface="Arial"/>
              <a:sym typeface="Arial"/>
            </a:endParaRPr>
          </a:p>
        </p:txBody>
      </p:sp>
      <p:sp>
        <p:nvSpPr>
          <p:cNvPr id="327" name="Google Shape;327;p17"/>
          <p:cNvSpPr/>
          <p:nvPr/>
        </p:nvSpPr>
        <p:spPr>
          <a:xfrm>
            <a:off x="8386763" y="1200549"/>
            <a:ext cx="2057400" cy="914400"/>
          </a:xfrm>
          <a:prstGeom prst="rect">
            <a:avLst/>
          </a:prstGeom>
          <a:solidFill>
            <a:srgbClr val="01693F"/>
          </a:solidFill>
          <a:ln w="12700" cap="flat" cmpd="sng">
            <a:solidFill>
              <a:srgbClr val="0169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Calibri"/>
                <a:ea typeface="Calibri"/>
                <a:cs typeface="Calibri"/>
                <a:sym typeface="Calibri"/>
              </a:rPr>
              <a:t>Breed orangutans in zoos around the world.</a:t>
            </a:r>
            <a:endParaRPr sz="1400" b="0" i="0" u="none" strike="noStrike" cap="none">
              <a:solidFill>
                <a:srgbClr val="000000"/>
              </a:solidFill>
              <a:latin typeface="Arial"/>
              <a:ea typeface="Arial"/>
              <a:cs typeface="Arial"/>
              <a:sym typeface="Arial"/>
            </a:endParaRPr>
          </a:p>
        </p:txBody>
      </p:sp>
      <p:sp>
        <p:nvSpPr>
          <p:cNvPr id="328" name="Google Shape;328;p17"/>
          <p:cNvSpPr txBox="1"/>
          <p:nvPr/>
        </p:nvSpPr>
        <p:spPr>
          <a:xfrm>
            <a:off x="2328861" y="6356309"/>
            <a:ext cx="8771193"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chemeClr val="dk1"/>
                </a:solidFill>
                <a:latin typeface="Calibri"/>
                <a:ea typeface="Calibri"/>
                <a:cs typeface="Calibri"/>
                <a:sym typeface="Calibri"/>
              </a:rPr>
              <a:t>Source Last stand of the orangutan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chemeClr val="dk1"/>
                </a:solidFill>
                <a:latin typeface="Calibri"/>
                <a:ea typeface="Calibri"/>
                <a:cs typeface="Calibri"/>
                <a:sym typeface="Calibri"/>
              </a:rPr>
              <a:t> https://gridarendal-website-live.s3.amazonaws.com/production/documents/:s_document/240/original/orangutan-full.pdf?1487684008</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18"/>
          <p:cNvSpPr txBox="1">
            <a:spLocks noGrp="1"/>
          </p:cNvSpPr>
          <p:nvPr>
            <p:ph type="title"/>
          </p:nvPr>
        </p:nvSpPr>
        <p:spPr>
          <a:xfrm>
            <a:off x="838200" y="365126"/>
            <a:ext cx="10515600" cy="47347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1800"/>
              <a:buFont typeface="Calibri"/>
              <a:buNone/>
            </a:pPr>
            <a:r>
              <a:rPr lang="en-GB" sz="1800">
                <a:solidFill>
                  <a:srgbClr val="FFFFFF"/>
                </a:solidFill>
              </a:rPr>
              <a:t>What is the best way to preserve biodiversity and secure the future of endangered orangutans?</a:t>
            </a:r>
            <a:r>
              <a:rPr lang="en-GB" sz="1800"/>
              <a:t> </a:t>
            </a:r>
            <a:r>
              <a:rPr lang="en-GB" sz="1800">
                <a:solidFill>
                  <a:srgbClr val="FF0000"/>
                </a:solidFill>
              </a:rPr>
              <a:t>Threats</a:t>
            </a:r>
            <a:r>
              <a:rPr lang="en-GB" sz="1800"/>
              <a:t> </a:t>
            </a:r>
            <a:r>
              <a:rPr lang="en-GB" sz="1800">
                <a:solidFill>
                  <a:srgbClr val="FFFFFF"/>
                </a:solidFill>
              </a:rPr>
              <a:t>and </a:t>
            </a:r>
            <a:r>
              <a:rPr lang="en-GB" sz="1800">
                <a:solidFill>
                  <a:schemeClr val="accent4"/>
                </a:solidFill>
              </a:rPr>
              <a:t>opportunities.</a:t>
            </a:r>
            <a:endParaRPr/>
          </a:p>
        </p:txBody>
      </p:sp>
      <p:sp>
        <p:nvSpPr>
          <p:cNvPr id="334" name="Google Shape;334;p18"/>
          <p:cNvSpPr/>
          <p:nvPr/>
        </p:nvSpPr>
        <p:spPr>
          <a:xfrm>
            <a:off x="514350" y="993081"/>
            <a:ext cx="4029075" cy="957262"/>
          </a:xfrm>
          <a:prstGeom prst="rect">
            <a:avLst/>
          </a:prstGeom>
          <a:solidFill>
            <a:schemeClr val="accent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Calibri"/>
                <a:ea typeface="Calibri"/>
                <a:cs typeface="Calibri"/>
                <a:sym typeface="Calibri"/>
              </a:rPr>
              <a:t>Some parts of Borneo are conservation areas where no logging or hunting are permitted.</a:t>
            </a:r>
            <a:endParaRPr sz="1400" b="0" i="0" u="none" strike="noStrike" cap="none">
              <a:solidFill>
                <a:srgbClr val="000000"/>
              </a:solidFill>
              <a:latin typeface="Arial"/>
              <a:ea typeface="Arial"/>
              <a:cs typeface="Arial"/>
              <a:sym typeface="Arial"/>
            </a:endParaRPr>
          </a:p>
        </p:txBody>
      </p:sp>
      <p:sp>
        <p:nvSpPr>
          <p:cNvPr id="335" name="Google Shape;335;p18"/>
          <p:cNvSpPr/>
          <p:nvPr/>
        </p:nvSpPr>
        <p:spPr>
          <a:xfrm>
            <a:off x="514349" y="3381375"/>
            <a:ext cx="3629025" cy="957262"/>
          </a:xfrm>
          <a:prstGeom prst="rect">
            <a:avLst/>
          </a:prstGeom>
          <a:solidFill>
            <a:srgbClr val="FF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Calibri"/>
                <a:ea typeface="Calibri"/>
                <a:cs typeface="Calibri"/>
                <a:sym typeface="Calibri"/>
              </a:rPr>
              <a:t>Areas which were deforested have been planted with oil palms .</a:t>
            </a:r>
            <a:endParaRPr sz="1400" b="0" i="0" u="none" strike="noStrike" cap="none">
              <a:solidFill>
                <a:srgbClr val="000000"/>
              </a:solidFill>
              <a:latin typeface="Arial"/>
              <a:ea typeface="Arial"/>
              <a:cs typeface="Arial"/>
              <a:sym typeface="Arial"/>
            </a:endParaRPr>
          </a:p>
        </p:txBody>
      </p:sp>
      <p:sp>
        <p:nvSpPr>
          <p:cNvPr id="336" name="Google Shape;336;p18"/>
          <p:cNvSpPr/>
          <p:nvPr/>
        </p:nvSpPr>
        <p:spPr>
          <a:xfrm>
            <a:off x="8020051" y="2205832"/>
            <a:ext cx="3814762" cy="914400"/>
          </a:xfrm>
          <a:prstGeom prst="rect">
            <a:avLst/>
          </a:prstGeom>
          <a:solidFill>
            <a:schemeClr val="accent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Calibri"/>
                <a:ea typeface="Calibri"/>
                <a:cs typeface="Calibri"/>
                <a:sym typeface="Calibri"/>
              </a:rPr>
              <a:t>Rescue centres have been set up to raise orphan orangutans and return them to the wild. </a:t>
            </a:r>
            <a:endParaRPr sz="1400" b="0" i="0" u="none" strike="noStrike" cap="none">
              <a:solidFill>
                <a:srgbClr val="000000"/>
              </a:solidFill>
              <a:latin typeface="Arial"/>
              <a:ea typeface="Arial"/>
              <a:cs typeface="Arial"/>
              <a:sym typeface="Arial"/>
            </a:endParaRPr>
          </a:p>
        </p:txBody>
      </p:sp>
      <p:sp>
        <p:nvSpPr>
          <p:cNvPr id="337" name="Google Shape;337;p18"/>
          <p:cNvSpPr/>
          <p:nvPr/>
        </p:nvSpPr>
        <p:spPr>
          <a:xfrm>
            <a:off x="7100887" y="4700588"/>
            <a:ext cx="3648075" cy="914400"/>
          </a:xfrm>
          <a:prstGeom prst="rect">
            <a:avLst/>
          </a:prstGeom>
          <a:solidFill>
            <a:srgbClr val="FF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Calibri"/>
                <a:ea typeface="Calibri"/>
                <a:cs typeface="Calibri"/>
                <a:sym typeface="Calibri"/>
              </a:rPr>
              <a:t> Fires set to clear forest illegally have spread across Borneo as the peat swamps have dried out</a:t>
            </a:r>
            <a:endParaRPr sz="1400" b="0" i="0" u="none" strike="noStrike" cap="none">
              <a:solidFill>
                <a:srgbClr val="000000"/>
              </a:solidFill>
              <a:latin typeface="Arial"/>
              <a:ea typeface="Arial"/>
              <a:cs typeface="Arial"/>
              <a:sym typeface="Arial"/>
            </a:endParaRPr>
          </a:p>
        </p:txBody>
      </p:sp>
      <p:sp>
        <p:nvSpPr>
          <p:cNvPr id="338" name="Google Shape;338;p18"/>
          <p:cNvSpPr/>
          <p:nvPr/>
        </p:nvSpPr>
        <p:spPr>
          <a:xfrm>
            <a:off x="514349" y="2138362"/>
            <a:ext cx="4029075" cy="1049337"/>
          </a:xfrm>
          <a:prstGeom prst="rect">
            <a:avLst/>
          </a:prstGeom>
          <a:solidFill>
            <a:srgbClr val="FF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Calibri"/>
                <a:ea typeface="Calibri"/>
                <a:cs typeface="Calibri"/>
                <a:sym typeface="Calibri"/>
              </a:rPr>
              <a:t>Whilst a lot of timber is exported, the demand in Indonesia for domestic timber exceeds the legal limit for logging.</a:t>
            </a:r>
            <a:endParaRPr sz="1400" b="0" i="0" u="none" strike="noStrike" cap="none">
              <a:solidFill>
                <a:srgbClr val="000000"/>
              </a:solidFill>
              <a:latin typeface="Arial"/>
              <a:ea typeface="Arial"/>
              <a:cs typeface="Arial"/>
              <a:sym typeface="Arial"/>
            </a:endParaRPr>
          </a:p>
        </p:txBody>
      </p:sp>
      <p:sp>
        <p:nvSpPr>
          <p:cNvPr id="339" name="Google Shape;339;p18"/>
          <p:cNvSpPr/>
          <p:nvPr/>
        </p:nvSpPr>
        <p:spPr>
          <a:xfrm>
            <a:off x="7100887" y="3500438"/>
            <a:ext cx="3648074" cy="914400"/>
          </a:xfrm>
          <a:prstGeom prst="rect">
            <a:avLst/>
          </a:prstGeom>
          <a:solidFill>
            <a:srgbClr val="FF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Calibri"/>
                <a:ea typeface="Calibri"/>
                <a:cs typeface="Calibri"/>
                <a:sym typeface="Calibri"/>
              </a:rPr>
              <a:t>Palm oil is used as a healthy oil in 1 in 10 supermarket products.</a:t>
            </a:r>
            <a:endParaRPr sz="1400" b="0" i="0" u="none" strike="noStrike" cap="none">
              <a:solidFill>
                <a:srgbClr val="000000"/>
              </a:solidFill>
              <a:latin typeface="Arial"/>
              <a:ea typeface="Arial"/>
              <a:cs typeface="Arial"/>
              <a:sym typeface="Arial"/>
            </a:endParaRPr>
          </a:p>
        </p:txBody>
      </p:sp>
      <p:sp>
        <p:nvSpPr>
          <p:cNvPr id="340" name="Google Shape;340;p18"/>
          <p:cNvSpPr/>
          <p:nvPr/>
        </p:nvSpPr>
        <p:spPr>
          <a:xfrm>
            <a:off x="4867275" y="2070894"/>
            <a:ext cx="2938465" cy="1049338"/>
          </a:xfrm>
          <a:prstGeom prst="rect">
            <a:avLst/>
          </a:prstGeom>
          <a:solidFill>
            <a:srgbClr val="FF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Calibri"/>
                <a:ea typeface="Calibri"/>
                <a:cs typeface="Calibri"/>
                <a:sym typeface="Calibri"/>
              </a:rPr>
              <a:t>Palm oil, grown on drained peat is used as biofuel to reduce fossil fuel use in developed countries.</a:t>
            </a:r>
            <a:endParaRPr sz="1400" b="0" i="0" u="none" strike="noStrike" cap="none">
              <a:solidFill>
                <a:srgbClr val="000000"/>
              </a:solidFill>
              <a:latin typeface="Arial"/>
              <a:ea typeface="Arial"/>
              <a:cs typeface="Arial"/>
              <a:sym typeface="Arial"/>
            </a:endParaRPr>
          </a:p>
        </p:txBody>
      </p:sp>
      <p:sp>
        <p:nvSpPr>
          <p:cNvPr id="341" name="Google Shape;341;p18"/>
          <p:cNvSpPr/>
          <p:nvPr/>
        </p:nvSpPr>
        <p:spPr>
          <a:xfrm>
            <a:off x="4867274" y="5000625"/>
            <a:ext cx="1952622" cy="1049338"/>
          </a:xfrm>
          <a:prstGeom prst="rect">
            <a:avLst/>
          </a:prstGeom>
          <a:solidFill>
            <a:srgbClr val="FF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Calibri"/>
                <a:ea typeface="Calibri"/>
                <a:cs typeface="Calibri"/>
                <a:sym typeface="Calibri"/>
              </a:rPr>
              <a:t>Young orangutans are captured and sold abroad.</a:t>
            </a:r>
            <a:endParaRPr sz="1400" b="0" i="0" u="none" strike="noStrike" cap="none">
              <a:solidFill>
                <a:srgbClr val="000000"/>
              </a:solidFill>
              <a:latin typeface="Arial"/>
              <a:ea typeface="Arial"/>
              <a:cs typeface="Arial"/>
              <a:sym typeface="Arial"/>
            </a:endParaRPr>
          </a:p>
        </p:txBody>
      </p:sp>
      <p:sp>
        <p:nvSpPr>
          <p:cNvPr id="342" name="Google Shape;342;p18"/>
          <p:cNvSpPr/>
          <p:nvPr/>
        </p:nvSpPr>
        <p:spPr>
          <a:xfrm>
            <a:off x="4543426" y="3429000"/>
            <a:ext cx="1952622" cy="914400"/>
          </a:xfrm>
          <a:prstGeom prst="rect">
            <a:avLst/>
          </a:prstGeom>
          <a:solidFill>
            <a:srgbClr val="FF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Calibri"/>
                <a:ea typeface="Calibri"/>
                <a:cs typeface="Calibri"/>
                <a:sym typeface="Calibri"/>
              </a:rPr>
              <a:t>Logging companies employ armed guards.</a:t>
            </a:r>
            <a:endParaRPr sz="1400" b="0" i="0" u="none" strike="noStrike" cap="none">
              <a:solidFill>
                <a:srgbClr val="000000"/>
              </a:solidFill>
              <a:latin typeface="Arial"/>
              <a:ea typeface="Arial"/>
              <a:cs typeface="Arial"/>
              <a:sym typeface="Arial"/>
            </a:endParaRPr>
          </a:p>
        </p:txBody>
      </p:sp>
      <p:sp>
        <p:nvSpPr>
          <p:cNvPr id="343" name="Google Shape;343;p18"/>
          <p:cNvSpPr/>
          <p:nvPr/>
        </p:nvSpPr>
        <p:spPr>
          <a:xfrm>
            <a:off x="523873" y="4700588"/>
            <a:ext cx="3862388" cy="1266229"/>
          </a:xfrm>
          <a:prstGeom prst="rect">
            <a:avLst/>
          </a:prstGeom>
          <a:solidFill>
            <a:schemeClr val="accent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Calibri"/>
                <a:ea typeface="Calibri"/>
                <a:cs typeface="Calibri"/>
                <a:sym typeface="Calibri"/>
              </a:rPr>
              <a:t>Laws can be made in consumer countries against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Calibri"/>
                <a:ea typeface="Calibri"/>
                <a:cs typeface="Calibri"/>
                <a:sym typeface="Calibri"/>
              </a:rPr>
              <a:t>imports of illegally harvested timber.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4" name="Google Shape;344;p18"/>
          <p:cNvSpPr/>
          <p:nvPr/>
        </p:nvSpPr>
        <p:spPr>
          <a:xfrm>
            <a:off x="4824414" y="987972"/>
            <a:ext cx="2824163" cy="914400"/>
          </a:xfrm>
          <a:prstGeom prst="rect">
            <a:avLst/>
          </a:prstGeom>
          <a:solidFill>
            <a:schemeClr val="accent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Calibri"/>
                <a:ea typeface="Calibri"/>
                <a:cs typeface="Calibri"/>
                <a:sym typeface="Calibri"/>
              </a:rPr>
              <a:t>Some local people have been trained to work in forest conservation .</a:t>
            </a:r>
            <a:endParaRPr sz="1400" b="0" i="0" u="none" strike="noStrike" cap="none">
              <a:solidFill>
                <a:srgbClr val="000000"/>
              </a:solidFill>
              <a:latin typeface="Arial"/>
              <a:ea typeface="Arial"/>
              <a:cs typeface="Arial"/>
              <a:sym typeface="Arial"/>
            </a:endParaRPr>
          </a:p>
        </p:txBody>
      </p:sp>
      <p:sp>
        <p:nvSpPr>
          <p:cNvPr id="345" name="Google Shape;345;p18"/>
          <p:cNvSpPr/>
          <p:nvPr/>
        </p:nvSpPr>
        <p:spPr>
          <a:xfrm>
            <a:off x="8386763" y="1200549"/>
            <a:ext cx="2057400" cy="914400"/>
          </a:xfrm>
          <a:prstGeom prst="rect">
            <a:avLst/>
          </a:prstGeom>
          <a:solidFill>
            <a:schemeClr val="accent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Calibri"/>
                <a:ea typeface="Calibri"/>
                <a:cs typeface="Calibri"/>
                <a:sym typeface="Calibri"/>
              </a:rPr>
              <a:t>Breed orangutans in zoos around the world.</a:t>
            </a:r>
            <a:endParaRPr sz="1400" b="0" i="0" u="none" strike="noStrike" cap="none">
              <a:solidFill>
                <a:srgbClr val="000000"/>
              </a:solidFill>
              <a:latin typeface="Arial"/>
              <a:ea typeface="Arial"/>
              <a:cs typeface="Arial"/>
              <a:sym typeface="Arial"/>
            </a:endParaRPr>
          </a:p>
        </p:txBody>
      </p:sp>
      <p:sp>
        <p:nvSpPr>
          <p:cNvPr id="346" name="Google Shape;346;p18"/>
          <p:cNvSpPr txBox="1"/>
          <p:nvPr/>
        </p:nvSpPr>
        <p:spPr>
          <a:xfrm>
            <a:off x="2518141" y="6021502"/>
            <a:ext cx="8771193"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chemeClr val="dk1"/>
                </a:solidFill>
                <a:latin typeface="Calibri"/>
                <a:ea typeface="Calibri"/>
                <a:cs typeface="Calibri"/>
                <a:sym typeface="Calibri"/>
              </a:rPr>
              <a:t>Source Last stand of the orangutan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chemeClr val="dk1"/>
                </a:solidFill>
                <a:latin typeface="Calibri"/>
                <a:ea typeface="Calibri"/>
                <a:cs typeface="Calibri"/>
                <a:sym typeface="Calibri"/>
              </a:rPr>
              <a:t> https://gridarendal-website-live.s3.amazonaws.com/production/documents/:s_document/240/original/orangutan-full.pdf?1487684008</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8" name="Google Shape;168;g6d9268fe04_0_0"/>
          <p:cNvPicPr preferRelativeResize="0"/>
          <p:nvPr/>
        </p:nvPicPr>
        <p:blipFill rotWithShape="1">
          <a:blip r:embed="rId3">
            <a:alphaModFix/>
          </a:blip>
          <a:srcRect/>
          <a:stretch/>
        </p:blipFill>
        <p:spPr>
          <a:xfrm>
            <a:off x="214375" y="1640575"/>
            <a:ext cx="11763250" cy="4336200"/>
          </a:xfrm>
          <a:prstGeom prst="rect">
            <a:avLst/>
          </a:prstGeom>
          <a:noFill/>
          <a:ln>
            <a:noFill/>
          </a:ln>
        </p:spPr>
      </p:pic>
      <p:pic>
        <p:nvPicPr>
          <p:cNvPr id="4" name="Picture 3">
            <a:extLst>
              <a:ext uri="{FF2B5EF4-FFF2-40B4-BE49-F238E27FC236}">
                <a16:creationId xmlns:a16="http://schemas.microsoft.com/office/drawing/2014/main" id="{265FE3DB-6A6C-40F4-A419-3508AF0BE4E0}"/>
              </a:ext>
            </a:extLst>
          </p:cNvPr>
          <p:cNvPicPr>
            <a:picLocks noChangeAspect="1"/>
          </p:cNvPicPr>
          <p:nvPr/>
        </p:nvPicPr>
        <p:blipFill rotWithShape="1">
          <a:blip r:embed="rId4"/>
          <a:srcRect l="60638" t="-4307" b="91385"/>
          <a:stretch/>
        </p:blipFill>
        <p:spPr>
          <a:xfrm>
            <a:off x="8227255" y="-593453"/>
            <a:ext cx="3701420" cy="171886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19"/>
          <p:cNvSpPr/>
          <p:nvPr/>
        </p:nvSpPr>
        <p:spPr>
          <a:xfrm>
            <a:off x="327546" y="4572000"/>
            <a:ext cx="7058307" cy="1964266"/>
          </a:xfrm>
          <a:prstGeom prst="rect">
            <a:avLst/>
          </a:prstGeom>
          <a:solidFill>
            <a:srgbClr val="0169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52" name="Google Shape;352;p19"/>
          <p:cNvSpPr txBox="1">
            <a:spLocks noGrp="1"/>
          </p:cNvSpPr>
          <p:nvPr>
            <p:ph type="title"/>
          </p:nvPr>
        </p:nvSpPr>
        <p:spPr>
          <a:xfrm>
            <a:off x="524256" y="4767072"/>
            <a:ext cx="6594189" cy="162521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rgbClr val="FFFFFF"/>
              </a:buClr>
              <a:buSzPts val="4400"/>
              <a:buFont typeface="Calibri"/>
              <a:buNone/>
            </a:pPr>
            <a:r>
              <a:rPr lang="en-GB">
                <a:solidFill>
                  <a:srgbClr val="FFFFFF"/>
                </a:solidFill>
              </a:rPr>
              <a:t>Action</a:t>
            </a:r>
            <a:endParaRPr/>
          </a:p>
        </p:txBody>
      </p:sp>
      <p:pic>
        <p:nvPicPr>
          <p:cNvPr id="353" name="Google Shape;353;p19"/>
          <p:cNvPicPr preferRelativeResize="0">
            <a:picLocks noGrp="1"/>
          </p:cNvPicPr>
          <p:nvPr>
            <p:ph type="body" idx="2"/>
          </p:nvPr>
        </p:nvPicPr>
        <p:blipFill rotWithShape="1">
          <a:blip r:embed="rId3">
            <a:alphaModFix/>
          </a:blip>
          <a:srcRect r="3337"/>
          <a:stretch/>
        </p:blipFill>
        <p:spPr>
          <a:xfrm>
            <a:off x="327547" y="321733"/>
            <a:ext cx="7058306" cy="4107392"/>
          </a:xfrm>
          <a:prstGeom prst="rect">
            <a:avLst/>
          </a:prstGeom>
          <a:noFill/>
          <a:ln>
            <a:noFill/>
          </a:ln>
        </p:spPr>
      </p:pic>
      <p:sp>
        <p:nvSpPr>
          <p:cNvPr id="354" name="Google Shape;354;p19"/>
          <p:cNvSpPr/>
          <p:nvPr/>
        </p:nvSpPr>
        <p:spPr>
          <a:xfrm>
            <a:off x="7534655" y="321732"/>
            <a:ext cx="4335613" cy="6214534"/>
          </a:xfrm>
          <a:prstGeom prst="rect">
            <a:avLst/>
          </a:prstGeom>
          <a:solidFill>
            <a:srgbClr val="0169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55" name="Google Shape;355;p19"/>
          <p:cNvSpPr txBox="1">
            <a:spLocks noGrp="1"/>
          </p:cNvSpPr>
          <p:nvPr>
            <p:ph type="body" idx="1"/>
          </p:nvPr>
        </p:nvSpPr>
        <p:spPr>
          <a:xfrm>
            <a:off x="8029319" y="917725"/>
            <a:ext cx="3424739" cy="485236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2000"/>
              <a:buChar char="•"/>
            </a:pPr>
            <a:r>
              <a:rPr lang="en-GB" sz="2000">
                <a:solidFill>
                  <a:srgbClr val="FFFFFF"/>
                </a:solidFill>
              </a:rPr>
              <a:t>To find out which palm oil products have got the green go-ahead, and which to completely avoid, read the </a:t>
            </a:r>
            <a:r>
              <a:rPr lang="en-GB" sz="2000" u="sng">
                <a:solidFill>
                  <a:srgbClr val="FFFFFF"/>
                </a:solidFill>
                <a:hlinkClick r:id="rId4"/>
              </a:rPr>
              <a:t>Ethical Consumer Guide</a:t>
            </a:r>
            <a:r>
              <a:rPr lang="en-GB" sz="2000">
                <a:solidFill>
                  <a:srgbClr val="FFFFFF"/>
                </a:solidFill>
              </a:rPr>
              <a:t>.</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20"/>
          <p:cNvSpPr/>
          <p:nvPr/>
        </p:nvSpPr>
        <p:spPr>
          <a:xfrm>
            <a:off x="327546" y="4572000"/>
            <a:ext cx="7058307" cy="1964266"/>
          </a:xfrm>
          <a:prstGeom prst="rect">
            <a:avLst/>
          </a:prstGeom>
          <a:solidFill>
            <a:srgbClr val="0169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61" name="Google Shape;361;p20"/>
          <p:cNvSpPr txBox="1">
            <a:spLocks noGrp="1"/>
          </p:cNvSpPr>
          <p:nvPr>
            <p:ph type="title"/>
          </p:nvPr>
        </p:nvSpPr>
        <p:spPr>
          <a:xfrm>
            <a:off x="524256" y="4767072"/>
            <a:ext cx="6594189" cy="162521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rgbClr val="FFFFFF"/>
              </a:buClr>
              <a:buSzPts val="4400"/>
              <a:buFont typeface="Calibri"/>
              <a:buNone/>
            </a:pPr>
            <a:r>
              <a:rPr lang="en-GB">
                <a:solidFill>
                  <a:srgbClr val="FFFFFF"/>
                </a:solidFill>
              </a:rPr>
              <a:t>Action</a:t>
            </a:r>
            <a:endParaRPr/>
          </a:p>
        </p:txBody>
      </p:sp>
      <p:sp>
        <p:nvSpPr>
          <p:cNvPr id="362" name="Google Shape;362;p20"/>
          <p:cNvSpPr/>
          <p:nvPr/>
        </p:nvSpPr>
        <p:spPr>
          <a:xfrm>
            <a:off x="7534655" y="321732"/>
            <a:ext cx="4335613" cy="6214534"/>
          </a:xfrm>
          <a:prstGeom prst="rect">
            <a:avLst/>
          </a:prstGeom>
          <a:solidFill>
            <a:srgbClr val="0169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63" name="Google Shape;363;p20"/>
          <p:cNvSpPr txBox="1">
            <a:spLocks noGrp="1"/>
          </p:cNvSpPr>
          <p:nvPr>
            <p:ph type="body" idx="1"/>
          </p:nvPr>
        </p:nvSpPr>
        <p:spPr>
          <a:xfrm>
            <a:off x="8029319" y="917725"/>
            <a:ext cx="3424739" cy="4852362"/>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2000"/>
              <a:buNone/>
            </a:pPr>
            <a:r>
              <a:rPr lang="en-GB" sz="2000">
                <a:solidFill>
                  <a:schemeClr val="lt1"/>
                </a:solidFill>
              </a:rPr>
              <a:t>Peat is on sale in garden centres, DIY stores, supermarkets and online. In the UK it's a £5 billion business.</a:t>
            </a:r>
            <a:endParaRPr/>
          </a:p>
          <a:p>
            <a:pPr marL="0" lvl="0" indent="0" algn="l" rtl="0">
              <a:lnSpc>
                <a:spcPct val="80000"/>
              </a:lnSpc>
              <a:spcBef>
                <a:spcPts val="1000"/>
              </a:spcBef>
              <a:spcAft>
                <a:spcPts val="0"/>
              </a:spcAft>
              <a:buClr>
                <a:schemeClr val="lt1"/>
              </a:buClr>
              <a:buSzPts val="2000"/>
              <a:buNone/>
            </a:pPr>
            <a:r>
              <a:rPr lang="en-GB" sz="2000">
                <a:solidFill>
                  <a:schemeClr val="lt1"/>
                </a:solidFill>
              </a:rPr>
              <a:t>Since 2012, however, progress on ending peat use has stalled. Peat consumption has been rising despite government targets to phase it out. Write to your MP and demand action to limit peat use in compost.</a:t>
            </a:r>
            <a:endParaRPr/>
          </a:p>
          <a:p>
            <a:pPr marL="0" lvl="0" indent="0" algn="l" rtl="0">
              <a:lnSpc>
                <a:spcPct val="80000"/>
              </a:lnSpc>
              <a:spcBef>
                <a:spcPts val="1000"/>
              </a:spcBef>
              <a:spcAft>
                <a:spcPts val="0"/>
              </a:spcAft>
              <a:buClr>
                <a:schemeClr val="lt1"/>
              </a:buClr>
              <a:buSzPts val="2000"/>
              <a:buNone/>
            </a:pPr>
            <a:r>
              <a:rPr lang="en-GB" sz="2000">
                <a:solidFill>
                  <a:schemeClr val="lt1"/>
                </a:solidFill>
              </a:rPr>
              <a:t>Only buy clearly labelled “peat-free” compost.</a:t>
            </a:r>
            <a:endParaRPr/>
          </a:p>
          <a:p>
            <a:pPr marL="0" lvl="0" indent="0" algn="l" rtl="0">
              <a:lnSpc>
                <a:spcPct val="80000"/>
              </a:lnSpc>
              <a:spcBef>
                <a:spcPts val="1000"/>
              </a:spcBef>
              <a:spcAft>
                <a:spcPts val="0"/>
              </a:spcAft>
              <a:buClr>
                <a:schemeClr val="lt1"/>
              </a:buClr>
              <a:buSzPts val="2000"/>
              <a:buNone/>
            </a:pPr>
            <a:r>
              <a:rPr lang="en-GB" sz="2000">
                <a:solidFill>
                  <a:schemeClr val="lt1"/>
                </a:solidFill>
              </a:rPr>
              <a:t>Find out how to make home made compost.</a:t>
            </a:r>
            <a:endParaRPr sz="2000">
              <a:solidFill>
                <a:schemeClr val="lt1"/>
              </a:solidFill>
            </a:endParaRPr>
          </a:p>
        </p:txBody>
      </p:sp>
      <p:pic>
        <p:nvPicPr>
          <p:cNvPr id="364" name="Google Shape;364;p20"/>
          <p:cNvPicPr preferRelativeResize="0"/>
          <p:nvPr/>
        </p:nvPicPr>
        <p:blipFill rotWithShape="1">
          <a:blip r:embed="rId3">
            <a:alphaModFix/>
          </a:blip>
          <a:srcRect/>
          <a:stretch/>
        </p:blipFill>
        <p:spPr>
          <a:xfrm>
            <a:off x="1239828" y="387815"/>
            <a:ext cx="5233742" cy="392530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a:extLst>
              <a:ext uri="{FF2B5EF4-FFF2-40B4-BE49-F238E27FC236}">
                <a16:creationId xmlns:a16="http://schemas.microsoft.com/office/drawing/2014/main" id="{B9038B51-8DCD-4601-8ED9-21FB5786C1BF}"/>
              </a:ext>
            </a:extLst>
          </p:cNvPr>
          <p:cNvPicPr>
            <a:picLocks noChangeAspect="1"/>
          </p:cNvPicPr>
          <p:nvPr/>
        </p:nvPicPr>
        <p:blipFill rotWithShape="1">
          <a:blip r:embed="rId3"/>
          <a:srcRect t="54974" b="14667"/>
          <a:stretch/>
        </p:blipFill>
        <p:spPr>
          <a:xfrm>
            <a:off x="231806" y="910883"/>
            <a:ext cx="11728388" cy="5036234"/>
          </a:xfrm>
          <a:prstGeom prst="rect">
            <a:avLst/>
          </a:prstGeom>
        </p:spPr>
      </p:pic>
    </p:spTree>
    <p:extLst>
      <p:ext uri="{BB962C8B-B14F-4D97-AF65-F5344CB8AC3E}">
        <p14:creationId xmlns:p14="http://schemas.microsoft.com/office/powerpoint/2010/main" val="37930806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69" name="Google Shape;369;g7c20cce8fa_0_0"/>
          <p:cNvPicPr preferRelativeResize="0"/>
          <p:nvPr/>
        </p:nvPicPr>
        <p:blipFill rotWithShape="1">
          <a:blip r:embed="rId3">
            <a:alphaModFix/>
          </a:blip>
          <a:srcRect/>
          <a:stretch/>
        </p:blipFill>
        <p:spPr>
          <a:xfrm>
            <a:off x="4161241" y="2512513"/>
            <a:ext cx="4252950" cy="1235125"/>
          </a:xfrm>
          <a:prstGeom prst="rect">
            <a:avLst/>
          </a:prstGeom>
          <a:noFill/>
          <a:ln>
            <a:noFill/>
          </a:ln>
        </p:spPr>
      </p:pic>
      <p:pic>
        <p:nvPicPr>
          <p:cNvPr id="370" name="Google Shape;370;g7c20cce8fa_0_0"/>
          <p:cNvPicPr preferRelativeResize="0"/>
          <p:nvPr/>
        </p:nvPicPr>
        <p:blipFill rotWithShape="1">
          <a:blip r:embed="rId4">
            <a:alphaModFix/>
          </a:blip>
          <a:srcRect/>
          <a:stretch/>
        </p:blipFill>
        <p:spPr>
          <a:xfrm>
            <a:off x="4161251" y="3976401"/>
            <a:ext cx="1847581" cy="1235125"/>
          </a:xfrm>
          <a:prstGeom prst="rect">
            <a:avLst/>
          </a:prstGeom>
          <a:noFill/>
          <a:ln>
            <a:noFill/>
          </a:ln>
        </p:spPr>
      </p:pic>
      <p:sp>
        <p:nvSpPr>
          <p:cNvPr id="371" name="Google Shape;371;g7c20cce8fa_0_0"/>
          <p:cNvSpPr/>
          <p:nvPr/>
        </p:nvSpPr>
        <p:spPr>
          <a:xfrm>
            <a:off x="6008825" y="3976400"/>
            <a:ext cx="2495400" cy="1094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a:solidFill>
                  <a:srgbClr val="FFFFFF"/>
                </a:solidFill>
                <a:latin typeface="Calibri"/>
                <a:ea typeface="Calibri"/>
                <a:cs typeface="Calibri"/>
                <a:sym typeface="Calibri"/>
              </a:rPr>
              <a:t>World Class Teaching project has been funded with support from the European Commission. The contents of these actions are the sole responsibility of the contractor and can in no way be taken to reflect the views of the European Union.</a:t>
            </a: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2" name="Picture 1">
            <a:extLst>
              <a:ext uri="{FF2B5EF4-FFF2-40B4-BE49-F238E27FC236}">
                <a16:creationId xmlns:a16="http://schemas.microsoft.com/office/drawing/2014/main" id="{81BFF2D2-152C-4ACB-AF7C-A355158E1C70}"/>
              </a:ext>
            </a:extLst>
          </p:cNvPr>
          <p:cNvPicPr>
            <a:picLocks noChangeAspect="1"/>
          </p:cNvPicPr>
          <p:nvPr/>
        </p:nvPicPr>
        <p:blipFill rotWithShape="1">
          <a:blip r:embed="rId3"/>
          <a:srcRect l="60638" t="-4307" b="91385"/>
          <a:stretch/>
        </p:blipFill>
        <p:spPr>
          <a:xfrm>
            <a:off x="7775376" y="-642690"/>
            <a:ext cx="3701420" cy="1718868"/>
          </a:xfrm>
          <a:prstGeom prst="rect">
            <a:avLst/>
          </a:prstGeom>
        </p:spPr>
      </p:pic>
      <p:pic>
        <p:nvPicPr>
          <p:cNvPr id="5" name="Picture 4">
            <a:extLst>
              <a:ext uri="{FF2B5EF4-FFF2-40B4-BE49-F238E27FC236}">
                <a16:creationId xmlns:a16="http://schemas.microsoft.com/office/drawing/2014/main" id="{0113ABFF-3FC9-4C85-A322-FF97657C03F5}"/>
              </a:ext>
            </a:extLst>
          </p:cNvPr>
          <p:cNvPicPr>
            <a:picLocks noChangeAspect="1"/>
          </p:cNvPicPr>
          <p:nvPr/>
        </p:nvPicPr>
        <p:blipFill rotWithShape="1">
          <a:blip r:embed="rId3"/>
          <a:srcRect t="15590" b="45230"/>
          <a:stretch/>
        </p:blipFill>
        <p:spPr>
          <a:xfrm>
            <a:off x="1043411" y="1076178"/>
            <a:ext cx="10433385" cy="578182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3"/>
          <p:cNvPicPr preferRelativeResize="0"/>
          <p:nvPr/>
        </p:nvPicPr>
        <p:blipFill rotWithShape="1">
          <a:blip r:embed="rId3">
            <a:alphaModFix/>
          </a:blip>
          <a:srcRect l="7446" r="7446" b="2"/>
          <a:stretch/>
        </p:blipFill>
        <p:spPr>
          <a:xfrm>
            <a:off x="0" y="-6225"/>
            <a:ext cx="3670467" cy="2505456"/>
          </a:xfrm>
          <a:custGeom>
            <a:avLst/>
            <a:gdLst/>
            <a:ahLst/>
            <a:cxnLst/>
            <a:rect l="l" t="t" r="r" b="b"/>
            <a:pathLst>
              <a:path w="3255403" h="2505456" extrusionOk="0">
                <a:moveTo>
                  <a:pt x="0" y="0"/>
                </a:moveTo>
                <a:lnTo>
                  <a:pt x="3255403" y="0"/>
                </a:lnTo>
                <a:lnTo>
                  <a:pt x="2094477" y="2505456"/>
                </a:lnTo>
                <a:lnTo>
                  <a:pt x="0" y="2505456"/>
                </a:lnTo>
                <a:close/>
              </a:path>
            </a:pathLst>
          </a:custGeom>
          <a:noFill/>
          <a:ln>
            <a:noFill/>
          </a:ln>
        </p:spPr>
      </p:pic>
      <p:pic>
        <p:nvPicPr>
          <p:cNvPr id="180" name="Google Shape;180;p3" descr="A circuit board&#10;&#10;Description automatically generated"/>
          <p:cNvPicPr preferRelativeResize="0">
            <a:picLocks noGrp="1"/>
          </p:cNvPicPr>
          <p:nvPr>
            <p:ph type="body" idx="1"/>
          </p:nvPr>
        </p:nvPicPr>
        <p:blipFill rotWithShape="1">
          <a:blip r:embed="rId4">
            <a:alphaModFix/>
          </a:blip>
          <a:srcRect l="2749" r="3" b="5"/>
          <a:stretch/>
        </p:blipFill>
        <p:spPr>
          <a:xfrm>
            <a:off x="4675539" y="-6235"/>
            <a:ext cx="3677817" cy="2505456"/>
          </a:xfrm>
          <a:prstGeom prst="rect">
            <a:avLst/>
          </a:prstGeom>
          <a:noFill/>
          <a:ln>
            <a:noFill/>
          </a:ln>
        </p:spPr>
      </p:pic>
      <p:pic>
        <p:nvPicPr>
          <p:cNvPr id="181" name="Google Shape;181;p3"/>
          <p:cNvPicPr preferRelativeResize="0"/>
          <p:nvPr/>
        </p:nvPicPr>
        <p:blipFill rotWithShape="1">
          <a:blip r:embed="rId5">
            <a:alphaModFix/>
          </a:blip>
          <a:srcRect t="22210" r="-3" b="1579"/>
          <a:stretch/>
        </p:blipFill>
        <p:spPr>
          <a:xfrm>
            <a:off x="7122525" y="0"/>
            <a:ext cx="5074682" cy="2501837"/>
          </a:xfrm>
          <a:custGeom>
            <a:avLst/>
            <a:gdLst/>
            <a:ahLst/>
            <a:cxnLst/>
            <a:rect l="l" t="t" r="r" b="b"/>
            <a:pathLst>
              <a:path w="4810125" h="2501837" extrusionOk="0">
                <a:moveTo>
                  <a:pt x="1159248" y="0"/>
                </a:moveTo>
                <a:lnTo>
                  <a:pt x="4810125" y="0"/>
                </a:lnTo>
                <a:lnTo>
                  <a:pt x="4810125" y="2501837"/>
                </a:lnTo>
                <a:lnTo>
                  <a:pt x="0" y="2501837"/>
                </a:lnTo>
                <a:close/>
              </a:path>
            </a:pathLst>
          </a:custGeom>
          <a:noFill/>
          <a:ln>
            <a:noFill/>
          </a:ln>
        </p:spPr>
      </p:pic>
      <p:pic>
        <p:nvPicPr>
          <p:cNvPr id="182" name="Google Shape;182;p3"/>
          <p:cNvPicPr preferRelativeResize="0"/>
          <p:nvPr/>
        </p:nvPicPr>
        <p:blipFill rotWithShape="1">
          <a:blip r:embed="rId6">
            <a:alphaModFix/>
          </a:blip>
          <a:srcRect t="20977" r="-3" b="4675"/>
          <a:stretch/>
        </p:blipFill>
        <p:spPr>
          <a:xfrm>
            <a:off x="20" y="2658276"/>
            <a:ext cx="3770704" cy="4199724"/>
          </a:xfrm>
          <a:custGeom>
            <a:avLst/>
            <a:gdLst/>
            <a:ahLst/>
            <a:cxnLst/>
            <a:rect l="l" t="t" r="r" b="b"/>
            <a:pathLst>
              <a:path w="3770724" h="4199724" extrusionOk="0">
                <a:moveTo>
                  <a:pt x="0" y="0"/>
                </a:moveTo>
                <a:lnTo>
                  <a:pt x="3770724" y="0"/>
                </a:lnTo>
                <a:lnTo>
                  <a:pt x="1824067" y="4199724"/>
                </a:lnTo>
                <a:lnTo>
                  <a:pt x="0" y="4199724"/>
                </a:lnTo>
                <a:close/>
              </a:path>
            </a:pathLst>
          </a:custGeom>
          <a:noFill/>
          <a:ln>
            <a:noFill/>
          </a:ln>
        </p:spPr>
      </p:pic>
      <p:pic>
        <p:nvPicPr>
          <p:cNvPr id="183" name="Google Shape;183;p3"/>
          <p:cNvPicPr preferRelativeResize="0"/>
          <p:nvPr/>
        </p:nvPicPr>
        <p:blipFill rotWithShape="1">
          <a:blip r:embed="rId7">
            <a:alphaModFix/>
          </a:blip>
          <a:srcRect r="7511" b="1"/>
          <a:stretch/>
        </p:blipFill>
        <p:spPr>
          <a:xfrm>
            <a:off x="2013796" y="2661900"/>
            <a:ext cx="5108726" cy="4197911"/>
          </a:xfrm>
          <a:custGeom>
            <a:avLst/>
            <a:gdLst/>
            <a:ahLst/>
            <a:cxnLst/>
            <a:rect l="l" t="t" r="r" b="b"/>
            <a:pathLst>
              <a:path w="5108726" h="4197911" extrusionOk="0">
                <a:moveTo>
                  <a:pt x="1945141" y="0"/>
                </a:moveTo>
                <a:lnTo>
                  <a:pt x="5108726" y="0"/>
                </a:lnTo>
                <a:lnTo>
                  <a:pt x="3163585" y="4197911"/>
                </a:lnTo>
                <a:lnTo>
                  <a:pt x="3157362" y="4197911"/>
                </a:lnTo>
                <a:lnTo>
                  <a:pt x="1967571" y="4197911"/>
                </a:lnTo>
                <a:lnTo>
                  <a:pt x="317526" y="4197911"/>
                </a:lnTo>
                <a:lnTo>
                  <a:pt x="0" y="4197911"/>
                </a:lnTo>
                <a:close/>
              </a:path>
            </a:pathLst>
          </a:custGeom>
          <a:noFill/>
          <a:ln>
            <a:noFill/>
          </a:ln>
        </p:spPr>
      </p:pic>
      <p:sp>
        <p:nvSpPr>
          <p:cNvPr id="184" name="Google Shape;184;p3"/>
          <p:cNvSpPr/>
          <p:nvPr/>
        </p:nvSpPr>
        <p:spPr>
          <a:xfrm flipH="1">
            <a:off x="5353050" y="2660089"/>
            <a:ext cx="6838950" cy="4197911"/>
          </a:xfrm>
          <a:custGeom>
            <a:avLst/>
            <a:gdLst/>
            <a:ahLst/>
            <a:cxnLst/>
            <a:rect l="l" t="t" r="r" b="b"/>
            <a:pathLst>
              <a:path w="6838950" h="4197911" extrusionOk="0">
                <a:moveTo>
                  <a:pt x="4893809" y="0"/>
                </a:moveTo>
                <a:lnTo>
                  <a:pt x="4887586" y="0"/>
                </a:lnTo>
                <a:lnTo>
                  <a:pt x="3697795" y="0"/>
                </a:lnTo>
                <a:lnTo>
                  <a:pt x="2047750" y="0"/>
                </a:lnTo>
                <a:lnTo>
                  <a:pt x="0" y="0"/>
                </a:lnTo>
                <a:lnTo>
                  <a:pt x="0" y="4197911"/>
                </a:lnTo>
                <a:lnTo>
                  <a:pt x="6838950" y="4197911"/>
                </a:lnTo>
                <a:close/>
              </a:path>
            </a:pathLst>
          </a:custGeom>
          <a:solidFill>
            <a:srgbClr val="0169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5" name="Google Shape;185;p3"/>
          <p:cNvSpPr txBox="1">
            <a:spLocks noGrp="1"/>
          </p:cNvSpPr>
          <p:nvPr>
            <p:ph type="title"/>
          </p:nvPr>
        </p:nvSpPr>
        <p:spPr>
          <a:xfrm>
            <a:off x="6979800" y="4189875"/>
            <a:ext cx="4636800" cy="2163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FFFF"/>
              </a:buClr>
              <a:buSzPts val="4700"/>
              <a:buFont typeface="Calibri"/>
              <a:buNone/>
            </a:pPr>
            <a:r>
              <a:rPr lang="en-GB" sz="4700">
                <a:solidFill>
                  <a:srgbClr val="FFFFFF"/>
                </a:solidFill>
              </a:rPr>
              <a:t>Humans vs Ecosystems?</a:t>
            </a:r>
            <a:endParaRPr/>
          </a:p>
        </p:txBody>
      </p:sp>
      <p:pic>
        <p:nvPicPr>
          <p:cNvPr id="186" name="Google Shape;186;p3"/>
          <p:cNvPicPr preferRelativeResize="0"/>
          <p:nvPr/>
        </p:nvPicPr>
        <p:blipFill rotWithShape="1">
          <a:blip r:embed="rId8">
            <a:alphaModFix/>
          </a:blip>
          <a:srcRect/>
          <a:stretch/>
        </p:blipFill>
        <p:spPr>
          <a:xfrm>
            <a:off x="2279475" y="-4425"/>
            <a:ext cx="3673943" cy="2502843"/>
          </a:xfrm>
          <a:custGeom>
            <a:avLst/>
            <a:gdLst/>
            <a:ahLst/>
            <a:cxnLst/>
            <a:rect l="l" t="t" r="r" b="b"/>
            <a:pathLst>
              <a:path w="3393943" h="2502843" extrusionOk="0">
                <a:moveTo>
                  <a:pt x="1159715" y="0"/>
                </a:moveTo>
                <a:lnTo>
                  <a:pt x="3393943" y="0"/>
                </a:lnTo>
                <a:lnTo>
                  <a:pt x="2234228" y="2502843"/>
                </a:lnTo>
                <a:lnTo>
                  <a:pt x="0" y="2502843"/>
                </a:lnTo>
                <a:close/>
              </a:path>
            </a:pathLst>
          </a:custGeom>
          <a:noFill/>
          <a:ln>
            <a:noFill/>
          </a:ln>
        </p:spPr>
      </p:pic>
      <p:sp>
        <p:nvSpPr>
          <p:cNvPr id="187" name="Google Shape;187;p3"/>
          <p:cNvSpPr/>
          <p:nvPr/>
        </p:nvSpPr>
        <p:spPr>
          <a:xfrm>
            <a:off x="4810125" y="2155825"/>
            <a:ext cx="2312397"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000"/>
              <a:buFont typeface="Calibri"/>
              <a:buNone/>
            </a:pPr>
            <a:r>
              <a:rPr lang="en-GB" sz="1000" b="0" i="0" u="sng" strike="noStrike" cap="none">
                <a:solidFill>
                  <a:srgbClr val="FFFFFF"/>
                </a:solidFill>
                <a:latin typeface="Calibri"/>
                <a:ea typeface="Calibri"/>
                <a:cs typeface="Calibri"/>
                <a:sym typeface="Calibri"/>
                <a:hlinkClick r:id="rId9"/>
              </a:rPr>
              <a:t>https://pixabay.com/photos/skyscraper-houses-city-america-450793/</a:t>
            </a:r>
            <a:endParaRPr sz="1000" b="0" i="0" u="none" strike="noStrike" cap="none">
              <a:solidFill>
                <a:srgbClr val="FFFFFF"/>
              </a:solidFill>
              <a:latin typeface="Calibri"/>
              <a:ea typeface="Calibri"/>
              <a:cs typeface="Calibri"/>
              <a:sym typeface="Calibri"/>
            </a:endParaRPr>
          </a:p>
        </p:txBody>
      </p:sp>
      <p:sp>
        <p:nvSpPr>
          <p:cNvPr id="188" name="Google Shape;188;p3"/>
          <p:cNvSpPr/>
          <p:nvPr/>
        </p:nvSpPr>
        <p:spPr>
          <a:xfrm>
            <a:off x="2043524" y="6458796"/>
            <a:ext cx="34544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000"/>
              <a:buFont typeface="Calibri"/>
              <a:buNone/>
            </a:pPr>
            <a:r>
              <a:rPr lang="en-GB" sz="1000" b="0" i="0" u="sng" strike="noStrike" cap="none">
                <a:solidFill>
                  <a:srgbClr val="FFFFFF"/>
                </a:solidFill>
                <a:latin typeface="Calibri"/>
                <a:ea typeface="Calibri"/>
                <a:cs typeface="Calibri"/>
                <a:sym typeface="Calibri"/>
                <a:hlinkClick r:id="rId10"/>
              </a:rPr>
              <a:t>https://pixabay.com/illustrations/pollution-trash-degradation-1603644/</a:t>
            </a:r>
            <a:endParaRPr sz="1000" b="0" i="0" u="none" strike="noStrike" cap="none">
              <a:solidFill>
                <a:srgbClr val="FFFFFF"/>
              </a:solidFill>
              <a:latin typeface="Calibri"/>
              <a:ea typeface="Calibri"/>
              <a:cs typeface="Calibri"/>
              <a:sym typeface="Calibri"/>
            </a:endParaRPr>
          </a:p>
        </p:txBody>
      </p:sp>
      <p:sp>
        <p:nvSpPr>
          <p:cNvPr id="189" name="Google Shape;189;p3"/>
          <p:cNvSpPr/>
          <p:nvPr/>
        </p:nvSpPr>
        <p:spPr>
          <a:xfrm>
            <a:off x="7459990" y="2281357"/>
            <a:ext cx="2305439"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000"/>
              <a:buFont typeface="Calibri"/>
              <a:buNone/>
            </a:pPr>
            <a:r>
              <a:rPr lang="en-GB" sz="1000" b="0" i="0" u="sng" strike="noStrike" cap="none">
                <a:solidFill>
                  <a:srgbClr val="FFFFFF"/>
                </a:solidFill>
                <a:latin typeface="Calibri"/>
                <a:ea typeface="Calibri"/>
                <a:cs typeface="Calibri"/>
                <a:sym typeface="Calibri"/>
                <a:hlinkClick r:id="rId11"/>
              </a:rPr>
              <a:t>https://www.pexels.com/search/desert/</a:t>
            </a:r>
            <a:endParaRPr sz="1000" b="0" i="0" u="none" strike="noStrike" cap="none">
              <a:solidFill>
                <a:srgbClr val="FFFFFF"/>
              </a:solidFill>
              <a:latin typeface="Calibri"/>
              <a:ea typeface="Calibri"/>
              <a:cs typeface="Calibri"/>
              <a:sym typeface="Calibri"/>
            </a:endParaRPr>
          </a:p>
        </p:txBody>
      </p:sp>
      <p:sp>
        <p:nvSpPr>
          <p:cNvPr id="190" name="Google Shape;190;p3"/>
          <p:cNvSpPr/>
          <p:nvPr/>
        </p:nvSpPr>
        <p:spPr>
          <a:xfrm>
            <a:off x="0" y="6150567"/>
            <a:ext cx="1762125"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000"/>
              <a:buFont typeface="Calibri"/>
              <a:buNone/>
            </a:pPr>
            <a:r>
              <a:rPr lang="en-GB" sz="1000" b="0" i="0" u="sng" strike="noStrike" cap="none">
                <a:solidFill>
                  <a:srgbClr val="FFFFFF"/>
                </a:solidFill>
                <a:latin typeface="Calibri"/>
                <a:ea typeface="Calibri"/>
                <a:cs typeface="Calibri"/>
                <a:sym typeface="Calibri"/>
                <a:hlinkClick r:id="rId12"/>
              </a:rPr>
              <a:t>https://www.pexels.com/photo/silver-steel-mining-crane-on-black-rocky-soil-during-daytime-60008/</a:t>
            </a:r>
            <a:endParaRPr sz="1000" b="0" i="0" u="none" strike="noStrike" cap="none">
              <a:solidFill>
                <a:srgbClr val="FFFFFF"/>
              </a:solidFill>
              <a:latin typeface="Calibri"/>
              <a:ea typeface="Calibri"/>
              <a:cs typeface="Calibri"/>
              <a:sym typeface="Calibri"/>
            </a:endParaRPr>
          </a:p>
        </p:txBody>
      </p:sp>
      <p:sp>
        <p:nvSpPr>
          <p:cNvPr id="191" name="Google Shape;191;p3"/>
          <p:cNvSpPr/>
          <p:nvPr/>
        </p:nvSpPr>
        <p:spPr>
          <a:xfrm>
            <a:off x="-63021" y="2167914"/>
            <a:ext cx="220791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Calibri"/>
              <a:buNone/>
            </a:pPr>
            <a:r>
              <a:rPr lang="en-GB" sz="800" b="0" i="0" u="none" strike="noStrike" cap="none">
                <a:solidFill>
                  <a:srgbClr val="000000"/>
                </a:solidFill>
                <a:latin typeface="Calibri"/>
                <a:ea typeface="Calibri"/>
                <a:cs typeface="Calibri"/>
                <a:sym typeface="Calibri"/>
              </a:rPr>
              <a:t> Aidenvironment, 2006 - flickr:Riau flickr user:Wakx, CC BY-SA 2.0, </a:t>
            </a:r>
            <a:r>
              <a:rPr lang="en-GB" sz="800" b="0" i="0" u="sng" strike="noStrike" cap="none">
                <a:solidFill>
                  <a:srgbClr val="000000"/>
                </a:solidFill>
                <a:latin typeface="Calibri"/>
                <a:ea typeface="Calibri"/>
                <a:cs typeface="Calibri"/>
                <a:sym typeface="Calibri"/>
                <a:hlinkClick r:id="rId13"/>
              </a:rPr>
              <a:t>https://commons.wikimedia.org/w/index.php?curid=10605283</a:t>
            </a:r>
            <a:endParaRPr sz="800" b="0" i="0" u="none" strike="noStrike" cap="none">
              <a:solidFill>
                <a:srgbClr val="000000"/>
              </a:solidFill>
              <a:latin typeface="Calibri"/>
              <a:ea typeface="Calibri"/>
              <a:cs typeface="Calibri"/>
              <a:sym typeface="Calibri"/>
            </a:endParaRPr>
          </a:p>
        </p:txBody>
      </p:sp>
      <p:sp>
        <p:nvSpPr>
          <p:cNvPr id="192" name="Google Shape;192;p3"/>
          <p:cNvSpPr/>
          <p:nvPr/>
        </p:nvSpPr>
        <p:spPr>
          <a:xfrm>
            <a:off x="2381418" y="2186603"/>
            <a:ext cx="2479854"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Calibri"/>
              <a:buNone/>
            </a:pPr>
            <a:r>
              <a:rPr lang="en-GB" sz="8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93" name="Google Shape;193;p3"/>
          <p:cNvSpPr/>
          <p:nvPr/>
        </p:nvSpPr>
        <p:spPr>
          <a:xfrm>
            <a:off x="1993349" y="2329810"/>
            <a:ext cx="2839239"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chemeClr val="lt1"/>
                </a:solidFill>
                <a:latin typeface="Calibri"/>
                <a:ea typeface="Calibri"/>
                <a:cs typeface="Calibri"/>
                <a:sym typeface="Calibri"/>
              </a:rPr>
              <a:t>https://pixabay.com/photos/crop-furrows-soil-seeds-1149914</a:t>
            </a:r>
            <a:r>
              <a:rPr lang="en-GB" sz="10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p4"/>
          <p:cNvPicPr preferRelativeResize="0"/>
          <p:nvPr/>
        </p:nvPicPr>
        <p:blipFill rotWithShape="1">
          <a:blip r:embed="rId3">
            <a:alphaModFix/>
          </a:blip>
          <a:srcRect t="1547" b="23452"/>
          <a:stretch/>
        </p:blipFill>
        <p:spPr>
          <a:xfrm>
            <a:off x="-1" y="10"/>
            <a:ext cx="12192000" cy="6857990"/>
          </a:xfrm>
          <a:prstGeom prst="rect">
            <a:avLst/>
          </a:prstGeom>
          <a:noFill/>
          <a:ln>
            <a:noFill/>
          </a:ln>
        </p:spPr>
      </p:pic>
      <p:sp>
        <p:nvSpPr>
          <p:cNvPr id="199" name="Google Shape;199;p4"/>
          <p:cNvSpPr/>
          <p:nvPr/>
        </p:nvSpPr>
        <p:spPr>
          <a:xfrm flipH="1">
            <a:off x="0" y="998175"/>
            <a:ext cx="6017172" cy="5859825"/>
          </a:xfrm>
          <a:custGeom>
            <a:avLst/>
            <a:gdLst/>
            <a:ahLst/>
            <a:cxnLst/>
            <a:rect l="l" t="t" r="r" b="b"/>
            <a:pathLst>
              <a:path w="1333" h="1298" extrusionOk="0">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rgbClr val="5BB56A">
              <a:alpha val="78823"/>
            </a:srgbClr>
          </a:solid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dk1"/>
              </a:buClr>
              <a:buSzPts val="1600"/>
              <a:buFont typeface="Arial"/>
              <a:buNone/>
            </a:pPr>
            <a:endParaRPr sz="1600" b="0" i="0" u="none" strike="noStrike" cap="none">
              <a:solidFill>
                <a:schemeClr val="dk1"/>
              </a:solidFill>
              <a:latin typeface="Calibri"/>
              <a:ea typeface="Calibri"/>
              <a:cs typeface="Calibri"/>
              <a:sym typeface="Calibri"/>
            </a:endParaRPr>
          </a:p>
        </p:txBody>
      </p:sp>
      <p:sp>
        <p:nvSpPr>
          <p:cNvPr id="200" name="Google Shape;200;p4"/>
          <p:cNvSpPr txBox="1">
            <a:spLocks noGrp="1"/>
          </p:cNvSpPr>
          <p:nvPr>
            <p:ph type="title"/>
          </p:nvPr>
        </p:nvSpPr>
        <p:spPr>
          <a:xfrm>
            <a:off x="709450" y="1913950"/>
            <a:ext cx="4204200" cy="3746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2000"/>
              <a:buFont typeface="Calibri"/>
              <a:buNone/>
            </a:pPr>
            <a:r>
              <a:rPr lang="en-GB" sz="3000" b="1">
                <a:solidFill>
                  <a:srgbClr val="FFFFFF"/>
                </a:solidFill>
              </a:rPr>
              <a:t>You might know peat as something sold in plastic bags as garden compost. There’s much more to peat than that.</a:t>
            </a:r>
            <a:br>
              <a:rPr lang="en-GB" sz="3000" b="1">
                <a:solidFill>
                  <a:srgbClr val="FFFFFF"/>
                </a:solidFill>
              </a:rPr>
            </a:br>
            <a:endParaRPr sz="3000" b="1">
              <a:solidFill>
                <a:srgbClr val="FFFFFF"/>
              </a:solidFill>
            </a:endParaRPr>
          </a:p>
        </p:txBody>
      </p:sp>
      <p:sp>
        <p:nvSpPr>
          <p:cNvPr id="201" name="Google Shape;201;p4"/>
          <p:cNvSpPr/>
          <p:nvPr/>
        </p:nvSpPr>
        <p:spPr>
          <a:xfrm>
            <a:off x="1055914" y="6461292"/>
            <a:ext cx="6096000"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chemeClr val="dk1"/>
                </a:solidFill>
                <a:latin typeface="Calibri"/>
                <a:ea typeface="Calibri"/>
                <a:cs typeface="Calibri"/>
                <a:sym typeface="Calibri"/>
              </a:rPr>
              <a:t>https://pixabay.com/photos/plants-soybean-soy-nature-1331667/</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p5"/>
          <p:cNvPicPr preferRelativeResize="0"/>
          <p:nvPr/>
        </p:nvPicPr>
        <p:blipFill rotWithShape="1">
          <a:blip r:embed="rId3">
            <a:alphaModFix/>
          </a:blip>
          <a:srcRect t="15603" b="9397"/>
          <a:stretch/>
        </p:blipFill>
        <p:spPr>
          <a:xfrm>
            <a:off x="-1" y="10"/>
            <a:ext cx="12192000" cy="6857990"/>
          </a:xfrm>
          <a:prstGeom prst="rect">
            <a:avLst/>
          </a:prstGeom>
          <a:noFill/>
          <a:ln>
            <a:noFill/>
          </a:ln>
        </p:spPr>
      </p:pic>
      <p:sp>
        <p:nvSpPr>
          <p:cNvPr id="207" name="Google Shape;207;p5"/>
          <p:cNvSpPr/>
          <p:nvPr/>
        </p:nvSpPr>
        <p:spPr>
          <a:xfrm flipH="1">
            <a:off x="0" y="998175"/>
            <a:ext cx="6017172" cy="5859825"/>
          </a:xfrm>
          <a:custGeom>
            <a:avLst/>
            <a:gdLst/>
            <a:ahLst/>
            <a:cxnLst/>
            <a:rect l="l" t="t" r="r" b="b"/>
            <a:pathLst>
              <a:path w="1333" h="1298" extrusionOk="0">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rgbClr val="5BB56A">
              <a:alpha val="78823"/>
            </a:srgbClr>
          </a:solid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dk1"/>
              </a:buClr>
              <a:buSzPts val="1600"/>
              <a:buFont typeface="Arial"/>
              <a:buNone/>
            </a:pPr>
            <a:endParaRPr sz="1600" b="0" i="0" u="none" strike="noStrike" cap="none">
              <a:solidFill>
                <a:schemeClr val="dk1"/>
              </a:solidFill>
              <a:latin typeface="Calibri"/>
              <a:ea typeface="Calibri"/>
              <a:cs typeface="Calibri"/>
              <a:sym typeface="Calibri"/>
            </a:endParaRPr>
          </a:p>
        </p:txBody>
      </p:sp>
      <p:sp>
        <p:nvSpPr>
          <p:cNvPr id="208" name="Google Shape;208;p5"/>
          <p:cNvSpPr txBox="1">
            <a:spLocks noGrp="1"/>
          </p:cNvSpPr>
          <p:nvPr>
            <p:ph type="title"/>
          </p:nvPr>
        </p:nvSpPr>
        <p:spPr>
          <a:xfrm>
            <a:off x="709448" y="1913950"/>
            <a:ext cx="4204137" cy="134275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2800"/>
              <a:buFont typeface="Calibri"/>
              <a:buNone/>
            </a:pPr>
            <a:r>
              <a:rPr lang="en-GB" sz="2800" b="1">
                <a:solidFill>
                  <a:srgbClr val="FFFFFF"/>
                </a:solidFill>
              </a:rPr>
              <a:t>Peatlands are among the world’s underappreciated natural treasures.</a:t>
            </a:r>
            <a:endParaRPr b="1">
              <a:solidFill>
                <a:srgbClr val="FFFFFF"/>
              </a:solidFill>
            </a:endParaRPr>
          </a:p>
        </p:txBody>
      </p:sp>
      <p:cxnSp>
        <p:nvCxnSpPr>
          <p:cNvPr id="209" name="Google Shape;209;p5"/>
          <p:cNvCxnSpPr/>
          <p:nvPr/>
        </p:nvCxnSpPr>
        <p:spPr>
          <a:xfrm>
            <a:off x="2287051" y="3337139"/>
            <a:ext cx="935420" cy="0"/>
          </a:xfrm>
          <a:prstGeom prst="straightConnector1">
            <a:avLst/>
          </a:prstGeom>
          <a:noFill/>
          <a:ln w="25400" cap="sq" cmpd="sng">
            <a:solidFill>
              <a:srgbClr val="FFFFFF"/>
            </a:solidFill>
            <a:prstDash val="solid"/>
            <a:bevel/>
            <a:headEnd type="none" w="sm" len="sm"/>
            <a:tailEnd type="none" w="sm" len="sm"/>
          </a:ln>
        </p:spPr>
      </p:cxnSp>
      <p:sp>
        <p:nvSpPr>
          <p:cNvPr id="210" name="Google Shape;210;p5"/>
          <p:cNvSpPr txBox="1">
            <a:spLocks noGrp="1"/>
          </p:cNvSpPr>
          <p:nvPr>
            <p:ph type="body" idx="1"/>
          </p:nvPr>
        </p:nvSpPr>
        <p:spPr>
          <a:xfrm>
            <a:off x="525516" y="3417573"/>
            <a:ext cx="4593021" cy="261983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endParaRPr sz="1800"/>
          </a:p>
          <a:p>
            <a:pPr marL="0" lvl="0" indent="0" algn="l" rtl="0">
              <a:lnSpc>
                <a:spcPct val="90000"/>
              </a:lnSpc>
              <a:spcBef>
                <a:spcPts val="1000"/>
              </a:spcBef>
              <a:spcAft>
                <a:spcPts val="0"/>
              </a:spcAft>
              <a:buClr>
                <a:schemeClr val="dk1"/>
              </a:buClr>
              <a:buSzPts val="1800"/>
              <a:buNone/>
            </a:pPr>
            <a:r>
              <a:rPr lang="en-GB" sz="1800">
                <a:solidFill>
                  <a:srgbClr val="FFFFFF"/>
                </a:solidFill>
              </a:rPr>
              <a:t>These waterlogged ecosystems are one of the most important carbon reservoirs on the planet - </a:t>
            </a:r>
            <a:r>
              <a:rPr lang="en-GB" sz="1800" b="1">
                <a:solidFill>
                  <a:srgbClr val="FFFFFF"/>
                </a:solidFill>
              </a:rPr>
              <a:t>holding twice as much carbon as all the world's forests.</a:t>
            </a:r>
            <a:endParaRPr>
              <a:solidFill>
                <a:srgbClr val="FFFFFF"/>
              </a:solidFill>
            </a:endParaRPr>
          </a:p>
          <a:p>
            <a:pPr marL="0" lvl="0" indent="0" algn="l" rtl="0">
              <a:lnSpc>
                <a:spcPct val="90000"/>
              </a:lnSpc>
              <a:spcBef>
                <a:spcPts val="1000"/>
              </a:spcBef>
              <a:spcAft>
                <a:spcPts val="0"/>
              </a:spcAft>
              <a:buClr>
                <a:schemeClr val="dk1"/>
              </a:buClr>
              <a:buSzPts val="1800"/>
              <a:buNone/>
            </a:pPr>
            <a:r>
              <a:rPr lang="en-GB" sz="1800">
                <a:solidFill>
                  <a:srgbClr val="FFFFFF"/>
                </a:solidFill>
              </a:rPr>
              <a:t>Why is it important to maintain the world’s carbon reservoirs?</a:t>
            </a:r>
            <a:endParaRPr>
              <a:solidFill>
                <a:srgbClr val="FFFFFF"/>
              </a:solidFill>
            </a:endParaRPr>
          </a:p>
        </p:txBody>
      </p:sp>
      <p:sp>
        <p:nvSpPr>
          <p:cNvPr id="211" name="Google Shape;211;p5"/>
          <p:cNvSpPr/>
          <p:nvPr/>
        </p:nvSpPr>
        <p:spPr>
          <a:xfrm>
            <a:off x="869005" y="6569103"/>
            <a:ext cx="6096000"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chemeClr val="dk1"/>
                </a:solidFill>
                <a:latin typeface="Calibri"/>
                <a:ea typeface="Calibri"/>
                <a:cs typeface="Calibri"/>
                <a:sym typeface="Calibri"/>
              </a:rPr>
              <a:t>https://pixabay.com/photos/sundew-peat-moss-moor-nature-2783310/</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p6"/>
          <p:cNvPicPr preferRelativeResize="0">
            <a:picLocks noGrp="1"/>
          </p:cNvPicPr>
          <p:nvPr>
            <p:ph type="body" idx="1"/>
          </p:nvPr>
        </p:nvPicPr>
        <p:blipFill rotWithShape="1">
          <a:blip r:embed="rId3">
            <a:alphaModFix/>
          </a:blip>
          <a:srcRect l="10466" t="4722" r="10927"/>
          <a:stretch/>
        </p:blipFill>
        <p:spPr>
          <a:xfrm>
            <a:off x="2918300" y="0"/>
            <a:ext cx="9292800" cy="6858000"/>
          </a:xfrm>
          <a:prstGeom prst="rect">
            <a:avLst/>
          </a:prstGeom>
          <a:noFill/>
          <a:ln>
            <a:noFill/>
          </a:ln>
        </p:spPr>
      </p:pic>
      <p:sp>
        <p:nvSpPr>
          <p:cNvPr id="217" name="Google Shape;217;p6"/>
          <p:cNvSpPr txBox="1">
            <a:spLocks noGrp="1"/>
          </p:cNvSpPr>
          <p:nvPr>
            <p:ph type="body" idx="2"/>
          </p:nvPr>
        </p:nvSpPr>
        <p:spPr>
          <a:xfrm>
            <a:off x="0" y="879225"/>
            <a:ext cx="2746500" cy="2138100"/>
          </a:xfrm>
          <a:prstGeom prst="rect">
            <a:avLst/>
          </a:prstGeom>
          <a:noFill/>
          <a:ln>
            <a:noFill/>
          </a:ln>
        </p:spPr>
        <p:txBody>
          <a:bodyPr spcFirstLastPara="1" wrap="square" lIns="91425" tIns="45700" rIns="91425" bIns="45700" anchor="t" anchorCtr="0">
            <a:normAutofit fontScale="85000" lnSpcReduction="20000"/>
          </a:bodyPr>
          <a:lstStyle/>
          <a:p>
            <a:pPr marL="228600" lvl="0" indent="-228600" algn="l" rtl="0">
              <a:lnSpc>
                <a:spcPct val="90000"/>
              </a:lnSpc>
              <a:spcBef>
                <a:spcPts val="0"/>
              </a:spcBef>
              <a:spcAft>
                <a:spcPts val="0"/>
              </a:spcAft>
              <a:buClr>
                <a:srgbClr val="FFFFFF"/>
              </a:buClr>
              <a:buSzPts val="2400"/>
              <a:buChar char="•"/>
            </a:pPr>
            <a:r>
              <a:rPr lang="en-GB" sz="2400">
                <a:solidFill>
                  <a:srgbClr val="FFFFFF"/>
                </a:solidFill>
              </a:rPr>
              <a:t>Name; </a:t>
            </a:r>
            <a:endParaRPr>
              <a:solidFill>
                <a:srgbClr val="FFFFFF"/>
              </a:solidFill>
            </a:endParaRPr>
          </a:p>
          <a:p>
            <a:pPr marL="228600" lvl="0" indent="-228600" algn="l" rtl="0">
              <a:lnSpc>
                <a:spcPct val="90000"/>
              </a:lnSpc>
              <a:spcBef>
                <a:spcPts val="1000"/>
              </a:spcBef>
              <a:spcAft>
                <a:spcPts val="0"/>
              </a:spcAft>
              <a:buClr>
                <a:srgbClr val="FFFFFF"/>
              </a:buClr>
              <a:buSzPts val="2400"/>
              <a:buChar char="•"/>
            </a:pPr>
            <a:r>
              <a:rPr lang="en-GB" sz="2400">
                <a:solidFill>
                  <a:srgbClr val="FFFFFF"/>
                </a:solidFill>
              </a:rPr>
              <a:t>5 countries which emit more than 10 Mt CO</a:t>
            </a:r>
            <a:r>
              <a:rPr lang="en-GB" sz="2400" baseline="-25000">
                <a:solidFill>
                  <a:srgbClr val="FFFFFF"/>
                </a:solidFill>
              </a:rPr>
              <a:t>2</a:t>
            </a:r>
            <a:r>
              <a:rPr lang="en-GB" sz="2400">
                <a:solidFill>
                  <a:srgbClr val="FFFFFF"/>
                </a:solidFill>
              </a:rPr>
              <a:t>/yr and </a:t>
            </a:r>
            <a:endParaRPr>
              <a:solidFill>
                <a:srgbClr val="FFFFFF"/>
              </a:solidFill>
            </a:endParaRPr>
          </a:p>
          <a:p>
            <a:pPr marL="228600" lvl="0" indent="-228600" algn="l" rtl="0">
              <a:lnSpc>
                <a:spcPct val="90000"/>
              </a:lnSpc>
              <a:spcBef>
                <a:spcPts val="1000"/>
              </a:spcBef>
              <a:spcAft>
                <a:spcPts val="0"/>
              </a:spcAft>
              <a:buClr>
                <a:srgbClr val="FFFFFF"/>
              </a:buClr>
              <a:buSzPts val="2400"/>
              <a:buChar char="•"/>
            </a:pPr>
            <a:r>
              <a:rPr lang="en-GB" sz="2400">
                <a:solidFill>
                  <a:srgbClr val="FFFFFF"/>
                </a:solidFill>
              </a:rPr>
              <a:t>2 countries which emit over 100 Mt CO</a:t>
            </a:r>
            <a:r>
              <a:rPr lang="en-GB" sz="2400" baseline="-25000">
                <a:solidFill>
                  <a:srgbClr val="FFFFFF"/>
                </a:solidFill>
              </a:rPr>
              <a:t>2</a:t>
            </a:r>
            <a:r>
              <a:rPr lang="en-GB" sz="2400">
                <a:solidFill>
                  <a:srgbClr val="FFFFFF"/>
                </a:solidFill>
              </a:rPr>
              <a:t>/yr from their peatlands.</a:t>
            </a:r>
            <a:endParaRPr>
              <a:solidFill>
                <a:srgbClr val="FFFFFF"/>
              </a:solidFill>
            </a:endParaRPr>
          </a:p>
        </p:txBody>
      </p:sp>
      <p:sp>
        <p:nvSpPr>
          <p:cNvPr id="218" name="Google Shape;218;p6"/>
          <p:cNvSpPr/>
          <p:nvPr/>
        </p:nvSpPr>
        <p:spPr>
          <a:xfrm>
            <a:off x="574797" y="6006989"/>
            <a:ext cx="225895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000" b="0" i="0" u="sng" strike="noStrike" cap="none">
                <a:solidFill>
                  <a:schemeClr val="dk1"/>
                </a:solidFill>
                <a:latin typeface="Calibri"/>
                <a:ea typeface="Calibri"/>
                <a:cs typeface="Calibri"/>
                <a:sym typeface="Calibri"/>
                <a:hlinkClick r:id="rId4"/>
              </a:rPr>
              <a:t>https://www.grida.no/resources/12537</a:t>
            </a:r>
            <a:endParaRPr sz="1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chemeClr val="dk1"/>
                </a:solidFill>
                <a:latin typeface="Calibri"/>
                <a:ea typeface="Calibri"/>
                <a:cs typeface="Calibri"/>
                <a:sym typeface="Calibri"/>
              </a:rPr>
              <a:t>creator credit Nieves Lopez Izquierdo</a:t>
            </a:r>
            <a:endParaRPr sz="1000" b="0" i="0" u="none" strike="noStrike" cap="non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7"/>
          <p:cNvSpPr txBox="1">
            <a:spLocks noGrp="1"/>
          </p:cNvSpPr>
          <p:nvPr>
            <p:ph type="body" idx="1"/>
          </p:nvPr>
        </p:nvSpPr>
        <p:spPr>
          <a:xfrm>
            <a:off x="366712" y="296863"/>
            <a:ext cx="5181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a:p>
          <a:p>
            <a:pPr marL="228600" lvl="0" indent="-228600" algn="l" rtl="0">
              <a:lnSpc>
                <a:spcPct val="90000"/>
              </a:lnSpc>
              <a:spcBef>
                <a:spcPts val="1000"/>
              </a:spcBef>
              <a:spcAft>
                <a:spcPts val="0"/>
              </a:spcAft>
              <a:buClr>
                <a:srgbClr val="FFFFFF"/>
              </a:buClr>
              <a:buSzPts val="2800"/>
              <a:buChar char="•"/>
            </a:pPr>
            <a:r>
              <a:rPr lang="en-GB">
                <a:solidFill>
                  <a:srgbClr val="FFFFFF"/>
                </a:solidFill>
              </a:rPr>
              <a:t>“Peatlands are like a jar of pickles,” “If you remove the water, the remaining material rots away.</a:t>
            </a:r>
            <a:endParaRPr>
              <a:solidFill>
                <a:srgbClr val="FFFFFF"/>
              </a:solidFill>
            </a:endParaRPr>
          </a:p>
          <a:p>
            <a:pPr marL="228600" lvl="0" indent="-228600" algn="l" rtl="0">
              <a:lnSpc>
                <a:spcPct val="90000"/>
              </a:lnSpc>
              <a:spcBef>
                <a:spcPts val="1000"/>
              </a:spcBef>
              <a:spcAft>
                <a:spcPts val="0"/>
              </a:spcAft>
              <a:buClr>
                <a:schemeClr val="dk1"/>
              </a:buClr>
              <a:buSzPts val="1500"/>
              <a:buChar char="•"/>
            </a:pPr>
            <a:r>
              <a:rPr lang="en-GB" sz="1500"/>
              <a:t>Hans Joosten from the University of Greifswald</a:t>
            </a:r>
            <a:endParaRPr/>
          </a:p>
        </p:txBody>
      </p:sp>
      <p:sp>
        <p:nvSpPr>
          <p:cNvPr id="224" name="Google Shape;224;p7"/>
          <p:cNvSpPr txBox="1">
            <a:spLocks noGrp="1"/>
          </p:cNvSpPr>
          <p:nvPr>
            <p:ph type="body" idx="2"/>
          </p:nvPr>
        </p:nvSpPr>
        <p:spPr>
          <a:xfrm>
            <a:off x="6239230" y="4247366"/>
            <a:ext cx="5181600" cy="2145874"/>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1800"/>
              <a:buNone/>
            </a:pPr>
            <a:r>
              <a:rPr lang="en-GB" u="sng">
                <a:solidFill>
                  <a:schemeClr val="hlink"/>
                </a:solidFill>
                <a:hlinkClick r:id="rId3"/>
              </a:rPr>
              <a:t>https://www.youtube.com/watch?v=1C7ecAoXav0</a:t>
            </a:r>
            <a:r>
              <a:rPr lang="en-GB"/>
              <a:t> </a:t>
            </a:r>
            <a:endParaRPr/>
          </a:p>
          <a:p>
            <a:pPr marL="0" lvl="0" indent="0" algn="ctr" rtl="0">
              <a:lnSpc>
                <a:spcPct val="90000"/>
              </a:lnSpc>
              <a:spcBef>
                <a:spcPts val="0"/>
              </a:spcBef>
              <a:spcAft>
                <a:spcPts val="0"/>
              </a:spcAft>
              <a:buSzPts val="1800"/>
              <a:buNone/>
            </a:pPr>
            <a:r>
              <a:rPr lang="en-GB">
                <a:solidFill>
                  <a:srgbClr val="FFFFFF"/>
                </a:solidFill>
              </a:rPr>
              <a:t>The story of how mass extraction of resources affects the natural world.</a:t>
            </a:r>
            <a:endParaRPr>
              <a:solidFill>
                <a:srgbClr val="FFFFFF"/>
              </a:solidFill>
            </a:endParaRPr>
          </a:p>
          <a:p>
            <a:pPr marL="228600" lvl="0" indent="-5080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p:txBody>
      </p:sp>
      <p:pic>
        <p:nvPicPr>
          <p:cNvPr id="225" name="Google Shape;225;p7"/>
          <p:cNvPicPr preferRelativeResize="0"/>
          <p:nvPr/>
        </p:nvPicPr>
        <p:blipFill rotWithShape="1">
          <a:blip r:embed="rId4">
            <a:alphaModFix/>
          </a:blip>
          <a:srcRect/>
          <a:stretch/>
        </p:blipFill>
        <p:spPr>
          <a:xfrm>
            <a:off x="691091" y="2777332"/>
            <a:ext cx="4532841" cy="3399631"/>
          </a:xfrm>
          <a:prstGeom prst="rect">
            <a:avLst/>
          </a:prstGeom>
          <a:noFill/>
          <a:ln>
            <a:noFill/>
          </a:ln>
        </p:spPr>
      </p:pic>
      <p:sp>
        <p:nvSpPr>
          <p:cNvPr id="226" name="Google Shape;226;p7"/>
          <p:cNvSpPr txBox="1"/>
          <p:nvPr/>
        </p:nvSpPr>
        <p:spPr>
          <a:xfrm>
            <a:off x="921263" y="6319339"/>
            <a:ext cx="3910045" cy="67710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Arial"/>
              <a:buNone/>
            </a:pPr>
            <a:r>
              <a:rPr lang="en-GB" sz="1000" b="0" i="0" u="sng" strike="noStrike" cap="none">
                <a:solidFill>
                  <a:schemeClr val="dk1"/>
                </a:solidFill>
                <a:latin typeface="Calibri"/>
                <a:ea typeface="Calibri"/>
                <a:cs typeface="Calibri"/>
                <a:sym typeface="Calibri"/>
                <a:hlinkClick r:id="rId5"/>
              </a:rPr>
              <a:t>https://en.wikipedia.org/wiki/Pickled_cucumber</a:t>
            </a:r>
            <a:r>
              <a:rPr lang="en-GB" sz="1000" b="0" i="0" u="none" strike="noStrike" cap="none">
                <a:solidFill>
                  <a:schemeClr val="dk1"/>
                </a:solidFill>
                <a:latin typeface="Calibri"/>
                <a:ea typeface="Calibri"/>
                <a:cs typeface="Calibri"/>
                <a:sym typeface="Calibri"/>
              </a:rPr>
              <a:t> phot credit Liz Sullivan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7" name="Google Shape;227;p7"/>
          <p:cNvSpPr/>
          <p:nvPr/>
        </p:nvSpPr>
        <p:spPr>
          <a:xfrm rot="1226047">
            <a:off x="8472914" y="1201016"/>
            <a:ext cx="3603008" cy="3152633"/>
          </a:xfrm>
          <a:prstGeom prst="irregularSeal2">
            <a:avLst/>
          </a:prstGeom>
          <a:solidFill>
            <a:srgbClr val="01693F"/>
          </a:solidFill>
          <a:ln w="12700" cap="flat" cmpd="sng">
            <a:solidFill>
              <a:srgbClr val="0169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Calibri"/>
                <a:ea typeface="Calibri"/>
                <a:cs typeface="Calibri"/>
                <a:sym typeface="Calibri"/>
              </a:rPr>
              <a:t>What happens to the carbon stored in the peat when the peat  begins to rot?</a:t>
            </a:r>
            <a:endParaRPr sz="1400" b="0" i="0" u="none" strike="noStrike" cap="none">
              <a:solidFill>
                <a:srgbClr val="000000"/>
              </a:solidFill>
              <a:latin typeface="Arial"/>
              <a:ea typeface="Arial"/>
              <a:cs typeface="Arial"/>
              <a:sym typeface="Arial"/>
            </a:endParaRPr>
          </a:p>
        </p:txBody>
      </p:sp>
      <p:sp>
        <p:nvSpPr>
          <p:cNvPr id="228" name="Google Shape;228;p7"/>
          <p:cNvSpPr/>
          <p:nvPr/>
        </p:nvSpPr>
        <p:spPr>
          <a:xfrm>
            <a:off x="5092819" y="466298"/>
            <a:ext cx="3603008" cy="3152633"/>
          </a:xfrm>
          <a:prstGeom prst="irregularSeal2">
            <a:avLst/>
          </a:prstGeom>
          <a:solidFill>
            <a:schemeClr val="accent6"/>
          </a:solidFill>
          <a:ln w="12700" cap="flat" cmpd="sng">
            <a:solidFill>
              <a:srgbClr val="0F683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Calibri"/>
                <a:ea typeface="Calibri"/>
                <a:cs typeface="Calibri"/>
                <a:sym typeface="Calibri"/>
              </a:rPr>
              <a:t>Why does the peat only rot when the water is drained away?</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8"/>
          <p:cNvSpPr/>
          <p:nvPr/>
        </p:nvSpPr>
        <p:spPr>
          <a:xfrm>
            <a:off x="336884" y="311449"/>
            <a:ext cx="4332307" cy="6179552"/>
          </a:xfrm>
          <a:prstGeom prst="rect">
            <a:avLst/>
          </a:prstGeom>
          <a:solidFill>
            <a:srgbClr val="01693F"/>
          </a:solidFill>
          <a:ln w="127000" cap="sq" cmpd="thinThick">
            <a:solidFill>
              <a:srgbClr val="0169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4" name="Google Shape;234;p8"/>
          <p:cNvSpPr txBox="1">
            <a:spLocks noGrp="1"/>
          </p:cNvSpPr>
          <p:nvPr>
            <p:ph type="title"/>
          </p:nvPr>
        </p:nvSpPr>
        <p:spPr>
          <a:xfrm>
            <a:off x="742950" y="742951"/>
            <a:ext cx="3476625" cy="496252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2070"/>
              <a:buFont typeface="Calibri"/>
              <a:buNone/>
            </a:pPr>
            <a:r>
              <a:rPr lang="en-GB" sz="2070">
                <a:solidFill>
                  <a:srgbClr val="FFFFFF"/>
                </a:solidFill>
                <a:latin typeface="Calibri"/>
                <a:ea typeface="Calibri"/>
                <a:cs typeface="Calibri"/>
                <a:sym typeface="Calibri"/>
              </a:rPr>
              <a:t>Peatlands are important to human societies around the world. </a:t>
            </a:r>
            <a:br>
              <a:rPr lang="en-GB" sz="2070">
                <a:solidFill>
                  <a:srgbClr val="FFFFFF"/>
                </a:solidFill>
                <a:latin typeface="Calibri"/>
                <a:ea typeface="Calibri"/>
                <a:cs typeface="Calibri"/>
                <a:sym typeface="Calibri"/>
              </a:rPr>
            </a:br>
            <a:r>
              <a:rPr lang="en-GB" sz="2070">
                <a:solidFill>
                  <a:srgbClr val="FFFFFF"/>
                </a:solidFill>
                <a:latin typeface="Calibri"/>
                <a:ea typeface="Calibri"/>
                <a:cs typeface="Calibri"/>
                <a:sym typeface="Calibri"/>
              </a:rPr>
              <a:t>They contribute significantly to climate </a:t>
            </a:r>
            <a:r>
              <a:rPr lang="en-GB" sz="2070">
                <a:solidFill>
                  <a:schemeClr val="lt1"/>
                </a:solidFill>
                <a:latin typeface="Calibri"/>
                <a:ea typeface="Calibri"/>
                <a:cs typeface="Calibri"/>
                <a:sym typeface="Calibri"/>
              </a:rPr>
              <a:t>change </a:t>
            </a:r>
            <a:r>
              <a:rPr lang="en-GB" sz="2070" b="1" i="1">
                <a:solidFill>
                  <a:schemeClr val="lt1"/>
                </a:solidFill>
                <a:latin typeface="Calibri"/>
                <a:ea typeface="Calibri"/>
                <a:cs typeface="Calibri"/>
                <a:sym typeface="Calibri"/>
              </a:rPr>
              <a:t>mitigation</a:t>
            </a:r>
            <a:r>
              <a:rPr lang="en-GB" sz="2070">
                <a:solidFill>
                  <a:schemeClr val="lt1"/>
                </a:solidFill>
                <a:latin typeface="Calibri"/>
                <a:ea typeface="Calibri"/>
                <a:cs typeface="Calibri"/>
                <a:sym typeface="Calibri"/>
              </a:rPr>
              <a:t> and </a:t>
            </a:r>
            <a:r>
              <a:rPr lang="en-GB" sz="2070" b="1" i="1">
                <a:solidFill>
                  <a:schemeClr val="lt1"/>
                </a:solidFill>
                <a:latin typeface="Calibri"/>
                <a:ea typeface="Calibri"/>
                <a:cs typeface="Calibri"/>
                <a:sym typeface="Calibri"/>
              </a:rPr>
              <a:t>adaptation</a:t>
            </a:r>
            <a:r>
              <a:rPr lang="en-GB" sz="2070">
                <a:solidFill>
                  <a:schemeClr val="lt1"/>
                </a:solidFill>
                <a:latin typeface="Calibri"/>
                <a:ea typeface="Calibri"/>
                <a:cs typeface="Calibri"/>
                <a:sym typeface="Calibri"/>
              </a:rPr>
              <a:t> through</a:t>
            </a:r>
            <a:br>
              <a:rPr lang="en-GB" sz="2070">
                <a:solidFill>
                  <a:schemeClr val="lt1"/>
                </a:solidFill>
                <a:latin typeface="Calibri"/>
                <a:ea typeface="Calibri"/>
                <a:cs typeface="Calibri"/>
                <a:sym typeface="Calibri"/>
              </a:rPr>
            </a:br>
            <a:r>
              <a:rPr lang="en-GB" sz="2070">
                <a:solidFill>
                  <a:schemeClr val="lt1"/>
                </a:solidFill>
                <a:latin typeface="Calibri"/>
                <a:ea typeface="Calibri"/>
                <a:cs typeface="Calibri"/>
                <a:sym typeface="Calibri"/>
              </a:rPr>
              <a:t> carbon capture and storage, </a:t>
            </a:r>
            <a:br>
              <a:rPr lang="en-GB" sz="2070">
                <a:solidFill>
                  <a:schemeClr val="lt1"/>
                </a:solidFill>
                <a:latin typeface="Calibri"/>
                <a:ea typeface="Calibri"/>
                <a:cs typeface="Calibri"/>
                <a:sym typeface="Calibri"/>
              </a:rPr>
            </a:br>
            <a:r>
              <a:rPr lang="en-GB" sz="2070">
                <a:solidFill>
                  <a:schemeClr val="lt1"/>
                </a:solidFill>
                <a:latin typeface="Calibri"/>
                <a:ea typeface="Calibri"/>
                <a:cs typeface="Calibri"/>
                <a:sym typeface="Calibri"/>
              </a:rPr>
              <a:t>biodiversity conservation, water regime and quality regulation, </a:t>
            </a:r>
            <a:br>
              <a:rPr lang="en-GB" sz="2070">
                <a:solidFill>
                  <a:schemeClr val="lt1"/>
                </a:solidFill>
                <a:latin typeface="Calibri"/>
                <a:ea typeface="Calibri"/>
                <a:cs typeface="Calibri"/>
                <a:sym typeface="Calibri"/>
              </a:rPr>
            </a:br>
            <a:r>
              <a:rPr lang="en-GB" sz="2070">
                <a:solidFill>
                  <a:schemeClr val="lt1"/>
                </a:solidFill>
                <a:latin typeface="Calibri"/>
                <a:ea typeface="Calibri"/>
                <a:cs typeface="Calibri"/>
                <a:sym typeface="Calibri"/>
              </a:rPr>
              <a:t>and the provision of other ecosystem services that support livelihoods.</a:t>
            </a:r>
            <a:br>
              <a:rPr lang="en-GB" sz="2070">
                <a:solidFill>
                  <a:schemeClr val="lt1"/>
                </a:solidFill>
                <a:latin typeface="Calibri"/>
                <a:ea typeface="Calibri"/>
                <a:cs typeface="Calibri"/>
                <a:sym typeface="Calibri"/>
              </a:rPr>
            </a:br>
            <a:endParaRPr sz="2070">
              <a:solidFill>
                <a:schemeClr val="lt1"/>
              </a:solidFill>
              <a:latin typeface="Calibri"/>
              <a:ea typeface="Calibri"/>
              <a:cs typeface="Calibri"/>
              <a:sym typeface="Calibri"/>
            </a:endParaRPr>
          </a:p>
        </p:txBody>
      </p:sp>
      <p:pic>
        <p:nvPicPr>
          <p:cNvPr id="235" name="Google Shape;235;p8"/>
          <p:cNvPicPr preferRelativeResize="0">
            <a:picLocks noGrp="1"/>
          </p:cNvPicPr>
          <p:nvPr>
            <p:ph type="body" idx="1"/>
          </p:nvPr>
        </p:nvPicPr>
        <p:blipFill rotWithShape="1">
          <a:blip r:embed="rId3">
            <a:alphaModFix/>
          </a:blip>
          <a:srcRect/>
          <a:stretch/>
        </p:blipFill>
        <p:spPr>
          <a:xfrm>
            <a:off x="5153822" y="975392"/>
            <a:ext cx="6553545" cy="4915158"/>
          </a:xfrm>
          <a:prstGeom prst="rect">
            <a:avLst/>
          </a:prstGeom>
          <a:noFill/>
          <a:ln>
            <a:noFill/>
          </a:ln>
        </p:spPr>
      </p:pic>
      <p:sp>
        <p:nvSpPr>
          <p:cNvPr id="236" name="Google Shape;236;p8"/>
          <p:cNvSpPr/>
          <p:nvPr/>
        </p:nvSpPr>
        <p:spPr>
          <a:xfrm>
            <a:off x="7613690" y="6491001"/>
            <a:ext cx="3119765"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chemeClr val="dk1"/>
                </a:solidFill>
                <a:latin typeface="Calibri"/>
                <a:ea typeface="Calibri"/>
                <a:cs typeface="Calibri"/>
                <a:sym typeface="Calibri"/>
              </a:rPr>
              <a:t>https://pixabay.com/photos/peat-potting-soil-1263431/</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TotalTime>
  <Words>1475</Words>
  <Application>Microsoft Office PowerPoint</Application>
  <PresentationFormat>Widescreen</PresentationFormat>
  <Paragraphs>127</Paragraphs>
  <Slides>23</Slides>
  <Notes>22</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23</vt:i4>
      </vt:variant>
    </vt:vector>
  </HeadingPairs>
  <TitlesOfParts>
    <vt:vector size="27" baseType="lpstr">
      <vt:lpstr>Arial</vt:lpstr>
      <vt:lpstr>Calibri</vt:lpstr>
      <vt:lpstr>Office Theme</vt:lpstr>
      <vt:lpstr>1_Office Theme</vt:lpstr>
      <vt:lpstr>Humans v Ecosystems? positive and negative human interactions with ecosystems</vt:lpstr>
      <vt:lpstr>PowerPoint Presentation</vt:lpstr>
      <vt:lpstr>PowerPoint Presentation</vt:lpstr>
      <vt:lpstr>Humans vs Ecosystems?</vt:lpstr>
      <vt:lpstr>You might know peat as something sold in plastic bags as garden compost. There’s much more to peat than that. </vt:lpstr>
      <vt:lpstr>Peatlands are among the world’s underappreciated natural treasures.</vt:lpstr>
      <vt:lpstr>PowerPoint Presentation</vt:lpstr>
      <vt:lpstr>PowerPoint Presentation</vt:lpstr>
      <vt:lpstr>Peatlands are important to human societies around the world.  They contribute significantly to climate change mitigation and adaptation through  carbon capture and storage,  biodiversity conservation, water regime and quality regulation,  and the provision of other ecosystem services that support livelihoods. </vt:lpstr>
      <vt:lpstr>PowerPoint Presentation</vt:lpstr>
      <vt:lpstr>What drives deforestation in Indonesia?</vt:lpstr>
      <vt:lpstr>Palm oil is planted because its fruits have a very high oil content. An even bigger area would need to be planted for a lower yielding crop. Agree or disagree “Consumption is the problem.” </vt:lpstr>
      <vt:lpstr>Environmental and social impacts of peatland drainage.</vt:lpstr>
      <vt:lpstr>Everything is connected should be the first law of ecology!</vt:lpstr>
      <vt:lpstr>In the last 10 years an area of Indonesian peatland rainforest size of half of England has disappeared.  </vt:lpstr>
      <vt:lpstr>PowerPoint Presentation</vt:lpstr>
      <vt:lpstr> </vt:lpstr>
      <vt:lpstr>What is the best way to preserve biodiversity and secure the future of endangered orangutans? Sort the cards into 2 groups., things that are Threats to biodiversity and things that are opportunities to preserve biodiversity. </vt:lpstr>
      <vt:lpstr>What is the best way to preserve biodiversity and secure the future of endangered orangutans? Threats and opportunities.</vt:lpstr>
      <vt:lpstr>Action</vt:lpstr>
      <vt:lpstr>Action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Humans v Ecosystems? positive and negative human interactions with ecosystems</dc:title>
  <dc:creator>Laura Smith</dc:creator>
  <cp:lastModifiedBy>Hannah Langdana</cp:lastModifiedBy>
  <cp:revision>2</cp:revision>
  <dcterms:created xsi:type="dcterms:W3CDTF">2019-01-23T12:56:47Z</dcterms:created>
  <dcterms:modified xsi:type="dcterms:W3CDTF">2020-06-10T15:45:45Z</dcterms:modified>
</cp:coreProperties>
</file>