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j7CWQptwUjLAG35kCpZaoCj7lv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de/photos/aprikose-baum-338430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nscienhealth.org/wp-content/uploads/2019/01/Lancet-EAT-Commission-Infographic.jp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hutterstock.com/image-photo/fast-food-concept-greasy-fried-restaurant-138061871?irgwc=1&amp;utm_medium=Affiliate&amp;utm_campaign=Pixabay+GmbH&amp;utm_source=44814&amp;utm_term=https%3A%2F%2Fpixabay.com%2Fde%2Fimages%2Fsearch%2Funhealthy%2520food%2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hutterstock.com/image-photo/table-full-homemade-food-350705489?irgwc=1&amp;utm_medium=Affiliate&amp;utm_campaign=Pixabay+GmbH&amp;utm_source=44814&amp;utm_term=https%3A%2F%2Fpixabay.com%2Fde%2Fimages%2Fsearch%2Ftable%2520food%2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nscienhealth.org/wp-content/uploads/2019/01/Lancet-EAT-Commission-Infographic.jp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hutterstock.com/image-vector/vector-world-map-continent-different-color-293396330?irgwc=1&amp;utm_medium=Affiliate&amp;utm_campaign=Pixabay+GmbH&amp;utm_source=44814&amp;utm_term=https%3A%2F%2Fpixabay.com%2Fde%2Fimages%2Fsearch%2Fcontinents%2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a:t>
            </a:r>
            <a:r>
              <a:rPr lang="en-GB" u="sng">
                <a:solidFill>
                  <a:schemeClr val="hlink"/>
                </a:solidFill>
                <a:hlinkClick r:id="rId3"/>
              </a:rPr>
              <a:t>https://pixabay.com/de/photos/aprikose-baum-3384306/</a:t>
            </a:r>
            <a:r>
              <a:rPr lang="en-GB"/>
              <a:t> </a:t>
            </a:r>
            <a:endParaRPr/>
          </a:p>
        </p:txBody>
      </p:sp>
      <p:sp>
        <p:nvSpPr>
          <p:cNvPr id="176" name="Google Shape;1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Link to infographic:</a:t>
            </a:r>
            <a:endParaRPr/>
          </a:p>
          <a:p>
            <a:pPr marL="0" lvl="0" indent="0" algn="l" rtl="0">
              <a:lnSpc>
                <a:spcPct val="100000"/>
              </a:lnSpc>
              <a:spcBef>
                <a:spcPts val="0"/>
              </a:spcBef>
              <a:spcAft>
                <a:spcPts val="0"/>
              </a:spcAft>
              <a:buSzPts val="1100"/>
              <a:buNone/>
            </a:pPr>
            <a:r>
              <a:rPr lang="en-GB" u="sng">
                <a:solidFill>
                  <a:schemeClr val="hlink"/>
                </a:solidFill>
                <a:hlinkClick r:id="rId3"/>
              </a:rPr>
              <a:t>https://conscienhealth.org/wp-content/uploads/2019/01/Lancet-EAT-Commission-Infographic.jpg</a:t>
            </a:r>
            <a:r>
              <a:rPr lang="en-GB"/>
              <a:t> </a:t>
            </a:r>
            <a:endParaRPr/>
          </a:p>
          <a:p>
            <a:pPr marL="0" lvl="0" indent="0" algn="l" rtl="0">
              <a:lnSpc>
                <a:spcPct val="100000"/>
              </a:lnSpc>
              <a:spcBef>
                <a:spcPts val="0"/>
              </a:spcBef>
              <a:spcAft>
                <a:spcPts val="0"/>
              </a:spcAft>
              <a:buSzPts val="1100"/>
              <a:buNone/>
            </a:pPr>
            <a:r>
              <a:rPr lang="en-GB"/>
              <a:t>(x-axis in %)</a:t>
            </a:r>
            <a:endParaRPr/>
          </a:p>
          <a:p>
            <a:pPr marL="0" lvl="0" indent="0" algn="l" rtl="0">
              <a:lnSpc>
                <a:spcPct val="100000"/>
              </a:lnSpc>
              <a:spcBef>
                <a:spcPts val="0"/>
              </a:spcBef>
              <a:spcAft>
                <a:spcPts val="0"/>
              </a:spcAft>
              <a:buSzPts val="1100"/>
              <a:buNone/>
            </a:pPr>
            <a:r>
              <a:rPr lang="en-GB" sz="800" u="sng">
                <a:solidFill>
                  <a:schemeClr val="hlink"/>
                </a:solidFill>
                <a:hlinkClick r:id="rId4"/>
              </a:rPr>
              <a:t>https://www.shutterstock.com/image-photo/fast-food-concept-greasy-fried-restaurant-138061871?irgwc=1&amp;utm_medium=Affiliate&amp;utm_campaign=Pixabay+GmbH&amp;utm_source=44814&amp;utm_term=https%3A%2F%2Fpixabay.com%2Fde%2Fimages%2Fsearch%2Funhealthy%2520food%2F</a:t>
            </a:r>
            <a:r>
              <a:rPr lang="en-GB" sz="800"/>
              <a:t> </a:t>
            </a:r>
            <a:endParaRPr sz="800"/>
          </a:p>
        </p:txBody>
      </p:sp>
      <p:sp>
        <p:nvSpPr>
          <p:cNvPr id="304" name="Google Shape;3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64903f4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764903f4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64903f4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764903f4b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64903f4b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764903f4b2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https://www.shutterstock.com/image-photo/table-full-homemade-food-350705489?irgwc=1&amp;utm_medium=Affiliate&amp;utm_campaign=Pixabay+GmbH&amp;utm_source=44814&amp;utm_term=https%3A%2F%2Fpixabay.com%2Fde%2Fimages%2Fsearch%2Ftable%2520food%2F</a:t>
            </a:r>
            <a:r>
              <a:rPr lang="en-GB"/>
              <a:t> </a:t>
            </a: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Link to infographic: </a:t>
            </a:r>
            <a:r>
              <a:rPr lang="en-GB" u="sng">
                <a:solidFill>
                  <a:schemeClr val="hlink"/>
                </a:solidFill>
                <a:hlinkClick r:id="rId3"/>
              </a:rPr>
              <a:t>https://conscienhealth.org/wp-content/uploads/2019/01/Lancet-EAT-Commission-Infographic.jpg</a:t>
            </a:r>
            <a:r>
              <a:rPr lang="en-GB"/>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sz="800" u="sng">
                <a:solidFill>
                  <a:schemeClr val="hlink"/>
                </a:solidFill>
                <a:hlinkClick r:id="rId4"/>
              </a:rPr>
              <a:t>https://www.shutterstock.com/image-vector/vector-world-map-continent-different-color-293396330?irgwc=1&amp;utm_medium=Affiliate&amp;utm_campaign=Pixabay+GmbH&amp;utm_source=44814&amp;utm_term=https%3A%2F%2Fpixabay.com%2Fde%2Fimages%2Fsearch%2Fcontinents%2F</a:t>
            </a:r>
            <a:r>
              <a:rPr lang="en-GB" sz="800"/>
              <a:t> </a:t>
            </a:r>
            <a:endParaRPr sz="800"/>
          </a:p>
        </p:txBody>
      </p:sp>
      <p:sp>
        <p:nvSpPr>
          <p:cNvPr id="221" name="Google Shape;2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64" name="Google Shape;1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5" name="Google Shape;1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g764903f4b2_0_8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764903f4b2_0_8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1" name="Google Shape;171;g764903f4b2_0_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764903f4b2_0_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764903f4b2_0_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8" name="Google Shape;1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59" name="Google Shape;1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60" name="Google Shape;1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conscienhealth.org/wp-content/uploads/2019/01/Lancet-EAT-Commission-Infographic.jp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thinkfood.co.uk/futures/"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onscienhealth.org/wp-content/uploads/2019/01/Lancet-EAT-Commission-Infographic.jp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ixabay.com/photos/walnut-nut-shell-nutshell-open-3072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
          <p:cNvPicPr preferRelativeResize="0">
            <a:picLocks noGrp="1"/>
          </p:cNvPicPr>
          <p:nvPr>
            <p:ph type="body" idx="1"/>
          </p:nvPr>
        </p:nvPicPr>
        <p:blipFill rotWithShape="1">
          <a:blip r:embed="rId3">
            <a:alphaModFix/>
          </a:blip>
          <a:srcRect/>
          <a:stretch/>
        </p:blipFill>
        <p:spPr>
          <a:xfrm>
            <a:off x="1" y="-38941"/>
            <a:ext cx="12240930" cy="8112898"/>
          </a:xfrm>
          <a:prstGeom prst="rect">
            <a:avLst/>
          </a:prstGeom>
          <a:noFill/>
          <a:ln>
            <a:noFill/>
          </a:ln>
        </p:spPr>
      </p:pic>
      <p:sp>
        <p:nvSpPr>
          <p:cNvPr id="179" name="Google Shape;179;p1"/>
          <p:cNvSpPr txBox="1"/>
          <p:nvPr/>
        </p:nvSpPr>
        <p:spPr>
          <a:xfrm>
            <a:off x="804483" y="4267832"/>
            <a:ext cx="10439779" cy="129711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80000"/>
              </a:lnSpc>
              <a:spcBef>
                <a:spcPts val="0"/>
              </a:spcBef>
              <a:spcAft>
                <a:spcPts val="0"/>
              </a:spcAft>
              <a:buClr>
                <a:srgbClr val="FFFFFF"/>
              </a:buClr>
              <a:buSzPts val="5365"/>
              <a:buFont typeface="Calibri"/>
              <a:buNone/>
            </a:pPr>
            <a:r>
              <a:rPr lang="en-GB" sz="6000" b="1" i="0" u="none" strike="noStrike" cap="none">
                <a:solidFill>
                  <a:srgbClr val="FFFFFF"/>
                </a:solidFill>
                <a:latin typeface="Calibri"/>
                <a:ea typeface="Calibri"/>
                <a:cs typeface="Calibri"/>
                <a:sym typeface="Calibri"/>
              </a:rPr>
              <a:t>Sustainable Food production</a:t>
            </a:r>
            <a:br>
              <a:rPr lang="en-GB" sz="6000" b="0" i="0" u="none" strike="noStrike" cap="none">
                <a:solidFill>
                  <a:srgbClr val="000000"/>
                </a:solidFill>
                <a:latin typeface="Calibri"/>
                <a:ea typeface="Calibri"/>
                <a:cs typeface="Calibri"/>
                <a:sym typeface="Calibri"/>
              </a:rPr>
            </a:br>
            <a:endParaRPr sz="6000" b="0" i="0" u="none" strike="noStrike" cap="none">
              <a:solidFill>
                <a:srgbClr val="000000"/>
              </a:solidFill>
              <a:latin typeface="Calibri"/>
              <a:ea typeface="Calibri"/>
              <a:cs typeface="Calibri"/>
              <a:sym typeface="Calibri"/>
            </a:endParaRPr>
          </a:p>
          <a:p>
            <a:pPr marL="0" marR="0" lvl="0" indent="0" algn="l" rtl="0">
              <a:lnSpc>
                <a:spcPct val="80000"/>
              </a:lnSpc>
              <a:spcBef>
                <a:spcPts val="600"/>
              </a:spcBef>
              <a:spcAft>
                <a:spcPts val="0"/>
              </a:spcAft>
              <a:buClr>
                <a:schemeClr val="dk1"/>
              </a:buClr>
              <a:buSzPts val="3330"/>
              <a:buFont typeface="Calibri"/>
              <a:buNone/>
            </a:pPr>
            <a:endParaRPr sz="3330" b="0" i="0" u="none" strike="noStrike" cap="none">
              <a:solidFill>
                <a:srgbClr val="000000"/>
              </a:solidFill>
              <a:latin typeface="Calibri"/>
              <a:ea typeface="Calibri"/>
              <a:cs typeface="Calibri"/>
              <a:sym typeface="Calibri"/>
            </a:endParaRPr>
          </a:p>
        </p:txBody>
      </p:sp>
      <p:sp>
        <p:nvSpPr>
          <p:cNvPr id="180" name="Google Shape;180;p1"/>
          <p:cNvSpPr txBox="1"/>
          <p:nvPr/>
        </p:nvSpPr>
        <p:spPr>
          <a:xfrm>
            <a:off x="804463" y="4953227"/>
            <a:ext cx="4805700" cy="838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2400"/>
              <a:buFont typeface="Arial"/>
              <a:buNone/>
            </a:pPr>
            <a:r>
              <a:rPr lang="en-GB" sz="3600" b="1" i="0" u="none" strike="noStrike" cap="none">
                <a:solidFill>
                  <a:srgbClr val="FFFFFF"/>
                </a:solidFill>
                <a:latin typeface="Calibri"/>
                <a:ea typeface="Calibri"/>
                <a:cs typeface="Calibri"/>
                <a:sym typeface="Calibri"/>
              </a:rPr>
              <a:t>Lesson 2/2</a:t>
            </a:r>
            <a:endParaRPr sz="3600" b="1" i="0" u="none" strike="noStrike" cap="none">
              <a:solidFill>
                <a:srgbClr val="000000"/>
              </a:solidFill>
              <a:latin typeface="Arial"/>
              <a:ea typeface="Arial"/>
              <a:cs typeface="Arial"/>
              <a:sym typeface="Arial"/>
            </a:endParaRPr>
          </a:p>
        </p:txBody>
      </p:sp>
      <p:sp>
        <p:nvSpPr>
          <p:cNvPr id="181" name="Google Shape;181;p1"/>
          <p:cNvSpPr/>
          <p:nvPr/>
        </p:nvSpPr>
        <p:spPr>
          <a:xfrm>
            <a:off x="3064758" y="7779053"/>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Calibri"/>
              <a:buNone/>
            </a:pPr>
            <a:r>
              <a:rPr lang="en-GB" sz="1000" b="0" i="0" u="none" strike="noStrike" cap="none">
                <a:solidFill>
                  <a:srgbClr val="FFFFFF"/>
                </a:solidFill>
                <a:latin typeface="Calibri"/>
                <a:ea typeface="Calibri"/>
                <a:cs typeface="Calibri"/>
                <a:sym typeface="Calibri"/>
              </a:rPr>
              <a:t>https://pixabay.com/photos/apricot-tree-regenerative-agriculture-3384306/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9"/>
          <p:cNvPicPr preferRelativeResize="0">
            <a:picLocks noGrp="1"/>
          </p:cNvPicPr>
          <p:nvPr>
            <p:ph type="body" idx="1"/>
          </p:nvPr>
        </p:nvPicPr>
        <p:blipFill rotWithShape="1">
          <a:blip r:embed="rId3">
            <a:alphaModFix/>
          </a:blip>
          <a:srcRect t="14388" b="1342"/>
          <a:stretch/>
        </p:blipFill>
        <p:spPr>
          <a:xfrm>
            <a:off x="20" y="10"/>
            <a:ext cx="12191980" cy="6857990"/>
          </a:xfrm>
          <a:prstGeom prst="rect">
            <a:avLst/>
          </a:prstGeom>
          <a:noFill/>
          <a:ln>
            <a:noFill/>
          </a:ln>
        </p:spPr>
      </p:pic>
      <p:sp>
        <p:nvSpPr>
          <p:cNvPr id="249" name="Google Shape;249;p9"/>
          <p:cNvSpPr/>
          <p:nvPr/>
        </p:nvSpPr>
        <p:spPr>
          <a:xfrm>
            <a:off x="0" y="5320142"/>
            <a:ext cx="12192000" cy="736551"/>
          </a:xfrm>
          <a:prstGeom prst="rect">
            <a:avLst/>
          </a:prstGeom>
          <a:solidFill>
            <a:schemeClr val="lt1">
              <a:alpha val="9215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0" name="Google Shape;250;p9"/>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3240"/>
              <a:buFont typeface="Calibri"/>
              <a:buNone/>
            </a:pPr>
            <a:r>
              <a:rPr lang="en-GB" sz="2916" b="1">
                <a:solidFill>
                  <a:srgbClr val="01693F"/>
                </a:solidFill>
              </a:rPr>
              <a:t>How can nuts help us limit global warming to under 2</a:t>
            </a:r>
            <a:r>
              <a:rPr lang="en-GB" sz="2916" b="1" baseline="30000">
                <a:solidFill>
                  <a:srgbClr val="01693F"/>
                </a:solidFill>
              </a:rPr>
              <a:t>o</a:t>
            </a:r>
            <a:r>
              <a:rPr lang="en-GB" sz="2916" b="1">
                <a:solidFill>
                  <a:srgbClr val="01693F"/>
                </a:solidFill>
              </a:rPr>
              <a:t>C as agreed in the Paris agreement?</a:t>
            </a:r>
            <a:endParaRPr sz="3959" b="1">
              <a:solidFill>
                <a:srgbClr val="01693F"/>
              </a:solidFill>
            </a:endParaRPr>
          </a:p>
        </p:txBody>
      </p:sp>
      <p:cxnSp>
        <p:nvCxnSpPr>
          <p:cNvPr id="251" name="Google Shape;251;p9"/>
          <p:cNvCxnSpPr/>
          <p:nvPr/>
        </p:nvCxnSpPr>
        <p:spPr>
          <a:xfrm>
            <a:off x="0" y="5241983"/>
            <a:ext cx="12192000" cy="0"/>
          </a:xfrm>
          <a:prstGeom prst="straightConnector1">
            <a:avLst/>
          </a:prstGeom>
          <a:noFill/>
          <a:ln w="41275" cap="flat" cmpd="sng">
            <a:solidFill>
              <a:schemeClr val="lt1">
                <a:alpha val="89019"/>
              </a:schemeClr>
            </a:solidFill>
            <a:prstDash val="solid"/>
            <a:miter lim="800000"/>
            <a:headEnd type="none" w="sm" len="sm"/>
            <a:tailEnd type="none" w="sm" len="sm"/>
          </a:ln>
        </p:spPr>
      </p:cxnSp>
      <p:cxnSp>
        <p:nvCxnSpPr>
          <p:cNvPr id="252" name="Google Shape;252;p9"/>
          <p:cNvCxnSpPr/>
          <p:nvPr/>
        </p:nvCxnSpPr>
        <p:spPr>
          <a:xfrm>
            <a:off x="0" y="6134852"/>
            <a:ext cx="12192000" cy="0"/>
          </a:xfrm>
          <a:prstGeom prst="straightConnector1">
            <a:avLst/>
          </a:prstGeom>
          <a:noFill/>
          <a:ln w="41275" cap="flat" cmpd="sng">
            <a:solidFill>
              <a:schemeClr val="lt1">
                <a:alpha val="89019"/>
              </a:schemeClr>
            </a:solidFill>
            <a:prstDash val="solid"/>
            <a:miter lim="800000"/>
            <a:headEnd type="none" w="sm" len="sm"/>
            <a:tailEnd type="none" w="sm" len="sm"/>
          </a:ln>
        </p:spPr>
      </p:cxnSp>
      <p:sp>
        <p:nvSpPr>
          <p:cNvPr id="253" name="Google Shape;253;p9"/>
          <p:cNvSpPr/>
          <p:nvPr/>
        </p:nvSpPr>
        <p:spPr>
          <a:xfrm>
            <a:off x="3048000" y="6233600"/>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 </a:t>
            </a:r>
            <a:r>
              <a:rPr lang="en-GB" sz="1000" b="0" i="0" u="none" strike="noStrike" cap="none">
                <a:solidFill>
                  <a:srgbClr val="FFFFFF"/>
                </a:solidFill>
                <a:latin typeface="Calibri"/>
                <a:ea typeface="Calibri"/>
                <a:cs typeface="Calibri"/>
                <a:sym typeface="Calibri"/>
              </a:rPr>
              <a:t>no attribution necessary https://pixabay.com/photos/walnut-nut-shell-nuts-brown-tasty-970451/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p:nvPr/>
        </p:nvSpPr>
        <p:spPr>
          <a:xfrm>
            <a:off x="327546" y="4572000"/>
            <a:ext cx="7058307" cy="1964266"/>
          </a:xfrm>
          <a:prstGeom prst="rect">
            <a:avLst/>
          </a:prstGeom>
          <a:solidFill>
            <a:srgbClr val="496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 name="Google Shape;259;p10"/>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100"/>
              <a:buFont typeface="Calibri"/>
              <a:buNone/>
            </a:pPr>
            <a:r>
              <a:rPr lang="en-GB" sz="2100">
                <a:solidFill>
                  <a:srgbClr val="FFFFFF"/>
                </a:solidFill>
              </a:rPr>
              <a:t>L</a:t>
            </a:r>
            <a:r>
              <a:rPr lang="en-GB" sz="2100">
                <a:solidFill>
                  <a:srgbClr val="FFFFFF"/>
                </a:solidFill>
                <a:latin typeface="Calibri"/>
                <a:ea typeface="Calibri"/>
                <a:cs typeface="Calibri"/>
                <a:sym typeface="Calibri"/>
              </a:rPr>
              <a:t>imiting global warming to well below 2°C, aiming for 1·5°C, is not possible by only decarbonising the global energy system. </a:t>
            </a:r>
            <a:r>
              <a:rPr lang="en-GB" sz="2100">
                <a:solidFill>
                  <a:srgbClr val="FFFFFF"/>
                </a:solidFill>
              </a:rPr>
              <a:t>Moving to </a:t>
            </a:r>
            <a:r>
              <a:rPr lang="en-GB" sz="2100">
                <a:solidFill>
                  <a:srgbClr val="FFFFFF"/>
                </a:solidFill>
                <a:latin typeface="Calibri"/>
                <a:ea typeface="Calibri"/>
                <a:cs typeface="Calibri"/>
                <a:sym typeface="Calibri"/>
              </a:rPr>
              <a:t>food systems that can function as a major carbon sink instead of a major carbon source is required to reach this goal.</a:t>
            </a:r>
            <a:endParaRPr/>
          </a:p>
        </p:txBody>
      </p:sp>
      <p:pic>
        <p:nvPicPr>
          <p:cNvPr id="260" name="Google Shape;260;p10"/>
          <p:cNvPicPr preferRelativeResize="0"/>
          <p:nvPr/>
        </p:nvPicPr>
        <p:blipFill rotWithShape="1">
          <a:blip r:embed="rId3">
            <a:alphaModFix/>
          </a:blip>
          <a:srcRect t="12820" r="1" b="1"/>
          <a:stretch/>
        </p:blipFill>
        <p:spPr>
          <a:xfrm>
            <a:off x="327547" y="321733"/>
            <a:ext cx="7058306" cy="4107392"/>
          </a:xfrm>
          <a:prstGeom prst="rect">
            <a:avLst/>
          </a:prstGeom>
          <a:noFill/>
          <a:ln>
            <a:noFill/>
          </a:ln>
        </p:spPr>
      </p:pic>
      <p:sp>
        <p:nvSpPr>
          <p:cNvPr id="261" name="Google Shape;261;p10"/>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0"/>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GB" sz="2000">
                <a:solidFill>
                  <a:srgbClr val="FFFFFF"/>
                </a:solidFill>
              </a:rPr>
              <a:t>What do we mean by carbon sources and carbon sinks?</a:t>
            </a:r>
            <a:endParaRPr/>
          </a:p>
          <a:p>
            <a:pPr marL="228600" lvl="0" indent="-228600" algn="l" rtl="0">
              <a:lnSpc>
                <a:spcPct val="90000"/>
              </a:lnSpc>
              <a:spcBef>
                <a:spcPts val="1000"/>
              </a:spcBef>
              <a:spcAft>
                <a:spcPts val="0"/>
              </a:spcAft>
              <a:buClr>
                <a:srgbClr val="FFFFFF"/>
              </a:buClr>
              <a:buSzPts val="2000"/>
              <a:buChar char="•"/>
            </a:pPr>
            <a:r>
              <a:rPr lang="en-GB" sz="2000">
                <a:solidFill>
                  <a:srgbClr val="FFFFFF"/>
                </a:solidFill>
              </a:rPr>
              <a:t>How does growing nuts create  a carbon sink?</a:t>
            </a:r>
            <a:endParaRPr/>
          </a:p>
          <a:p>
            <a:pPr marL="457200" lvl="1" indent="0" algn="l" rtl="0">
              <a:lnSpc>
                <a:spcPct val="90000"/>
              </a:lnSpc>
              <a:spcBef>
                <a:spcPts val="500"/>
              </a:spcBef>
              <a:spcAft>
                <a:spcPts val="0"/>
              </a:spcAft>
              <a:buClr>
                <a:schemeClr val="dk1"/>
              </a:buClr>
              <a:buSzPts val="2000"/>
              <a:buNone/>
            </a:pPr>
            <a:endParaRPr sz="2000">
              <a:solidFill>
                <a:srgbClr val="FFFFFF"/>
              </a:solidFill>
            </a:endParaRPr>
          </a:p>
          <a:p>
            <a:pPr marL="457200" lvl="1" indent="0" algn="l" rtl="0">
              <a:lnSpc>
                <a:spcPct val="90000"/>
              </a:lnSpc>
              <a:spcBef>
                <a:spcPts val="500"/>
              </a:spcBef>
              <a:spcAft>
                <a:spcPts val="0"/>
              </a:spcAft>
              <a:buClr>
                <a:srgbClr val="FFFFFF"/>
              </a:buClr>
              <a:buSzPts val="2000"/>
              <a:buNone/>
            </a:pPr>
            <a:r>
              <a:rPr lang="en-GB" sz="2000">
                <a:solidFill>
                  <a:srgbClr val="FFFFFF"/>
                </a:solidFill>
              </a:rPr>
              <a:t>   </a:t>
            </a:r>
            <a:r>
              <a:rPr lang="en-GB" sz="1600">
                <a:solidFill>
                  <a:srgbClr val="FFFFFF"/>
                </a:solidFill>
              </a:rPr>
              <a:t>Agree or disagree</a:t>
            </a:r>
            <a:endParaRPr/>
          </a:p>
          <a:p>
            <a:pPr marL="0" lvl="0" indent="0" algn="l" rtl="0">
              <a:lnSpc>
                <a:spcPct val="90000"/>
              </a:lnSpc>
              <a:spcBef>
                <a:spcPts val="1000"/>
              </a:spcBef>
              <a:spcAft>
                <a:spcPts val="0"/>
              </a:spcAft>
              <a:buClr>
                <a:srgbClr val="FFFFFF"/>
              </a:buClr>
              <a:buSzPts val="2000"/>
              <a:buNone/>
            </a:pPr>
            <a:r>
              <a:rPr lang="en-GB" sz="2000">
                <a:solidFill>
                  <a:srgbClr val="FFFFFF"/>
                </a:solidFill>
              </a:rPr>
              <a:t>Planting nut trees is caring for future generations.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11"/>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Changes necessary to produce the diet </a:t>
            </a:r>
            <a:endParaRPr/>
          </a:p>
        </p:txBody>
      </p:sp>
      <p:grpSp>
        <p:nvGrpSpPr>
          <p:cNvPr id="269" name="Google Shape;269;p11"/>
          <p:cNvGrpSpPr/>
          <p:nvPr/>
        </p:nvGrpSpPr>
        <p:grpSpPr>
          <a:xfrm>
            <a:off x="5194300" y="471642"/>
            <a:ext cx="6513603" cy="5883989"/>
            <a:chOff x="0" y="718"/>
            <a:chExt cx="6513603" cy="5883989"/>
          </a:xfrm>
        </p:grpSpPr>
        <p:sp>
          <p:nvSpPr>
            <p:cNvPr id="270" name="Google Shape;270;p11"/>
            <p:cNvSpPr/>
            <p:nvPr/>
          </p:nvSpPr>
          <p:spPr>
            <a:xfrm>
              <a:off x="0" y="718"/>
              <a:ext cx="6513603" cy="60348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1"/>
            <p:cNvSpPr/>
            <p:nvPr/>
          </p:nvSpPr>
          <p:spPr>
            <a:xfrm>
              <a:off x="182554" y="136502"/>
              <a:ext cx="331917" cy="33191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1"/>
            <p:cNvSpPr/>
            <p:nvPr/>
          </p:nvSpPr>
          <p:spPr>
            <a:xfrm>
              <a:off x="697026" y="718"/>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1"/>
            <p:cNvSpPr txBox="1"/>
            <p:nvPr/>
          </p:nvSpPr>
          <p:spPr>
            <a:xfrm>
              <a:off x="697026" y="718"/>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reducing yield gaps on cropland, </a:t>
              </a:r>
              <a:endParaRPr sz="1600" b="0" i="0" u="none" strike="noStrike" cap="none">
                <a:solidFill>
                  <a:schemeClr val="dk1"/>
                </a:solidFill>
                <a:latin typeface="Calibri"/>
                <a:ea typeface="Calibri"/>
                <a:cs typeface="Calibri"/>
                <a:sym typeface="Calibri"/>
              </a:endParaRPr>
            </a:p>
          </p:txBody>
        </p:sp>
        <p:sp>
          <p:nvSpPr>
            <p:cNvPr id="274" name="Google Shape;274;p11"/>
            <p:cNvSpPr/>
            <p:nvPr/>
          </p:nvSpPr>
          <p:spPr>
            <a:xfrm>
              <a:off x="0" y="755076"/>
              <a:ext cx="6513603" cy="603486"/>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182554" y="890860"/>
              <a:ext cx="331917" cy="33191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1"/>
            <p:cNvSpPr/>
            <p:nvPr/>
          </p:nvSpPr>
          <p:spPr>
            <a:xfrm>
              <a:off x="697026" y="755076"/>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1"/>
            <p:cNvSpPr txBox="1"/>
            <p:nvPr/>
          </p:nvSpPr>
          <p:spPr>
            <a:xfrm>
              <a:off x="697026" y="755076"/>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radical improvements in the efficiency of fertiliser </a:t>
              </a:r>
              <a:endParaRPr sz="1600" b="0" i="0" u="none" strike="noStrike" cap="none">
                <a:solidFill>
                  <a:schemeClr val="dk1"/>
                </a:solidFill>
                <a:latin typeface="Calibri"/>
                <a:ea typeface="Calibri"/>
                <a:cs typeface="Calibri"/>
                <a:sym typeface="Calibri"/>
              </a:endParaRPr>
            </a:p>
          </p:txBody>
        </p:sp>
        <p:sp>
          <p:nvSpPr>
            <p:cNvPr id="278" name="Google Shape;278;p11"/>
            <p:cNvSpPr/>
            <p:nvPr/>
          </p:nvSpPr>
          <p:spPr>
            <a:xfrm>
              <a:off x="0" y="1509433"/>
              <a:ext cx="6513603" cy="603486"/>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1"/>
            <p:cNvSpPr/>
            <p:nvPr/>
          </p:nvSpPr>
          <p:spPr>
            <a:xfrm>
              <a:off x="182554" y="1645217"/>
              <a:ext cx="331917" cy="33191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1"/>
            <p:cNvSpPr/>
            <p:nvPr/>
          </p:nvSpPr>
          <p:spPr>
            <a:xfrm>
              <a:off x="697026" y="1509433"/>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1"/>
            <p:cNvSpPr txBox="1"/>
            <p:nvPr/>
          </p:nvSpPr>
          <p:spPr>
            <a:xfrm>
              <a:off x="697026" y="1509433"/>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and water use, </a:t>
              </a:r>
              <a:endParaRPr sz="1600" b="0" i="0" u="none" strike="noStrike" cap="none">
                <a:solidFill>
                  <a:schemeClr val="dk1"/>
                </a:solidFill>
                <a:latin typeface="Calibri"/>
                <a:ea typeface="Calibri"/>
                <a:cs typeface="Calibri"/>
                <a:sym typeface="Calibri"/>
              </a:endParaRPr>
            </a:p>
          </p:txBody>
        </p:sp>
        <p:sp>
          <p:nvSpPr>
            <p:cNvPr id="282" name="Google Shape;282;p11"/>
            <p:cNvSpPr/>
            <p:nvPr/>
          </p:nvSpPr>
          <p:spPr>
            <a:xfrm>
              <a:off x="0" y="2263791"/>
              <a:ext cx="6513603" cy="603486"/>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1"/>
            <p:cNvSpPr/>
            <p:nvPr/>
          </p:nvSpPr>
          <p:spPr>
            <a:xfrm>
              <a:off x="182554" y="2399575"/>
              <a:ext cx="331917" cy="33191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1"/>
            <p:cNvSpPr/>
            <p:nvPr/>
          </p:nvSpPr>
          <p:spPr>
            <a:xfrm>
              <a:off x="697026" y="2263791"/>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697026" y="2263791"/>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recycling phosphorus, </a:t>
              </a:r>
              <a:endParaRPr sz="1600" b="0" i="0" u="none" strike="noStrike" cap="none">
                <a:solidFill>
                  <a:schemeClr val="dk1"/>
                </a:solidFill>
                <a:latin typeface="Calibri"/>
                <a:ea typeface="Calibri"/>
                <a:cs typeface="Calibri"/>
                <a:sym typeface="Calibri"/>
              </a:endParaRPr>
            </a:p>
          </p:txBody>
        </p:sp>
        <p:sp>
          <p:nvSpPr>
            <p:cNvPr id="286" name="Google Shape;286;p11"/>
            <p:cNvSpPr/>
            <p:nvPr/>
          </p:nvSpPr>
          <p:spPr>
            <a:xfrm>
              <a:off x="0" y="3018148"/>
              <a:ext cx="6513603" cy="603486"/>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1"/>
            <p:cNvSpPr/>
            <p:nvPr/>
          </p:nvSpPr>
          <p:spPr>
            <a:xfrm>
              <a:off x="182554" y="3153933"/>
              <a:ext cx="331917" cy="331917"/>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1"/>
            <p:cNvSpPr/>
            <p:nvPr/>
          </p:nvSpPr>
          <p:spPr>
            <a:xfrm>
              <a:off x="697026" y="3018148"/>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1"/>
            <p:cNvSpPr txBox="1"/>
            <p:nvPr/>
          </p:nvSpPr>
          <p:spPr>
            <a:xfrm>
              <a:off x="697026" y="3018148"/>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redistributing global use of nitrogen and phosphorus, </a:t>
              </a:r>
              <a:endParaRPr sz="1600" b="0" i="0" u="none" strike="noStrike" cap="none">
                <a:solidFill>
                  <a:schemeClr val="dk1"/>
                </a:solidFill>
                <a:latin typeface="Calibri"/>
                <a:ea typeface="Calibri"/>
                <a:cs typeface="Calibri"/>
                <a:sym typeface="Calibri"/>
              </a:endParaRPr>
            </a:p>
          </p:txBody>
        </p:sp>
        <p:sp>
          <p:nvSpPr>
            <p:cNvPr id="290" name="Google Shape;290;p11"/>
            <p:cNvSpPr/>
            <p:nvPr/>
          </p:nvSpPr>
          <p:spPr>
            <a:xfrm>
              <a:off x="0" y="3772506"/>
              <a:ext cx="6513603" cy="60348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1"/>
            <p:cNvSpPr/>
            <p:nvPr/>
          </p:nvSpPr>
          <p:spPr>
            <a:xfrm>
              <a:off x="182554" y="3908290"/>
              <a:ext cx="331917" cy="331917"/>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1"/>
            <p:cNvSpPr/>
            <p:nvPr/>
          </p:nvSpPr>
          <p:spPr>
            <a:xfrm>
              <a:off x="697026" y="3772506"/>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1"/>
            <p:cNvSpPr txBox="1"/>
            <p:nvPr/>
          </p:nvSpPr>
          <p:spPr>
            <a:xfrm>
              <a:off x="697026" y="3772506"/>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implementing climate mitigation options, </a:t>
              </a:r>
              <a:endParaRPr sz="1600" b="0" i="0" u="none" strike="noStrike" cap="none">
                <a:solidFill>
                  <a:schemeClr val="dk1"/>
                </a:solidFill>
                <a:latin typeface="Calibri"/>
                <a:ea typeface="Calibri"/>
                <a:cs typeface="Calibri"/>
                <a:sym typeface="Calibri"/>
              </a:endParaRPr>
            </a:p>
          </p:txBody>
        </p:sp>
        <p:sp>
          <p:nvSpPr>
            <p:cNvPr id="294" name="Google Shape;294;p11"/>
            <p:cNvSpPr/>
            <p:nvPr/>
          </p:nvSpPr>
          <p:spPr>
            <a:xfrm>
              <a:off x="0" y="4526863"/>
              <a:ext cx="6513603" cy="603486"/>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1"/>
            <p:cNvSpPr/>
            <p:nvPr/>
          </p:nvSpPr>
          <p:spPr>
            <a:xfrm>
              <a:off x="182554" y="4662648"/>
              <a:ext cx="331917" cy="331917"/>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1"/>
            <p:cNvSpPr/>
            <p:nvPr/>
          </p:nvSpPr>
          <p:spPr>
            <a:xfrm>
              <a:off x="697026" y="4526863"/>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1"/>
            <p:cNvSpPr txBox="1"/>
            <p:nvPr/>
          </p:nvSpPr>
          <p:spPr>
            <a:xfrm>
              <a:off x="697026" y="4526863"/>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including changes in crop and feed management,  </a:t>
              </a:r>
              <a:endParaRPr sz="1600" b="0" i="0" u="none" strike="noStrike" cap="none">
                <a:solidFill>
                  <a:schemeClr val="dk1"/>
                </a:solidFill>
                <a:latin typeface="Calibri"/>
                <a:ea typeface="Calibri"/>
                <a:cs typeface="Calibri"/>
                <a:sym typeface="Calibri"/>
              </a:endParaRPr>
            </a:p>
          </p:txBody>
        </p:sp>
        <p:sp>
          <p:nvSpPr>
            <p:cNvPr id="298" name="Google Shape;298;p11"/>
            <p:cNvSpPr/>
            <p:nvPr/>
          </p:nvSpPr>
          <p:spPr>
            <a:xfrm>
              <a:off x="0" y="5281221"/>
              <a:ext cx="6513603" cy="603486"/>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1"/>
            <p:cNvSpPr/>
            <p:nvPr/>
          </p:nvSpPr>
          <p:spPr>
            <a:xfrm>
              <a:off x="182554" y="5417005"/>
              <a:ext cx="331917" cy="331917"/>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1"/>
            <p:cNvSpPr/>
            <p:nvPr/>
          </p:nvSpPr>
          <p:spPr>
            <a:xfrm>
              <a:off x="697026" y="5281221"/>
              <a:ext cx="5816577" cy="6034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1"/>
            <p:cNvSpPr txBox="1"/>
            <p:nvPr/>
          </p:nvSpPr>
          <p:spPr>
            <a:xfrm>
              <a:off x="697026" y="5281221"/>
              <a:ext cx="5816577" cy="603486"/>
            </a:xfrm>
            <a:prstGeom prst="rect">
              <a:avLst/>
            </a:prstGeom>
            <a:noFill/>
            <a:ln>
              <a:noFill/>
            </a:ln>
          </p:spPr>
          <p:txBody>
            <a:bodyPr spcFirstLastPara="1" wrap="square" lIns="63850" tIns="63850" rIns="63850" bIns="638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enhancing biodiversity within agricultural systems.</a:t>
              </a:r>
              <a:endParaRPr sz="16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p:nvPr/>
        </p:nvSpPr>
        <p:spPr>
          <a:xfrm>
            <a:off x="0" y="0"/>
            <a:ext cx="4654296" cy="6858000"/>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7" name="Google Shape;307;p12"/>
          <p:cNvSpPr txBox="1">
            <a:spLocks noGrp="1"/>
          </p:cNvSpPr>
          <p:nvPr>
            <p:ph type="title"/>
          </p:nvPr>
        </p:nvSpPr>
        <p:spPr>
          <a:xfrm>
            <a:off x="643467" y="643467"/>
            <a:ext cx="3363974" cy="1597315"/>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A win : win diet?</a:t>
            </a:r>
            <a:endParaRPr/>
          </a:p>
        </p:txBody>
      </p:sp>
      <p:sp>
        <p:nvSpPr>
          <p:cNvPr id="308" name="Google Shape;308;p12"/>
          <p:cNvSpPr txBox="1">
            <a:spLocks noGrp="1"/>
          </p:cNvSpPr>
          <p:nvPr>
            <p:ph type="body" idx="1"/>
          </p:nvPr>
        </p:nvSpPr>
        <p:spPr>
          <a:xfrm>
            <a:off x="643468" y="2638044"/>
            <a:ext cx="3363974" cy="3415622"/>
          </a:xfrm>
          <a:prstGeom prst="rect">
            <a:avLst/>
          </a:prstGeom>
          <a:noFill/>
          <a:ln>
            <a:noFill/>
          </a:ln>
        </p:spPr>
        <p:txBody>
          <a:bodyPr spcFirstLastPara="1" wrap="square" lIns="91425" tIns="45700" rIns="91425" bIns="45700" anchor="t" anchorCtr="0">
            <a:normAutofit/>
          </a:bodyPr>
          <a:lstStyle/>
          <a:p>
            <a:pPr marL="0" lvl="0" indent="-120650" algn="l" rtl="0">
              <a:lnSpc>
                <a:spcPct val="90000"/>
              </a:lnSpc>
              <a:spcBef>
                <a:spcPts val="0"/>
              </a:spcBef>
              <a:spcAft>
                <a:spcPts val="0"/>
              </a:spcAft>
              <a:buClr>
                <a:schemeClr val="lt1"/>
              </a:buClr>
              <a:buSzPts val="1900"/>
              <a:buFont typeface="Arial"/>
              <a:buChar char="•"/>
            </a:pPr>
            <a:r>
              <a:rPr lang="en-GB" sz="1900">
                <a:solidFill>
                  <a:schemeClr val="lt1"/>
                </a:solidFill>
              </a:rPr>
              <a:t>Lose: lose diets ie, unhealthy and environmentally unsustainable,  are often characterised as being high in calories, added sugars, saturated fats, processed foods, and red meats.</a:t>
            </a:r>
            <a:endParaRPr/>
          </a:p>
          <a:p>
            <a:pPr marL="0" lvl="0" indent="-120650" algn="l" rtl="0">
              <a:lnSpc>
                <a:spcPct val="90000"/>
              </a:lnSpc>
              <a:spcBef>
                <a:spcPts val="1000"/>
              </a:spcBef>
              <a:spcAft>
                <a:spcPts val="0"/>
              </a:spcAft>
              <a:buClr>
                <a:schemeClr val="lt1"/>
              </a:buClr>
              <a:buSzPts val="1900"/>
              <a:buFont typeface="Arial"/>
              <a:buChar char="•"/>
            </a:pPr>
            <a:r>
              <a:rPr lang="en-GB" sz="1900">
                <a:solidFill>
                  <a:schemeClr val="lt1"/>
                </a:solidFill>
              </a:rPr>
              <a:t>Make a justified argument that adopting this diet across the globe will be a win:win situation for people and the planet.</a:t>
            </a:r>
            <a:endParaRPr/>
          </a:p>
          <a:p>
            <a:pPr marL="0" lvl="0" indent="120650" algn="l" rtl="0">
              <a:lnSpc>
                <a:spcPct val="90000"/>
              </a:lnSpc>
              <a:spcBef>
                <a:spcPts val="1000"/>
              </a:spcBef>
              <a:spcAft>
                <a:spcPts val="0"/>
              </a:spcAft>
              <a:buClr>
                <a:schemeClr val="dk1"/>
              </a:buClr>
              <a:buSzPts val="1900"/>
              <a:buFont typeface="Arial"/>
              <a:buNone/>
            </a:pPr>
            <a:endParaRPr sz="1900">
              <a:solidFill>
                <a:schemeClr val="lt1"/>
              </a:solidFill>
            </a:endParaRPr>
          </a:p>
          <a:p>
            <a:pPr marL="342900" lvl="0" indent="-107950" algn="l" rtl="0">
              <a:lnSpc>
                <a:spcPct val="90000"/>
              </a:lnSpc>
              <a:spcBef>
                <a:spcPts val="1000"/>
              </a:spcBef>
              <a:spcAft>
                <a:spcPts val="0"/>
              </a:spcAft>
              <a:buClr>
                <a:schemeClr val="dk1"/>
              </a:buClr>
              <a:buSzPts val="1900"/>
              <a:buFont typeface="Arial"/>
              <a:buNone/>
            </a:pPr>
            <a:endParaRPr sz="1900">
              <a:solidFill>
                <a:schemeClr val="lt1"/>
              </a:solidFill>
            </a:endParaRPr>
          </a:p>
        </p:txBody>
      </p:sp>
      <p:pic>
        <p:nvPicPr>
          <p:cNvPr id="309" name="Google Shape;309;p12">
            <a:hlinkClick r:id="rId3"/>
          </p:cNvPr>
          <p:cNvPicPr preferRelativeResize="0"/>
          <p:nvPr/>
        </p:nvPicPr>
        <p:blipFill rotWithShape="1">
          <a:blip r:embed="rId4">
            <a:alphaModFix/>
          </a:blip>
          <a:srcRect b="8037"/>
          <a:stretch/>
        </p:blipFill>
        <p:spPr>
          <a:xfrm>
            <a:off x="5105950" y="1098700"/>
            <a:ext cx="6365775" cy="4359350"/>
          </a:xfrm>
          <a:prstGeom prst="rect">
            <a:avLst/>
          </a:prstGeom>
          <a:noFill/>
          <a:ln>
            <a:noFill/>
          </a:ln>
        </p:spPr>
      </p:pic>
      <p:sp>
        <p:nvSpPr>
          <p:cNvPr id="310" name="Google Shape;310;p12"/>
          <p:cNvSpPr/>
          <p:nvPr/>
        </p:nvSpPr>
        <p:spPr>
          <a:xfrm rot="620485">
            <a:off x="7901798" y="184689"/>
            <a:ext cx="4335016" cy="3136904"/>
          </a:xfrm>
          <a:prstGeom prst="irregularSeal2">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Calibri"/>
              <a:buNone/>
            </a:pPr>
            <a:r>
              <a:rPr lang="en-GB" sz="2800">
                <a:latin typeface="Calibri"/>
                <a:ea typeface="Calibri"/>
                <a:cs typeface="Calibri"/>
                <a:sym typeface="Calibri"/>
              </a:rPr>
              <a:t>Click here to see the infographic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p:nvPr/>
        </p:nvSpPr>
        <p:spPr>
          <a:xfrm>
            <a:off x="0" y="0"/>
            <a:ext cx="12192000" cy="6858000"/>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6" name="Google Shape;316;p13"/>
          <p:cNvPicPr preferRelativeResize="0"/>
          <p:nvPr/>
        </p:nvPicPr>
        <p:blipFill rotWithShape="1">
          <a:blip r:embed="rId3">
            <a:alphaModFix/>
          </a:blip>
          <a:srcRect/>
          <a:stretch/>
        </p:blipFill>
        <p:spPr>
          <a:xfrm>
            <a:off x="4086225" y="266225"/>
            <a:ext cx="4081525" cy="6423076"/>
          </a:xfrm>
          <a:prstGeom prst="rect">
            <a:avLst/>
          </a:prstGeom>
          <a:noFill/>
          <a:ln>
            <a:noFill/>
          </a:ln>
        </p:spPr>
      </p:pic>
      <p:sp>
        <p:nvSpPr>
          <p:cNvPr id="317" name="Google Shape;317;p13"/>
          <p:cNvSpPr/>
          <p:nvPr/>
        </p:nvSpPr>
        <p:spPr>
          <a:xfrm>
            <a:off x="900112" y="1857375"/>
            <a:ext cx="3186113" cy="3143249"/>
          </a:xfrm>
          <a:prstGeom prst="star6">
            <a:avLst>
              <a:gd name="adj" fmla="val 28868"/>
              <a:gd name="hf" fmla="val 115470"/>
            </a:avLst>
          </a:prstGeom>
          <a:solidFill>
            <a:srgbClr val="3CB659"/>
          </a:solidFill>
          <a:ln w="12700" cap="flat" cmpd="sng">
            <a:solidFill>
              <a:srgbClr val="3CB6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Choose one of the headlines and write an article for the class paper.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3" name="Google Shape;323;p14"/>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4" name="Google Shape;324;p14"/>
          <p:cNvSpPr txBox="1">
            <a:spLocks noGrp="1"/>
          </p:cNvSpPr>
          <p:nvPr>
            <p:ph type="title"/>
          </p:nvPr>
        </p:nvSpPr>
        <p:spPr>
          <a:xfrm>
            <a:off x="750242" y="632990"/>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GB" sz="3600" b="1">
                <a:solidFill>
                  <a:schemeClr val="lt1"/>
                </a:solidFill>
              </a:rPr>
              <a:t>Action</a:t>
            </a:r>
            <a:endParaRPr b="1"/>
          </a:p>
        </p:txBody>
      </p:sp>
      <p:sp>
        <p:nvSpPr>
          <p:cNvPr id="325" name="Google Shape;325;p14"/>
          <p:cNvSpPr txBox="1">
            <a:spLocks noGrp="1"/>
          </p:cNvSpPr>
          <p:nvPr>
            <p:ph type="body" idx="1"/>
          </p:nvPr>
        </p:nvSpPr>
        <p:spPr>
          <a:xfrm>
            <a:off x="518474" y="1774372"/>
            <a:ext cx="4064409" cy="27540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Char char="•"/>
            </a:pPr>
            <a:r>
              <a:rPr lang="en-GB" sz="1800" b="1"/>
              <a:t>At least halve food losses and waste, in line with global sustainable development goals.</a:t>
            </a:r>
            <a:endParaRPr b="1"/>
          </a:p>
          <a:p>
            <a:pPr marL="0" lvl="0" indent="0" algn="l" rtl="0">
              <a:lnSpc>
                <a:spcPct val="90000"/>
              </a:lnSpc>
              <a:spcBef>
                <a:spcPts val="1000"/>
              </a:spcBef>
              <a:spcAft>
                <a:spcPts val="0"/>
              </a:spcAft>
              <a:buClr>
                <a:schemeClr val="lt1"/>
              </a:buClr>
              <a:buSzPts val="1800"/>
              <a:buChar char="•"/>
            </a:pPr>
            <a:r>
              <a:rPr lang="en-GB" sz="1800" b="1"/>
              <a:t>Find out about projects like the Real Junk food project.</a:t>
            </a:r>
            <a:endParaRPr b="1"/>
          </a:p>
          <a:p>
            <a:pPr marL="0" lvl="0" indent="0" algn="l" rtl="0">
              <a:lnSpc>
                <a:spcPct val="90000"/>
              </a:lnSpc>
              <a:spcBef>
                <a:spcPts val="1000"/>
              </a:spcBef>
              <a:spcAft>
                <a:spcPts val="0"/>
              </a:spcAft>
              <a:buClr>
                <a:schemeClr val="lt1"/>
              </a:buClr>
              <a:buSzPts val="1800"/>
              <a:buChar char="•"/>
            </a:pPr>
            <a:r>
              <a:rPr lang="en-GB" sz="1800" b="1"/>
              <a:t>Find out about the 2015 Paris climate agreement.</a:t>
            </a:r>
            <a:endParaRPr b="1"/>
          </a:p>
        </p:txBody>
      </p:sp>
      <p:pic>
        <p:nvPicPr>
          <p:cNvPr id="326" name="Google Shape;326;p14"/>
          <p:cNvPicPr preferRelativeResize="0"/>
          <p:nvPr/>
        </p:nvPicPr>
        <p:blipFill rotWithShape="1">
          <a:blip r:embed="rId3">
            <a:alphaModFix/>
          </a:blip>
          <a:srcRect r="50000"/>
          <a:stretch/>
        </p:blipFill>
        <p:spPr>
          <a:xfrm>
            <a:off x="6478513" y="643467"/>
            <a:ext cx="4629947" cy="5278140"/>
          </a:xfrm>
          <a:prstGeom prst="rect">
            <a:avLst/>
          </a:prstGeom>
          <a:noFill/>
          <a:ln>
            <a:noFill/>
          </a:ln>
        </p:spPr>
      </p:pic>
      <p:sp>
        <p:nvSpPr>
          <p:cNvPr id="327" name="Google Shape;327;p14"/>
          <p:cNvSpPr/>
          <p:nvPr/>
        </p:nvSpPr>
        <p:spPr>
          <a:xfrm>
            <a:off x="6096000" y="6214533"/>
            <a:ext cx="60405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 free to use Riccardo Pravettoni www.grida.no/resources/8181</a:t>
            </a: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C356590B-06BD-40B2-B74D-18F27BFB7A52}"/>
              </a:ext>
            </a:extLst>
          </p:cNvPr>
          <p:cNvPicPr>
            <a:picLocks noChangeAspect="1"/>
          </p:cNvPicPr>
          <p:nvPr/>
        </p:nvPicPr>
        <p:blipFill rotWithShape="1">
          <a:blip r:embed="rId3"/>
          <a:srcRect t="59282" b="15282"/>
          <a:stretch/>
        </p:blipFill>
        <p:spPr>
          <a:xfrm>
            <a:off x="187797" y="787791"/>
            <a:ext cx="12004203" cy="4318782"/>
          </a:xfrm>
          <a:prstGeom prst="rect">
            <a:avLst/>
          </a:prstGeom>
        </p:spPr>
      </p:pic>
    </p:spTree>
    <p:extLst>
      <p:ext uri="{BB962C8B-B14F-4D97-AF65-F5344CB8AC3E}">
        <p14:creationId xmlns:p14="http://schemas.microsoft.com/office/powerpoint/2010/main" val="369336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764903f4b2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333" name="Google Shape;333;g764903f4b2_0_0"/>
          <p:cNvPicPr preferRelativeResize="0"/>
          <p:nvPr/>
        </p:nvPicPr>
        <p:blipFill rotWithShape="1">
          <a:blip r:embed="rId4">
            <a:alphaModFix/>
          </a:blip>
          <a:srcRect/>
          <a:stretch/>
        </p:blipFill>
        <p:spPr>
          <a:xfrm>
            <a:off x="4161251" y="3976401"/>
            <a:ext cx="1847581" cy="1235125"/>
          </a:xfrm>
          <a:prstGeom prst="rect">
            <a:avLst/>
          </a:prstGeom>
          <a:noFill/>
          <a:ln>
            <a:noFill/>
          </a:ln>
        </p:spPr>
      </p:pic>
      <p:sp>
        <p:nvSpPr>
          <p:cNvPr id="334" name="Google Shape;334;g764903f4b2_0_0"/>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7" name="Google Shape;187;g764903f4b2_1_0"/>
          <p:cNvPicPr preferRelativeResize="0"/>
          <p:nvPr/>
        </p:nvPicPr>
        <p:blipFill>
          <a:blip r:embed="rId3">
            <a:alphaModFix/>
          </a:blip>
          <a:stretch>
            <a:fillRect/>
          </a:stretch>
        </p:blipFill>
        <p:spPr>
          <a:xfrm>
            <a:off x="796800" y="1031500"/>
            <a:ext cx="10071826" cy="5654125"/>
          </a:xfrm>
          <a:prstGeom prst="rect">
            <a:avLst/>
          </a:prstGeom>
          <a:noFill/>
          <a:ln>
            <a:noFill/>
          </a:ln>
        </p:spPr>
      </p:pic>
      <p:pic>
        <p:nvPicPr>
          <p:cNvPr id="3" name="Picture 2">
            <a:extLst>
              <a:ext uri="{FF2B5EF4-FFF2-40B4-BE49-F238E27FC236}">
                <a16:creationId xmlns:a16="http://schemas.microsoft.com/office/drawing/2014/main" id="{2400B2C3-A1DD-45FC-B6BA-486C993E84AD}"/>
              </a:ext>
            </a:extLst>
          </p:cNvPr>
          <p:cNvPicPr>
            <a:picLocks noChangeAspect="1"/>
          </p:cNvPicPr>
          <p:nvPr/>
        </p:nvPicPr>
        <p:blipFill rotWithShape="1">
          <a:blip r:embed="rId4"/>
          <a:srcRect l="62088" t="95" b="91223"/>
          <a:stretch/>
        </p:blipFill>
        <p:spPr>
          <a:xfrm>
            <a:off x="7512348" y="0"/>
            <a:ext cx="3356278" cy="1087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4" name="Picture 3">
            <a:extLst>
              <a:ext uri="{FF2B5EF4-FFF2-40B4-BE49-F238E27FC236}">
                <a16:creationId xmlns:a16="http://schemas.microsoft.com/office/drawing/2014/main" id="{0A7EEADF-CF95-4ECB-9DA0-6C9D3C76A8CF}"/>
              </a:ext>
            </a:extLst>
          </p:cNvPr>
          <p:cNvPicPr>
            <a:picLocks noChangeAspect="1"/>
          </p:cNvPicPr>
          <p:nvPr/>
        </p:nvPicPr>
        <p:blipFill rotWithShape="1">
          <a:blip r:embed="rId3"/>
          <a:srcRect l="62088" t="95" b="91223"/>
          <a:stretch/>
        </p:blipFill>
        <p:spPr>
          <a:xfrm>
            <a:off x="7572676" y="0"/>
            <a:ext cx="3356278" cy="1087128"/>
          </a:xfrm>
          <a:prstGeom prst="rect">
            <a:avLst/>
          </a:prstGeom>
        </p:spPr>
      </p:pic>
      <p:pic>
        <p:nvPicPr>
          <p:cNvPr id="5" name="Picture 4">
            <a:extLst>
              <a:ext uri="{FF2B5EF4-FFF2-40B4-BE49-F238E27FC236}">
                <a16:creationId xmlns:a16="http://schemas.microsoft.com/office/drawing/2014/main" id="{B026666F-6DD3-4F10-9A8C-5665671119B9}"/>
              </a:ext>
            </a:extLst>
          </p:cNvPr>
          <p:cNvPicPr>
            <a:picLocks noChangeAspect="1"/>
          </p:cNvPicPr>
          <p:nvPr/>
        </p:nvPicPr>
        <p:blipFill rotWithShape="1">
          <a:blip r:embed="rId3"/>
          <a:srcRect t="15559" b="40103"/>
          <a:stretch/>
        </p:blipFill>
        <p:spPr>
          <a:xfrm>
            <a:off x="2039843" y="1087128"/>
            <a:ext cx="8889111" cy="55747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
          <p:cNvSpPr txBox="1">
            <a:spLocks noGrp="1"/>
          </p:cNvSpPr>
          <p:nvPr>
            <p:ph type="body" idx="1"/>
          </p:nvPr>
        </p:nvSpPr>
        <p:spPr>
          <a:xfrm>
            <a:off x="1571799" y="3060025"/>
            <a:ext cx="6394200" cy="243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b="1">
                <a:solidFill>
                  <a:srgbClr val="FFFFFF"/>
                </a:solidFill>
              </a:rPr>
              <a:t>Identify one change which you could undertake to make your diet more sustainable.</a:t>
            </a:r>
            <a:endParaRPr b="1">
              <a:solidFill>
                <a:srgbClr val="FFFFFF"/>
              </a:solidFill>
            </a:endParaRPr>
          </a:p>
        </p:txBody>
      </p:sp>
      <p:sp>
        <p:nvSpPr>
          <p:cNvPr id="199" name="Google Shape;199;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01693F"/>
          </a:solidFill>
          <a:ln>
            <a:noFill/>
          </a:ln>
        </p:spPr>
      </p:sp>
      <p:pic>
        <p:nvPicPr>
          <p:cNvPr id="201" name="Google Shape;201;p2" descr="Grapes"/>
          <p:cNvPicPr preferRelativeResize="0"/>
          <p:nvPr/>
        </p:nvPicPr>
        <p:blipFill rotWithShape="1">
          <a:blip r:embed="rId3">
            <a:alphaModFix/>
          </a:blip>
          <a:srcRect/>
          <a:stretch/>
        </p:blipFill>
        <p:spPr>
          <a:xfrm>
            <a:off x="8325899" y="3191551"/>
            <a:ext cx="2194559" cy="21945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p:nvPr/>
        </p:nvSpPr>
        <p:spPr>
          <a:xfrm>
            <a:off x="0" y="651752"/>
            <a:ext cx="12192000" cy="736551"/>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4"/>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b="1">
                <a:solidFill>
                  <a:schemeClr val="lt1"/>
                </a:solidFill>
              </a:rPr>
              <a:t>Data on the environmental impact of foods</a:t>
            </a:r>
            <a:endParaRPr sz="3200" b="1">
              <a:solidFill>
                <a:schemeClr val="lt1"/>
              </a:solidFill>
            </a:endParaRPr>
          </a:p>
        </p:txBody>
      </p:sp>
      <p:pic>
        <p:nvPicPr>
          <p:cNvPr id="208" name="Google Shape;208;p4" descr="A close up of a map&#10;&#10;Description automatically generated"/>
          <p:cNvPicPr preferRelativeResize="0">
            <a:picLocks noGrp="1"/>
          </p:cNvPicPr>
          <p:nvPr>
            <p:ph type="body" idx="1"/>
          </p:nvPr>
        </p:nvPicPr>
        <p:blipFill rotWithShape="1">
          <a:blip r:embed="rId3">
            <a:alphaModFix/>
          </a:blip>
          <a:srcRect/>
          <a:stretch/>
        </p:blipFill>
        <p:spPr>
          <a:xfrm>
            <a:off x="1511991" y="1720052"/>
            <a:ext cx="9300000" cy="439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4" name="Google Shape;214;p5"/>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GB">
                <a:solidFill>
                  <a:srgbClr val="FFFFFF"/>
                </a:solidFill>
              </a:rPr>
              <a:t>A new report argues that this is the solution.</a:t>
            </a:r>
            <a:endParaRPr/>
          </a:p>
        </p:txBody>
      </p:sp>
      <p:sp>
        <p:nvSpPr>
          <p:cNvPr id="215" name="Google Shape;215;p5"/>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5"/>
          <p:cNvSpPr txBox="1">
            <a:spLocks noGrp="1"/>
          </p:cNvSpPr>
          <p:nvPr>
            <p:ph type="body" idx="1"/>
          </p:nvPr>
        </p:nvSpPr>
        <p:spPr>
          <a:xfrm>
            <a:off x="8100475" y="593075"/>
            <a:ext cx="3424200" cy="3582600"/>
          </a:xfrm>
          <a:prstGeom prst="rect">
            <a:avLst/>
          </a:prstGeom>
          <a:noFill/>
          <a:ln>
            <a:noFill/>
          </a:ln>
        </p:spPr>
        <p:txBody>
          <a:bodyPr spcFirstLastPara="1" wrap="square" lIns="91425" tIns="45700" rIns="91425" bIns="45700" anchor="t" anchorCtr="0">
            <a:spAutoFit/>
          </a:bodyPr>
          <a:lstStyle/>
          <a:p>
            <a:pPr marL="457200" lvl="0" indent="0" algn="l" rtl="0">
              <a:lnSpc>
                <a:spcPct val="90000"/>
              </a:lnSpc>
              <a:spcBef>
                <a:spcPts val="0"/>
              </a:spcBef>
              <a:spcAft>
                <a:spcPts val="0"/>
              </a:spcAft>
              <a:buNone/>
            </a:pPr>
            <a:r>
              <a:rPr lang="en-GB">
                <a:solidFill>
                  <a:schemeClr val="lt1"/>
                </a:solidFill>
              </a:rPr>
              <a:t>The EAT-Lancet commission says people around the world need to radically change the way they eat, moving to diets that emphasize plant foods.</a:t>
            </a:r>
            <a:endParaRPr/>
          </a:p>
        </p:txBody>
      </p:sp>
      <p:sp>
        <p:nvSpPr>
          <p:cNvPr id="217" name="Google Shape;217;p5"/>
          <p:cNvSpPr/>
          <p:nvPr/>
        </p:nvSpPr>
        <p:spPr>
          <a:xfrm rot="620502">
            <a:off x="8351626" y="3857419"/>
            <a:ext cx="3746526" cy="3136904"/>
          </a:xfrm>
          <a:prstGeom prst="irregularSeal2">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 planetary diet for 2050</a:t>
            </a:r>
            <a:endParaRPr sz="1400" b="0" i="0" u="none" strike="noStrike" cap="none">
              <a:solidFill>
                <a:srgbClr val="000000"/>
              </a:solidFill>
              <a:latin typeface="Arial"/>
              <a:ea typeface="Arial"/>
              <a:cs typeface="Arial"/>
              <a:sym typeface="Arial"/>
            </a:endParaRPr>
          </a:p>
        </p:txBody>
      </p:sp>
      <p:pic>
        <p:nvPicPr>
          <p:cNvPr id="218" name="Google Shape;218;p5"/>
          <p:cNvPicPr preferRelativeResize="0"/>
          <p:nvPr/>
        </p:nvPicPr>
        <p:blipFill rotWithShape="1">
          <a:blip r:embed="rId3">
            <a:alphaModFix/>
          </a:blip>
          <a:srcRect b="8700"/>
          <a:stretch/>
        </p:blipFill>
        <p:spPr>
          <a:xfrm>
            <a:off x="327550" y="321725"/>
            <a:ext cx="7058300" cy="385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title"/>
          </p:nvPr>
        </p:nvSpPr>
        <p:spPr>
          <a:xfrm>
            <a:off x="839788" y="457200"/>
            <a:ext cx="3932237" cy="1600200"/>
          </a:xfrm>
          <a:prstGeom prst="rect">
            <a:avLst/>
          </a:prstGeom>
          <a:solidFill>
            <a:srgbClr val="01693F"/>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alibri"/>
              <a:buNone/>
            </a:pPr>
            <a:r>
              <a:rPr lang="en-GB">
                <a:solidFill>
                  <a:schemeClr val="lt1"/>
                </a:solidFill>
              </a:rPr>
              <a:t>What would the new diet mean to people around the world?</a:t>
            </a:r>
            <a:endParaRPr/>
          </a:p>
        </p:txBody>
      </p:sp>
      <p:sp>
        <p:nvSpPr>
          <p:cNvPr id="224" name="Google Shape;224;p6"/>
          <p:cNvSpPr txBox="1">
            <a:spLocks noGrp="1"/>
          </p:cNvSpPr>
          <p:nvPr>
            <p:ph type="body" idx="1"/>
          </p:nvPr>
        </p:nvSpPr>
        <p:spPr>
          <a:xfrm>
            <a:off x="839788" y="2057400"/>
            <a:ext cx="3919387" cy="480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GB" sz="2000"/>
              <a:t>Summarise the changes which must be made in each of these regions.</a:t>
            </a:r>
            <a:endParaRPr/>
          </a:p>
          <a:p>
            <a:pPr marL="342900" lvl="0" indent="-342900" algn="l" rtl="0">
              <a:lnSpc>
                <a:spcPct val="90000"/>
              </a:lnSpc>
              <a:spcBef>
                <a:spcPts val="1000"/>
              </a:spcBef>
              <a:spcAft>
                <a:spcPts val="0"/>
              </a:spcAft>
              <a:buClr>
                <a:schemeClr val="dk1"/>
              </a:buClr>
              <a:buSzPts val="2000"/>
              <a:buAutoNum type="arabicPeriod"/>
            </a:pPr>
            <a:r>
              <a:rPr lang="en-GB" sz="2000"/>
              <a:t>North America</a:t>
            </a:r>
            <a:endParaRPr/>
          </a:p>
          <a:p>
            <a:pPr marL="342900" lvl="0" indent="-342900" algn="l" rtl="0">
              <a:lnSpc>
                <a:spcPct val="90000"/>
              </a:lnSpc>
              <a:spcBef>
                <a:spcPts val="1000"/>
              </a:spcBef>
              <a:spcAft>
                <a:spcPts val="0"/>
              </a:spcAft>
              <a:buClr>
                <a:schemeClr val="dk1"/>
              </a:buClr>
              <a:buSzPts val="2000"/>
              <a:buAutoNum type="arabicPeriod"/>
            </a:pPr>
            <a:r>
              <a:rPr lang="en-GB" sz="2000"/>
              <a:t>Sub-Saharan Africa</a:t>
            </a:r>
            <a:endParaRPr/>
          </a:p>
          <a:p>
            <a:pPr marL="342900" lvl="0" indent="-342900" algn="l" rtl="0">
              <a:lnSpc>
                <a:spcPct val="90000"/>
              </a:lnSpc>
              <a:spcBef>
                <a:spcPts val="1000"/>
              </a:spcBef>
              <a:spcAft>
                <a:spcPts val="0"/>
              </a:spcAft>
              <a:buClr>
                <a:schemeClr val="dk1"/>
              </a:buClr>
              <a:buSzPts val="2000"/>
              <a:buAutoNum type="arabicPeriod"/>
            </a:pPr>
            <a:r>
              <a:rPr lang="en-GB" sz="2000"/>
              <a:t>South Asia</a:t>
            </a:r>
            <a:endParaRPr/>
          </a:p>
          <a:p>
            <a:pPr marL="342900" lvl="0" indent="-2159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GB" sz="2000"/>
              <a:t>Write 3 sentences describing what changes the planetary diet would mean to your own diet. What would help you make these changes?</a:t>
            </a:r>
            <a:endParaRPr/>
          </a:p>
          <a:p>
            <a:pPr marL="0" lvl="0" indent="0" algn="l" rtl="0">
              <a:lnSpc>
                <a:spcPct val="90000"/>
              </a:lnSpc>
              <a:spcBef>
                <a:spcPts val="1000"/>
              </a:spcBef>
              <a:spcAft>
                <a:spcPts val="0"/>
              </a:spcAft>
              <a:buClr>
                <a:schemeClr val="dk1"/>
              </a:buClr>
              <a:buSzPts val="2000"/>
              <a:buNone/>
            </a:pPr>
            <a:r>
              <a:rPr lang="en-GB" sz="2000"/>
              <a:t> </a:t>
            </a:r>
            <a:endParaRPr/>
          </a:p>
          <a:p>
            <a:pPr marL="0" lvl="0" indent="0" algn="l" rtl="0">
              <a:lnSpc>
                <a:spcPct val="90000"/>
              </a:lnSpc>
              <a:spcBef>
                <a:spcPts val="1000"/>
              </a:spcBef>
              <a:spcAft>
                <a:spcPts val="0"/>
              </a:spcAft>
              <a:buClr>
                <a:schemeClr val="dk1"/>
              </a:buClr>
              <a:buSzPts val="1600"/>
              <a:buNone/>
            </a:pPr>
            <a:endParaRPr/>
          </a:p>
          <a:p>
            <a:pPr marL="342900" lvl="0" indent="-241300" algn="l" rtl="0">
              <a:lnSpc>
                <a:spcPct val="90000"/>
              </a:lnSpc>
              <a:spcBef>
                <a:spcPts val="1000"/>
              </a:spcBef>
              <a:spcAft>
                <a:spcPts val="0"/>
              </a:spcAft>
              <a:buClr>
                <a:schemeClr val="dk1"/>
              </a:buClr>
              <a:buSzPts val="1600"/>
              <a:buNone/>
            </a:pPr>
            <a:endParaRPr/>
          </a:p>
        </p:txBody>
      </p:sp>
      <p:pic>
        <p:nvPicPr>
          <p:cNvPr id="225" name="Google Shape;225;p6">
            <a:hlinkClick r:id="rId3"/>
          </p:cNvPr>
          <p:cNvPicPr preferRelativeResize="0"/>
          <p:nvPr/>
        </p:nvPicPr>
        <p:blipFill rotWithShape="1">
          <a:blip r:embed="rId4">
            <a:alphaModFix/>
          </a:blip>
          <a:srcRect b="7808"/>
          <a:stretch/>
        </p:blipFill>
        <p:spPr>
          <a:xfrm>
            <a:off x="5296000" y="672063"/>
            <a:ext cx="6647900" cy="4663275"/>
          </a:xfrm>
          <a:prstGeom prst="rect">
            <a:avLst/>
          </a:prstGeom>
          <a:noFill/>
          <a:ln>
            <a:noFill/>
          </a:ln>
        </p:spPr>
      </p:pic>
      <p:sp>
        <p:nvSpPr>
          <p:cNvPr id="226" name="Google Shape;226;p6"/>
          <p:cNvSpPr/>
          <p:nvPr/>
        </p:nvSpPr>
        <p:spPr>
          <a:xfrm rot="620485">
            <a:off x="6714498" y="3888364"/>
            <a:ext cx="4335016" cy="3136904"/>
          </a:xfrm>
          <a:prstGeom prst="irregularSeal2">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Calibri"/>
              <a:buNone/>
            </a:pPr>
            <a:r>
              <a:rPr lang="en-GB" sz="2800">
                <a:latin typeface="Calibri"/>
                <a:ea typeface="Calibri"/>
                <a:cs typeface="Calibri"/>
                <a:sym typeface="Calibri"/>
              </a:rPr>
              <a:t>Click here to see the infographic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Policy from the evidence</a:t>
            </a:r>
            <a:endParaRPr b="1">
              <a:solidFill>
                <a:srgbClr val="FFFFFF"/>
              </a:solidFill>
            </a:endParaRPr>
          </a:p>
        </p:txBody>
      </p:sp>
      <p:sp>
        <p:nvSpPr>
          <p:cNvPr id="232" name="Google Shape;232;p7"/>
          <p:cNvSpPr/>
          <p:nvPr/>
        </p:nvSpPr>
        <p:spPr>
          <a:xfrm>
            <a:off x="838200" y="1866900"/>
            <a:ext cx="2755900" cy="4318000"/>
          </a:xfrm>
          <a:prstGeom prst="flowChartProcess">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GB" sz="1800" b="0" i="0" u="none" strike="noStrike" cap="none">
                <a:solidFill>
                  <a:schemeClr val="lt1"/>
                </a:solidFill>
                <a:latin typeface="Calibri"/>
                <a:ea typeface="Calibri"/>
                <a:cs typeface="Calibri"/>
                <a:sym typeface="Calibri"/>
              </a:rPr>
              <a:t>North Americans have the highest meat consumption on the planet. The planetary diet requires them to cut their consumption by 5/6. They will also have to reduce consumption of eggs by 2/3 and poultry by more than 1/2. They can increase their consumption of vegetables, legumes (beans and lentils), grains and nuts.</a:t>
            </a:r>
            <a:endParaRPr sz="1400" b="0" i="0" u="none" strike="noStrike" cap="none">
              <a:solidFill>
                <a:schemeClr val="lt1"/>
              </a:solidFill>
              <a:latin typeface="Arial"/>
              <a:ea typeface="Arial"/>
              <a:cs typeface="Arial"/>
              <a:sym typeface="Arial"/>
            </a:endParaRPr>
          </a:p>
        </p:txBody>
      </p:sp>
      <p:sp>
        <p:nvSpPr>
          <p:cNvPr id="233" name="Google Shape;233;p7"/>
          <p:cNvSpPr>
            <a:spLocks noGrp="1"/>
          </p:cNvSpPr>
          <p:nvPr>
            <p:ph type="body" idx="1"/>
          </p:nvPr>
        </p:nvSpPr>
        <p:spPr>
          <a:xfrm>
            <a:off x="8318500" y="1866900"/>
            <a:ext cx="2755900" cy="4351338"/>
          </a:xfrm>
          <a:prstGeom prst="flowChartProcess">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lt1"/>
              </a:buClr>
              <a:buSzPts val="1800"/>
              <a:buChar char="•"/>
            </a:pPr>
            <a:r>
              <a:rPr lang="en-GB" sz="1800">
                <a:solidFill>
                  <a:schemeClr val="lt1"/>
                </a:solidFill>
                <a:latin typeface="Calibri"/>
                <a:ea typeface="Calibri"/>
                <a:cs typeface="Calibri"/>
                <a:sym typeface="Calibri"/>
              </a:rPr>
              <a:t>People in South Asia  generally eat less than the planetary diet would provide, only in starchy vegetables do they slightly exceed the recommended levels. South Asia has the highest proportion of legumes (beans and lentils) in the diet. Adopting the planetary diet would increase consumption in all the other food groups.</a:t>
            </a:r>
            <a:endParaRPr>
              <a:solidFill>
                <a:schemeClr val="lt1"/>
              </a:solidFill>
            </a:endParaRPr>
          </a:p>
        </p:txBody>
      </p:sp>
      <p:sp>
        <p:nvSpPr>
          <p:cNvPr id="234" name="Google Shape;234;p7"/>
          <p:cNvSpPr/>
          <p:nvPr/>
        </p:nvSpPr>
        <p:spPr>
          <a:xfrm>
            <a:off x="4495800" y="1866900"/>
            <a:ext cx="2755900" cy="4318000"/>
          </a:xfrm>
          <a:prstGeom prst="flowChartProcess">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GB" sz="1800" b="0" i="0" u="none" strike="noStrike" cap="none">
                <a:solidFill>
                  <a:schemeClr val="lt1"/>
                </a:solidFill>
                <a:latin typeface="Calibri"/>
                <a:ea typeface="Calibri"/>
                <a:cs typeface="Calibri"/>
                <a:sym typeface="Calibri"/>
              </a:rPr>
              <a:t>People in Sub-Saharan Africa  currently eat a level of meat which would be sustainable for the whole planet. They have the highest consumption of starchy vegetables in the world and need to cut this to 1/6</a:t>
            </a:r>
            <a:r>
              <a:rPr lang="en-GB" sz="1800" b="0" i="0" u="none" strike="noStrike" cap="none" baseline="30000">
                <a:solidFill>
                  <a:schemeClr val="lt1"/>
                </a:solidFill>
                <a:latin typeface="Calibri"/>
                <a:ea typeface="Calibri"/>
                <a:cs typeface="Calibri"/>
                <a:sym typeface="Calibri"/>
              </a:rPr>
              <a:t>th</a:t>
            </a:r>
            <a:r>
              <a:rPr lang="en-GB" sz="1800" b="0" i="0" u="none" strike="noStrike" cap="none">
                <a:solidFill>
                  <a:schemeClr val="lt1"/>
                </a:solidFill>
                <a:latin typeface="Calibri"/>
                <a:ea typeface="Calibri"/>
                <a:cs typeface="Calibri"/>
                <a:sym typeface="Calibri"/>
              </a:rPr>
              <a:t> of current levels. The planetary diet would allow people in Sub Saharan Africa to eat more of every other food group.</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p:nvPr/>
        </p:nvSpPr>
        <p:spPr>
          <a:xfrm>
            <a:off x="327546" y="4572000"/>
            <a:ext cx="7058307" cy="1964266"/>
          </a:xfrm>
          <a:prstGeom prst="rect">
            <a:avLst/>
          </a:prstGeom>
          <a:solidFill>
            <a:srgbClr val="5935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0" name="Google Shape;240;p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GB">
                <a:solidFill>
                  <a:srgbClr val="FFFFFF"/>
                </a:solidFill>
              </a:rPr>
              <a:t>In a nutshell..</a:t>
            </a:r>
            <a:endParaRPr/>
          </a:p>
        </p:txBody>
      </p:sp>
      <p:pic>
        <p:nvPicPr>
          <p:cNvPr id="241" name="Google Shape;241;p8" descr="A close up of food&#10;&#10;Description automatically generated"/>
          <p:cNvPicPr preferRelativeResize="0"/>
          <p:nvPr/>
        </p:nvPicPr>
        <p:blipFill rotWithShape="1">
          <a:blip r:embed="rId3">
            <a:alphaModFix/>
          </a:blip>
          <a:srcRect t="949" r="1" b="1"/>
          <a:stretch/>
        </p:blipFill>
        <p:spPr>
          <a:xfrm>
            <a:off x="327547" y="321733"/>
            <a:ext cx="7058306" cy="4107392"/>
          </a:xfrm>
          <a:prstGeom prst="rect">
            <a:avLst/>
          </a:prstGeom>
          <a:noFill/>
          <a:ln>
            <a:noFill/>
          </a:ln>
        </p:spPr>
      </p:pic>
      <p:sp>
        <p:nvSpPr>
          <p:cNvPr id="242" name="Google Shape;242;p8"/>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8"/>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FFFFFF"/>
              </a:buClr>
              <a:buSzPts val="3200"/>
              <a:buChar char="•"/>
            </a:pPr>
            <a:r>
              <a:rPr lang="en-GB" sz="3200">
                <a:solidFill>
                  <a:srgbClr val="FFFFFF"/>
                </a:solidFill>
              </a:rPr>
              <a:t>Sum up the proposed planetary diet.</a:t>
            </a:r>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127000" algn="l" rtl="0">
              <a:lnSpc>
                <a:spcPct val="80000"/>
              </a:lnSpc>
              <a:spcBef>
                <a:spcPts val="1000"/>
              </a:spcBef>
              <a:spcAft>
                <a:spcPts val="0"/>
              </a:spcAft>
              <a:buClr>
                <a:schemeClr val="dk1"/>
              </a:buClr>
              <a:buSzPts val="1600"/>
              <a:buNone/>
            </a:pPr>
            <a:endParaRPr sz="1600">
              <a:solidFill>
                <a:srgbClr val="FFFFFF"/>
              </a:solidFill>
            </a:endParaRPr>
          </a:p>
          <a:p>
            <a:pPr marL="228600" lvl="0" indent="-228600" algn="l" rtl="0">
              <a:lnSpc>
                <a:spcPct val="80000"/>
              </a:lnSpc>
              <a:spcBef>
                <a:spcPts val="1000"/>
              </a:spcBef>
              <a:spcAft>
                <a:spcPts val="0"/>
              </a:spcAft>
              <a:buClr>
                <a:srgbClr val="FFFFFF"/>
              </a:buClr>
              <a:buSzPts val="1100"/>
              <a:buChar char="•"/>
            </a:pPr>
            <a:r>
              <a:rPr lang="en-GB" sz="1100">
                <a:solidFill>
                  <a:srgbClr val="FFFFFF"/>
                </a:solidFill>
              </a:rPr>
              <a:t>Source </a:t>
            </a:r>
            <a:r>
              <a:rPr lang="en-GB" sz="1100" u="sng">
                <a:solidFill>
                  <a:srgbClr val="FFFFFF"/>
                </a:solidFill>
                <a:hlinkClick r:id="rId4"/>
              </a:rPr>
              <a:t>https://pixabay.com/photos/walnut-nut-shell-nutshell-open-3072681</a:t>
            </a:r>
            <a:r>
              <a:rPr lang="en-GB" sz="1600" u="sng">
                <a:solidFill>
                  <a:srgbClr val="FFFFFF"/>
                </a:solidFill>
                <a:hlinkClick r:id="rId4"/>
              </a:rPr>
              <a:t>/</a:t>
            </a:r>
            <a:r>
              <a:rPr lang="en-GB" sz="1600">
                <a:solidFill>
                  <a:srgbClr val="FFFFFF"/>
                </a:solidFill>
              </a:rPr>
              <a:t>   </a:t>
            </a:r>
            <a:r>
              <a:rPr lang="en-GB" sz="1100">
                <a:solidFill>
                  <a:srgbClr val="FFFFFF"/>
                </a:solidFill>
              </a:rPr>
              <a:t>no attribution needed</a:t>
            </a:r>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927</Words>
  <Application>Microsoft Office PowerPoint</Application>
  <PresentationFormat>Widescreen</PresentationFormat>
  <Paragraphs>71</Paragraphs>
  <Slides>17</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2_Office Theme</vt:lpstr>
      <vt:lpstr>1_Office Theme</vt:lpstr>
      <vt:lpstr>1_Office Theme</vt:lpstr>
      <vt:lpstr>PowerPoint Presentation</vt:lpstr>
      <vt:lpstr>PowerPoint Presentation</vt:lpstr>
      <vt:lpstr>PowerPoint Presentation</vt:lpstr>
      <vt:lpstr>PowerPoint Presentation</vt:lpstr>
      <vt:lpstr>Data on the environmental impact of foods</vt:lpstr>
      <vt:lpstr>A new report argues that this is the solution.</vt:lpstr>
      <vt:lpstr>What would the new diet mean to people around the world?</vt:lpstr>
      <vt:lpstr>Policy from the evidence</vt:lpstr>
      <vt:lpstr>In a nutshell..</vt:lpstr>
      <vt:lpstr>How can nuts help us limit global warming to under 2oC as agreed in the Paris agreement?</vt:lpstr>
      <vt:lpstr>Limiting global warming to well below 2°C, aiming for 1·5°C, is not possible by only decarbonising the global energy system. Moving to food systems that can function as a major carbon sink instead of a major carbon source is required to reach this goal.</vt:lpstr>
      <vt:lpstr>Changes necessary to produce the diet </vt:lpstr>
      <vt:lpstr>A win : win diet?</vt:lpstr>
      <vt:lpstr>PowerPoint Presentation</vt:lpstr>
      <vt:lpstr>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Smith</dc:creator>
  <cp:lastModifiedBy>Hannah Langdana</cp:lastModifiedBy>
  <cp:revision>3</cp:revision>
  <dcterms:created xsi:type="dcterms:W3CDTF">2019-07-29T14:30:54Z</dcterms:created>
  <dcterms:modified xsi:type="dcterms:W3CDTF">2020-06-12T13:46:27Z</dcterms:modified>
</cp:coreProperties>
</file>