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47" roundtripDataSignature="AMtx7mjyUXvr9Vi1vYpSw5Ifs3VdQ0t8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slide" Target="slides/slide41.xml"/><Relationship Id="rId23" Type="http://schemas.openxmlformats.org/officeDocument/2006/relationships/slide" Target="slides/slide18.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da/photos/tr%C3%A6-natur-solnedgang-lys-blade-3822149/"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da/photos/jord-asien-rusland-kina-kort-2294995/"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Photo: </a:t>
            </a:r>
            <a:r>
              <a:rPr lang="en-GB" u="sng">
                <a:solidFill>
                  <a:schemeClr val="hlink"/>
                </a:solidFill>
                <a:hlinkClick r:id="rId2"/>
              </a:rPr>
              <a:t>https://pixabay.com/da/photos/tr%C3%A6-natur-solnedgang-lys-blade-3822149/</a:t>
            </a:r>
            <a:endParaRPr/>
          </a:p>
        </p:txBody>
      </p:sp>
      <p:sp>
        <p:nvSpPr>
          <p:cNvPr id="63" name="Google Shape;63;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8" name="Google Shape;16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Input: Introduce the 3 different ‘mindsets’ using the slides.  As you go through, ask the students how they might draw the relationship between humans and the rest of the planet for each of them as a venn diagram.</a:t>
            </a:r>
            <a:endParaRPr/>
          </a:p>
        </p:txBody>
      </p:sp>
      <p:sp>
        <p:nvSpPr>
          <p:cNvPr id="221" name="Google Shape;221;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Input: Introduce the 3 different ‘mindsets’ using the slides.  As you go through, ask the students how they might draw the relationship between humans and the rest of the planet for each of them as a venn diagram.</a:t>
            </a:r>
            <a:endParaRPr/>
          </a:p>
        </p:txBody>
      </p:sp>
      <p:sp>
        <p:nvSpPr>
          <p:cNvPr id="229" name="Google Shape;229;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Match the individual diagrams members of your group have drawn to the 3 different mindsets – or is there another completely different mindset that they would match to?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265" name="Google Shape;265;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Extension discussion</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273" name="Google Shape;273;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 name="Google Shape;70;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Extension discussion</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334" name="Google Shape;334;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200">
                <a:solidFill>
                  <a:schemeClr val="dk1"/>
                </a:solidFill>
                <a:latin typeface="Calibri"/>
                <a:ea typeface="Calibri"/>
                <a:cs typeface="Calibri"/>
                <a:sym typeface="Calibri"/>
              </a:rPr>
              <a:t>In groups, ask students to read their ‘scenario’ and make a decision - what would they / do they realistically do in this situation?  Write down their choice.  Then give them the environmental impact information to explore in groups (information to read, clips to watch).  Once they have explored it, ask them to revisit their decision in the light of what they have found out.  Has their decision changed at all?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GB"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GB" sz="1200">
                <a:solidFill>
                  <a:schemeClr val="dk1"/>
                </a:solidFill>
                <a:latin typeface="Calibri"/>
                <a:ea typeface="Calibri"/>
                <a:cs typeface="Calibri"/>
                <a:sym typeface="Calibri"/>
              </a:rPr>
              <a:t>Group work (use the links in the following slides: information on 3 slides per group)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GB" sz="1200">
                <a:solidFill>
                  <a:schemeClr val="dk1"/>
                </a:solidFill>
                <a:latin typeface="Calibri"/>
                <a:ea typeface="Calibri"/>
                <a:cs typeface="Calibri"/>
                <a:sym typeface="Calibri"/>
              </a:rPr>
              <a:t>Clothes buying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GB" sz="1200">
                <a:solidFill>
                  <a:schemeClr val="dk1"/>
                </a:solidFill>
                <a:latin typeface="Calibri"/>
                <a:ea typeface="Calibri"/>
                <a:cs typeface="Calibri"/>
                <a:sym typeface="Calibri"/>
              </a:rPr>
              <a:t>Data –use – streaming/ phones/ internet</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GB" sz="1200">
                <a:solidFill>
                  <a:schemeClr val="dk1"/>
                </a:solidFill>
                <a:latin typeface="Calibri"/>
                <a:ea typeface="Calibri"/>
                <a:cs typeface="Calibri"/>
                <a:sym typeface="Calibri"/>
              </a:rPr>
              <a:t>Drinks packaging</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GB" sz="1200">
                <a:solidFill>
                  <a:schemeClr val="dk1"/>
                </a:solidFill>
                <a:latin typeface="Calibri"/>
                <a:ea typeface="Calibri"/>
                <a:cs typeface="Calibri"/>
                <a:sym typeface="Calibri"/>
              </a:rPr>
              <a:t>Transport</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342" name="Google Shape;342;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Photo: </a:t>
            </a:r>
            <a:r>
              <a:rPr lang="en-GB" u="sng">
                <a:solidFill>
                  <a:schemeClr val="hlink"/>
                </a:solidFill>
                <a:hlinkClick r:id="rId2"/>
              </a:rPr>
              <a:t>https://pixabay.com/da/photos/jord-asien-rusland-kina-kort-2294995/</a:t>
            </a:r>
            <a:endParaRPr/>
          </a:p>
        </p:txBody>
      </p:sp>
      <p:sp>
        <p:nvSpPr>
          <p:cNvPr id="348" name="Google Shape;34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6" name="Google Shape;35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4" name="Google Shape;36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 name="Google Shape;37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6" name="Google Shape;386;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 name="Google Shape;394;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1" name="Google Shape;401;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 name="Google Shape;77;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8" name="Google Shape;408;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Google Shape;415;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3" name="Google Shape;423;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0" name="Google Shape;430;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8" name="Google Shape;438;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Google Shape;444;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5" name="Google Shape;445;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2" name="Google Shape;452;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9" name="Google Shape;459;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7" name="Google Shape;467;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Google Shape;473;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4" name="Google Shape;474;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With minimum input, ask the students to draw a diagram to show the relationship between ‘Me, Other people, The Environment’.  </a:t>
            </a:r>
            <a:r>
              <a:rPr i="1" lang="en-GB" sz="1200">
                <a:solidFill>
                  <a:schemeClr val="dk1"/>
                </a:solidFill>
                <a:latin typeface="Calibri"/>
                <a:ea typeface="Calibri"/>
                <a:cs typeface="Calibri"/>
                <a:sym typeface="Calibri"/>
              </a:rPr>
              <a:t>Don’t show them an example yet as this will spoil the activity and encourage them not to look at each others’ until they’re finished</a:t>
            </a:r>
            <a:r>
              <a:rPr lang="en-GB" sz="1200">
                <a:solidFill>
                  <a:schemeClr val="dk1"/>
                </a:solidFill>
                <a:latin typeface="Calibri"/>
                <a:ea typeface="Calibri"/>
                <a:cs typeface="Calibri"/>
                <a:sym typeface="Calibri"/>
              </a:rPr>
              <a:t>.  If a student is really stuck for a starting point, suggest a venn diagram, but try not to guide them.  Once they are drawn, compare them.  Are they all the same?  What are the differences? </a:t>
            </a:r>
            <a:r>
              <a:rPr i="1" lang="en-GB" sz="1200">
                <a:solidFill>
                  <a:schemeClr val="dk1"/>
                </a:solidFill>
                <a:latin typeface="Calibri"/>
                <a:ea typeface="Calibri"/>
                <a:cs typeface="Calibri"/>
                <a:sym typeface="Calibri"/>
              </a:rPr>
              <a:t>Focus on the relationships between the 3 elements – is one seen as more important, more central</a:t>
            </a:r>
            <a:r>
              <a:rPr lang="en-GB" sz="1200">
                <a:solidFill>
                  <a:schemeClr val="dk1"/>
                </a:solidFill>
                <a:latin typeface="Calibri"/>
                <a:ea typeface="Calibri"/>
                <a:cs typeface="Calibri"/>
                <a:sym typeface="Calibri"/>
              </a:rPr>
              <a:t>?  Show and compare some different ways of drawing the relationship on the following slides. Do the students think the differences are significant?  Why?</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84" name="Google Shape;84;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Google Shape;501;p41:notes"/>
          <p:cNvSpPr/>
          <p:nvPr>
            <p:ph idx="2" type="sldImg"/>
          </p:nvPr>
        </p:nvSpPr>
        <p:spPr>
          <a:xfrm>
            <a:off x="1143213"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0" name="Google Shape;15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3" name="Shape 13"/>
        <p:cNvGrpSpPr/>
        <p:nvPr/>
      </p:nvGrpSpPr>
      <p:grpSpPr>
        <a:xfrm>
          <a:off x="0" y="0"/>
          <a:ext cx="0" cy="0"/>
          <a:chOff x="0" y="0"/>
          <a:chExt cx="0" cy="0"/>
        </a:xfrm>
      </p:grpSpPr>
      <p:sp>
        <p:nvSpPr>
          <p:cNvPr id="14" name="Google Shape;14;p43"/>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5" name="Google Shape;15;p43"/>
          <p:cNvSpPr txBox="1"/>
          <p:nvPr>
            <p:ph idx="1" type="body"/>
          </p:nvPr>
        </p:nvSpPr>
        <p:spPr>
          <a:xfrm>
            <a:off x="609600" y="1600200"/>
            <a:ext cx="10972800" cy="4876800"/>
          </a:xfrm>
          <a:prstGeom prst="rect">
            <a:avLst/>
          </a:prstGeom>
          <a:noFill/>
          <a:ln>
            <a:noFill/>
          </a:ln>
        </p:spPr>
        <p:txBody>
          <a:bodyPr anchorCtr="0" anchor="t" bIns="45700" lIns="91425" spcFirstLastPara="1" rIns="91425" wrap="square" tIns="45700">
            <a:noAutofit/>
          </a:bodyPr>
          <a:lstStyle>
            <a:lvl1pPr indent="-325755" lvl="0" marL="457200" algn="l">
              <a:lnSpc>
                <a:spcPct val="115000"/>
              </a:lnSpc>
              <a:spcBef>
                <a:spcPts val="360"/>
              </a:spcBef>
              <a:spcAft>
                <a:spcPts val="0"/>
              </a:spcAft>
              <a:buSzPts val="1530"/>
              <a:buChar char="●"/>
              <a:defRPr/>
            </a:lvl1pPr>
            <a:lvl2pPr indent="-325755" lvl="1" marL="914400" algn="l">
              <a:lnSpc>
                <a:spcPct val="115000"/>
              </a:lnSpc>
              <a:spcBef>
                <a:spcPts val="2100"/>
              </a:spcBef>
              <a:spcAft>
                <a:spcPts val="0"/>
              </a:spcAft>
              <a:buSzPts val="1530"/>
              <a:buChar char="○"/>
              <a:defRPr/>
            </a:lvl2pPr>
            <a:lvl3pPr indent="-331469" lvl="2" marL="1371600" algn="l">
              <a:lnSpc>
                <a:spcPct val="115000"/>
              </a:lnSpc>
              <a:spcBef>
                <a:spcPts val="2100"/>
              </a:spcBef>
              <a:spcAft>
                <a:spcPts val="0"/>
              </a:spcAft>
              <a:buSzPts val="1620"/>
              <a:buChar char="■"/>
              <a:defRPr/>
            </a:lvl3pPr>
            <a:lvl4pPr indent="-342900" lvl="3" marL="1828800" algn="l">
              <a:lnSpc>
                <a:spcPct val="115000"/>
              </a:lnSpc>
              <a:spcBef>
                <a:spcPts val="2100"/>
              </a:spcBef>
              <a:spcAft>
                <a:spcPts val="0"/>
              </a:spcAft>
              <a:buSzPts val="1800"/>
              <a:buChar char="●"/>
              <a:defRPr/>
            </a:lvl4pPr>
            <a:lvl5pPr indent="-342900" lvl="4" marL="2286000" algn="l">
              <a:lnSpc>
                <a:spcPct val="115000"/>
              </a:lnSpc>
              <a:spcBef>
                <a:spcPts val="2100"/>
              </a:spcBef>
              <a:spcAft>
                <a:spcPts val="0"/>
              </a:spcAft>
              <a:buSzPts val="1800"/>
              <a:buChar char="○"/>
              <a:defRPr/>
            </a:lvl5pPr>
            <a:lvl6pPr indent="-342900" lvl="5" marL="2743200" algn="l">
              <a:lnSpc>
                <a:spcPct val="115000"/>
              </a:lnSpc>
              <a:spcBef>
                <a:spcPts val="2100"/>
              </a:spcBef>
              <a:spcAft>
                <a:spcPts val="0"/>
              </a:spcAft>
              <a:buSzPts val="1800"/>
              <a:buChar char="■"/>
              <a:defRPr/>
            </a:lvl6pPr>
            <a:lvl7pPr indent="-342900" lvl="6" marL="3200400" algn="l">
              <a:lnSpc>
                <a:spcPct val="115000"/>
              </a:lnSpc>
              <a:spcBef>
                <a:spcPts val="2100"/>
              </a:spcBef>
              <a:spcAft>
                <a:spcPts val="0"/>
              </a:spcAft>
              <a:buSzPts val="1800"/>
              <a:buChar char="●"/>
              <a:defRPr/>
            </a:lvl7pPr>
            <a:lvl8pPr indent="-342900" lvl="7" marL="3657600" algn="l">
              <a:lnSpc>
                <a:spcPct val="115000"/>
              </a:lnSpc>
              <a:spcBef>
                <a:spcPts val="2100"/>
              </a:spcBef>
              <a:spcAft>
                <a:spcPts val="0"/>
              </a:spcAft>
              <a:buSzPts val="1800"/>
              <a:buChar char="○"/>
              <a:defRPr/>
            </a:lvl8pPr>
            <a:lvl9pPr indent="-342900" lvl="8" marL="4114800" algn="l">
              <a:lnSpc>
                <a:spcPct val="115000"/>
              </a:lnSpc>
              <a:spcBef>
                <a:spcPts val="2100"/>
              </a:spcBef>
              <a:spcAft>
                <a:spcPts val="2100"/>
              </a:spcAft>
              <a:buSzPts val="1800"/>
              <a:buChar char="■"/>
              <a:defRPr/>
            </a:lvl9pPr>
          </a:lstStyle>
          <a:p/>
        </p:txBody>
      </p:sp>
      <p:sp>
        <p:nvSpPr>
          <p:cNvPr id="16" name="Google Shape;16;p43"/>
          <p:cNvSpPr txBox="1"/>
          <p:nvPr>
            <p:ph idx="10" type="dt"/>
          </p:nvPr>
        </p:nvSpPr>
        <p:spPr>
          <a:xfrm>
            <a:off x="609600" y="18288"/>
            <a:ext cx="3860700" cy="329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43"/>
          <p:cNvSpPr txBox="1"/>
          <p:nvPr>
            <p:ph idx="11" type="ftr"/>
          </p:nvPr>
        </p:nvSpPr>
        <p:spPr>
          <a:xfrm>
            <a:off x="4572000" y="18288"/>
            <a:ext cx="5486400" cy="329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43"/>
          <p:cNvSpPr txBox="1"/>
          <p:nvPr>
            <p:ph idx="12" type="sldNum"/>
          </p:nvPr>
        </p:nvSpPr>
        <p:spPr>
          <a:xfrm>
            <a:off x="10160000" y="18288"/>
            <a:ext cx="1422300" cy="329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1" name="Shape 51"/>
        <p:cNvGrpSpPr/>
        <p:nvPr/>
      </p:nvGrpSpPr>
      <p:grpSpPr>
        <a:xfrm>
          <a:off x="0" y="0"/>
          <a:ext cx="0" cy="0"/>
          <a:chOff x="0" y="0"/>
          <a:chExt cx="0" cy="0"/>
        </a:xfrm>
      </p:grpSpPr>
      <p:sp>
        <p:nvSpPr>
          <p:cNvPr id="52" name="Google Shape;52;p52"/>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stStyle>
          <a:p/>
        </p:txBody>
      </p:sp>
      <p:sp>
        <p:nvSpPr>
          <p:cNvPr id="53" name="Google Shape;53;p5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4" name="Shape 54"/>
        <p:cNvGrpSpPr/>
        <p:nvPr/>
      </p:nvGrpSpPr>
      <p:grpSpPr>
        <a:xfrm>
          <a:off x="0" y="0"/>
          <a:ext cx="0" cy="0"/>
          <a:chOff x="0" y="0"/>
          <a:chExt cx="0" cy="0"/>
        </a:xfrm>
      </p:grpSpPr>
      <p:sp>
        <p:nvSpPr>
          <p:cNvPr id="55" name="Google Shape;55;p53"/>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6" name="Google Shape;56;p53"/>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57" name="Google Shape;57;p5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5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9" name="Shape 19"/>
        <p:cNvGrpSpPr/>
        <p:nvPr/>
      </p:nvGrpSpPr>
      <p:grpSpPr>
        <a:xfrm>
          <a:off x="0" y="0"/>
          <a:ext cx="0" cy="0"/>
          <a:chOff x="0" y="0"/>
          <a:chExt cx="0" cy="0"/>
        </a:xfrm>
      </p:grpSpPr>
      <p:sp>
        <p:nvSpPr>
          <p:cNvPr id="20" name="Google Shape;20;p44"/>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21" name="Google Shape;21;p44"/>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22" name="Google Shape;22;p4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5"/>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5" name="Google Shape;25;p4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6" name="Shape 26"/>
        <p:cNvGrpSpPr/>
        <p:nvPr/>
      </p:nvGrpSpPr>
      <p:grpSpPr>
        <a:xfrm>
          <a:off x="0" y="0"/>
          <a:ext cx="0" cy="0"/>
          <a:chOff x="0" y="0"/>
          <a:chExt cx="0" cy="0"/>
        </a:xfrm>
      </p:grpSpPr>
      <p:sp>
        <p:nvSpPr>
          <p:cNvPr id="27" name="Google Shape;27;p46"/>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8" name="Google Shape;28;p46"/>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9" name="Google Shape;29;p46"/>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47"/>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2" name="Google Shape;32;p47"/>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3" name="Google Shape;33;p47"/>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4" name="Google Shape;34;p4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48"/>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7" name="Google Shape;37;p4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49"/>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0" name="Google Shape;40;p49"/>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1" name="Google Shape;41;p4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50"/>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4" name="Google Shape;44;p5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51"/>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51"/>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48" name="Google Shape;48;p51"/>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9" name="Google Shape;49;p51"/>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0" name="Google Shape;50;p5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EA5783"/>
        </a:solidFill>
      </p:bgPr>
    </p:bg>
    <p:spTree>
      <p:nvGrpSpPr>
        <p:cNvPr id="9" name="Shape 9"/>
        <p:cNvGrpSpPr/>
        <p:nvPr/>
      </p:nvGrpSpPr>
      <p:grpSpPr>
        <a:xfrm>
          <a:off x="0" y="0"/>
          <a:ext cx="0" cy="0"/>
          <a:chOff x="0" y="0"/>
          <a:chExt cx="0" cy="0"/>
        </a:xfrm>
      </p:grpSpPr>
      <p:sp>
        <p:nvSpPr>
          <p:cNvPr id="10" name="Google Shape;10;p4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p42"/>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p4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www.youtube.com/watch?v=ECkLgq2W9RU" TargetMode="External"/><Relationship Id="rId4" Type="http://schemas.openxmlformats.org/officeDocument/2006/relationships/hyperlink" Target="https://www.youtube.com/watch?v=JLsQ0Ruby40" TargetMode="External"/><Relationship Id="rId5" Type="http://schemas.openxmlformats.org/officeDocument/2006/relationships/hyperlink" Target="https://www.youtube.com/watch?v=zOe_M3GutdY" TargetMode="External"/><Relationship Id="rId6" Type="http://schemas.openxmlformats.org/officeDocument/2006/relationships/hyperlink" Target="https://storyofstuff.org/movies/story-of-microfiber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hyperlink" Target="https://www.colocationamerica.com/blog/data-center-environmental-impacts" TargetMode="External"/><Relationship Id="rId4" Type="http://schemas.openxmlformats.org/officeDocument/2006/relationships/hyperlink" Target="https://www.independent.co.uk/environment/global-warming-data-centres-to-consume-three-times-as-much-energy-in-next-decade-experts-warn-a6830086.html" TargetMode="External"/><Relationship Id="rId5" Type="http://schemas.openxmlformats.org/officeDocument/2006/relationships/hyperlink" Target="https://www.information-age.com/a-perfect-storm-the-environmental-impact-of-data-centres-123474834/" TargetMode="External"/><Relationship Id="rId6" Type="http://schemas.openxmlformats.org/officeDocument/2006/relationships/hyperlink" Target="https://www.youtube.com/watch?v=vqKWMfB_lJ0" TargetMode="External"/><Relationship Id="rId7" Type="http://schemas.openxmlformats.org/officeDocument/2006/relationships/hyperlink" Target="https://www.youtube.com/watch?v=EH7TJL1fic4"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hyperlink" Target="https://www.theguardian.com/environment/2017/jun/28/a-million-a-minute-worlds-plastic-bottle-binge-as-dangerous-as-climate-change" TargetMode="External"/><Relationship Id="rId4" Type="http://schemas.openxmlformats.org/officeDocument/2006/relationships/hyperlink" Target="https://www.headstuff.org/topical/science/plastic-bottle-oceans/" TargetMode="External"/><Relationship Id="rId5" Type="http://schemas.openxmlformats.org/officeDocument/2006/relationships/hyperlink" Target="https://www.independent.co.uk/environment/disposable-coffee-cups-how-big-problem-environment-landfill-recycling-incinerate-export-rubbish-a8142381.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hyperlink" Target="https://inews.co.uk/news/environment/families-tackle-climate-change-car-transport-vegan-diet-497256" TargetMode="External"/><Relationship Id="rId4" Type="http://schemas.openxmlformats.org/officeDocument/2006/relationships/hyperlink" Target="https://www.youtube.com/watch?v=JKySf0PWwO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hyperlink" Target="https://www.earthday.org/" TargetMode="Externa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
          <p:cNvSpPr txBox="1"/>
          <p:nvPr/>
        </p:nvSpPr>
        <p:spPr>
          <a:xfrm>
            <a:off x="6871500" y="4600135"/>
            <a:ext cx="5049000" cy="190011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GB" sz="4800" u="none" cap="none" strike="noStrike">
                <a:solidFill>
                  <a:srgbClr val="FFFFFF"/>
                </a:solidFill>
                <a:latin typeface="Arial"/>
                <a:ea typeface="Arial"/>
                <a:cs typeface="Arial"/>
                <a:sym typeface="Arial"/>
              </a:rPr>
              <a:t>Christian</a:t>
            </a:r>
            <a:endParaRPr/>
          </a:p>
          <a:p>
            <a:pPr indent="0" lvl="0" marL="0" marR="0" rtl="0" algn="ctr">
              <a:lnSpc>
                <a:spcPct val="100000"/>
              </a:lnSpc>
              <a:spcBef>
                <a:spcPts val="0"/>
              </a:spcBef>
              <a:spcAft>
                <a:spcPts val="0"/>
              </a:spcAft>
              <a:buClr>
                <a:srgbClr val="000000"/>
              </a:buClr>
              <a:buSzPts val="4800"/>
              <a:buFont typeface="Arial"/>
              <a:buNone/>
            </a:pPr>
            <a:r>
              <a:rPr b="1" i="0" lang="en-GB" sz="4800" u="none" cap="none" strike="noStrike">
                <a:solidFill>
                  <a:srgbClr val="FFFFFF"/>
                </a:solidFill>
                <a:latin typeface="Arial"/>
                <a:ea typeface="Arial"/>
                <a:cs typeface="Arial"/>
                <a:sym typeface="Arial"/>
              </a:rPr>
              <a:t>Creation Beliefs</a:t>
            </a:r>
            <a:endParaRPr b="1" i="0" sz="4800" u="none" cap="none" strike="noStrike">
              <a:solidFill>
                <a:srgbClr val="FFFFFF"/>
              </a:solidFill>
              <a:latin typeface="Arial"/>
              <a:ea typeface="Arial"/>
              <a:cs typeface="Arial"/>
              <a:sym typeface="Arial"/>
            </a:endParaRPr>
          </a:p>
        </p:txBody>
      </p:sp>
      <p:pic>
        <p:nvPicPr>
          <p:cNvPr descr="Tree, Nature, Sunset, Light, Leaves, Landscape, Summer" id="66" name="Google Shape;66;p1"/>
          <p:cNvPicPr preferRelativeResize="0"/>
          <p:nvPr/>
        </p:nvPicPr>
        <p:blipFill rotWithShape="1">
          <a:blip r:embed="rId3">
            <a:alphaModFix/>
          </a:blip>
          <a:srcRect b="0" l="20231" r="15013" t="0"/>
          <a:stretch/>
        </p:blipFill>
        <p:spPr>
          <a:xfrm>
            <a:off x="-1" y="0"/>
            <a:ext cx="6671995"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10"/>
          <p:cNvSpPr/>
          <p:nvPr/>
        </p:nvSpPr>
        <p:spPr>
          <a:xfrm>
            <a:off x="167325" y="1779100"/>
            <a:ext cx="11910300" cy="48831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0"/>
          <p:cNvSpPr txBox="1"/>
          <p:nvPr>
            <p:ph type="title"/>
          </p:nvPr>
        </p:nvSpPr>
        <p:spPr>
          <a:xfrm>
            <a:off x="0" y="0"/>
            <a:ext cx="121920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1" lang="en-GB" sz="3400">
                <a:solidFill>
                  <a:srgbClr val="4B3186"/>
                </a:solidFill>
              </a:rPr>
              <a:t>Starter Activity: Does your picture have any similarities with any of these or is it completely different?</a:t>
            </a:r>
            <a:endParaRPr b="1" sz="3400">
              <a:solidFill>
                <a:srgbClr val="4B3186"/>
              </a:solidFill>
            </a:endParaRPr>
          </a:p>
        </p:txBody>
      </p:sp>
      <p:grpSp>
        <p:nvGrpSpPr>
          <p:cNvPr id="172" name="Google Shape;172;p10"/>
          <p:cNvGrpSpPr/>
          <p:nvPr/>
        </p:nvGrpSpPr>
        <p:grpSpPr>
          <a:xfrm>
            <a:off x="202279" y="3146262"/>
            <a:ext cx="2146300" cy="1438783"/>
            <a:chOff x="1378857" y="1777999"/>
            <a:chExt cx="8461829" cy="4452256"/>
          </a:xfrm>
        </p:grpSpPr>
        <p:sp>
          <p:nvSpPr>
            <p:cNvPr id="173" name="Google Shape;173;p10"/>
            <p:cNvSpPr/>
            <p:nvPr/>
          </p:nvSpPr>
          <p:spPr>
            <a:xfrm>
              <a:off x="1378857" y="1843314"/>
              <a:ext cx="3701144" cy="1930400"/>
            </a:xfrm>
            <a:prstGeom prst="ellipse">
              <a:avLst/>
            </a:prstGeom>
            <a:solidFill>
              <a:srgbClr val="FFFF00"/>
            </a:solidFill>
            <a:ln cap="flat" cmpd="sng" w="26425">
              <a:solidFill>
                <a:srgbClr val="862C4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Me</a:t>
              </a:r>
              <a:endParaRPr b="1" i="0" sz="1200" u="none" cap="none" strike="noStrike">
                <a:solidFill>
                  <a:schemeClr val="dk1"/>
                </a:solidFill>
                <a:latin typeface="Arial"/>
                <a:ea typeface="Arial"/>
                <a:cs typeface="Arial"/>
                <a:sym typeface="Arial"/>
              </a:endParaRPr>
            </a:p>
          </p:txBody>
        </p:sp>
        <p:sp>
          <p:nvSpPr>
            <p:cNvPr id="174" name="Google Shape;174;p10"/>
            <p:cNvSpPr/>
            <p:nvPr/>
          </p:nvSpPr>
          <p:spPr>
            <a:xfrm>
              <a:off x="6255659" y="1777999"/>
              <a:ext cx="3585027" cy="1995716"/>
            </a:xfrm>
            <a:prstGeom prst="ellipse">
              <a:avLst/>
            </a:prstGeom>
            <a:solidFill>
              <a:srgbClr val="00B0F0"/>
            </a:solidFill>
            <a:ln cap="flat" cmpd="sng" w="26425">
              <a:solidFill>
                <a:srgbClr val="862C4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Other people</a:t>
              </a:r>
              <a:endParaRPr b="0" i="0" sz="1400" u="none" cap="none" strike="noStrike">
                <a:solidFill>
                  <a:srgbClr val="000000"/>
                </a:solidFill>
                <a:latin typeface="Arial"/>
                <a:ea typeface="Arial"/>
                <a:cs typeface="Arial"/>
                <a:sym typeface="Arial"/>
              </a:endParaRPr>
            </a:p>
          </p:txBody>
        </p:sp>
        <p:sp>
          <p:nvSpPr>
            <p:cNvPr id="175" name="Google Shape;175;p10"/>
            <p:cNvSpPr/>
            <p:nvPr/>
          </p:nvSpPr>
          <p:spPr>
            <a:xfrm>
              <a:off x="3813628" y="4169226"/>
              <a:ext cx="3585029" cy="2061029"/>
            </a:xfrm>
            <a:prstGeom prst="ellipse">
              <a:avLst/>
            </a:prstGeom>
            <a:solidFill>
              <a:srgbClr val="92D050"/>
            </a:solidFill>
            <a:ln cap="flat" cmpd="sng" w="26425">
              <a:solidFill>
                <a:srgbClr val="862C4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The Environment</a:t>
              </a:r>
              <a:endParaRPr b="1" i="0" sz="1200" u="none" cap="none" strike="noStrike">
                <a:solidFill>
                  <a:schemeClr val="dk1"/>
                </a:solidFill>
                <a:latin typeface="Arial"/>
                <a:ea typeface="Arial"/>
                <a:cs typeface="Arial"/>
                <a:sym typeface="Arial"/>
              </a:endParaRPr>
            </a:p>
          </p:txBody>
        </p:sp>
        <p:cxnSp>
          <p:nvCxnSpPr>
            <p:cNvPr id="176" name="Google Shape;176;p10"/>
            <p:cNvCxnSpPr/>
            <p:nvPr/>
          </p:nvCxnSpPr>
          <p:spPr>
            <a:xfrm>
              <a:off x="5105400" y="2692400"/>
              <a:ext cx="1150257" cy="0"/>
            </a:xfrm>
            <a:prstGeom prst="straightConnector1">
              <a:avLst/>
            </a:prstGeom>
            <a:noFill/>
            <a:ln cap="flat" cmpd="sng" w="44450">
              <a:solidFill>
                <a:schemeClr val="accent1"/>
              </a:solidFill>
              <a:prstDash val="solid"/>
              <a:round/>
              <a:headEnd len="med" w="med" type="stealth"/>
              <a:tailEnd len="med" w="med" type="stealth"/>
            </a:ln>
            <a:effectLst>
              <a:outerShdw blurRad="38100" rotWithShape="0" algn="br" dir="2700000" dist="25400">
                <a:srgbClr val="000000">
                  <a:alpha val="60000"/>
                </a:srgbClr>
              </a:outerShdw>
            </a:effectLst>
          </p:spPr>
        </p:cxnSp>
        <p:cxnSp>
          <p:nvCxnSpPr>
            <p:cNvPr id="177" name="Google Shape;177;p10"/>
            <p:cNvCxnSpPr/>
            <p:nvPr/>
          </p:nvCxnSpPr>
          <p:spPr>
            <a:xfrm flipH="1" rot="10800000">
              <a:off x="7010400" y="3839028"/>
              <a:ext cx="1037772" cy="783772"/>
            </a:xfrm>
            <a:prstGeom prst="straightConnector1">
              <a:avLst/>
            </a:prstGeom>
            <a:noFill/>
            <a:ln cap="flat" cmpd="sng" w="44450">
              <a:solidFill>
                <a:schemeClr val="accent1"/>
              </a:solidFill>
              <a:prstDash val="solid"/>
              <a:round/>
              <a:headEnd len="med" w="med" type="stealth"/>
              <a:tailEnd len="med" w="med" type="stealth"/>
            </a:ln>
            <a:effectLst>
              <a:outerShdw blurRad="38100" rotWithShape="0" algn="br" dir="2700000" dist="25400">
                <a:srgbClr val="000000">
                  <a:alpha val="60000"/>
                </a:srgbClr>
              </a:outerShdw>
            </a:effectLst>
          </p:spPr>
        </p:cxnSp>
        <p:cxnSp>
          <p:nvCxnSpPr>
            <p:cNvPr id="178" name="Google Shape;178;p10"/>
            <p:cNvCxnSpPr/>
            <p:nvPr/>
          </p:nvCxnSpPr>
          <p:spPr>
            <a:xfrm>
              <a:off x="3813628" y="3644900"/>
              <a:ext cx="816429" cy="660400"/>
            </a:xfrm>
            <a:prstGeom prst="straightConnector1">
              <a:avLst/>
            </a:prstGeom>
            <a:noFill/>
            <a:ln cap="flat" cmpd="sng" w="44450">
              <a:solidFill>
                <a:schemeClr val="accent1"/>
              </a:solidFill>
              <a:prstDash val="solid"/>
              <a:round/>
              <a:headEnd len="med" w="med" type="stealth"/>
              <a:tailEnd len="med" w="med" type="stealth"/>
            </a:ln>
            <a:effectLst>
              <a:outerShdw blurRad="38100" rotWithShape="0" algn="br" dir="2700000" dist="25400">
                <a:srgbClr val="000000">
                  <a:alpha val="60000"/>
                </a:srgbClr>
              </a:outerShdw>
            </a:effectLst>
          </p:spPr>
        </p:cxnSp>
      </p:grpSp>
      <p:grpSp>
        <p:nvGrpSpPr>
          <p:cNvPr id="179" name="Google Shape;179;p10"/>
          <p:cNvGrpSpPr/>
          <p:nvPr/>
        </p:nvGrpSpPr>
        <p:grpSpPr>
          <a:xfrm>
            <a:off x="2575409" y="3088862"/>
            <a:ext cx="2043729" cy="1953706"/>
            <a:chOff x="410060" y="3"/>
            <a:chExt cx="2043729" cy="1953706"/>
          </a:xfrm>
        </p:grpSpPr>
        <p:sp>
          <p:nvSpPr>
            <p:cNvPr id="180" name="Google Shape;180;p10"/>
            <p:cNvSpPr/>
            <p:nvPr/>
          </p:nvSpPr>
          <p:spPr>
            <a:xfrm>
              <a:off x="807054" y="3"/>
              <a:ext cx="1187064" cy="1187064"/>
            </a:xfrm>
            <a:prstGeom prst="ellipse">
              <a:avLst/>
            </a:prstGeom>
            <a:solidFill>
              <a:srgbClr val="FFC000">
                <a:alpha val="49411"/>
              </a:srgbClr>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0"/>
            <p:cNvSpPr txBox="1"/>
            <p:nvPr/>
          </p:nvSpPr>
          <p:spPr>
            <a:xfrm>
              <a:off x="965329" y="207740"/>
              <a:ext cx="870514" cy="53417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Me</a:t>
              </a:r>
              <a:endParaRPr b="0" i="0" sz="900" u="none" cap="none" strike="noStrike">
                <a:solidFill>
                  <a:schemeClr val="dk1"/>
                </a:solidFill>
                <a:latin typeface="Arial"/>
                <a:ea typeface="Arial"/>
                <a:cs typeface="Arial"/>
                <a:sym typeface="Arial"/>
              </a:endParaRPr>
            </a:p>
          </p:txBody>
        </p:sp>
        <p:sp>
          <p:nvSpPr>
            <p:cNvPr id="182" name="Google Shape;182;p10"/>
            <p:cNvSpPr/>
            <p:nvPr/>
          </p:nvSpPr>
          <p:spPr>
            <a:xfrm>
              <a:off x="1266725" y="766645"/>
              <a:ext cx="1187064" cy="1187064"/>
            </a:xfrm>
            <a:prstGeom prst="ellipse">
              <a:avLst/>
            </a:prstGeom>
            <a:solidFill>
              <a:srgbClr val="00B050">
                <a:alpha val="49411"/>
              </a:srgbClr>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0"/>
            <p:cNvSpPr txBox="1"/>
            <p:nvPr/>
          </p:nvSpPr>
          <p:spPr>
            <a:xfrm>
              <a:off x="1629769" y="1073304"/>
              <a:ext cx="712238" cy="65288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The Environment</a:t>
              </a:r>
              <a:endParaRPr b="0" i="0" sz="900" u="none" cap="none" strike="noStrike">
                <a:solidFill>
                  <a:schemeClr val="dk1"/>
                </a:solidFill>
                <a:latin typeface="Arial"/>
                <a:ea typeface="Arial"/>
                <a:cs typeface="Arial"/>
                <a:sym typeface="Arial"/>
              </a:endParaRPr>
            </a:p>
          </p:txBody>
        </p:sp>
        <p:sp>
          <p:nvSpPr>
            <p:cNvPr id="184" name="Google Shape;184;p10"/>
            <p:cNvSpPr/>
            <p:nvPr/>
          </p:nvSpPr>
          <p:spPr>
            <a:xfrm>
              <a:off x="410060" y="766645"/>
              <a:ext cx="1187064" cy="1187064"/>
            </a:xfrm>
            <a:prstGeom prst="ellipse">
              <a:avLst/>
            </a:prstGeom>
            <a:solidFill>
              <a:srgbClr val="00B0F0">
                <a:alpha val="49411"/>
              </a:srgbClr>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0"/>
            <p:cNvSpPr txBox="1"/>
            <p:nvPr/>
          </p:nvSpPr>
          <p:spPr>
            <a:xfrm>
              <a:off x="521842" y="1073304"/>
              <a:ext cx="712238" cy="65288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Other People</a:t>
              </a:r>
              <a:endParaRPr b="0" i="0" sz="900" u="none" cap="none" strike="noStrike">
                <a:solidFill>
                  <a:schemeClr val="dk1"/>
                </a:solidFill>
                <a:latin typeface="Arial"/>
                <a:ea typeface="Arial"/>
                <a:cs typeface="Arial"/>
                <a:sym typeface="Arial"/>
              </a:endParaRPr>
            </a:p>
          </p:txBody>
        </p:sp>
      </p:grpSp>
      <p:grpSp>
        <p:nvGrpSpPr>
          <p:cNvPr id="186" name="Google Shape;186;p10"/>
          <p:cNvGrpSpPr/>
          <p:nvPr/>
        </p:nvGrpSpPr>
        <p:grpSpPr>
          <a:xfrm>
            <a:off x="4807355" y="3167369"/>
            <a:ext cx="2246061" cy="2056933"/>
            <a:chOff x="3238500" y="1600199"/>
            <a:chExt cx="4876800" cy="4876800"/>
          </a:xfrm>
        </p:grpSpPr>
        <p:grpSp>
          <p:nvGrpSpPr>
            <p:cNvPr id="187" name="Google Shape;187;p10"/>
            <p:cNvGrpSpPr/>
            <p:nvPr/>
          </p:nvGrpSpPr>
          <p:grpSpPr>
            <a:xfrm>
              <a:off x="3238500" y="1600199"/>
              <a:ext cx="4876800" cy="4876800"/>
              <a:chOff x="3048000" y="0"/>
              <a:chExt cx="4876800" cy="4876800"/>
            </a:xfrm>
          </p:grpSpPr>
          <p:sp>
            <p:nvSpPr>
              <p:cNvPr id="188" name="Google Shape;188;p10"/>
              <p:cNvSpPr/>
              <p:nvPr/>
            </p:nvSpPr>
            <p:spPr>
              <a:xfrm>
                <a:off x="3048000" y="0"/>
                <a:ext cx="4876800" cy="4876800"/>
              </a:xfrm>
              <a:prstGeom prst="ellipse">
                <a:avLst/>
              </a:prstGeom>
              <a:solidFill>
                <a:srgbClr val="00B05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0"/>
              <p:cNvSpPr/>
              <p:nvPr/>
            </p:nvSpPr>
            <p:spPr>
              <a:xfrm>
                <a:off x="4303277" y="123396"/>
                <a:ext cx="2369969" cy="73152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The Environment</a:t>
                </a:r>
                <a:endParaRPr b="0" i="0" sz="1000" u="none" cap="none" strike="noStrike">
                  <a:solidFill>
                    <a:schemeClr val="dk1"/>
                  </a:solidFill>
                  <a:latin typeface="Arial"/>
                  <a:ea typeface="Arial"/>
                  <a:cs typeface="Arial"/>
                  <a:sym typeface="Arial"/>
                </a:endParaRPr>
              </a:p>
            </p:txBody>
          </p:sp>
        </p:grpSp>
        <p:grpSp>
          <p:nvGrpSpPr>
            <p:cNvPr id="190" name="Google Shape;190;p10"/>
            <p:cNvGrpSpPr/>
            <p:nvPr/>
          </p:nvGrpSpPr>
          <p:grpSpPr>
            <a:xfrm>
              <a:off x="3886212" y="2476498"/>
              <a:ext cx="3657600" cy="3657600"/>
              <a:chOff x="3695712" y="876299"/>
              <a:chExt cx="3657600" cy="3657600"/>
            </a:xfrm>
          </p:grpSpPr>
          <p:sp>
            <p:nvSpPr>
              <p:cNvPr id="191" name="Google Shape;191;p10"/>
              <p:cNvSpPr/>
              <p:nvPr/>
            </p:nvSpPr>
            <p:spPr>
              <a:xfrm>
                <a:off x="3695712" y="876299"/>
                <a:ext cx="3657600" cy="3657600"/>
              </a:xfrm>
              <a:prstGeom prst="ellipse">
                <a:avLst/>
              </a:prstGeom>
              <a:solidFill>
                <a:srgbClr val="00B0F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0"/>
              <p:cNvSpPr/>
              <p:nvPr/>
            </p:nvSpPr>
            <p:spPr>
              <a:xfrm>
                <a:off x="4672292" y="924236"/>
                <a:ext cx="1704441" cy="685799"/>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Other People</a:t>
                </a:r>
                <a:endParaRPr b="0" i="0" sz="1000" u="none" cap="none" strike="noStrike">
                  <a:solidFill>
                    <a:schemeClr val="dk1"/>
                  </a:solidFill>
                  <a:latin typeface="Arial"/>
                  <a:ea typeface="Arial"/>
                  <a:cs typeface="Arial"/>
                  <a:sym typeface="Arial"/>
                </a:endParaRPr>
              </a:p>
            </p:txBody>
          </p:sp>
        </p:grpSp>
        <p:grpSp>
          <p:nvGrpSpPr>
            <p:cNvPr id="193" name="Google Shape;193;p10"/>
            <p:cNvGrpSpPr/>
            <p:nvPr/>
          </p:nvGrpSpPr>
          <p:grpSpPr>
            <a:xfrm>
              <a:off x="4444995" y="3251190"/>
              <a:ext cx="2438400" cy="2438400"/>
              <a:chOff x="4254495" y="1650991"/>
              <a:chExt cx="2438400" cy="2438400"/>
            </a:xfrm>
          </p:grpSpPr>
          <p:sp>
            <p:nvSpPr>
              <p:cNvPr id="194" name="Google Shape;194;p10"/>
              <p:cNvSpPr/>
              <p:nvPr/>
            </p:nvSpPr>
            <p:spPr>
              <a:xfrm>
                <a:off x="4254495" y="1650991"/>
                <a:ext cx="2438400" cy="2438400"/>
              </a:xfrm>
              <a:prstGeom prst="ellipse">
                <a:avLst/>
              </a:prstGeom>
              <a:solidFill>
                <a:srgbClr val="FFC00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0"/>
              <p:cNvSpPr/>
              <p:nvPr/>
            </p:nvSpPr>
            <p:spPr>
              <a:xfrm>
                <a:off x="4611591" y="2260591"/>
                <a:ext cx="1724209" cy="12192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Me</a:t>
                </a:r>
                <a:endParaRPr b="0" i="0" sz="1800" u="none" cap="none" strike="noStrike">
                  <a:solidFill>
                    <a:schemeClr val="dk1"/>
                  </a:solidFill>
                  <a:latin typeface="Arial"/>
                  <a:ea typeface="Arial"/>
                  <a:cs typeface="Arial"/>
                  <a:sym typeface="Arial"/>
                </a:endParaRPr>
              </a:p>
            </p:txBody>
          </p:sp>
        </p:grpSp>
      </p:grpSp>
      <p:grpSp>
        <p:nvGrpSpPr>
          <p:cNvPr id="196" name="Google Shape;196;p10"/>
          <p:cNvGrpSpPr/>
          <p:nvPr/>
        </p:nvGrpSpPr>
        <p:grpSpPr>
          <a:xfrm>
            <a:off x="7225869" y="3093437"/>
            <a:ext cx="2110050" cy="2007122"/>
            <a:chOff x="3238499" y="1600199"/>
            <a:chExt cx="4876800" cy="4876800"/>
          </a:xfrm>
        </p:grpSpPr>
        <p:grpSp>
          <p:nvGrpSpPr>
            <p:cNvPr id="197" name="Google Shape;197;p10"/>
            <p:cNvGrpSpPr/>
            <p:nvPr/>
          </p:nvGrpSpPr>
          <p:grpSpPr>
            <a:xfrm>
              <a:off x="3238499" y="1600199"/>
              <a:ext cx="4876800" cy="4876800"/>
              <a:chOff x="3048000" y="0"/>
              <a:chExt cx="4876800" cy="4876800"/>
            </a:xfrm>
          </p:grpSpPr>
          <p:sp>
            <p:nvSpPr>
              <p:cNvPr id="198" name="Google Shape;198;p10"/>
              <p:cNvSpPr/>
              <p:nvPr/>
            </p:nvSpPr>
            <p:spPr>
              <a:xfrm>
                <a:off x="3048000" y="0"/>
                <a:ext cx="4876800" cy="4876800"/>
              </a:xfrm>
              <a:prstGeom prst="ellipse">
                <a:avLst/>
              </a:prstGeom>
              <a:solidFill>
                <a:srgbClr val="00B05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0"/>
              <p:cNvSpPr/>
              <p:nvPr/>
            </p:nvSpPr>
            <p:spPr>
              <a:xfrm>
                <a:off x="4224309" y="227786"/>
                <a:ext cx="2729642" cy="123438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The Environment</a:t>
                </a:r>
                <a:endParaRPr b="0" i="0" sz="900" u="none" cap="none" strike="noStrike">
                  <a:solidFill>
                    <a:schemeClr val="dk1"/>
                  </a:solidFill>
                  <a:latin typeface="Arial"/>
                  <a:ea typeface="Arial"/>
                  <a:cs typeface="Arial"/>
                  <a:sym typeface="Arial"/>
                </a:endParaRPr>
              </a:p>
            </p:txBody>
          </p:sp>
        </p:grpSp>
        <p:grpSp>
          <p:nvGrpSpPr>
            <p:cNvPr id="200" name="Google Shape;200;p10"/>
            <p:cNvGrpSpPr/>
            <p:nvPr/>
          </p:nvGrpSpPr>
          <p:grpSpPr>
            <a:xfrm>
              <a:off x="5779628" y="4721257"/>
              <a:ext cx="1745340" cy="1412841"/>
              <a:chOff x="3276851" y="731107"/>
              <a:chExt cx="4875254" cy="3802792"/>
            </a:xfrm>
          </p:grpSpPr>
          <p:sp>
            <p:nvSpPr>
              <p:cNvPr id="201" name="Google Shape;201;p10"/>
              <p:cNvSpPr/>
              <p:nvPr/>
            </p:nvSpPr>
            <p:spPr>
              <a:xfrm>
                <a:off x="3695712" y="876299"/>
                <a:ext cx="3657600" cy="3657600"/>
              </a:xfrm>
              <a:prstGeom prst="ellipse">
                <a:avLst/>
              </a:prstGeom>
              <a:solidFill>
                <a:srgbClr val="00B0F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10"/>
              <p:cNvSpPr/>
              <p:nvPr/>
            </p:nvSpPr>
            <p:spPr>
              <a:xfrm>
                <a:off x="3276851" y="731107"/>
                <a:ext cx="4875254" cy="1704166"/>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Other People</a:t>
                </a:r>
                <a:endParaRPr b="0" i="0" sz="800" u="none" cap="none" strike="noStrike">
                  <a:solidFill>
                    <a:schemeClr val="dk1"/>
                  </a:solidFill>
                  <a:latin typeface="Arial"/>
                  <a:ea typeface="Arial"/>
                  <a:cs typeface="Arial"/>
                  <a:sym typeface="Arial"/>
                </a:endParaRPr>
              </a:p>
            </p:txBody>
          </p:sp>
        </p:grpSp>
        <p:grpSp>
          <p:nvGrpSpPr>
            <p:cNvPr id="203" name="Google Shape;203;p10"/>
            <p:cNvGrpSpPr/>
            <p:nvPr/>
          </p:nvGrpSpPr>
          <p:grpSpPr>
            <a:xfrm>
              <a:off x="6259605" y="5454643"/>
              <a:ext cx="1158448" cy="469899"/>
              <a:chOff x="4461497" y="1650978"/>
              <a:chExt cx="2916762" cy="2438400"/>
            </a:xfrm>
          </p:grpSpPr>
          <p:sp>
            <p:nvSpPr>
              <p:cNvPr id="204" name="Google Shape;204;p10"/>
              <p:cNvSpPr/>
              <p:nvPr/>
            </p:nvSpPr>
            <p:spPr>
              <a:xfrm>
                <a:off x="4905546" y="1650978"/>
                <a:ext cx="1787346" cy="2438400"/>
              </a:xfrm>
              <a:prstGeom prst="ellipse">
                <a:avLst/>
              </a:prstGeom>
              <a:solidFill>
                <a:srgbClr val="FFC00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0"/>
              <p:cNvSpPr/>
              <p:nvPr/>
            </p:nvSpPr>
            <p:spPr>
              <a:xfrm>
                <a:off x="4461497" y="2597117"/>
                <a:ext cx="2916762" cy="1219187"/>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Me</a:t>
                </a:r>
                <a:endParaRPr b="0" i="0" sz="800" u="none" cap="none" strike="noStrike">
                  <a:solidFill>
                    <a:schemeClr val="dk1"/>
                  </a:solidFill>
                  <a:latin typeface="Arial"/>
                  <a:ea typeface="Arial"/>
                  <a:cs typeface="Arial"/>
                  <a:sym typeface="Arial"/>
                </a:endParaRPr>
              </a:p>
            </p:txBody>
          </p:sp>
        </p:grpSp>
      </p:grpSp>
      <p:grpSp>
        <p:nvGrpSpPr>
          <p:cNvPr id="206" name="Google Shape;206;p10"/>
          <p:cNvGrpSpPr/>
          <p:nvPr/>
        </p:nvGrpSpPr>
        <p:grpSpPr>
          <a:xfrm>
            <a:off x="9490133" y="2384773"/>
            <a:ext cx="2486223" cy="3986366"/>
            <a:chOff x="4100997" y="1354608"/>
            <a:chExt cx="3493860" cy="5067935"/>
          </a:xfrm>
        </p:grpSpPr>
        <p:grpSp>
          <p:nvGrpSpPr>
            <p:cNvPr id="207" name="Google Shape;207;p10"/>
            <p:cNvGrpSpPr/>
            <p:nvPr/>
          </p:nvGrpSpPr>
          <p:grpSpPr>
            <a:xfrm>
              <a:off x="4100997" y="3136896"/>
              <a:ext cx="3493860" cy="3285647"/>
              <a:chOff x="3514138" y="827133"/>
              <a:chExt cx="4876800" cy="4876800"/>
            </a:xfrm>
          </p:grpSpPr>
          <p:sp>
            <p:nvSpPr>
              <p:cNvPr id="208" name="Google Shape;208;p10"/>
              <p:cNvSpPr/>
              <p:nvPr/>
            </p:nvSpPr>
            <p:spPr>
              <a:xfrm>
                <a:off x="3514138" y="827133"/>
                <a:ext cx="4876800" cy="4876800"/>
              </a:xfrm>
              <a:prstGeom prst="ellipse">
                <a:avLst/>
              </a:prstGeom>
              <a:solidFill>
                <a:srgbClr val="00B05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0"/>
              <p:cNvSpPr/>
              <p:nvPr/>
            </p:nvSpPr>
            <p:spPr>
              <a:xfrm>
                <a:off x="4700283" y="4098588"/>
                <a:ext cx="3690655" cy="731519"/>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The Environment</a:t>
                </a:r>
                <a:endParaRPr b="0" i="0" sz="1800" u="none" cap="none" strike="noStrike">
                  <a:solidFill>
                    <a:schemeClr val="dk1"/>
                  </a:solidFill>
                  <a:latin typeface="Arial"/>
                  <a:ea typeface="Arial"/>
                  <a:cs typeface="Arial"/>
                  <a:sym typeface="Arial"/>
                </a:endParaRPr>
              </a:p>
            </p:txBody>
          </p:sp>
        </p:grpSp>
        <p:grpSp>
          <p:nvGrpSpPr>
            <p:cNvPr id="210" name="Google Shape;210;p10"/>
            <p:cNvGrpSpPr/>
            <p:nvPr/>
          </p:nvGrpSpPr>
          <p:grpSpPr>
            <a:xfrm>
              <a:off x="4950780" y="1354608"/>
              <a:ext cx="1309420" cy="1358898"/>
              <a:chOff x="6649823" y="910466"/>
              <a:chExt cx="3657600" cy="3657600"/>
            </a:xfrm>
          </p:grpSpPr>
          <p:sp>
            <p:nvSpPr>
              <p:cNvPr id="211" name="Google Shape;211;p10"/>
              <p:cNvSpPr/>
              <p:nvPr/>
            </p:nvSpPr>
            <p:spPr>
              <a:xfrm>
                <a:off x="6649823" y="910466"/>
                <a:ext cx="3657600" cy="3657600"/>
              </a:xfrm>
              <a:prstGeom prst="ellipse">
                <a:avLst/>
              </a:prstGeom>
              <a:solidFill>
                <a:srgbClr val="00B0F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0"/>
              <p:cNvSpPr/>
              <p:nvPr/>
            </p:nvSpPr>
            <p:spPr>
              <a:xfrm>
                <a:off x="7090756" y="2053467"/>
                <a:ext cx="2681024" cy="685799"/>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Other People</a:t>
                </a:r>
                <a:endParaRPr b="0" i="0" sz="1000" u="none" cap="none" strike="noStrike">
                  <a:solidFill>
                    <a:schemeClr val="dk1"/>
                  </a:solidFill>
                  <a:latin typeface="Arial"/>
                  <a:ea typeface="Arial"/>
                  <a:cs typeface="Arial"/>
                  <a:sym typeface="Arial"/>
                </a:endParaRPr>
              </a:p>
            </p:txBody>
          </p:sp>
        </p:grpSp>
        <p:grpSp>
          <p:nvGrpSpPr>
            <p:cNvPr id="213" name="Google Shape;213;p10"/>
            <p:cNvGrpSpPr/>
            <p:nvPr/>
          </p:nvGrpSpPr>
          <p:grpSpPr>
            <a:xfrm>
              <a:off x="4580900" y="2080099"/>
              <a:ext cx="709880" cy="469899"/>
              <a:chOff x="4905546" y="1650991"/>
              <a:chExt cx="1787349" cy="2438400"/>
            </a:xfrm>
          </p:grpSpPr>
          <p:sp>
            <p:nvSpPr>
              <p:cNvPr id="214" name="Google Shape;214;p10"/>
              <p:cNvSpPr/>
              <p:nvPr/>
            </p:nvSpPr>
            <p:spPr>
              <a:xfrm>
                <a:off x="4905546" y="1650991"/>
                <a:ext cx="1787349" cy="2438400"/>
              </a:xfrm>
              <a:prstGeom prst="ellipse">
                <a:avLst/>
              </a:prstGeom>
              <a:solidFill>
                <a:srgbClr val="FFC00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0"/>
              <p:cNvSpPr/>
              <p:nvPr/>
            </p:nvSpPr>
            <p:spPr>
              <a:xfrm>
                <a:off x="5248019" y="2870188"/>
                <a:ext cx="1087781" cy="6096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Me</a:t>
                </a:r>
                <a:endParaRPr b="0" i="0" sz="800" u="none" cap="none" strike="noStrike">
                  <a:solidFill>
                    <a:schemeClr val="dk1"/>
                  </a:solidFill>
                  <a:latin typeface="Arial"/>
                  <a:ea typeface="Arial"/>
                  <a:cs typeface="Arial"/>
                  <a:sym typeface="Arial"/>
                </a:endParaRPr>
              </a:p>
            </p:txBody>
          </p:sp>
        </p:grpSp>
        <p:cxnSp>
          <p:nvCxnSpPr>
            <p:cNvPr id="216" name="Google Shape;216;p10"/>
            <p:cNvCxnSpPr>
              <a:stCxn id="211" idx="5"/>
            </p:cNvCxnSpPr>
            <p:nvPr/>
          </p:nvCxnSpPr>
          <p:spPr>
            <a:xfrm>
              <a:off x="6068440" y="2514500"/>
              <a:ext cx="91200" cy="736800"/>
            </a:xfrm>
            <a:prstGeom prst="straightConnector1">
              <a:avLst/>
            </a:prstGeom>
            <a:noFill/>
            <a:ln cap="flat" cmpd="sng" w="44450">
              <a:solidFill>
                <a:schemeClr val="accent1"/>
              </a:solidFill>
              <a:prstDash val="solid"/>
              <a:round/>
              <a:headEnd len="sm" w="sm" type="none"/>
              <a:tailEnd len="med" w="med" type="stealth"/>
            </a:ln>
            <a:effectLst>
              <a:outerShdw blurRad="38100" rotWithShape="0" algn="br" dir="2700000" dist="25400">
                <a:srgbClr val="000000">
                  <a:alpha val="60000"/>
                </a:srgbClr>
              </a:outerShdw>
            </a:effectLst>
          </p:spPr>
        </p:cxnSp>
        <p:cxnSp>
          <p:nvCxnSpPr>
            <p:cNvPr id="217" name="Google Shape;217;p10"/>
            <p:cNvCxnSpPr/>
            <p:nvPr/>
          </p:nvCxnSpPr>
          <p:spPr>
            <a:xfrm rot="10800000">
              <a:off x="5290780" y="2549998"/>
              <a:ext cx="94020" cy="701202"/>
            </a:xfrm>
            <a:prstGeom prst="straightConnector1">
              <a:avLst/>
            </a:prstGeom>
            <a:noFill/>
            <a:ln cap="flat" cmpd="sng" w="44450">
              <a:solidFill>
                <a:schemeClr val="accent1"/>
              </a:solidFill>
              <a:prstDash val="solid"/>
              <a:round/>
              <a:headEnd len="sm" w="sm" type="none"/>
              <a:tailEnd len="med" w="med" type="stealth"/>
            </a:ln>
            <a:effectLst>
              <a:outerShdw blurRad="38100" rotWithShape="0" algn="br" dir="2700000" dist="25400">
                <a:srgbClr val="000000">
                  <a:alpha val="60000"/>
                </a:srgbClr>
              </a:outerShdw>
            </a:effectLst>
          </p:spPr>
        </p:cxn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11"/>
          <p:cNvSpPr/>
          <p:nvPr/>
        </p:nvSpPr>
        <p:spPr>
          <a:xfrm>
            <a:off x="319050" y="549425"/>
            <a:ext cx="11576700" cy="59391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1"/>
          <p:cNvSpPr txBox="1"/>
          <p:nvPr>
            <p:ph type="title"/>
          </p:nvPr>
        </p:nvSpPr>
        <p:spPr>
          <a:xfrm>
            <a:off x="788175" y="549425"/>
            <a:ext cx="109728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a:buNone/>
            </a:pPr>
            <a:r>
              <a:rPr b="1" lang="en-GB"/>
              <a:t>Dominion</a:t>
            </a:r>
            <a:endParaRPr b="1" i="1"/>
          </a:p>
        </p:txBody>
      </p:sp>
      <p:sp>
        <p:nvSpPr>
          <p:cNvPr id="225" name="Google Shape;225;p11"/>
          <p:cNvSpPr txBox="1"/>
          <p:nvPr>
            <p:ph idx="1" type="body"/>
          </p:nvPr>
        </p:nvSpPr>
        <p:spPr>
          <a:xfrm>
            <a:off x="788175" y="1708450"/>
            <a:ext cx="10972800" cy="4544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3400"/>
              <a:buNone/>
            </a:pPr>
            <a:r>
              <a:rPr b="1" i="1" lang="en-GB" sz="4000">
                <a:solidFill>
                  <a:srgbClr val="4B3186"/>
                </a:solidFill>
              </a:rPr>
              <a:t>Genesis 1:28 -</a:t>
            </a:r>
            <a:endParaRPr>
              <a:solidFill>
                <a:srgbClr val="4B3186"/>
              </a:solidFill>
            </a:endParaRPr>
          </a:p>
          <a:p>
            <a:pPr indent="0" lvl="0" marL="0" rtl="0" algn="l">
              <a:lnSpc>
                <a:spcPct val="115000"/>
              </a:lnSpc>
              <a:spcBef>
                <a:spcPts val="800"/>
              </a:spcBef>
              <a:spcAft>
                <a:spcPts val="0"/>
              </a:spcAft>
              <a:buSzPts val="3400"/>
              <a:buNone/>
            </a:pPr>
            <a:r>
              <a:rPr b="1" i="1" lang="en-GB" sz="4000">
                <a:solidFill>
                  <a:srgbClr val="EA5783"/>
                </a:solidFill>
              </a:rPr>
              <a:t>[God told humans to] Fill the earth and subdue it… have dominion over…every living thing that moves upon the Earth.</a:t>
            </a:r>
            <a:endParaRPr b="1" i="1" sz="4000">
              <a:solidFill>
                <a:srgbClr val="EA5783"/>
              </a:solidFill>
            </a:endParaRPr>
          </a:p>
          <a:p>
            <a:pPr indent="0" lvl="0" marL="0" rtl="0" algn="l">
              <a:lnSpc>
                <a:spcPct val="115000"/>
              </a:lnSpc>
              <a:spcBef>
                <a:spcPts val="800"/>
              </a:spcBef>
              <a:spcAft>
                <a:spcPts val="0"/>
              </a:spcAft>
              <a:buSzPts val="3400"/>
              <a:buNone/>
            </a:pPr>
            <a:r>
              <a:rPr lang="en-GB" sz="4000">
                <a:solidFill>
                  <a:srgbClr val="4B3186"/>
                </a:solidFill>
              </a:rPr>
              <a:t>Use your inference skills to work out what this quote is telling Christians.</a:t>
            </a:r>
            <a:endParaRPr sz="4000">
              <a:solidFill>
                <a:srgbClr val="4B3186"/>
              </a:solidFill>
            </a:endParaRPr>
          </a:p>
          <a:p>
            <a:pPr indent="0" lvl="0" marL="0" rtl="0" algn="l">
              <a:lnSpc>
                <a:spcPct val="115000"/>
              </a:lnSpc>
              <a:spcBef>
                <a:spcPts val="480"/>
              </a:spcBef>
              <a:spcAft>
                <a:spcPts val="2100"/>
              </a:spcAft>
              <a:buSzPts val="204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12"/>
          <p:cNvSpPr/>
          <p:nvPr/>
        </p:nvSpPr>
        <p:spPr>
          <a:xfrm>
            <a:off x="319050" y="209300"/>
            <a:ext cx="11576700" cy="65145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12"/>
          <p:cNvSpPr txBox="1"/>
          <p:nvPr>
            <p:ph type="title"/>
          </p:nvPr>
        </p:nvSpPr>
        <p:spPr>
          <a:xfrm>
            <a:off x="1016775" y="92225"/>
            <a:ext cx="109728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a:buNone/>
            </a:pPr>
            <a:r>
              <a:rPr b="1" lang="en-GB"/>
              <a:t>Dominion</a:t>
            </a:r>
            <a:endParaRPr b="1" i="1"/>
          </a:p>
        </p:txBody>
      </p:sp>
      <p:sp>
        <p:nvSpPr>
          <p:cNvPr id="233" name="Google Shape;233;p12"/>
          <p:cNvSpPr txBox="1"/>
          <p:nvPr>
            <p:ph idx="1" type="body"/>
          </p:nvPr>
        </p:nvSpPr>
        <p:spPr>
          <a:xfrm>
            <a:off x="900150" y="910900"/>
            <a:ext cx="10972800" cy="5737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3400"/>
              <a:buNone/>
            </a:pPr>
            <a:r>
              <a:rPr b="1" i="1" lang="en-GB" sz="3000">
                <a:solidFill>
                  <a:srgbClr val="4B3186"/>
                </a:solidFill>
              </a:rPr>
              <a:t>Genesis 1:28 -</a:t>
            </a:r>
            <a:endParaRPr sz="3000">
              <a:solidFill>
                <a:srgbClr val="4B3186"/>
              </a:solidFill>
            </a:endParaRPr>
          </a:p>
          <a:p>
            <a:pPr indent="0" lvl="0" marL="0" rtl="0" algn="l">
              <a:lnSpc>
                <a:spcPct val="115000"/>
              </a:lnSpc>
              <a:spcBef>
                <a:spcPts val="800"/>
              </a:spcBef>
              <a:spcAft>
                <a:spcPts val="0"/>
              </a:spcAft>
              <a:buSzPts val="3400"/>
              <a:buNone/>
            </a:pPr>
            <a:r>
              <a:rPr b="1" i="1" lang="en-GB" sz="3000">
                <a:solidFill>
                  <a:srgbClr val="4B3186"/>
                </a:solidFill>
              </a:rPr>
              <a:t>[God told humans to] Fill the earth and subdue it… have dominion over…every living thing that moves upon the Earth.</a:t>
            </a:r>
            <a:endParaRPr b="1" i="1" sz="3000">
              <a:solidFill>
                <a:srgbClr val="4B3186"/>
              </a:solidFill>
            </a:endParaRPr>
          </a:p>
          <a:p>
            <a:pPr indent="0" lvl="0" marL="0" rtl="0" algn="l">
              <a:lnSpc>
                <a:spcPct val="90000"/>
              </a:lnSpc>
              <a:spcBef>
                <a:spcPts val="740"/>
              </a:spcBef>
              <a:spcAft>
                <a:spcPts val="0"/>
              </a:spcAft>
              <a:buClr>
                <a:schemeClr val="dk1"/>
              </a:buClr>
              <a:buSzPts val="3145"/>
              <a:buFont typeface="Arial"/>
              <a:buNone/>
            </a:pPr>
            <a:r>
              <a:rPr b="1" lang="en-GB" sz="3500">
                <a:solidFill>
                  <a:srgbClr val="EA5783"/>
                </a:solidFill>
              </a:rPr>
              <a:t>Humans are above nature and have the God-given right to use nature’s resources as we see fit for our own purposes. </a:t>
            </a:r>
            <a:endParaRPr b="1" sz="3500">
              <a:solidFill>
                <a:srgbClr val="EA5783"/>
              </a:solidFill>
            </a:endParaRPr>
          </a:p>
          <a:p>
            <a:pPr indent="0" lvl="0" marL="0" rtl="0" algn="l">
              <a:lnSpc>
                <a:spcPct val="90000"/>
              </a:lnSpc>
              <a:spcBef>
                <a:spcPts val="740"/>
              </a:spcBef>
              <a:spcAft>
                <a:spcPts val="0"/>
              </a:spcAft>
              <a:buSzPts val="3145"/>
              <a:buNone/>
            </a:pPr>
            <a:r>
              <a:rPr b="1" lang="en-GB" sz="3500">
                <a:solidFill>
                  <a:srgbClr val="EA5783"/>
                </a:solidFill>
              </a:rPr>
              <a:t>We are owners / consumers of what God has provided for us. </a:t>
            </a:r>
            <a:endParaRPr b="1" sz="900">
              <a:solidFill>
                <a:srgbClr val="EA5783"/>
              </a:solidFill>
            </a:endParaRPr>
          </a:p>
          <a:p>
            <a:pPr indent="0" lvl="0" marL="0" rtl="0" algn="l">
              <a:lnSpc>
                <a:spcPct val="90000"/>
              </a:lnSpc>
              <a:spcBef>
                <a:spcPts val="740"/>
              </a:spcBef>
              <a:spcAft>
                <a:spcPts val="0"/>
              </a:spcAft>
              <a:buSzPts val="3145"/>
              <a:buNone/>
            </a:pPr>
            <a:r>
              <a:t/>
            </a:r>
            <a:endParaRPr b="1" sz="900">
              <a:solidFill>
                <a:srgbClr val="EA5783"/>
              </a:solidFill>
            </a:endParaRPr>
          </a:p>
          <a:p>
            <a:pPr indent="0" lvl="0" marL="0" rtl="0" algn="l">
              <a:lnSpc>
                <a:spcPct val="90000"/>
              </a:lnSpc>
              <a:spcBef>
                <a:spcPts val="740"/>
              </a:spcBef>
              <a:spcAft>
                <a:spcPts val="0"/>
              </a:spcAft>
              <a:buClr>
                <a:schemeClr val="dk1"/>
              </a:buClr>
              <a:buSzPts val="3145"/>
              <a:buFont typeface="Arial"/>
              <a:buNone/>
            </a:pPr>
            <a:r>
              <a:rPr lang="en-GB" sz="3500">
                <a:solidFill>
                  <a:srgbClr val="4B3186"/>
                </a:solidFill>
              </a:rPr>
              <a:t>Write a definition of </a:t>
            </a:r>
            <a:r>
              <a:rPr b="1" lang="en-GB" sz="3500">
                <a:solidFill>
                  <a:srgbClr val="4B3186"/>
                </a:solidFill>
              </a:rPr>
              <a:t>dominion.</a:t>
            </a:r>
            <a:endParaRPr b="1" sz="3500">
              <a:solidFill>
                <a:srgbClr val="4B3186"/>
              </a:solidFill>
            </a:endParaRPr>
          </a:p>
          <a:p>
            <a:pPr indent="0" lvl="0" marL="0" rtl="0" algn="l">
              <a:lnSpc>
                <a:spcPct val="115000"/>
              </a:lnSpc>
              <a:spcBef>
                <a:spcPts val="480"/>
              </a:spcBef>
              <a:spcAft>
                <a:spcPts val="2100"/>
              </a:spcAft>
              <a:buSzPts val="204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13"/>
          <p:cNvSpPr/>
          <p:nvPr/>
        </p:nvSpPr>
        <p:spPr>
          <a:xfrm>
            <a:off x="364575" y="392450"/>
            <a:ext cx="11121600" cy="61482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3"/>
          <p:cNvSpPr txBox="1"/>
          <p:nvPr>
            <p:ph type="title"/>
          </p:nvPr>
        </p:nvSpPr>
        <p:spPr>
          <a:xfrm>
            <a:off x="609600" y="514100"/>
            <a:ext cx="109728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a:buNone/>
            </a:pPr>
            <a:r>
              <a:rPr b="1" lang="en-GB"/>
              <a:t>Stewardship</a:t>
            </a:r>
            <a:endParaRPr b="1"/>
          </a:p>
        </p:txBody>
      </p:sp>
      <p:sp>
        <p:nvSpPr>
          <p:cNvPr id="240" name="Google Shape;240;p13"/>
          <p:cNvSpPr txBox="1"/>
          <p:nvPr>
            <p:ph idx="1" type="body"/>
          </p:nvPr>
        </p:nvSpPr>
        <p:spPr>
          <a:xfrm>
            <a:off x="609600" y="1687850"/>
            <a:ext cx="10972800" cy="4852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3400"/>
              <a:buNone/>
            </a:pPr>
            <a:r>
              <a:rPr b="1" i="1" lang="en-GB" sz="4000">
                <a:solidFill>
                  <a:srgbClr val="EA5783"/>
                </a:solidFill>
              </a:rPr>
              <a:t>Genesis 2:15 -  </a:t>
            </a:r>
            <a:endParaRPr>
              <a:solidFill>
                <a:srgbClr val="EA5783"/>
              </a:solidFill>
            </a:endParaRPr>
          </a:p>
          <a:p>
            <a:pPr indent="0" lvl="0" marL="0" rtl="0" algn="l">
              <a:lnSpc>
                <a:spcPct val="115000"/>
              </a:lnSpc>
              <a:spcBef>
                <a:spcPts val="800"/>
              </a:spcBef>
              <a:spcAft>
                <a:spcPts val="0"/>
              </a:spcAft>
              <a:buSzPts val="3400"/>
              <a:buNone/>
            </a:pPr>
            <a:r>
              <a:rPr i="1" lang="en-GB" sz="4000">
                <a:solidFill>
                  <a:srgbClr val="EA5783"/>
                </a:solidFill>
              </a:rPr>
              <a:t>The </a:t>
            </a:r>
            <a:r>
              <a:rPr i="1" lang="en-GB" sz="4000" cap="small">
                <a:solidFill>
                  <a:srgbClr val="EA5783"/>
                </a:solidFill>
              </a:rPr>
              <a:t>Lord</a:t>
            </a:r>
            <a:r>
              <a:rPr i="1" lang="en-GB" sz="4000">
                <a:solidFill>
                  <a:srgbClr val="EA5783"/>
                </a:solidFill>
              </a:rPr>
              <a:t> God put the man in the Garden of Eden to take care of it and to look after it. </a:t>
            </a:r>
            <a:endParaRPr i="1" sz="4000">
              <a:solidFill>
                <a:srgbClr val="EA5783"/>
              </a:solidFill>
            </a:endParaRPr>
          </a:p>
          <a:p>
            <a:pPr indent="0" lvl="0" marL="0" rtl="0" algn="l">
              <a:lnSpc>
                <a:spcPct val="115000"/>
              </a:lnSpc>
              <a:spcBef>
                <a:spcPts val="800"/>
              </a:spcBef>
              <a:spcAft>
                <a:spcPts val="0"/>
              </a:spcAft>
              <a:buSzPts val="3400"/>
              <a:buNone/>
            </a:pPr>
            <a:r>
              <a:t/>
            </a:r>
            <a:endParaRPr i="1" sz="4000">
              <a:solidFill>
                <a:srgbClr val="4B3186"/>
              </a:solidFill>
            </a:endParaRPr>
          </a:p>
          <a:p>
            <a:pPr indent="0" lvl="0" marL="0" rtl="0" algn="l">
              <a:lnSpc>
                <a:spcPct val="115000"/>
              </a:lnSpc>
              <a:spcBef>
                <a:spcPts val="800"/>
              </a:spcBef>
              <a:spcAft>
                <a:spcPts val="0"/>
              </a:spcAft>
              <a:buSzPts val="3400"/>
              <a:buNone/>
            </a:pPr>
            <a:r>
              <a:rPr lang="en-GB" sz="4000">
                <a:solidFill>
                  <a:srgbClr val="4B3186"/>
                </a:solidFill>
              </a:rPr>
              <a:t>Use your inference skills to work out what this quote is telling Christians.</a:t>
            </a:r>
            <a:endParaRPr sz="4000">
              <a:solidFill>
                <a:srgbClr val="4B3186"/>
              </a:solidFill>
            </a:endParaRPr>
          </a:p>
          <a:p>
            <a:pPr indent="0" lvl="0" marL="0" rtl="0" algn="l">
              <a:lnSpc>
                <a:spcPct val="115000"/>
              </a:lnSpc>
              <a:spcBef>
                <a:spcPts val="800"/>
              </a:spcBef>
              <a:spcAft>
                <a:spcPts val="0"/>
              </a:spcAft>
              <a:buSzPts val="3400"/>
              <a:buNone/>
            </a:pPr>
            <a:r>
              <a:t/>
            </a:r>
            <a:endParaRPr sz="4000"/>
          </a:p>
          <a:p>
            <a:pPr indent="0" lvl="0" marL="0" rtl="0" algn="l">
              <a:lnSpc>
                <a:spcPct val="115000"/>
              </a:lnSpc>
              <a:spcBef>
                <a:spcPts val="480"/>
              </a:spcBef>
              <a:spcAft>
                <a:spcPts val="2100"/>
              </a:spcAft>
              <a:buSzPts val="204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14"/>
          <p:cNvSpPr/>
          <p:nvPr/>
        </p:nvSpPr>
        <p:spPr>
          <a:xfrm>
            <a:off x="243175" y="366275"/>
            <a:ext cx="11501100" cy="62793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4"/>
          <p:cNvSpPr txBox="1"/>
          <p:nvPr>
            <p:ph type="title"/>
          </p:nvPr>
        </p:nvSpPr>
        <p:spPr>
          <a:xfrm>
            <a:off x="609600" y="366275"/>
            <a:ext cx="109728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a:buNone/>
            </a:pPr>
            <a:r>
              <a:rPr b="1" lang="en-GB"/>
              <a:t>Stewardship</a:t>
            </a:r>
            <a:endParaRPr b="1"/>
          </a:p>
        </p:txBody>
      </p:sp>
      <p:sp>
        <p:nvSpPr>
          <p:cNvPr id="247" name="Google Shape;247;p14"/>
          <p:cNvSpPr txBox="1"/>
          <p:nvPr>
            <p:ph idx="1" type="body"/>
          </p:nvPr>
        </p:nvSpPr>
        <p:spPr>
          <a:xfrm>
            <a:off x="609600" y="1356875"/>
            <a:ext cx="10972800" cy="5092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145"/>
              <a:buNone/>
            </a:pPr>
            <a:r>
              <a:rPr b="1" i="1" lang="en-GB" sz="3000">
                <a:solidFill>
                  <a:srgbClr val="4B3186"/>
                </a:solidFill>
              </a:rPr>
              <a:t>Genesis 2:15 -  </a:t>
            </a:r>
            <a:endParaRPr sz="3000">
              <a:solidFill>
                <a:srgbClr val="4B3186"/>
              </a:solidFill>
            </a:endParaRPr>
          </a:p>
          <a:p>
            <a:pPr indent="0" lvl="0" marL="0" rtl="0" algn="l">
              <a:lnSpc>
                <a:spcPct val="90000"/>
              </a:lnSpc>
              <a:spcBef>
                <a:spcPts val="740"/>
              </a:spcBef>
              <a:spcAft>
                <a:spcPts val="0"/>
              </a:spcAft>
              <a:buSzPts val="3145"/>
              <a:buNone/>
            </a:pPr>
            <a:r>
              <a:rPr i="1" lang="en-GB" sz="3000">
                <a:solidFill>
                  <a:srgbClr val="4B3186"/>
                </a:solidFill>
              </a:rPr>
              <a:t>The </a:t>
            </a:r>
            <a:r>
              <a:rPr i="1" lang="en-GB" sz="3000" cap="small">
                <a:solidFill>
                  <a:srgbClr val="4B3186"/>
                </a:solidFill>
              </a:rPr>
              <a:t>Lord</a:t>
            </a:r>
            <a:r>
              <a:rPr i="1" lang="en-GB" sz="3000">
                <a:solidFill>
                  <a:srgbClr val="4B3186"/>
                </a:solidFill>
              </a:rPr>
              <a:t> God put the man in the Garden of Eden to take care of it and to look after it.</a:t>
            </a:r>
            <a:r>
              <a:rPr i="1" lang="en-GB" sz="3500">
                <a:solidFill>
                  <a:srgbClr val="4B3186"/>
                </a:solidFill>
              </a:rPr>
              <a:t> </a:t>
            </a:r>
            <a:endParaRPr sz="3500">
              <a:solidFill>
                <a:srgbClr val="4B3186"/>
              </a:solidFill>
            </a:endParaRPr>
          </a:p>
          <a:p>
            <a:pPr indent="0" lvl="0" marL="0" rtl="0" algn="l">
              <a:lnSpc>
                <a:spcPct val="90000"/>
              </a:lnSpc>
              <a:spcBef>
                <a:spcPts val="740"/>
              </a:spcBef>
              <a:spcAft>
                <a:spcPts val="0"/>
              </a:spcAft>
              <a:buSzPts val="3145"/>
              <a:buNone/>
            </a:pPr>
            <a:r>
              <a:rPr b="1" lang="en-GB" sz="3500">
                <a:solidFill>
                  <a:srgbClr val="EA5783"/>
                </a:solidFill>
              </a:rPr>
              <a:t>Humans are separate from nature but have a God-given responsibility to look after the rest of God’s Creation.  </a:t>
            </a:r>
            <a:endParaRPr b="1" sz="3500">
              <a:solidFill>
                <a:srgbClr val="EA5783"/>
              </a:solidFill>
            </a:endParaRPr>
          </a:p>
          <a:p>
            <a:pPr indent="0" lvl="0" marL="0" rtl="0" algn="l">
              <a:lnSpc>
                <a:spcPct val="90000"/>
              </a:lnSpc>
              <a:spcBef>
                <a:spcPts val="740"/>
              </a:spcBef>
              <a:spcAft>
                <a:spcPts val="0"/>
              </a:spcAft>
              <a:buSzPts val="3145"/>
              <a:buNone/>
            </a:pPr>
            <a:r>
              <a:rPr b="1" lang="en-GB" sz="3500">
                <a:solidFill>
                  <a:srgbClr val="EA5783"/>
                </a:solidFill>
              </a:rPr>
              <a:t>We recognise that Creation is God’s and we have to care for the Earth, its plants, animals and ecosystems because God loves them.</a:t>
            </a:r>
            <a:endParaRPr b="1" sz="3500">
              <a:solidFill>
                <a:srgbClr val="EA5783"/>
              </a:solidFill>
            </a:endParaRPr>
          </a:p>
          <a:p>
            <a:pPr indent="0" lvl="0" marL="0" rtl="0" algn="l">
              <a:lnSpc>
                <a:spcPct val="90000"/>
              </a:lnSpc>
              <a:spcBef>
                <a:spcPts val="740"/>
              </a:spcBef>
              <a:spcAft>
                <a:spcPts val="0"/>
              </a:spcAft>
              <a:buSzPts val="3145"/>
              <a:buNone/>
            </a:pPr>
            <a:r>
              <a:rPr lang="en-GB" sz="3500">
                <a:solidFill>
                  <a:srgbClr val="EA5783"/>
                </a:solidFill>
              </a:rPr>
              <a:t>Write a definition of </a:t>
            </a:r>
            <a:r>
              <a:rPr b="1" lang="en-GB" sz="3500">
                <a:solidFill>
                  <a:srgbClr val="EA5783"/>
                </a:solidFill>
              </a:rPr>
              <a:t>stewardship</a:t>
            </a:r>
            <a:endParaRPr b="1" sz="3500">
              <a:solidFill>
                <a:srgbClr val="EA5783"/>
              </a:solidFill>
            </a:endParaRPr>
          </a:p>
          <a:p>
            <a:pPr indent="0" lvl="0" marL="0" rtl="0" algn="l">
              <a:lnSpc>
                <a:spcPct val="90000"/>
              </a:lnSpc>
              <a:spcBef>
                <a:spcPts val="740"/>
              </a:spcBef>
              <a:spcAft>
                <a:spcPts val="0"/>
              </a:spcAft>
              <a:buSzPts val="3145"/>
              <a:buNone/>
            </a:pPr>
            <a:r>
              <a:t/>
            </a:r>
            <a:endParaRPr sz="3700"/>
          </a:p>
          <a:p>
            <a:pPr indent="0" lvl="0" marL="0" rtl="0" algn="l">
              <a:lnSpc>
                <a:spcPct val="90000"/>
              </a:lnSpc>
              <a:spcBef>
                <a:spcPts val="444"/>
              </a:spcBef>
              <a:spcAft>
                <a:spcPts val="2100"/>
              </a:spcAft>
              <a:buSzPts val="1887"/>
              <a:buNone/>
            </a:pPr>
            <a:r>
              <a:t/>
            </a:r>
            <a:endParaRPr sz="222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15"/>
          <p:cNvSpPr/>
          <p:nvPr/>
        </p:nvSpPr>
        <p:spPr>
          <a:xfrm>
            <a:off x="209300" y="340125"/>
            <a:ext cx="11773500" cy="63315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5"/>
          <p:cNvSpPr txBox="1"/>
          <p:nvPr>
            <p:ph type="title"/>
          </p:nvPr>
        </p:nvSpPr>
        <p:spPr>
          <a:xfrm>
            <a:off x="560275" y="608125"/>
            <a:ext cx="109728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a:buNone/>
            </a:pPr>
            <a:r>
              <a:rPr b="1" lang="en-GB"/>
              <a:t>All creatures together</a:t>
            </a:r>
            <a:endParaRPr b="1" i="1"/>
          </a:p>
        </p:txBody>
      </p:sp>
      <p:sp>
        <p:nvSpPr>
          <p:cNvPr id="254" name="Google Shape;254;p15"/>
          <p:cNvSpPr txBox="1"/>
          <p:nvPr>
            <p:ph idx="1" type="body"/>
          </p:nvPr>
        </p:nvSpPr>
        <p:spPr>
          <a:xfrm>
            <a:off x="560275" y="1598725"/>
            <a:ext cx="10972800" cy="2875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3400"/>
              <a:buNone/>
            </a:pPr>
            <a:r>
              <a:rPr b="1" i="1" lang="en-GB" sz="3600">
                <a:solidFill>
                  <a:srgbClr val="4B3186"/>
                </a:solidFill>
              </a:rPr>
              <a:t>Genesis 2:7-  </a:t>
            </a:r>
            <a:r>
              <a:rPr i="1" lang="en-GB" sz="3600">
                <a:solidFill>
                  <a:srgbClr val="4B3186"/>
                </a:solidFill>
              </a:rPr>
              <a:t>Then the </a:t>
            </a:r>
            <a:r>
              <a:rPr i="1" lang="en-GB" sz="3600" cap="small">
                <a:solidFill>
                  <a:srgbClr val="4B3186"/>
                </a:solidFill>
              </a:rPr>
              <a:t>Lord</a:t>
            </a:r>
            <a:r>
              <a:rPr i="1" lang="en-GB" sz="3600">
                <a:solidFill>
                  <a:srgbClr val="4B3186"/>
                </a:solidFill>
              </a:rPr>
              <a:t> God took some soil from the ground and formed a man out of it.</a:t>
            </a:r>
            <a:endParaRPr sz="3600">
              <a:solidFill>
                <a:srgbClr val="4B3186"/>
              </a:solidFill>
            </a:endParaRPr>
          </a:p>
          <a:p>
            <a:pPr indent="0" lvl="0" marL="0" rtl="0" algn="l">
              <a:lnSpc>
                <a:spcPct val="115000"/>
              </a:lnSpc>
              <a:spcBef>
                <a:spcPts val="800"/>
              </a:spcBef>
              <a:spcAft>
                <a:spcPts val="0"/>
              </a:spcAft>
              <a:buSzPts val="3400"/>
              <a:buNone/>
            </a:pPr>
            <a:r>
              <a:rPr b="1" i="1" lang="en-GB" sz="3600">
                <a:solidFill>
                  <a:srgbClr val="4B3186"/>
                </a:solidFill>
              </a:rPr>
              <a:t>Genesis 1:31 </a:t>
            </a:r>
            <a:r>
              <a:rPr i="1" lang="en-GB" sz="3600">
                <a:solidFill>
                  <a:srgbClr val="4B3186"/>
                </a:solidFill>
              </a:rPr>
              <a:t>- And God saw everything that He had made, and behold, it was very good.</a:t>
            </a:r>
            <a:endParaRPr i="1" sz="3600">
              <a:solidFill>
                <a:srgbClr val="4B3186"/>
              </a:solidFill>
            </a:endParaRPr>
          </a:p>
          <a:p>
            <a:pPr indent="0" lvl="0" marL="0" rtl="0" algn="l">
              <a:lnSpc>
                <a:spcPct val="115000"/>
              </a:lnSpc>
              <a:spcBef>
                <a:spcPts val="800"/>
              </a:spcBef>
              <a:spcAft>
                <a:spcPts val="0"/>
              </a:spcAft>
              <a:buClr>
                <a:schemeClr val="dk1"/>
              </a:buClr>
              <a:buSzPts val="3400"/>
              <a:buFont typeface="Arial"/>
              <a:buNone/>
            </a:pPr>
            <a:r>
              <a:rPr lang="en-GB" sz="4000">
                <a:solidFill>
                  <a:srgbClr val="EA5783"/>
                </a:solidFill>
              </a:rPr>
              <a:t>Use your inference skills to work out what this quote might be telling Christians that’s a bit different from both ‘dominion’ and ‘stewardship’.</a:t>
            </a:r>
            <a:endParaRPr i="1" sz="3600">
              <a:solidFill>
                <a:srgbClr val="EA5783"/>
              </a:solidFill>
            </a:endParaRPr>
          </a:p>
          <a:p>
            <a:pPr indent="0" lvl="0" marL="0" rtl="0" algn="l">
              <a:lnSpc>
                <a:spcPct val="115000"/>
              </a:lnSpc>
              <a:spcBef>
                <a:spcPts val="480"/>
              </a:spcBef>
              <a:spcAft>
                <a:spcPts val="2100"/>
              </a:spcAft>
              <a:buSzPts val="204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16"/>
          <p:cNvSpPr/>
          <p:nvPr/>
        </p:nvSpPr>
        <p:spPr>
          <a:xfrm>
            <a:off x="254550" y="523250"/>
            <a:ext cx="11682900" cy="61485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16"/>
          <p:cNvSpPr txBox="1"/>
          <p:nvPr>
            <p:ph type="title"/>
          </p:nvPr>
        </p:nvSpPr>
        <p:spPr>
          <a:xfrm>
            <a:off x="609600" y="523250"/>
            <a:ext cx="109728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a:buNone/>
            </a:pPr>
            <a:r>
              <a:rPr b="1" lang="en-GB"/>
              <a:t>All creatures together</a:t>
            </a:r>
            <a:endParaRPr b="1" i="1"/>
          </a:p>
        </p:txBody>
      </p:sp>
      <p:sp>
        <p:nvSpPr>
          <p:cNvPr id="261" name="Google Shape;261;p16"/>
          <p:cNvSpPr txBox="1"/>
          <p:nvPr>
            <p:ph idx="1" type="body"/>
          </p:nvPr>
        </p:nvSpPr>
        <p:spPr>
          <a:xfrm>
            <a:off x="609600" y="1513850"/>
            <a:ext cx="10972800" cy="44385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2890"/>
              <a:buNone/>
            </a:pPr>
            <a:r>
              <a:rPr b="1" i="1" lang="en-GB" sz="3200">
                <a:solidFill>
                  <a:srgbClr val="4B3186"/>
                </a:solidFill>
              </a:rPr>
              <a:t>Genesis 2:7-  </a:t>
            </a:r>
            <a:r>
              <a:rPr i="1" lang="en-GB" sz="3200">
                <a:solidFill>
                  <a:srgbClr val="4B3186"/>
                </a:solidFill>
              </a:rPr>
              <a:t>Then the </a:t>
            </a:r>
            <a:r>
              <a:rPr i="1" lang="en-GB" sz="3200" cap="small">
                <a:solidFill>
                  <a:srgbClr val="4B3186"/>
                </a:solidFill>
              </a:rPr>
              <a:t>Lord</a:t>
            </a:r>
            <a:r>
              <a:rPr i="1" lang="en-GB" sz="3200">
                <a:solidFill>
                  <a:srgbClr val="4B3186"/>
                </a:solidFill>
              </a:rPr>
              <a:t> God took some soil from the ground and formed a man out of it.</a:t>
            </a:r>
            <a:endParaRPr sz="3200">
              <a:solidFill>
                <a:srgbClr val="4B3186"/>
              </a:solidFill>
            </a:endParaRPr>
          </a:p>
          <a:p>
            <a:pPr indent="0" lvl="0" marL="0" rtl="0" algn="l">
              <a:lnSpc>
                <a:spcPct val="80000"/>
              </a:lnSpc>
              <a:spcBef>
                <a:spcPts val="680"/>
              </a:spcBef>
              <a:spcAft>
                <a:spcPts val="0"/>
              </a:spcAft>
              <a:buSzPts val="2890"/>
              <a:buNone/>
            </a:pPr>
            <a:r>
              <a:rPr b="1" i="1" lang="en-GB" sz="3200">
                <a:solidFill>
                  <a:srgbClr val="4B3186"/>
                </a:solidFill>
              </a:rPr>
              <a:t>Genesis 1:31 </a:t>
            </a:r>
            <a:r>
              <a:rPr i="1" lang="en-GB" sz="3200">
                <a:solidFill>
                  <a:srgbClr val="4B3186"/>
                </a:solidFill>
              </a:rPr>
              <a:t>- And God saw every thing that He had made, and behold, it was very good.</a:t>
            </a:r>
            <a:endParaRPr i="1" sz="3200">
              <a:solidFill>
                <a:srgbClr val="4B3186"/>
              </a:solidFill>
            </a:endParaRPr>
          </a:p>
          <a:p>
            <a:pPr indent="0" lvl="0" marL="0" rtl="0" algn="l">
              <a:lnSpc>
                <a:spcPct val="80000"/>
              </a:lnSpc>
              <a:spcBef>
                <a:spcPts val="680"/>
              </a:spcBef>
              <a:spcAft>
                <a:spcPts val="0"/>
              </a:spcAft>
              <a:buSzPts val="2890"/>
              <a:buNone/>
            </a:pPr>
            <a:r>
              <a:t/>
            </a:r>
            <a:endParaRPr i="1" sz="3200">
              <a:solidFill>
                <a:srgbClr val="4B3186"/>
              </a:solidFill>
            </a:endParaRPr>
          </a:p>
          <a:p>
            <a:pPr indent="0" lvl="0" marL="0" rtl="0" algn="l">
              <a:lnSpc>
                <a:spcPct val="80000"/>
              </a:lnSpc>
              <a:spcBef>
                <a:spcPts val="680"/>
              </a:spcBef>
              <a:spcAft>
                <a:spcPts val="0"/>
              </a:spcAft>
              <a:buSzPts val="2890"/>
              <a:buNone/>
            </a:pPr>
            <a:r>
              <a:rPr b="1" lang="en-GB" sz="3200">
                <a:solidFill>
                  <a:srgbClr val="EA5783"/>
                </a:solidFill>
              </a:rPr>
              <a:t>Humans are part of God’s creation along with all the other creatures:  plants, animals, ecosystems…  </a:t>
            </a:r>
            <a:endParaRPr b="1" sz="3200">
              <a:solidFill>
                <a:srgbClr val="EA5783"/>
              </a:solidFill>
            </a:endParaRPr>
          </a:p>
          <a:p>
            <a:pPr indent="0" lvl="0" marL="0" rtl="0" algn="l">
              <a:lnSpc>
                <a:spcPct val="80000"/>
              </a:lnSpc>
              <a:spcBef>
                <a:spcPts val="680"/>
              </a:spcBef>
              <a:spcAft>
                <a:spcPts val="0"/>
              </a:spcAft>
              <a:buSzPts val="2890"/>
              <a:buNone/>
            </a:pPr>
            <a:r>
              <a:rPr b="1" lang="en-GB" sz="3200">
                <a:solidFill>
                  <a:srgbClr val="EA5783"/>
                </a:solidFill>
              </a:rPr>
              <a:t>Creation doesn’t belong to humans, we, along with the rest of Creation, are God’s.  We and the rest of Creation are part of one system, we depend on each other.  If we destroy our environment, we destroy ourselves.</a:t>
            </a:r>
            <a:endParaRPr b="1" sz="3200">
              <a:solidFill>
                <a:srgbClr val="EA5783"/>
              </a:solidFill>
            </a:endParaRPr>
          </a:p>
          <a:p>
            <a:pPr indent="0" lvl="0" marL="0" rtl="0" algn="l">
              <a:lnSpc>
                <a:spcPct val="80000"/>
              </a:lnSpc>
              <a:spcBef>
                <a:spcPts val="408"/>
              </a:spcBef>
              <a:spcAft>
                <a:spcPts val="2100"/>
              </a:spcAft>
              <a:buSzPts val="1734"/>
              <a:buNone/>
            </a:pPr>
            <a:r>
              <a:t/>
            </a:r>
            <a:endParaRPr sz="204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17"/>
          <p:cNvSpPr/>
          <p:nvPr/>
        </p:nvSpPr>
        <p:spPr>
          <a:xfrm>
            <a:off x="288700" y="538075"/>
            <a:ext cx="11561700" cy="59643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7"/>
          <p:cNvSpPr txBox="1"/>
          <p:nvPr>
            <p:ph type="title"/>
          </p:nvPr>
        </p:nvSpPr>
        <p:spPr>
          <a:xfrm>
            <a:off x="609600" y="1066475"/>
            <a:ext cx="10972800" cy="34563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6600"/>
              <a:buFont typeface="Arial"/>
              <a:buNone/>
            </a:pPr>
            <a:r>
              <a:rPr b="1" lang="en-GB" sz="5600">
                <a:solidFill>
                  <a:srgbClr val="4B3186"/>
                </a:solidFill>
              </a:rPr>
              <a:t>1) Dominion</a:t>
            </a:r>
            <a:br>
              <a:rPr b="1" lang="en-GB" sz="5600">
                <a:solidFill>
                  <a:srgbClr val="4B3186"/>
                </a:solidFill>
              </a:rPr>
            </a:br>
            <a:r>
              <a:rPr b="1" lang="en-GB" sz="5600">
                <a:solidFill>
                  <a:srgbClr val="4B3186"/>
                </a:solidFill>
              </a:rPr>
              <a:t>2) Stewardship</a:t>
            </a:r>
            <a:br>
              <a:rPr b="1" lang="en-GB" sz="5600">
                <a:solidFill>
                  <a:srgbClr val="4B3186"/>
                </a:solidFill>
              </a:rPr>
            </a:br>
            <a:r>
              <a:rPr b="1" lang="en-GB" sz="5600">
                <a:solidFill>
                  <a:srgbClr val="4B3186"/>
                </a:solidFill>
              </a:rPr>
              <a:t>3) All creatures together</a:t>
            </a:r>
            <a:endParaRPr b="1" sz="5600">
              <a:solidFill>
                <a:srgbClr val="4B3186"/>
              </a:solidFill>
            </a:endParaRPr>
          </a:p>
        </p:txBody>
      </p:sp>
      <p:sp>
        <p:nvSpPr>
          <p:cNvPr id="269" name="Google Shape;269;p17"/>
          <p:cNvSpPr txBox="1"/>
          <p:nvPr>
            <p:ph idx="1" type="body"/>
          </p:nvPr>
        </p:nvSpPr>
        <p:spPr>
          <a:xfrm>
            <a:off x="1384300" y="4146700"/>
            <a:ext cx="9876600" cy="2355600"/>
          </a:xfrm>
          <a:prstGeom prst="rect">
            <a:avLst/>
          </a:prstGeom>
          <a:noFill/>
          <a:ln>
            <a:noFill/>
          </a:ln>
        </p:spPr>
        <p:txBody>
          <a:bodyPr anchorCtr="0" anchor="t" bIns="45700" lIns="91425" spcFirstLastPara="1" rIns="91425" wrap="square" tIns="45700">
            <a:noAutofit/>
          </a:bodyPr>
          <a:lstStyle/>
          <a:p>
            <a:pPr indent="-182880" lvl="0" marL="182880" rtl="0" algn="l">
              <a:lnSpc>
                <a:spcPct val="80000"/>
              </a:lnSpc>
              <a:spcBef>
                <a:spcPts val="0"/>
              </a:spcBef>
              <a:spcAft>
                <a:spcPts val="0"/>
              </a:spcAft>
              <a:buClr>
                <a:srgbClr val="000000"/>
              </a:buClr>
              <a:buSzPts val="2618"/>
              <a:buChar char="●"/>
            </a:pPr>
            <a:r>
              <a:rPr lang="en-GB" sz="3080">
                <a:solidFill>
                  <a:srgbClr val="000000"/>
                </a:solidFill>
              </a:rPr>
              <a:t>Which of the 3 mindsets does your diagram / picture fit with?  </a:t>
            </a:r>
            <a:endParaRPr>
              <a:solidFill>
                <a:srgbClr val="000000"/>
              </a:solidFill>
            </a:endParaRPr>
          </a:p>
          <a:p>
            <a:pPr indent="-182880" lvl="0" marL="182880" rtl="0" algn="l">
              <a:lnSpc>
                <a:spcPct val="80000"/>
              </a:lnSpc>
              <a:spcBef>
                <a:spcPts val="616"/>
              </a:spcBef>
              <a:spcAft>
                <a:spcPts val="0"/>
              </a:spcAft>
              <a:buClr>
                <a:srgbClr val="000000"/>
              </a:buClr>
              <a:buSzPts val="2618"/>
              <a:buChar char="●"/>
            </a:pPr>
            <a:r>
              <a:rPr lang="en-GB" sz="3080">
                <a:solidFill>
                  <a:srgbClr val="000000"/>
                </a:solidFill>
              </a:rPr>
              <a:t>Can you match your diagrams to one of the 3 mindsets or do you think they come from a completely different viewpoint?</a:t>
            </a:r>
            <a:endParaRPr>
              <a:solidFill>
                <a:srgbClr val="000000"/>
              </a:solidFill>
            </a:endParaRPr>
          </a:p>
          <a:p>
            <a:pPr indent="0" lvl="0" marL="0" rtl="0" algn="l">
              <a:lnSpc>
                <a:spcPct val="80000"/>
              </a:lnSpc>
              <a:spcBef>
                <a:spcPts val="336"/>
              </a:spcBef>
              <a:spcAft>
                <a:spcPts val="0"/>
              </a:spcAft>
              <a:buSzPts val="1428"/>
              <a:buNone/>
            </a:pPr>
            <a:r>
              <a:t/>
            </a:r>
            <a:endParaRPr sz="1679"/>
          </a:p>
          <a:p>
            <a:pPr indent="0" lvl="0" marL="0" rtl="0" algn="l">
              <a:lnSpc>
                <a:spcPct val="80000"/>
              </a:lnSpc>
              <a:spcBef>
                <a:spcPts val="336"/>
              </a:spcBef>
              <a:spcAft>
                <a:spcPts val="2100"/>
              </a:spcAft>
              <a:buSzPts val="1428"/>
              <a:buNone/>
            </a:pPr>
            <a:r>
              <a:t/>
            </a:r>
            <a:endParaRPr sz="1679"/>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18"/>
          <p:cNvSpPr/>
          <p:nvPr/>
        </p:nvSpPr>
        <p:spPr>
          <a:xfrm>
            <a:off x="182500" y="434975"/>
            <a:ext cx="11637300" cy="62106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8"/>
          <p:cNvSpPr txBox="1"/>
          <p:nvPr>
            <p:ph type="title"/>
          </p:nvPr>
        </p:nvSpPr>
        <p:spPr>
          <a:xfrm>
            <a:off x="609600" y="695100"/>
            <a:ext cx="109728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a:buNone/>
            </a:pPr>
            <a:r>
              <a:rPr b="1" lang="en-GB">
                <a:solidFill>
                  <a:srgbClr val="4B3186"/>
                </a:solidFill>
              </a:rPr>
              <a:t>Anthropocentric or Ecocentric?</a:t>
            </a:r>
            <a:endParaRPr b="1">
              <a:solidFill>
                <a:srgbClr val="4B3186"/>
              </a:solidFill>
            </a:endParaRPr>
          </a:p>
        </p:txBody>
      </p:sp>
      <p:sp>
        <p:nvSpPr>
          <p:cNvPr id="277" name="Google Shape;277;p18"/>
          <p:cNvSpPr txBox="1"/>
          <p:nvPr>
            <p:ph idx="1" type="body"/>
          </p:nvPr>
        </p:nvSpPr>
        <p:spPr>
          <a:xfrm>
            <a:off x="475950" y="1781400"/>
            <a:ext cx="11240100" cy="5076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202"/>
              <a:buNone/>
            </a:pPr>
            <a:r>
              <a:rPr b="1" lang="en-GB" sz="2500">
                <a:solidFill>
                  <a:srgbClr val="4B3186"/>
                </a:solidFill>
              </a:rPr>
              <a:t>Anthropocentric</a:t>
            </a:r>
            <a:r>
              <a:rPr lang="en-GB" sz="2500">
                <a:solidFill>
                  <a:srgbClr val="4B3186"/>
                </a:solidFill>
              </a:rPr>
              <a:t> </a:t>
            </a:r>
            <a:r>
              <a:rPr lang="en-GB" sz="2500">
                <a:solidFill>
                  <a:srgbClr val="000000"/>
                </a:solidFill>
              </a:rPr>
              <a:t>means focused first on humans – humans are the most important and the environment is there for humans.  Care for the environment is for the sake of the humans who depend on it.</a:t>
            </a:r>
            <a:endParaRPr sz="2500">
              <a:solidFill>
                <a:srgbClr val="000000"/>
              </a:solidFill>
            </a:endParaRPr>
          </a:p>
          <a:p>
            <a:pPr indent="0" lvl="0" marL="0" rtl="0" algn="l">
              <a:lnSpc>
                <a:spcPct val="90000"/>
              </a:lnSpc>
              <a:spcBef>
                <a:spcPts val="518"/>
              </a:spcBef>
              <a:spcAft>
                <a:spcPts val="0"/>
              </a:spcAft>
              <a:buSzPts val="2202"/>
              <a:buNone/>
            </a:pPr>
            <a:r>
              <a:t/>
            </a:r>
            <a:endParaRPr sz="2500"/>
          </a:p>
          <a:p>
            <a:pPr indent="0" lvl="0" marL="0" rtl="0" algn="l">
              <a:lnSpc>
                <a:spcPct val="90000"/>
              </a:lnSpc>
              <a:spcBef>
                <a:spcPts val="518"/>
              </a:spcBef>
              <a:spcAft>
                <a:spcPts val="0"/>
              </a:spcAft>
              <a:buSzPts val="2202"/>
              <a:buNone/>
            </a:pPr>
            <a:r>
              <a:rPr b="1" lang="en-GB" sz="2500">
                <a:solidFill>
                  <a:srgbClr val="4B3186"/>
                </a:solidFill>
              </a:rPr>
              <a:t>Eco-centric</a:t>
            </a:r>
            <a:r>
              <a:rPr lang="en-GB" sz="2500">
                <a:solidFill>
                  <a:srgbClr val="4B3186"/>
                </a:solidFill>
              </a:rPr>
              <a:t> </a:t>
            </a:r>
            <a:r>
              <a:rPr lang="en-GB" sz="2500">
                <a:solidFill>
                  <a:srgbClr val="000000"/>
                </a:solidFill>
              </a:rPr>
              <a:t>means focused first on the whole of the environment – humans are just one more part of the ecosystems that exist on our planet.  Care for the environment is for its own sake.</a:t>
            </a:r>
            <a:endParaRPr sz="2500">
              <a:solidFill>
                <a:srgbClr val="000000"/>
              </a:solidFill>
            </a:endParaRPr>
          </a:p>
          <a:p>
            <a:pPr indent="0" lvl="0" marL="0" rtl="0" algn="l">
              <a:lnSpc>
                <a:spcPct val="90000"/>
              </a:lnSpc>
              <a:spcBef>
                <a:spcPts val="518"/>
              </a:spcBef>
              <a:spcAft>
                <a:spcPts val="0"/>
              </a:spcAft>
              <a:buSzPts val="2202"/>
              <a:buNone/>
            </a:pPr>
            <a:r>
              <a:t/>
            </a:r>
            <a:endParaRPr sz="2500"/>
          </a:p>
          <a:p>
            <a:pPr indent="0" lvl="0" marL="0" rtl="0" algn="l">
              <a:lnSpc>
                <a:spcPct val="90000"/>
              </a:lnSpc>
              <a:spcBef>
                <a:spcPts val="518"/>
              </a:spcBef>
              <a:spcAft>
                <a:spcPts val="0"/>
              </a:spcAft>
              <a:buSzPts val="2202"/>
              <a:buNone/>
            </a:pPr>
            <a:r>
              <a:t/>
            </a:r>
            <a:endParaRPr sz="2500"/>
          </a:p>
          <a:p>
            <a:pPr indent="0" lvl="0" marL="0" rtl="0" algn="l">
              <a:lnSpc>
                <a:spcPct val="90000"/>
              </a:lnSpc>
              <a:spcBef>
                <a:spcPts val="518"/>
              </a:spcBef>
              <a:spcAft>
                <a:spcPts val="0"/>
              </a:spcAft>
              <a:buSzPts val="2202"/>
              <a:buNone/>
            </a:pPr>
            <a:r>
              <a:rPr lang="en-GB" sz="2500">
                <a:solidFill>
                  <a:srgbClr val="4B3186"/>
                </a:solidFill>
              </a:rPr>
              <a:t>Which of the 3 mindsets do you think is </a:t>
            </a:r>
            <a:r>
              <a:rPr b="1" lang="en-GB" sz="2500">
                <a:solidFill>
                  <a:srgbClr val="4B3186"/>
                </a:solidFill>
              </a:rPr>
              <a:t>Anthropocentric</a:t>
            </a:r>
            <a:r>
              <a:rPr lang="en-GB" sz="2500">
                <a:solidFill>
                  <a:srgbClr val="4B3186"/>
                </a:solidFill>
              </a:rPr>
              <a:t>, and which is </a:t>
            </a:r>
            <a:r>
              <a:rPr b="1" lang="en-GB" sz="2500">
                <a:solidFill>
                  <a:srgbClr val="4B3186"/>
                </a:solidFill>
              </a:rPr>
              <a:t>Eco-centric</a:t>
            </a:r>
            <a:r>
              <a:rPr lang="en-GB" sz="2500">
                <a:solidFill>
                  <a:srgbClr val="4B3186"/>
                </a:solidFill>
              </a:rPr>
              <a:t>?</a:t>
            </a:r>
            <a:endParaRPr sz="2500">
              <a:solidFill>
                <a:srgbClr val="4B3186"/>
              </a:solidFill>
            </a:endParaRPr>
          </a:p>
          <a:p>
            <a:pPr indent="0" lvl="0" marL="0" rtl="0" algn="l">
              <a:lnSpc>
                <a:spcPct val="90000"/>
              </a:lnSpc>
              <a:spcBef>
                <a:spcPts val="518"/>
              </a:spcBef>
              <a:spcAft>
                <a:spcPts val="0"/>
              </a:spcAft>
              <a:buSzPts val="2202"/>
              <a:buNone/>
            </a:pPr>
            <a:r>
              <a:t/>
            </a:r>
            <a:endParaRPr sz="2500">
              <a:solidFill>
                <a:srgbClr val="C00000"/>
              </a:solidFill>
            </a:endParaRPr>
          </a:p>
          <a:p>
            <a:pPr indent="0" lvl="0" marL="0" rtl="0" algn="l">
              <a:lnSpc>
                <a:spcPct val="90000"/>
              </a:lnSpc>
              <a:spcBef>
                <a:spcPts val="518"/>
              </a:spcBef>
              <a:spcAft>
                <a:spcPts val="0"/>
              </a:spcAft>
              <a:buSzPts val="2202"/>
              <a:buNone/>
            </a:pPr>
            <a:r>
              <a:t/>
            </a:r>
            <a:endParaRPr sz="2500">
              <a:solidFill>
                <a:srgbClr val="EA5783"/>
              </a:solidFill>
            </a:endParaRPr>
          </a:p>
          <a:p>
            <a:pPr indent="0" lvl="0" marL="0" rtl="0" algn="l">
              <a:lnSpc>
                <a:spcPct val="90000"/>
              </a:lnSpc>
              <a:spcBef>
                <a:spcPts val="518"/>
              </a:spcBef>
              <a:spcAft>
                <a:spcPts val="2100"/>
              </a:spcAft>
              <a:buSzPts val="2202"/>
              <a:buNone/>
            </a:pPr>
            <a:r>
              <a:t/>
            </a:r>
            <a:endParaRPr sz="2590">
              <a:solidFill>
                <a:srgbClr val="C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19"/>
          <p:cNvSpPr/>
          <p:nvPr/>
        </p:nvSpPr>
        <p:spPr>
          <a:xfrm>
            <a:off x="167325" y="932525"/>
            <a:ext cx="11910300" cy="57297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9"/>
          <p:cNvSpPr txBox="1"/>
          <p:nvPr>
            <p:ph type="title"/>
          </p:nvPr>
        </p:nvSpPr>
        <p:spPr>
          <a:xfrm>
            <a:off x="499400" y="0"/>
            <a:ext cx="10862400" cy="1070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a:buNone/>
            </a:pPr>
            <a:r>
              <a:rPr b="1" lang="en-GB">
                <a:solidFill>
                  <a:srgbClr val="4B3186"/>
                </a:solidFill>
              </a:rPr>
              <a:t>Dominion / Stewardship / All creatures together</a:t>
            </a:r>
            <a:endParaRPr b="1" sz="3400">
              <a:solidFill>
                <a:srgbClr val="4B3186"/>
              </a:solidFill>
            </a:endParaRPr>
          </a:p>
        </p:txBody>
      </p:sp>
      <p:grpSp>
        <p:nvGrpSpPr>
          <p:cNvPr id="284" name="Google Shape;284;p19"/>
          <p:cNvGrpSpPr/>
          <p:nvPr/>
        </p:nvGrpSpPr>
        <p:grpSpPr>
          <a:xfrm>
            <a:off x="202217" y="3146336"/>
            <a:ext cx="2145913" cy="1438960"/>
            <a:chOff x="1378857" y="1777999"/>
            <a:chExt cx="8461802" cy="4452227"/>
          </a:xfrm>
        </p:grpSpPr>
        <p:sp>
          <p:nvSpPr>
            <p:cNvPr id="285" name="Google Shape;285;p19"/>
            <p:cNvSpPr/>
            <p:nvPr/>
          </p:nvSpPr>
          <p:spPr>
            <a:xfrm>
              <a:off x="1378857" y="1843314"/>
              <a:ext cx="3701100" cy="1930500"/>
            </a:xfrm>
            <a:prstGeom prst="ellipse">
              <a:avLst/>
            </a:prstGeom>
            <a:solidFill>
              <a:srgbClr val="FFFF00"/>
            </a:solidFill>
            <a:ln cap="flat" cmpd="sng" w="26425">
              <a:solidFill>
                <a:srgbClr val="862C4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Me</a:t>
              </a:r>
              <a:endParaRPr b="1" i="0" sz="1200" u="none" cap="none" strike="noStrike">
                <a:solidFill>
                  <a:schemeClr val="dk1"/>
                </a:solidFill>
                <a:latin typeface="Arial"/>
                <a:ea typeface="Arial"/>
                <a:cs typeface="Arial"/>
                <a:sym typeface="Arial"/>
              </a:endParaRPr>
            </a:p>
          </p:txBody>
        </p:sp>
        <p:sp>
          <p:nvSpPr>
            <p:cNvPr id="286" name="Google Shape;286;p19"/>
            <p:cNvSpPr/>
            <p:nvPr/>
          </p:nvSpPr>
          <p:spPr>
            <a:xfrm>
              <a:off x="6255659" y="1777999"/>
              <a:ext cx="3585000" cy="1995600"/>
            </a:xfrm>
            <a:prstGeom prst="ellipse">
              <a:avLst/>
            </a:prstGeom>
            <a:solidFill>
              <a:srgbClr val="00B0F0"/>
            </a:solidFill>
            <a:ln cap="flat" cmpd="sng" w="26425">
              <a:solidFill>
                <a:srgbClr val="862C4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Other people</a:t>
              </a:r>
              <a:endParaRPr b="0" i="0" sz="1400" u="none" cap="none" strike="noStrike">
                <a:solidFill>
                  <a:srgbClr val="000000"/>
                </a:solidFill>
                <a:latin typeface="Arial"/>
                <a:ea typeface="Arial"/>
                <a:cs typeface="Arial"/>
                <a:sym typeface="Arial"/>
              </a:endParaRPr>
            </a:p>
          </p:txBody>
        </p:sp>
        <p:sp>
          <p:nvSpPr>
            <p:cNvPr id="287" name="Google Shape;287;p19"/>
            <p:cNvSpPr/>
            <p:nvPr/>
          </p:nvSpPr>
          <p:spPr>
            <a:xfrm>
              <a:off x="3813628" y="4169226"/>
              <a:ext cx="3585000" cy="2061000"/>
            </a:xfrm>
            <a:prstGeom prst="ellipse">
              <a:avLst/>
            </a:prstGeom>
            <a:solidFill>
              <a:srgbClr val="92D050"/>
            </a:solidFill>
            <a:ln cap="flat" cmpd="sng" w="26425">
              <a:solidFill>
                <a:srgbClr val="862C4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dk1"/>
                  </a:solidFill>
                  <a:latin typeface="Arial"/>
                  <a:ea typeface="Arial"/>
                  <a:cs typeface="Arial"/>
                  <a:sym typeface="Arial"/>
                </a:rPr>
                <a:t>The Environment</a:t>
              </a:r>
              <a:endParaRPr b="1" i="0" sz="1200" u="none" cap="none" strike="noStrike">
                <a:solidFill>
                  <a:schemeClr val="dk1"/>
                </a:solidFill>
                <a:latin typeface="Arial"/>
                <a:ea typeface="Arial"/>
                <a:cs typeface="Arial"/>
                <a:sym typeface="Arial"/>
              </a:endParaRPr>
            </a:p>
          </p:txBody>
        </p:sp>
        <p:cxnSp>
          <p:nvCxnSpPr>
            <p:cNvPr id="288" name="Google Shape;288;p19"/>
            <p:cNvCxnSpPr/>
            <p:nvPr/>
          </p:nvCxnSpPr>
          <p:spPr>
            <a:xfrm>
              <a:off x="5105400" y="2692400"/>
              <a:ext cx="1150200" cy="0"/>
            </a:xfrm>
            <a:prstGeom prst="straightConnector1">
              <a:avLst/>
            </a:prstGeom>
            <a:noFill/>
            <a:ln cap="flat" cmpd="sng" w="44450">
              <a:solidFill>
                <a:schemeClr val="accent1"/>
              </a:solidFill>
              <a:prstDash val="solid"/>
              <a:round/>
              <a:headEnd len="med" w="med" type="stealth"/>
              <a:tailEnd len="med" w="med" type="stealth"/>
            </a:ln>
            <a:effectLst>
              <a:outerShdw blurRad="38100" rotWithShape="0" algn="br" dir="2700000" dist="25400">
                <a:srgbClr val="000000">
                  <a:alpha val="60000"/>
                </a:srgbClr>
              </a:outerShdw>
            </a:effectLst>
          </p:spPr>
        </p:cxnSp>
        <p:cxnSp>
          <p:nvCxnSpPr>
            <p:cNvPr id="289" name="Google Shape;289;p19"/>
            <p:cNvCxnSpPr/>
            <p:nvPr/>
          </p:nvCxnSpPr>
          <p:spPr>
            <a:xfrm flipH="1" rot="10800000">
              <a:off x="7010400" y="3838900"/>
              <a:ext cx="1037700" cy="783900"/>
            </a:xfrm>
            <a:prstGeom prst="straightConnector1">
              <a:avLst/>
            </a:prstGeom>
            <a:noFill/>
            <a:ln cap="flat" cmpd="sng" w="44450">
              <a:solidFill>
                <a:schemeClr val="accent1"/>
              </a:solidFill>
              <a:prstDash val="solid"/>
              <a:round/>
              <a:headEnd len="med" w="med" type="stealth"/>
              <a:tailEnd len="med" w="med" type="stealth"/>
            </a:ln>
            <a:effectLst>
              <a:outerShdw blurRad="38100" rotWithShape="0" algn="br" dir="2700000" dist="25400">
                <a:srgbClr val="000000">
                  <a:alpha val="60000"/>
                </a:srgbClr>
              </a:outerShdw>
            </a:effectLst>
          </p:spPr>
        </p:cxnSp>
        <p:cxnSp>
          <p:nvCxnSpPr>
            <p:cNvPr id="290" name="Google Shape;290;p19"/>
            <p:cNvCxnSpPr/>
            <p:nvPr/>
          </p:nvCxnSpPr>
          <p:spPr>
            <a:xfrm>
              <a:off x="3813628" y="3644900"/>
              <a:ext cx="816300" cy="660300"/>
            </a:xfrm>
            <a:prstGeom prst="straightConnector1">
              <a:avLst/>
            </a:prstGeom>
            <a:noFill/>
            <a:ln cap="flat" cmpd="sng" w="44450">
              <a:solidFill>
                <a:schemeClr val="accent1"/>
              </a:solidFill>
              <a:prstDash val="solid"/>
              <a:round/>
              <a:headEnd len="med" w="med" type="stealth"/>
              <a:tailEnd len="med" w="med" type="stealth"/>
            </a:ln>
            <a:effectLst>
              <a:outerShdw blurRad="38100" rotWithShape="0" algn="br" dir="2700000" dist="25400">
                <a:srgbClr val="000000">
                  <a:alpha val="60000"/>
                </a:srgbClr>
              </a:outerShdw>
            </a:effectLst>
          </p:spPr>
        </p:cxnSp>
      </p:grpSp>
      <p:grpSp>
        <p:nvGrpSpPr>
          <p:cNvPr id="291" name="Google Shape;291;p19"/>
          <p:cNvGrpSpPr/>
          <p:nvPr/>
        </p:nvGrpSpPr>
        <p:grpSpPr>
          <a:xfrm>
            <a:off x="2575409" y="3088862"/>
            <a:ext cx="2043765" cy="1953742"/>
            <a:chOff x="410060" y="3"/>
            <a:chExt cx="2043765" cy="1953742"/>
          </a:xfrm>
        </p:grpSpPr>
        <p:sp>
          <p:nvSpPr>
            <p:cNvPr id="292" name="Google Shape;292;p19"/>
            <p:cNvSpPr/>
            <p:nvPr/>
          </p:nvSpPr>
          <p:spPr>
            <a:xfrm>
              <a:off x="807054" y="3"/>
              <a:ext cx="1187100" cy="1187100"/>
            </a:xfrm>
            <a:prstGeom prst="ellipse">
              <a:avLst/>
            </a:prstGeom>
            <a:solidFill>
              <a:srgbClr val="FFC000">
                <a:alpha val="49411"/>
              </a:srgbClr>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19"/>
            <p:cNvSpPr txBox="1"/>
            <p:nvPr/>
          </p:nvSpPr>
          <p:spPr>
            <a:xfrm>
              <a:off x="965329" y="207740"/>
              <a:ext cx="870600" cy="5343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Me</a:t>
              </a:r>
              <a:endParaRPr b="0" i="0" sz="900" u="none" cap="none" strike="noStrike">
                <a:solidFill>
                  <a:schemeClr val="dk1"/>
                </a:solidFill>
                <a:latin typeface="Arial"/>
                <a:ea typeface="Arial"/>
                <a:cs typeface="Arial"/>
                <a:sym typeface="Arial"/>
              </a:endParaRPr>
            </a:p>
          </p:txBody>
        </p:sp>
        <p:sp>
          <p:nvSpPr>
            <p:cNvPr id="294" name="Google Shape;294;p19"/>
            <p:cNvSpPr/>
            <p:nvPr/>
          </p:nvSpPr>
          <p:spPr>
            <a:xfrm>
              <a:off x="1266725" y="766645"/>
              <a:ext cx="1187100" cy="1187100"/>
            </a:xfrm>
            <a:prstGeom prst="ellipse">
              <a:avLst/>
            </a:prstGeom>
            <a:solidFill>
              <a:srgbClr val="00B050">
                <a:alpha val="49411"/>
              </a:srgbClr>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9"/>
            <p:cNvSpPr txBox="1"/>
            <p:nvPr/>
          </p:nvSpPr>
          <p:spPr>
            <a:xfrm>
              <a:off x="1629769" y="1073304"/>
              <a:ext cx="712200" cy="652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The Environment</a:t>
              </a:r>
              <a:endParaRPr b="0" i="0" sz="900" u="none" cap="none" strike="noStrike">
                <a:solidFill>
                  <a:schemeClr val="dk1"/>
                </a:solidFill>
                <a:latin typeface="Arial"/>
                <a:ea typeface="Arial"/>
                <a:cs typeface="Arial"/>
                <a:sym typeface="Arial"/>
              </a:endParaRPr>
            </a:p>
          </p:txBody>
        </p:sp>
        <p:sp>
          <p:nvSpPr>
            <p:cNvPr id="296" name="Google Shape;296;p19"/>
            <p:cNvSpPr/>
            <p:nvPr/>
          </p:nvSpPr>
          <p:spPr>
            <a:xfrm>
              <a:off x="410060" y="766645"/>
              <a:ext cx="1187100" cy="1187100"/>
            </a:xfrm>
            <a:prstGeom prst="ellipse">
              <a:avLst/>
            </a:prstGeom>
            <a:solidFill>
              <a:srgbClr val="00B0F0">
                <a:alpha val="49411"/>
              </a:srgbClr>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9"/>
            <p:cNvSpPr txBox="1"/>
            <p:nvPr/>
          </p:nvSpPr>
          <p:spPr>
            <a:xfrm>
              <a:off x="521842" y="1073304"/>
              <a:ext cx="712200" cy="652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Other People</a:t>
              </a:r>
              <a:endParaRPr b="0" i="0" sz="900" u="none" cap="none" strike="noStrike">
                <a:solidFill>
                  <a:schemeClr val="dk1"/>
                </a:solidFill>
                <a:latin typeface="Arial"/>
                <a:ea typeface="Arial"/>
                <a:cs typeface="Arial"/>
                <a:sym typeface="Arial"/>
              </a:endParaRPr>
            </a:p>
          </p:txBody>
        </p:sp>
      </p:grpSp>
      <p:grpSp>
        <p:nvGrpSpPr>
          <p:cNvPr id="298" name="Google Shape;298;p19"/>
          <p:cNvGrpSpPr/>
          <p:nvPr/>
        </p:nvGrpSpPr>
        <p:grpSpPr>
          <a:xfrm>
            <a:off x="4807483" y="3167402"/>
            <a:ext cx="2246254" cy="2057034"/>
            <a:chOff x="3238500" y="1600199"/>
            <a:chExt cx="4876800" cy="4876800"/>
          </a:xfrm>
        </p:grpSpPr>
        <p:grpSp>
          <p:nvGrpSpPr>
            <p:cNvPr id="299" name="Google Shape;299;p19"/>
            <p:cNvGrpSpPr/>
            <p:nvPr/>
          </p:nvGrpSpPr>
          <p:grpSpPr>
            <a:xfrm>
              <a:off x="3238500" y="1600199"/>
              <a:ext cx="4876800" cy="4876800"/>
              <a:chOff x="3048000" y="0"/>
              <a:chExt cx="4876800" cy="4876800"/>
            </a:xfrm>
          </p:grpSpPr>
          <p:sp>
            <p:nvSpPr>
              <p:cNvPr id="300" name="Google Shape;300;p19"/>
              <p:cNvSpPr/>
              <p:nvPr/>
            </p:nvSpPr>
            <p:spPr>
              <a:xfrm>
                <a:off x="3048000" y="0"/>
                <a:ext cx="4876800" cy="4876800"/>
              </a:xfrm>
              <a:prstGeom prst="ellipse">
                <a:avLst/>
              </a:prstGeom>
              <a:solidFill>
                <a:srgbClr val="00B05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9"/>
              <p:cNvSpPr/>
              <p:nvPr/>
            </p:nvSpPr>
            <p:spPr>
              <a:xfrm>
                <a:off x="4303277" y="123396"/>
                <a:ext cx="2370000" cy="7314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The Environment</a:t>
                </a:r>
                <a:endParaRPr b="0" i="0" sz="1000" u="none" cap="none" strike="noStrike">
                  <a:solidFill>
                    <a:schemeClr val="dk1"/>
                  </a:solidFill>
                  <a:latin typeface="Arial"/>
                  <a:ea typeface="Arial"/>
                  <a:cs typeface="Arial"/>
                  <a:sym typeface="Arial"/>
                </a:endParaRPr>
              </a:p>
            </p:txBody>
          </p:sp>
        </p:grpSp>
        <p:grpSp>
          <p:nvGrpSpPr>
            <p:cNvPr id="302" name="Google Shape;302;p19"/>
            <p:cNvGrpSpPr/>
            <p:nvPr/>
          </p:nvGrpSpPr>
          <p:grpSpPr>
            <a:xfrm>
              <a:off x="3886212" y="2476498"/>
              <a:ext cx="3657600" cy="3657600"/>
              <a:chOff x="3695712" y="876299"/>
              <a:chExt cx="3657600" cy="3657600"/>
            </a:xfrm>
          </p:grpSpPr>
          <p:sp>
            <p:nvSpPr>
              <p:cNvPr id="303" name="Google Shape;303;p19"/>
              <p:cNvSpPr/>
              <p:nvPr/>
            </p:nvSpPr>
            <p:spPr>
              <a:xfrm>
                <a:off x="3695712" y="876299"/>
                <a:ext cx="3657600" cy="3657600"/>
              </a:xfrm>
              <a:prstGeom prst="ellipse">
                <a:avLst/>
              </a:prstGeom>
              <a:solidFill>
                <a:srgbClr val="00B0F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9"/>
              <p:cNvSpPr/>
              <p:nvPr/>
            </p:nvSpPr>
            <p:spPr>
              <a:xfrm>
                <a:off x="4672292" y="924236"/>
                <a:ext cx="1704300" cy="6858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Other People</a:t>
                </a:r>
                <a:endParaRPr b="0" i="0" sz="1000" u="none" cap="none" strike="noStrike">
                  <a:solidFill>
                    <a:schemeClr val="dk1"/>
                  </a:solidFill>
                  <a:latin typeface="Arial"/>
                  <a:ea typeface="Arial"/>
                  <a:cs typeface="Arial"/>
                  <a:sym typeface="Arial"/>
                </a:endParaRPr>
              </a:p>
            </p:txBody>
          </p:sp>
        </p:grpSp>
        <p:grpSp>
          <p:nvGrpSpPr>
            <p:cNvPr id="305" name="Google Shape;305;p19"/>
            <p:cNvGrpSpPr/>
            <p:nvPr/>
          </p:nvGrpSpPr>
          <p:grpSpPr>
            <a:xfrm>
              <a:off x="4444995" y="3251190"/>
              <a:ext cx="2438400" cy="2438400"/>
              <a:chOff x="4254495" y="1650991"/>
              <a:chExt cx="2438400" cy="2438400"/>
            </a:xfrm>
          </p:grpSpPr>
          <p:sp>
            <p:nvSpPr>
              <p:cNvPr id="306" name="Google Shape;306;p19"/>
              <p:cNvSpPr/>
              <p:nvPr/>
            </p:nvSpPr>
            <p:spPr>
              <a:xfrm>
                <a:off x="4254495" y="1650991"/>
                <a:ext cx="2438400" cy="2438400"/>
              </a:xfrm>
              <a:prstGeom prst="ellipse">
                <a:avLst/>
              </a:prstGeom>
              <a:solidFill>
                <a:srgbClr val="FFC00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9"/>
              <p:cNvSpPr/>
              <p:nvPr/>
            </p:nvSpPr>
            <p:spPr>
              <a:xfrm>
                <a:off x="4611591" y="2260591"/>
                <a:ext cx="1724100" cy="12192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Me</a:t>
                </a:r>
                <a:endParaRPr b="0" i="0" sz="1800" u="none" cap="none" strike="noStrike">
                  <a:solidFill>
                    <a:schemeClr val="dk1"/>
                  </a:solidFill>
                  <a:latin typeface="Arial"/>
                  <a:ea typeface="Arial"/>
                  <a:cs typeface="Arial"/>
                  <a:sym typeface="Arial"/>
                </a:endParaRPr>
              </a:p>
            </p:txBody>
          </p:sp>
        </p:grpSp>
      </p:grpSp>
      <p:grpSp>
        <p:nvGrpSpPr>
          <p:cNvPr id="308" name="Google Shape;308;p19"/>
          <p:cNvGrpSpPr/>
          <p:nvPr/>
        </p:nvGrpSpPr>
        <p:grpSpPr>
          <a:xfrm>
            <a:off x="7225963" y="3093493"/>
            <a:ext cx="2110191" cy="2007291"/>
            <a:chOff x="3238499" y="1600199"/>
            <a:chExt cx="4876800" cy="4876800"/>
          </a:xfrm>
        </p:grpSpPr>
        <p:grpSp>
          <p:nvGrpSpPr>
            <p:cNvPr id="309" name="Google Shape;309;p19"/>
            <p:cNvGrpSpPr/>
            <p:nvPr/>
          </p:nvGrpSpPr>
          <p:grpSpPr>
            <a:xfrm>
              <a:off x="3238499" y="1600199"/>
              <a:ext cx="4876800" cy="4876800"/>
              <a:chOff x="3048000" y="0"/>
              <a:chExt cx="4876800" cy="4876800"/>
            </a:xfrm>
          </p:grpSpPr>
          <p:sp>
            <p:nvSpPr>
              <p:cNvPr id="310" name="Google Shape;310;p19"/>
              <p:cNvSpPr/>
              <p:nvPr/>
            </p:nvSpPr>
            <p:spPr>
              <a:xfrm>
                <a:off x="3048000" y="0"/>
                <a:ext cx="4876800" cy="4876800"/>
              </a:xfrm>
              <a:prstGeom prst="ellipse">
                <a:avLst/>
              </a:prstGeom>
              <a:solidFill>
                <a:srgbClr val="00B05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9"/>
              <p:cNvSpPr/>
              <p:nvPr/>
            </p:nvSpPr>
            <p:spPr>
              <a:xfrm>
                <a:off x="4224309" y="227786"/>
                <a:ext cx="2729700" cy="12345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900"/>
                  <a:buFont typeface="Arial"/>
                  <a:buNone/>
                </a:pPr>
                <a:r>
                  <a:rPr b="0" i="0" lang="en-GB" sz="900" u="none" cap="none" strike="noStrike">
                    <a:solidFill>
                      <a:schemeClr val="dk1"/>
                    </a:solidFill>
                    <a:latin typeface="Arial"/>
                    <a:ea typeface="Arial"/>
                    <a:cs typeface="Arial"/>
                    <a:sym typeface="Arial"/>
                  </a:rPr>
                  <a:t>The Environment</a:t>
                </a:r>
                <a:endParaRPr b="0" i="0" sz="900" u="none" cap="none" strike="noStrike">
                  <a:solidFill>
                    <a:schemeClr val="dk1"/>
                  </a:solidFill>
                  <a:latin typeface="Arial"/>
                  <a:ea typeface="Arial"/>
                  <a:cs typeface="Arial"/>
                  <a:sym typeface="Arial"/>
                </a:endParaRPr>
              </a:p>
            </p:txBody>
          </p:sp>
        </p:grpSp>
        <p:grpSp>
          <p:nvGrpSpPr>
            <p:cNvPr id="312" name="Google Shape;312;p19"/>
            <p:cNvGrpSpPr/>
            <p:nvPr/>
          </p:nvGrpSpPr>
          <p:grpSpPr>
            <a:xfrm>
              <a:off x="5779629" y="4721237"/>
              <a:ext cx="1745357" cy="1412737"/>
              <a:chOff x="3276851" y="731107"/>
              <a:chExt cx="4875300" cy="3802792"/>
            </a:xfrm>
          </p:grpSpPr>
          <p:sp>
            <p:nvSpPr>
              <p:cNvPr id="313" name="Google Shape;313;p19"/>
              <p:cNvSpPr/>
              <p:nvPr/>
            </p:nvSpPr>
            <p:spPr>
              <a:xfrm>
                <a:off x="3695712" y="876299"/>
                <a:ext cx="3657600" cy="3657600"/>
              </a:xfrm>
              <a:prstGeom prst="ellipse">
                <a:avLst/>
              </a:prstGeom>
              <a:solidFill>
                <a:srgbClr val="00B0F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9"/>
              <p:cNvSpPr/>
              <p:nvPr/>
            </p:nvSpPr>
            <p:spPr>
              <a:xfrm>
                <a:off x="3276851" y="731107"/>
                <a:ext cx="4875300" cy="17043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Other People</a:t>
                </a:r>
                <a:endParaRPr b="0" i="0" sz="800" u="none" cap="none" strike="noStrike">
                  <a:solidFill>
                    <a:schemeClr val="dk1"/>
                  </a:solidFill>
                  <a:latin typeface="Arial"/>
                  <a:ea typeface="Arial"/>
                  <a:cs typeface="Arial"/>
                  <a:sym typeface="Arial"/>
                </a:endParaRPr>
              </a:p>
            </p:txBody>
          </p:sp>
        </p:grpSp>
        <p:grpSp>
          <p:nvGrpSpPr>
            <p:cNvPr id="315" name="Google Shape;315;p19"/>
            <p:cNvGrpSpPr/>
            <p:nvPr/>
          </p:nvGrpSpPr>
          <p:grpSpPr>
            <a:xfrm>
              <a:off x="6259742" y="5454630"/>
              <a:ext cx="1158593" cy="469880"/>
              <a:chOff x="4461497" y="1650978"/>
              <a:chExt cx="2916900" cy="2438400"/>
            </a:xfrm>
          </p:grpSpPr>
          <p:sp>
            <p:nvSpPr>
              <p:cNvPr id="316" name="Google Shape;316;p19"/>
              <p:cNvSpPr/>
              <p:nvPr/>
            </p:nvSpPr>
            <p:spPr>
              <a:xfrm>
                <a:off x="4905546" y="1650978"/>
                <a:ext cx="1787400" cy="2438400"/>
              </a:xfrm>
              <a:prstGeom prst="ellipse">
                <a:avLst/>
              </a:prstGeom>
              <a:solidFill>
                <a:srgbClr val="FFC00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9"/>
              <p:cNvSpPr/>
              <p:nvPr/>
            </p:nvSpPr>
            <p:spPr>
              <a:xfrm>
                <a:off x="4461497" y="2597117"/>
                <a:ext cx="2916900" cy="12192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Me</a:t>
                </a:r>
                <a:endParaRPr b="0" i="0" sz="800" u="none" cap="none" strike="noStrike">
                  <a:solidFill>
                    <a:schemeClr val="dk1"/>
                  </a:solidFill>
                  <a:latin typeface="Arial"/>
                  <a:ea typeface="Arial"/>
                  <a:cs typeface="Arial"/>
                  <a:sym typeface="Arial"/>
                </a:endParaRPr>
              </a:p>
            </p:txBody>
          </p:sp>
        </p:grpSp>
      </p:grpSp>
      <p:grpSp>
        <p:nvGrpSpPr>
          <p:cNvPr id="318" name="Google Shape;318;p19"/>
          <p:cNvGrpSpPr/>
          <p:nvPr/>
        </p:nvGrpSpPr>
        <p:grpSpPr>
          <a:xfrm>
            <a:off x="9490080" y="2384773"/>
            <a:ext cx="2486145" cy="3986322"/>
            <a:chOff x="4100910" y="1354583"/>
            <a:chExt cx="3493740" cy="5067788"/>
          </a:xfrm>
        </p:grpSpPr>
        <p:grpSp>
          <p:nvGrpSpPr>
            <p:cNvPr id="319" name="Google Shape;319;p19"/>
            <p:cNvGrpSpPr/>
            <p:nvPr/>
          </p:nvGrpSpPr>
          <p:grpSpPr>
            <a:xfrm>
              <a:off x="4100910" y="3136871"/>
              <a:ext cx="3493740" cy="3285500"/>
              <a:chOff x="3514138" y="827133"/>
              <a:chExt cx="4876800" cy="4876800"/>
            </a:xfrm>
          </p:grpSpPr>
          <p:sp>
            <p:nvSpPr>
              <p:cNvPr id="320" name="Google Shape;320;p19"/>
              <p:cNvSpPr/>
              <p:nvPr/>
            </p:nvSpPr>
            <p:spPr>
              <a:xfrm>
                <a:off x="3514138" y="827133"/>
                <a:ext cx="4876800" cy="4876800"/>
              </a:xfrm>
              <a:prstGeom prst="ellipse">
                <a:avLst/>
              </a:prstGeom>
              <a:solidFill>
                <a:srgbClr val="00B05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9"/>
              <p:cNvSpPr/>
              <p:nvPr/>
            </p:nvSpPr>
            <p:spPr>
              <a:xfrm>
                <a:off x="4700283" y="4098588"/>
                <a:ext cx="3690600" cy="7314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The Environment</a:t>
                </a:r>
                <a:endParaRPr b="0" i="0" sz="1800" u="none" cap="none" strike="noStrike">
                  <a:solidFill>
                    <a:schemeClr val="dk1"/>
                  </a:solidFill>
                  <a:latin typeface="Arial"/>
                  <a:ea typeface="Arial"/>
                  <a:cs typeface="Arial"/>
                  <a:sym typeface="Arial"/>
                </a:endParaRPr>
              </a:p>
            </p:txBody>
          </p:sp>
        </p:grpSp>
        <p:grpSp>
          <p:nvGrpSpPr>
            <p:cNvPr id="322" name="Google Shape;322;p19"/>
            <p:cNvGrpSpPr/>
            <p:nvPr/>
          </p:nvGrpSpPr>
          <p:grpSpPr>
            <a:xfrm>
              <a:off x="4950781" y="1354583"/>
              <a:ext cx="1309421" cy="1358798"/>
              <a:chOff x="6649823" y="910466"/>
              <a:chExt cx="3657600" cy="3657600"/>
            </a:xfrm>
          </p:grpSpPr>
          <p:sp>
            <p:nvSpPr>
              <p:cNvPr id="323" name="Google Shape;323;p19"/>
              <p:cNvSpPr/>
              <p:nvPr/>
            </p:nvSpPr>
            <p:spPr>
              <a:xfrm>
                <a:off x="6649823" y="910466"/>
                <a:ext cx="3657600" cy="3657600"/>
              </a:xfrm>
              <a:prstGeom prst="ellipse">
                <a:avLst/>
              </a:prstGeom>
              <a:solidFill>
                <a:srgbClr val="00B0F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9"/>
              <p:cNvSpPr/>
              <p:nvPr/>
            </p:nvSpPr>
            <p:spPr>
              <a:xfrm>
                <a:off x="7090756" y="2053467"/>
                <a:ext cx="2681100" cy="6858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Other People</a:t>
                </a:r>
                <a:endParaRPr b="0" i="0" sz="1000" u="none" cap="none" strike="noStrike">
                  <a:solidFill>
                    <a:schemeClr val="dk1"/>
                  </a:solidFill>
                  <a:latin typeface="Arial"/>
                  <a:ea typeface="Arial"/>
                  <a:cs typeface="Arial"/>
                  <a:sym typeface="Arial"/>
                </a:endParaRPr>
              </a:p>
            </p:txBody>
          </p:sp>
        </p:grpSp>
        <p:grpSp>
          <p:nvGrpSpPr>
            <p:cNvPr id="325" name="Google Shape;325;p19"/>
            <p:cNvGrpSpPr/>
            <p:nvPr/>
          </p:nvGrpSpPr>
          <p:grpSpPr>
            <a:xfrm>
              <a:off x="4581051" y="2080086"/>
              <a:ext cx="709955" cy="469880"/>
              <a:chOff x="4905546" y="1650991"/>
              <a:chExt cx="1787400" cy="2438400"/>
            </a:xfrm>
          </p:grpSpPr>
          <p:sp>
            <p:nvSpPr>
              <p:cNvPr id="326" name="Google Shape;326;p19"/>
              <p:cNvSpPr/>
              <p:nvPr/>
            </p:nvSpPr>
            <p:spPr>
              <a:xfrm>
                <a:off x="4905546" y="1650991"/>
                <a:ext cx="1787400" cy="2438400"/>
              </a:xfrm>
              <a:prstGeom prst="ellipse">
                <a:avLst/>
              </a:prstGeom>
              <a:solidFill>
                <a:srgbClr val="FFC00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9"/>
              <p:cNvSpPr/>
              <p:nvPr/>
            </p:nvSpPr>
            <p:spPr>
              <a:xfrm>
                <a:off x="5248019" y="2870188"/>
                <a:ext cx="1087800" cy="6096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Me</a:t>
                </a:r>
                <a:endParaRPr b="0" i="0" sz="800" u="none" cap="none" strike="noStrike">
                  <a:solidFill>
                    <a:schemeClr val="dk1"/>
                  </a:solidFill>
                  <a:latin typeface="Arial"/>
                  <a:ea typeface="Arial"/>
                  <a:cs typeface="Arial"/>
                  <a:sym typeface="Arial"/>
                </a:endParaRPr>
              </a:p>
            </p:txBody>
          </p:sp>
        </p:grpSp>
        <p:cxnSp>
          <p:nvCxnSpPr>
            <p:cNvPr id="328" name="Google Shape;328;p19"/>
            <p:cNvCxnSpPr>
              <a:stCxn id="323" idx="5"/>
            </p:cNvCxnSpPr>
            <p:nvPr/>
          </p:nvCxnSpPr>
          <p:spPr>
            <a:xfrm>
              <a:off x="6068441" y="2514390"/>
              <a:ext cx="91200" cy="736800"/>
            </a:xfrm>
            <a:prstGeom prst="straightConnector1">
              <a:avLst/>
            </a:prstGeom>
            <a:noFill/>
            <a:ln cap="flat" cmpd="sng" w="44450">
              <a:solidFill>
                <a:schemeClr val="accent1"/>
              </a:solidFill>
              <a:prstDash val="solid"/>
              <a:round/>
              <a:headEnd len="sm" w="sm" type="none"/>
              <a:tailEnd len="med" w="med" type="stealth"/>
            </a:ln>
            <a:effectLst>
              <a:outerShdw blurRad="38100" rotWithShape="0" algn="br" dir="2700000" dist="25400">
                <a:srgbClr val="000000">
                  <a:alpha val="60000"/>
                </a:srgbClr>
              </a:outerShdw>
            </a:effectLst>
          </p:spPr>
        </p:cxnSp>
        <p:cxnSp>
          <p:nvCxnSpPr>
            <p:cNvPr id="329" name="Google Shape;329;p19"/>
            <p:cNvCxnSpPr/>
            <p:nvPr/>
          </p:nvCxnSpPr>
          <p:spPr>
            <a:xfrm rot="10800000">
              <a:off x="5290900" y="2550100"/>
              <a:ext cx="93900" cy="701100"/>
            </a:xfrm>
            <a:prstGeom prst="straightConnector1">
              <a:avLst/>
            </a:prstGeom>
            <a:noFill/>
            <a:ln cap="flat" cmpd="sng" w="44450">
              <a:solidFill>
                <a:schemeClr val="accent1"/>
              </a:solidFill>
              <a:prstDash val="solid"/>
              <a:round/>
              <a:headEnd len="sm" w="sm" type="none"/>
              <a:tailEnd len="med" w="med" type="stealth"/>
            </a:ln>
            <a:effectLst>
              <a:outerShdw blurRad="38100" rotWithShape="0" algn="br" dir="2700000" dist="25400">
                <a:srgbClr val="000000">
                  <a:alpha val="60000"/>
                </a:srgbClr>
              </a:outerShdw>
            </a:effectLst>
          </p:spPr>
        </p:cxnSp>
      </p:grpSp>
      <p:sp>
        <p:nvSpPr>
          <p:cNvPr id="330" name="Google Shape;330;p19"/>
          <p:cNvSpPr txBox="1"/>
          <p:nvPr/>
        </p:nvSpPr>
        <p:spPr>
          <a:xfrm>
            <a:off x="805750" y="932525"/>
            <a:ext cx="10862400" cy="1314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518"/>
              </a:spcBef>
              <a:spcAft>
                <a:spcPts val="0"/>
              </a:spcAft>
              <a:buClr>
                <a:srgbClr val="000000"/>
              </a:buClr>
              <a:buSzPts val="2500"/>
              <a:buFont typeface="Arial"/>
              <a:buNone/>
            </a:pPr>
            <a:r>
              <a:rPr b="0" i="0" lang="en-GB" sz="2500" u="none" cap="none" strike="noStrike">
                <a:solidFill>
                  <a:srgbClr val="4B3186"/>
                </a:solidFill>
                <a:latin typeface="Arial"/>
                <a:ea typeface="Arial"/>
                <a:cs typeface="Arial"/>
                <a:sym typeface="Arial"/>
              </a:rPr>
              <a:t>Can you match any of these diagrams to one of the 3 mindsets, or do you think  you think they come from a completely different viewpoint?</a:t>
            </a:r>
            <a:endParaRPr b="0" i="0" sz="2500" u="none" cap="none" strike="noStrike">
              <a:solidFill>
                <a:srgbClr val="4B3186"/>
              </a:solidFill>
              <a:latin typeface="Arial"/>
              <a:ea typeface="Arial"/>
              <a:cs typeface="Arial"/>
              <a:sym typeface="Arial"/>
            </a:endParaRPr>
          </a:p>
          <a:p>
            <a:pPr indent="0" lvl="0" marL="0" marR="0" rtl="0" algn="l">
              <a:lnSpc>
                <a:spcPct val="90000"/>
              </a:lnSpc>
              <a:spcBef>
                <a:spcPts val="518"/>
              </a:spcBef>
              <a:spcAft>
                <a:spcPts val="0"/>
              </a:spcAft>
              <a:buClr>
                <a:schemeClr val="dk1"/>
              </a:buClr>
              <a:buSzPts val="2202"/>
              <a:buFont typeface="Arial"/>
              <a:buNone/>
            </a:pPr>
            <a:r>
              <a:rPr b="0" i="0" lang="en-GB" sz="2500" u="none" cap="none" strike="noStrike">
                <a:solidFill>
                  <a:srgbClr val="EA5783"/>
                </a:solidFill>
                <a:latin typeface="Arial"/>
                <a:ea typeface="Arial"/>
                <a:cs typeface="Arial"/>
                <a:sym typeface="Arial"/>
              </a:rPr>
              <a:t>Which ones are more Anthropocentric and which ones are Eco-centric?</a:t>
            </a:r>
            <a:endParaRPr b="0" i="0" sz="2500" u="none" cap="none" strike="noStrike">
              <a:solidFill>
                <a:srgbClr val="EA5783"/>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pic>
        <p:nvPicPr>
          <p:cNvPr id="72" name="Google Shape;72;p2"/>
          <p:cNvPicPr preferRelativeResize="0"/>
          <p:nvPr/>
        </p:nvPicPr>
        <p:blipFill rotWithShape="1">
          <a:blip r:embed="rId3">
            <a:alphaModFix/>
          </a:blip>
          <a:srcRect b="64216" l="39342" r="20131" t="16826"/>
          <a:stretch/>
        </p:blipFill>
        <p:spPr>
          <a:xfrm>
            <a:off x="7194758" y="0"/>
            <a:ext cx="4940970" cy="1299410"/>
          </a:xfrm>
          <a:prstGeom prst="rect">
            <a:avLst/>
          </a:prstGeom>
          <a:noFill/>
          <a:ln>
            <a:noFill/>
          </a:ln>
        </p:spPr>
      </p:pic>
      <p:pic>
        <p:nvPicPr>
          <p:cNvPr id="73" name="Google Shape;73;p2"/>
          <p:cNvPicPr preferRelativeResize="0"/>
          <p:nvPr/>
        </p:nvPicPr>
        <p:blipFill rotWithShape="1">
          <a:blip r:embed="rId4">
            <a:alphaModFix/>
          </a:blip>
          <a:srcRect b="10134" l="2998" r="7001" t="18933"/>
          <a:stretch/>
        </p:blipFill>
        <p:spPr>
          <a:xfrm>
            <a:off x="276255" y="1299410"/>
            <a:ext cx="11639490" cy="515766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20"/>
          <p:cNvSpPr/>
          <p:nvPr/>
        </p:nvSpPr>
        <p:spPr>
          <a:xfrm>
            <a:off x="182500" y="434975"/>
            <a:ext cx="11637300" cy="62106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20"/>
          <p:cNvSpPr txBox="1"/>
          <p:nvPr>
            <p:ph type="title"/>
          </p:nvPr>
        </p:nvSpPr>
        <p:spPr>
          <a:xfrm>
            <a:off x="609600" y="695100"/>
            <a:ext cx="10972800" cy="990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a:buNone/>
            </a:pPr>
            <a:r>
              <a:rPr b="1" lang="en-GB">
                <a:solidFill>
                  <a:srgbClr val="4B3186"/>
                </a:solidFill>
              </a:rPr>
              <a:t>Dominion / Stewardship / All creatures together</a:t>
            </a:r>
            <a:endParaRPr b="1">
              <a:solidFill>
                <a:srgbClr val="4B3186"/>
              </a:solidFill>
            </a:endParaRPr>
          </a:p>
        </p:txBody>
      </p:sp>
      <p:sp>
        <p:nvSpPr>
          <p:cNvPr id="338" name="Google Shape;338;p20"/>
          <p:cNvSpPr txBox="1"/>
          <p:nvPr>
            <p:ph idx="1" type="body"/>
          </p:nvPr>
        </p:nvSpPr>
        <p:spPr>
          <a:xfrm>
            <a:off x="475950" y="2195850"/>
            <a:ext cx="11240100" cy="343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518"/>
              </a:spcBef>
              <a:spcAft>
                <a:spcPts val="0"/>
              </a:spcAft>
              <a:buSzPts val="2202"/>
              <a:buNone/>
            </a:pPr>
            <a:r>
              <a:rPr lang="en-GB" sz="2500">
                <a:solidFill>
                  <a:srgbClr val="EA5783"/>
                </a:solidFill>
              </a:rPr>
              <a:t>Is your own diagram / picture </a:t>
            </a:r>
            <a:r>
              <a:rPr b="1" lang="en-GB" sz="2500">
                <a:solidFill>
                  <a:srgbClr val="EA5783"/>
                </a:solidFill>
              </a:rPr>
              <a:t>anthropocentric </a:t>
            </a:r>
            <a:r>
              <a:rPr lang="en-GB" sz="2500">
                <a:solidFill>
                  <a:srgbClr val="EA5783"/>
                </a:solidFill>
              </a:rPr>
              <a:t>or </a:t>
            </a:r>
            <a:r>
              <a:rPr b="1" lang="en-GB" sz="2500">
                <a:solidFill>
                  <a:srgbClr val="EA5783"/>
                </a:solidFill>
              </a:rPr>
              <a:t>eco-centric</a:t>
            </a:r>
            <a:r>
              <a:rPr lang="en-GB" sz="2500">
                <a:solidFill>
                  <a:srgbClr val="EA5783"/>
                </a:solidFill>
              </a:rPr>
              <a:t>? </a:t>
            </a:r>
            <a:endParaRPr sz="2500">
              <a:solidFill>
                <a:srgbClr val="EA5783"/>
              </a:solidFill>
            </a:endParaRPr>
          </a:p>
          <a:p>
            <a:pPr indent="0" lvl="0" marL="0" rtl="0" algn="l">
              <a:lnSpc>
                <a:spcPct val="90000"/>
              </a:lnSpc>
              <a:spcBef>
                <a:spcPts val="518"/>
              </a:spcBef>
              <a:spcAft>
                <a:spcPts val="0"/>
              </a:spcAft>
              <a:buClr>
                <a:schemeClr val="dk1"/>
              </a:buClr>
              <a:buSzPts val="2202"/>
              <a:buFont typeface="Arial"/>
              <a:buNone/>
            </a:pPr>
            <a:r>
              <a:rPr lang="en-GB" sz="2500">
                <a:solidFill>
                  <a:srgbClr val="EA5783"/>
                </a:solidFill>
              </a:rPr>
              <a:t>Which of the 3 mindsets do you think it matches best with?</a:t>
            </a:r>
            <a:endParaRPr sz="2500">
              <a:solidFill>
                <a:srgbClr val="EA5783"/>
              </a:solidFill>
            </a:endParaRPr>
          </a:p>
          <a:p>
            <a:pPr indent="0" lvl="0" marL="0" rtl="0" algn="l">
              <a:lnSpc>
                <a:spcPct val="90000"/>
              </a:lnSpc>
              <a:spcBef>
                <a:spcPts val="518"/>
              </a:spcBef>
              <a:spcAft>
                <a:spcPts val="0"/>
              </a:spcAft>
              <a:buSzPts val="2202"/>
              <a:buNone/>
            </a:pPr>
            <a:r>
              <a:t/>
            </a:r>
            <a:endParaRPr sz="2500"/>
          </a:p>
          <a:p>
            <a:pPr indent="0" lvl="0" marL="0" rtl="0" algn="l">
              <a:lnSpc>
                <a:spcPct val="90000"/>
              </a:lnSpc>
              <a:spcBef>
                <a:spcPts val="518"/>
              </a:spcBef>
              <a:spcAft>
                <a:spcPts val="0"/>
              </a:spcAft>
              <a:buSzPts val="2202"/>
              <a:buNone/>
            </a:pPr>
            <a:r>
              <a:t/>
            </a:r>
            <a:endParaRPr sz="2500"/>
          </a:p>
          <a:p>
            <a:pPr indent="0" lvl="0" marL="0" rtl="0" algn="l">
              <a:lnSpc>
                <a:spcPct val="90000"/>
              </a:lnSpc>
              <a:spcBef>
                <a:spcPts val="518"/>
              </a:spcBef>
              <a:spcAft>
                <a:spcPts val="0"/>
              </a:spcAft>
              <a:buSzPts val="2202"/>
              <a:buNone/>
            </a:pPr>
            <a:r>
              <a:rPr lang="en-GB" sz="2500">
                <a:solidFill>
                  <a:srgbClr val="4B3186"/>
                </a:solidFill>
              </a:rPr>
              <a:t>What about the pictures and diagrams from other people in your group?</a:t>
            </a:r>
            <a:endParaRPr sz="2500">
              <a:solidFill>
                <a:srgbClr val="4B3186"/>
              </a:solidFill>
            </a:endParaRPr>
          </a:p>
          <a:p>
            <a:pPr indent="0" lvl="0" marL="0" rtl="0" algn="l">
              <a:lnSpc>
                <a:spcPct val="90000"/>
              </a:lnSpc>
              <a:spcBef>
                <a:spcPts val="518"/>
              </a:spcBef>
              <a:spcAft>
                <a:spcPts val="0"/>
              </a:spcAft>
              <a:buSzPts val="2202"/>
              <a:buNone/>
            </a:pPr>
            <a:r>
              <a:t/>
            </a:r>
            <a:endParaRPr sz="2500">
              <a:solidFill>
                <a:srgbClr val="4B3186"/>
              </a:solidFill>
            </a:endParaRPr>
          </a:p>
          <a:p>
            <a:pPr indent="0" lvl="0" marL="0" rtl="0" algn="l">
              <a:lnSpc>
                <a:spcPct val="90000"/>
              </a:lnSpc>
              <a:spcBef>
                <a:spcPts val="518"/>
              </a:spcBef>
              <a:spcAft>
                <a:spcPts val="0"/>
              </a:spcAft>
              <a:buSzPts val="2202"/>
              <a:buNone/>
            </a:pPr>
            <a:r>
              <a:rPr lang="en-GB" sz="2500">
                <a:solidFill>
                  <a:srgbClr val="4B3186"/>
                </a:solidFill>
              </a:rPr>
              <a:t>Can you match them to one of the 3 mindsets, or do you think  you think they come from a completely different viewpoint?</a:t>
            </a:r>
            <a:endParaRPr sz="2500">
              <a:solidFill>
                <a:srgbClr val="EA5783"/>
              </a:solidFill>
            </a:endParaRPr>
          </a:p>
          <a:p>
            <a:pPr indent="0" lvl="0" marL="0" rtl="0" algn="l">
              <a:lnSpc>
                <a:spcPct val="90000"/>
              </a:lnSpc>
              <a:spcBef>
                <a:spcPts val="518"/>
              </a:spcBef>
              <a:spcAft>
                <a:spcPts val="2100"/>
              </a:spcAft>
              <a:buSzPts val="2202"/>
              <a:buNone/>
            </a:pPr>
            <a:r>
              <a:t/>
            </a:r>
            <a:endParaRPr sz="2590">
              <a:solidFill>
                <a:srgbClr val="C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21"/>
          <p:cNvSpPr/>
          <p:nvPr/>
        </p:nvSpPr>
        <p:spPr>
          <a:xfrm>
            <a:off x="121800" y="1624775"/>
            <a:ext cx="11940804" cy="3944862"/>
          </a:xfrm>
          <a:prstGeom prst="flowChartTerminator">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21"/>
          <p:cNvSpPr/>
          <p:nvPr/>
        </p:nvSpPr>
        <p:spPr>
          <a:xfrm>
            <a:off x="607325" y="2616050"/>
            <a:ext cx="10984925" cy="1982550"/>
          </a:xfrm>
          <a:prstGeom prst="rect">
            <a:avLst/>
          </a:prstGeom>
        </p:spPr>
        <p:txBody>
          <a:bodyPr>
            <a:prstTxWarp prst="textPlain"/>
          </a:bodyPr>
          <a:lstStyle/>
          <a:p>
            <a:pPr lvl="0" algn="ctr"/>
            <a:r>
              <a:rPr b="0" i="0">
                <a:ln cap="flat" cmpd="sng" w="28575">
                  <a:solidFill>
                    <a:srgbClr val="4B3186"/>
                  </a:solidFill>
                  <a:prstDash val="solid"/>
                  <a:round/>
                  <a:headEnd len="sm" w="sm" type="none"/>
                  <a:tailEnd len="sm" w="sm" type="none"/>
                </a:ln>
                <a:solidFill>
                  <a:srgbClr val="4B3186"/>
                </a:solidFill>
                <a:latin typeface="Arial"/>
              </a:rPr>
              <a:t>Your decision matters!</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22"/>
          <p:cNvSpPr/>
          <p:nvPr/>
        </p:nvSpPr>
        <p:spPr>
          <a:xfrm>
            <a:off x="394900" y="1822025"/>
            <a:ext cx="11409900" cy="47793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22"/>
          <p:cNvSpPr txBox="1"/>
          <p:nvPr>
            <p:ph type="title"/>
          </p:nvPr>
        </p:nvSpPr>
        <p:spPr>
          <a:xfrm>
            <a:off x="941830" y="6785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1" lang="en-GB" sz="3900">
                <a:solidFill>
                  <a:srgbClr val="4B3186"/>
                </a:solidFill>
              </a:rPr>
              <a:t>Decisions, Decisions, Decisions…</a:t>
            </a:r>
            <a:endParaRPr b="1" sz="3900">
              <a:solidFill>
                <a:srgbClr val="4B3186"/>
              </a:solidFill>
            </a:endParaRPr>
          </a:p>
        </p:txBody>
      </p:sp>
      <p:sp>
        <p:nvSpPr>
          <p:cNvPr id="352" name="Google Shape;352;p22"/>
          <p:cNvSpPr txBox="1"/>
          <p:nvPr/>
        </p:nvSpPr>
        <p:spPr>
          <a:xfrm>
            <a:off x="834925" y="2004100"/>
            <a:ext cx="7905300" cy="3687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rgbClr val="000000"/>
                </a:solidFill>
                <a:latin typeface="Arial"/>
                <a:ea typeface="Arial"/>
                <a:cs typeface="Arial"/>
                <a:sym typeface="Arial"/>
              </a:rPr>
              <a:t>As global citizens, we all have to make decisions about: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800"/>
              <a:buFont typeface="Arial"/>
              <a:buChar char="•"/>
            </a:pPr>
            <a:r>
              <a:rPr b="0" i="0" lang="en-GB" sz="2800" u="none" cap="none" strike="noStrike">
                <a:solidFill>
                  <a:srgbClr val="000000"/>
                </a:solidFill>
                <a:latin typeface="Arial"/>
                <a:ea typeface="Arial"/>
                <a:cs typeface="Arial"/>
                <a:sym typeface="Arial"/>
              </a:rPr>
              <a:t>how we live on this planet as a community</a:t>
            </a:r>
            <a:endParaRPr/>
          </a:p>
          <a:p>
            <a:pPr indent="-279400" lvl="0" marL="457200" marR="0" rtl="0" algn="l">
              <a:lnSpc>
                <a:spcPct val="100000"/>
              </a:lnSpc>
              <a:spcBef>
                <a:spcPts val="0"/>
              </a:spcBef>
              <a:spcAft>
                <a:spcPts val="0"/>
              </a:spcAft>
              <a:buClr>
                <a:srgbClr val="000000"/>
              </a:buClr>
              <a:buSzPts val="2800"/>
              <a:buFont typeface="Arial"/>
              <a:buNone/>
            </a:pPr>
            <a:r>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rgbClr val="000000"/>
              </a:buClr>
              <a:buSzPts val="2800"/>
              <a:buFont typeface="Arial"/>
              <a:buChar char="•"/>
            </a:pPr>
            <a:r>
              <a:rPr b="0" i="0" lang="en-GB" sz="2800" u="none" cap="none" strike="noStrike">
                <a:solidFill>
                  <a:srgbClr val="000000"/>
                </a:solidFill>
                <a:latin typeface="Arial"/>
                <a:ea typeface="Arial"/>
                <a:cs typeface="Arial"/>
                <a:sym typeface="Arial"/>
              </a:rPr>
              <a:t>what we can/should do, so that future   human generations and all life forms also have a good life on this planet</a:t>
            </a:r>
            <a:endParaRPr b="0" i="0" sz="1400" u="none" cap="none" strike="noStrike">
              <a:solidFill>
                <a:srgbClr val="000000"/>
              </a:solidFill>
              <a:latin typeface="Arial"/>
              <a:ea typeface="Arial"/>
              <a:cs typeface="Arial"/>
              <a:sym typeface="Arial"/>
            </a:endParaRPr>
          </a:p>
        </p:txBody>
      </p:sp>
      <p:pic>
        <p:nvPicPr>
          <p:cNvPr descr="Earth, Asia, Russia, China, Map, Planet, Globe, Orbit" id="353" name="Google Shape;353;p22"/>
          <p:cNvPicPr preferRelativeResize="0"/>
          <p:nvPr/>
        </p:nvPicPr>
        <p:blipFill rotWithShape="1">
          <a:blip r:embed="rId3">
            <a:alphaModFix/>
          </a:blip>
          <a:srcRect b="8120" l="9353" r="9884" t="8000"/>
          <a:stretch/>
        </p:blipFill>
        <p:spPr>
          <a:xfrm>
            <a:off x="8129847" y="2526103"/>
            <a:ext cx="3517623" cy="3653372"/>
          </a:xfrm>
          <a:prstGeom prst="ellipse">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Google Shape;358;p23"/>
          <p:cNvSpPr/>
          <p:nvPr/>
        </p:nvSpPr>
        <p:spPr>
          <a:xfrm>
            <a:off x="512550" y="1851000"/>
            <a:ext cx="11166900" cy="35370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23"/>
          <p:cNvSpPr txBox="1"/>
          <p:nvPr>
            <p:ph type="title"/>
          </p:nvPr>
        </p:nvSpPr>
        <p:spPr>
          <a:xfrm>
            <a:off x="1002530" y="83447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1" lang="en-GB">
                <a:solidFill>
                  <a:srgbClr val="4B3186"/>
                </a:solidFill>
              </a:rPr>
              <a:t>Decisions, Decisions, Decisions…</a:t>
            </a:r>
            <a:endParaRPr b="1">
              <a:solidFill>
                <a:srgbClr val="4B3186"/>
              </a:solidFill>
            </a:endParaRPr>
          </a:p>
        </p:txBody>
      </p:sp>
      <p:pic>
        <p:nvPicPr>
          <p:cNvPr id="360" name="Google Shape;360;p23"/>
          <p:cNvPicPr preferRelativeResize="0"/>
          <p:nvPr/>
        </p:nvPicPr>
        <p:blipFill rotWithShape="1">
          <a:blip r:embed="rId3">
            <a:alphaModFix/>
          </a:blip>
          <a:srcRect b="0" l="0" r="0" t="0"/>
          <a:stretch/>
        </p:blipFill>
        <p:spPr>
          <a:xfrm>
            <a:off x="9715500" y="3773713"/>
            <a:ext cx="2476500" cy="3084285"/>
          </a:xfrm>
          <a:prstGeom prst="rect">
            <a:avLst/>
          </a:prstGeom>
          <a:noFill/>
          <a:ln>
            <a:noFill/>
          </a:ln>
        </p:spPr>
      </p:pic>
      <p:sp>
        <p:nvSpPr>
          <p:cNvPr id="361" name="Google Shape;361;p23"/>
          <p:cNvSpPr txBox="1"/>
          <p:nvPr/>
        </p:nvSpPr>
        <p:spPr>
          <a:xfrm>
            <a:off x="755250" y="2253150"/>
            <a:ext cx="10681500" cy="2351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rgbClr val="000000"/>
                </a:solidFill>
                <a:latin typeface="Arial"/>
                <a:ea typeface="Arial"/>
                <a:cs typeface="Arial"/>
                <a:sym typeface="Arial"/>
              </a:rPr>
              <a:t>In your group, look at your scenario and choose an option.  </a:t>
            </a:r>
            <a:endParaRPr b="0"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rgbClr val="000000"/>
                </a:solidFill>
                <a:latin typeface="Arial"/>
                <a:ea typeface="Arial"/>
                <a:cs typeface="Arial"/>
                <a:sym typeface="Arial"/>
              </a:rPr>
              <a:t>The important thing is:</a:t>
            </a:r>
            <a:endParaRPr b="0"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rgbClr val="000000"/>
                </a:solidFill>
                <a:latin typeface="Arial"/>
                <a:ea typeface="Arial"/>
                <a:cs typeface="Arial"/>
                <a:sym typeface="Arial"/>
              </a:rPr>
              <a:t> </a:t>
            </a:r>
            <a:endParaRPr b="0"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800"/>
              <a:buFont typeface="Arial"/>
              <a:buNone/>
            </a:pPr>
            <a:r>
              <a:rPr b="0" i="0" lang="en-GB" sz="2800" u="none" cap="none" strike="noStrike">
                <a:solidFill>
                  <a:srgbClr val="000000"/>
                </a:solidFill>
                <a:latin typeface="Arial"/>
                <a:ea typeface="Arial"/>
                <a:cs typeface="Arial"/>
                <a:sym typeface="Arial"/>
              </a:rPr>
              <a:t>BE HONEST!</a:t>
            </a:r>
            <a:endParaRPr b="0"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2800"/>
              <a:buFont typeface="Arial"/>
              <a:buNone/>
            </a:pPr>
            <a:r>
              <a:rPr b="0" i="0" lang="en-GB" sz="2800" u="none" cap="none" strike="noStrike">
                <a:solidFill>
                  <a:srgbClr val="000000"/>
                </a:solidFill>
                <a:latin typeface="Arial"/>
                <a:ea typeface="Arial"/>
                <a:cs typeface="Arial"/>
                <a:sym typeface="Arial"/>
              </a:rPr>
              <a:t>Then complete the tasks in </a:t>
            </a:r>
            <a:r>
              <a:rPr b="1" i="0" lang="en-GB" sz="2800" u="none" cap="none" strike="noStrike">
                <a:solidFill>
                  <a:srgbClr val="000000"/>
                </a:solidFill>
                <a:latin typeface="Arial"/>
                <a:ea typeface="Arial"/>
                <a:cs typeface="Arial"/>
                <a:sym typeface="Arial"/>
              </a:rPr>
              <a:t>bold</a:t>
            </a:r>
            <a:endParaRPr b="1" i="0" sz="28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24"/>
          <p:cNvSpPr/>
          <p:nvPr/>
        </p:nvSpPr>
        <p:spPr>
          <a:xfrm>
            <a:off x="228000" y="787791"/>
            <a:ext cx="11698200" cy="5963409"/>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24"/>
          <p:cNvSpPr txBox="1"/>
          <p:nvPr>
            <p:ph type="title"/>
          </p:nvPr>
        </p:nvSpPr>
        <p:spPr>
          <a:xfrm>
            <a:off x="-368775" y="0"/>
            <a:ext cx="10972800" cy="990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1" lang="en-GB">
                <a:solidFill>
                  <a:srgbClr val="4B3186"/>
                </a:solidFill>
              </a:rPr>
              <a:t>Group 1 Clothes shopping: options</a:t>
            </a:r>
            <a:endParaRPr b="1">
              <a:solidFill>
                <a:srgbClr val="4B3186"/>
              </a:solidFill>
            </a:endParaRPr>
          </a:p>
        </p:txBody>
      </p:sp>
      <p:sp>
        <p:nvSpPr>
          <p:cNvPr id="368" name="Google Shape;368;p24"/>
          <p:cNvSpPr txBox="1"/>
          <p:nvPr>
            <p:ph idx="1" type="body"/>
          </p:nvPr>
        </p:nvSpPr>
        <p:spPr>
          <a:xfrm>
            <a:off x="756708" y="839912"/>
            <a:ext cx="10972800" cy="5837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2040"/>
              <a:buNone/>
            </a:pPr>
            <a:r>
              <a:rPr i="1" lang="en-GB" sz="2200">
                <a:solidFill>
                  <a:srgbClr val="000000"/>
                </a:solidFill>
              </a:rPr>
              <a:t>You want to buy / get new clothes to go out with your mates. Do you …?</a:t>
            </a:r>
            <a:endParaRPr sz="2200">
              <a:solidFill>
                <a:srgbClr val="000000"/>
              </a:solidFill>
            </a:endParaRPr>
          </a:p>
          <a:p>
            <a:pPr indent="-182880" lvl="0" marL="182880" rtl="0" algn="l">
              <a:lnSpc>
                <a:spcPct val="115000"/>
              </a:lnSpc>
              <a:spcBef>
                <a:spcPts val="480"/>
              </a:spcBef>
              <a:spcAft>
                <a:spcPts val="0"/>
              </a:spcAft>
              <a:buClr>
                <a:srgbClr val="000000"/>
              </a:buClr>
              <a:buSzPts val="2200"/>
              <a:buChar char="●"/>
            </a:pPr>
            <a:r>
              <a:rPr lang="en-GB" sz="2200">
                <a:solidFill>
                  <a:srgbClr val="000000"/>
                </a:solidFill>
              </a:rPr>
              <a:t>Go to Primark and buy a whole outfit for £19</a:t>
            </a:r>
            <a:endParaRPr sz="2200">
              <a:solidFill>
                <a:srgbClr val="000000"/>
              </a:solidFill>
            </a:endParaRPr>
          </a:p>
          <a:p>
            <a:pPr indent="-182880" lvl="0" marL="182880" rtl="0" algn="l">
              <a:lnSpc>
                <a:spcPct val="115000"/>
              </a:lnSpc>
              <a:spcBef>
                <a:spcPts val="480"/>
              </a:spcBef>
              <a:spcAft>
                <a:spcPts val="0"/>
              </a:spcAft>
              <a:buClr>
                <a:srgbClr val="000000"/>
              </a:buClr>
              <a:buSzPts val="2200"/>
              <a:buChar char="●"/>
            </a:pPr>
            <a:r>
              <a:rPr lang="en-GB" sz="2200">
                <a:solidFill>
                  <a:srgbClr val="000000"/>
                </a:solidFill>
              </a:rPr>
              <a:t>Go to charity shop and buy second hand</a:t>
            </a:r>
            <a:endParaRPr sz="2200">
              <a:solidFill>
                <a:srgbClr val="000000"/>
              </a:solidFill>
            </a:endParaRPr>
          </a:p>
          <a:p>
            <a:pPr indent="-182880" lvl="0" marL="182880" rtl="0" algn="l">
              <a:lnSpc>
                <a:spcPct val="115000"/>
              </a:lnSpc>
              <a:spcBef>
                <a:spcPts val="480"/>
              </a:spcBef>
              <a:spcAft>
                <a:spcPts val="0"/>
              </a:spcAft>
              <a:buClr>
                <a:srgbClr val="000000"/>
              </a:buClr>
              <a:buSzPts val="2200"/>
              <a:buChar char="●"/>
            </a:pPr>
            <a:r>
              <a:rPr lang="en-GB" sz="2200">
                <a:solidFill>
                  <a:srgbClr val="000000"/>
                </a:solidFill>
              </a:rPr>
              <a:t>Look your wardrobe and decide you can actually do with the things you already have</a:t>
            </a:r>
            <a:endParaRPr sz="2200">
              <a:solidFill>
                <a:srgbClr val="000000"/>
              </a:solidFill>
            </a:endParaRPr>
          </a:p>
          <a:p>
            <a:pPr indent="-182880" lvl="0" marL="182880" rtl="0" algn="l">
              <a:lnSpc>
                <a:spcPct val="115000"/>
              </a:lnSpc>
              <a:spcBef>
                <a:spcPts val="480"/>
              </a:spcBef>
              <a:spcAft>
                <a:spcPts val="0"/>
              </a:spcAft>
              <a:buClr>
                <a:srgbClr val="000000"/>
              </a:buClr>
              <a:buSzPts val="2200"/>
              <a:buChar char="●"/>
            </a:pPr>
            <a:r>
              <a:rPr lang="en-GB" sz="2200">
                <a:solidFill>
                  <a:srgbClr val="000000"/>
                </a:solidFill>
              </a:rPr>
              <a:t>Buy the latest trends from a fashion shop like Zara, Top Man, River Island , JD Sports etc…</a:t>
            </a:r>
            <a:endParaRPr sz="2200">
              <a:solidFill>
                <a:srgbClr val="000000"/>
              </a:solidFill>
            </a:endParaRPr>
          </a:p>
          <a:p>
            <a:pPr indent="-182880" lvl="0" marL="182880" rtl="0" algn="l">
              <a:lnSpc>
                <a:spcPct val="115000"/>
              </a:lnSpc>
              <a:spcBef>
                <a:spcPts val="480"/>
              </a:spcBef>
              <a:spcAft>
                <a:spcPts val="0"/>
              </a:spcAft>
              <a:buClr>
                <a:srgbClr val="000000"/>
              </a:buClr>
              <a:buSzPts val="2200"/>
              <a:buChar char="●"/>
            </a:pPr>
            <a:r>
              <a:rPr lang="en-GB" sz="2200">
                <a:solidFill>
                  <a:srgbClr val="000000"/>
                </a:solidFill>
              </a:rPr>
              <a:t>Look on the internet for environmentally-friendly, fairtrade clothes </a:t>
            </a:r>
            <a:endParaRPr sz="2200">
              <a:solidFill>
                <a:srgbClr val="000000"/>
              </a:solidFill>
            </a:endParaRPr>
          </a:p>
          <a:p>
            <a:pPr indent="-182880" lvl="0" marL="182880" rtl="0" algn="l">
              <a:lnSpc>
                <a:spcPct val="115000"/>
              </a:lnSpc>
              <a:spcBef>
                <a:spcPts val="480"/>
              </a:spcBef>
              <a:spcAft>
                <a:spcPts val="0"/>
              </a:spcAft>
              <a:buClr>
                <a:srgbClr val="000000"/>
              </a:buClr>
              <a:buSzPts val="2200"/>
              <a:buChar char="●"/>
            </a:pPr>
            <a:r>
              <a:rPr lang="en-GB" sz="2200">
                <a:solidFill>
                  <a:srgbClr val="000000"/>
                </a:solidFill>
              </a:rPr>
              <a:t>Buy from a fashion shop (like Primark, Zara etc) but also contact the shop saying you’d like to buy environmentally-friendly clothes </a:t>
            </a:r>
            <a:endParaRPr sz="500">
              <a:solidFill>
                <a:srgbClr val="000000"/>
              </a:solidFill>
            </a:endParaRPr>
          </a:p>
          <a:p>
            <a:pPr indent="0" lvl="0" marL="182880" rtl="0" algn="l">
              <a:lnSpc>
                <a:spcPct val="115000"/>
              </a:lnSpc>
              <a:spcBef>
                <a:spcPts val="480"/>
              </a:spcBef>
              <a:spcAft>
                <a:spcPts val="0"/>
              </a:spcAft>
              <a:buSzPts val="1530"/>
              <a:buNone/>
            </a:pPr>
            <a:r>
              <a:t/>
            </a:r>
            <a:endParaRPr sz="500">
              <a:solidFill>
                <a:srgbClr val="000000"/>
              </a:solidFill>
            </a:endParaRPr>
          </a:p>
          <a:p>
            <a:pPr indent="0" lvl="0" marL="0" rtl="0" algn="l">
              <a:lnSpc>
                <a:spcPct val="115000"/>
              </a:lnSpc>
              <a:spcBef>
                <a:spcPts val="500"/>
              </a:spcBef>
              <a:spcAft>
                <a:spcPts val="0"/>
              </a:spcAft>
              <a:buSzPts val="1530"/>
              <a:buNone/>
            </a:pPr>
            <a:r>
              <a:rPr b="1" lang="en-GB" sz="2200">
                <a:solidFill>
                  <a:schemeClr val="dk1"/>
                </a:solidFill>
              </a:rPr>
              <a:t>Write the choice you’ve made in your books. Why have you made these choices?</a:t>
            </a:r>
            <a:endParaRPr b="1" sz="2200">
              <a:solidFill>
                <a:schemeClr val="dk1"/>
              </a:solidFill>
            </a:endParaRPr>
          </a:p>
          <a:p>
            <a:pPr indent="0" lvl="0" marL="0" rtl="0" algn="l">
              <a:lnSpc>
                <a:spcPct val="115000"/>
              </a:lnSpc>
              <a:spcBef>
                <a:spcPts val="500"/>
              </a:spcBef>
              <a:spcAft>
                <a:spcPts val="0"/>
              </a:spcAft>
              <a:buSzPts val="1530"/>
              <a:buNone/>
            </a:pPr>
            <a:r>
              <a:rPr b="1" lang="en-GB" sz="2200">
                <a:solidFill>
                  <a:schemeClr val="dk1"/>
                </a:solidFill>
              </a:rPr>
              <a:t>Do your choices reflect </a:t>
            </a:r>
            <a:r>
              <a:rPr b="1" lang="en-GB" sz="2200">
                <a:solidFill>
                  <a:srgbClr val="EA5783"/>
                </a:solidFill>
              </a:rPr>
              <a:t>stewardship / dominion /  all creatures together</a:t>
            </a:r>
            <a:r>
              <a:rPr b="1" lang="en-GB" sz="2200">
                <a:solidFill>
                  <a:schemeClr val="dk1"/>
                </a:solidFill>
              </a:rPr>
              <a:t>?</a:t>
            </a:r>
            <a:endParaRPr b="1" sz="2200">
              <a:solidFill>
                <a:schemeClr val="dk1"/>
              </a:solidFill>
            </a:endParaRPr>
          </a:p>
          <a:p>
            <a:pPr indent="0" lvl="0" marL="0" rtl="0" algn="l">
              <a:lnSpc>
                <a:spcPct val="115000"/>
              </a:lnSpc>
              <a:spcBef>
                <a:spcPts val="500"/>
              </a:spcBef>
              <a:spcAft>
                <a:spcPts val="0"/>
              </a:spcAft>
              <a:buSzPts val="1530"/>
              <a:buNone/>
            </a:pPr>
            <a:r>
              <a:rPr b="1" lang="en-GB" sz="2200">
                <a:solidFill>
                  <a:schemeClr val="dk1"/>
                </a:solidFill>
              </a:rPr>
              <a:t>Are your choices more </a:t>
            </a:r>
            <a:r>
              <a:rPr b="1" lang="en-GB" sz="2200">
                <a:solidFill>
                  <a:srgbClr val="EA5783"/>
                </a:solidFill>
              </a:rPr>
              <a:t>anthropocentric</a:t>
            </a:r>
            <a:r>
              <a:rPr b="1" lang="en-GB" sz="2200">
                <a:solidFill>
                  <a:schemeClr val="dk1"/>
                </a:solidFill>
              </a:rPr>
              <a:t> or </a:t>
            </a:r>
            <a:r>
              <a:rPr b="1" lang="en-GB" sz="2200">
                <a:solidFill>
                  <a:srgbClr val="EA5783"/>
                </a:solidFill>
              </a:rPr>
              <a:t>ecocentric</a:t>
            </a:r>
            <a:r>
              <a:rPr b="1" lang="en-GB" sz="2200">
                <a:solidFill>
                  <a:schemeClr val="dk1"/>
                </a:solidFill>
              </a:rPr>
              <a:t>?</a:t>
            </a:r>
            <a:endParaRPr b="1" sz="2200">
              <a:solidFill>
                <a:schemeClr val="dk1"/>
              </a:solidFill>
            </a:endParaRPr>
          </a:p>
          <a:p>
            <a:pPr indent="0" lvl="0" marL="182880" rtl="0" algn="l">
              <a:lnSpc>
                <a:spcPct val="115000"/>
              </a:lnSpc>
              <a:spcBef>
                <a:spcPts val="480"/>
              </a:spcBef>
              <a:spcAft>
                <a:spcPts val="0"/>
              </a:spcAft>
              <a:buSzPts val="1530"/>
              <a:buNone/>
            </a:pPr>
            <a:r>
              <a:t/>
            </a:r>
            <a:endParaRPr sz="2200">
              <a:solidFill>
                <a:srgbClr val="000000"/>
              </a:solidFill>
            </a:endParaRPr>
          </a:p>
          <a:p>
            <a:pPr indent="-53338" lvl="0" marL="182880" rtl="0" algn="l">
              <a:lnSpc>
                <a:spcPct val="115000"/>
              </a:lnSpc>
              <a:spcBef>
                <a:spcPts val="480"/>
              </a:spcBef>
              <a:spcAft>
                <a:spcPts val="2100"/>
              </a:spcAft>
              <a:buSzPts val="2040"/>
              <a:buNone/>
            </a:pPr>
            <a:r>
              <a:t/>
            </a:r>
            <a:endParaRPr/>
          </a:p>
        </p:txBody>
      </p:sp>
      <p:pic>
        <p:nvPicPr>
          <p:cNvPr id="369" name="Google Shape;369;p24"/>
          <p:cNvPicPr preferRelativeResize="0"/>
          <p:nvPr/>
        </p:nvPicPr>
        <p:blipFill rotWithShape="1">
          <a:blip r:embed="rId3">
            <a:alphaModFix/>
          </a:blip>
          <a:srcRect b="0" l="0" r="0" t="0"/>
          <a:stretch/>
        </p:blipFill>
        <p:spPr>
          <a:xfrm>
            <a:off x="9788075" y="103625"/>
            <a:ext cx="2708725" cy="1834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Google Shape;374;p25"/>
          <p:cNvSpPr/>
          <p:nvPr/>
        </p:nvSpPr>
        <p:spPr>
          <a:xfrm>
            <a:off x="258350" y="1143000"/>
            <a:ext cx="11713200" cy="56088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25"/>
          <p:cNvSpPr txBox="1"/>
          <p:nvPr>
            <p:ph type="title"/>
          </p:nvPr>
        </p:nvSpPr>
        <p:spPr>
          <a:xfrm>
            <a:off x="609600" y="152400"/>
            <a:ext cx="10972800" cy="990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1" lang="en-GB">
                <a:solidFill>
                  <a:srgbClr val="4B3186"/>
                </a:solidFill>
              </a:rPr>
              <a:t>Clothes shopping: the environmental impacts</a:t>
            </a:r>
            <a:endParaRPr b="1">
              <a:solidFill>
                <a:srgbClr val="4B3186"/>
              </a:solidFill>
            </a:endParaRPr>
          </a:p>
        </p:txBody>
      </p:sp>
      <p:sp>
        <p:nvSpPr>
          <p:cNvPr id="376" name="Google Shape;376;p25"/>
          <p:cNvSpPr txBox="1"/>
          <p:nvPr>
            <p:ph idx="1" type="body"/>
          </p:nvPr>
        </p:nvSpPr>
        <p:spPr>
          <a:xfrm>
            <a:off x="609600" y="1433300"/>
            <a:ext cx="11210100" cy="4876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887"/>
              <a:buNone/>
            </a:pPr>
            <a:r>
              <a:rPr i="1" lang="en-GB" sz="2200">
                <a:solidFill>
                  <a:srgbClr val="000000"/>
                </a:solidFill>
              </a:rPr>
              <a:t>Did you know?</a:t>
            </a:r>
            <a:endParaRPr sz="2200">
              <a:solidFill>
                <a:srgbClr val="000000"/>
              </a:solidFill>
            </a:endParaRPr>
          </a:p>
          <a:p>
            <a:pPr indent="-182880" lvl="0" marL="182880" rtl="0" algn="l">
              <a:lnSpc>
                <a:spcPct val="115000"/>
              </a:lnSpc>
              <a:spcBef>
                <a:spcPts val="444"/>
              </a:spcBef>
              <a:spcAft>
                <a:spcPts val="0"/>
              </a:spcAft>
              <a:buClr>
                <a:srgbClr val="000000"/>
              </a:buClr>
              <a:buSzPts val="2200"/>
              <a:buChar char="●"/>
            </a:pPr>
            <a:r>
              <a:rPr lang="en-GB" sz="2200">
                <a:solidFill>
                  <a:srgbClr val="000000"/>
                </a:solidFill>
              </a:rPr>
              <a:t>The textile industry produces more greenhouse gas emissions than the aviation and shipping industries combined, uses a huge amount of water and is extremely polluting.  Watch clip at </a:t>
            </a:r>
            <a:r>
              <a:rPr lang="en-GB" sz="1800" u="sng">
                <a:solidFill>
                  <a:srgbClr val="000000"/>
                </a:solidFill>
                <a:hlinkClick r:id="rId3"/>
              </a:rPr>
              <a:t>https://www.youtube.com/watch?v=ECkLgq2W9RU</a:t>
            </a:r>
            <a:r>
              <a:rPr lang="en-GB" sz="1800">
                <a:solidFill>
                  <a:srgbClr val="000000"/>
                </a:solidFill>
              </a:rPr>
              <a:t> </a:t>
            </a:r>
            <a:endParaRPr sz="1800">
              <a:solidFill>
                <a:srgbClr val="000000"/>
              </a:solidFill>
            </a:endParaRPr>
          </a:p>
          <a:p>
            <a:pPr indent="-182880" lvl="0" marL="182880" rtl="0" algn="l">
              <a:lnSpc>
                <a:spcPct val="115000"/>
              </a:lnSpc>
              <a:spcBef>
                <a:spcPts val="444"/>
              </a:spcBef>
              <a:spcAft>
                <a:spcPts val="0"/>
              </a:spcAft>
              <a:buClr>
                <a:srgbClr val="000000"/>
              </a:buClr>
              <a:buSzPts val="2200"/>
              <a:buChar char="●"/>
            </a:pPr>
            <a:r>
              <a:rPr lang="en-GB" sz="2200">
                <a:solidFill>
                  <a:srgbClr val="000000"/>
                </a:solidFill>
              </a:rPr>
              <a:t>The huge amount of</a:t>
            </a:r>
            <a:r>
              <a:rPr b="1" lang="en-GB" sz="2200">
                <a:solidFill>
                  <a:srgbClr val="000000"/>
                </a:solidFill>
              </a:rPr>
              <a:t> </a:t>
            </a:r>
            <a:r>
              <a:rPr lang="en-GB" sz="2200">
                <a:solidFill>
                  <a:srgbClr val="000000"/>
                </a:solidFill>
              </a:rPr>
              <a:t>water</a:t>
            </a:r>
            <a:r>
              <a:rPr b="1" lang="en-GB" sz="2200">
                <a:solidFill>
                  <a:srgbClr val="000000"/>
                </a:solidFill>
              </a:rPr>
              <a:t> </a:t>
            </a:r>
            <a:r>
              <a:rPr lang="en-GB" sz="2200">
                <a:solidFill>
                  <a:srgbClr val="000000"/>
                </a:solidFill>
              </a:rPr>
              <a:t>needed to produce cotton has damaged many ecosystems around the world, for example, the Aral Sea which has been largely replaced by desert. 2 min clip from Environmental Justice Foundation:  </a:t>
            </a:r>
            <a:r>
              <a:rPr lang="en-GB" sz="1800" u="sng">
                <a:solidFill>
                  <a:srgbClr val="000000"/>
                </a:solidFill>
                <a:hlinkClick r:id="rId4"/>
              </a:rPr>
              <a:t>https://www.youtube.com/watch?v=JLsQ0Ruby40</a:t>
            </a:r>
            <a:r>
              <a:rPr lang="en-GB" sz="1800">
                <a:solidFill>
                  <a:srgbClr val="000000"/>
                </a:solidFill>
              </a:rPr>
              <a:t>  </a:t>
            </a:r>
            <a:r>
              <a:rPr lang="en-GB" sz="2200">
                <a:solidFill>
                  <a:srgbClr val="000000"/>
                </a:solidFill>
              </a:rPr>
              <a:t>and Stacey Dooley discusses water use for cotton used in the fashion industry with high street shoppers </a:t>
            </a:r>
            <a:r>
              <a:rPr lang="en-GB" sz="1800" u="sng">
                <a:solidFill>
                  <a:srgbClr val="000000"/>
                </a:solidFill>
                <a:hlinkClick r:id="rId5"/>
              </a:rPr>
              <a:t>https://www.youtube.com/watch?v=zOe_M3GutdY</a:t>
            </a:r>
            <a:r>
              <a:rPr lang="en-GB" sz="2200">
                <a:solidFill>
                  <a:srgbClr val="000000"/>
                </a:solidFill>
              </a:rPr>
              <a:t> (3 minute clip)</a:t>
            </a:r>
            <a:endParaRPr sz="2200">
              <a:solidFill>
                <a:srgbClr val="000000"/>
              </a:solidFill>
            </a:endParaRPr>
          </a:p>
          <a:p>
            <a:pPr indent="-182880" lvl="0" marL="182880" rtl="0" algn="l">
              <a:lnSpc>
                <a:spcPct val="115000"/>
              </a:lnSpc>
              <a:spcBef>
                <a:spcPts val="444"/>
              </a:spcBef>
              <a:spcAft>
                <a:spcPts val="0"/>
              </a:spcAft>
              <a:buClr>
                <a:srgbClr val="000000"/>
              </a:buClr>
              <a:buSzPts val="2200"/>
              <a:buChar char="●"/>
            </a:pPr>
            <a:r>
              <a:rPr lang="en-GB" sz="2200">
                <a:solidFill>
                  <a:srgbClr val="000000"/>
                </a:solidFill>
              </a:rPr>
              <a:t>Cotton is not the only problem fabric. Washing of polyester clothes is one of the main causes of microplastic pollution in the oceans. 3 minute animated clip from Story of Stuff: </a:t>
            </a:r>
            <a:r>
              <a:rPr lang="en-GB" sz="1800" u="sng">
                <a:solidFill>
                  <a:srgbClr val="000000"/>
                </a:solidFill>
                <a:hlinkClick r:id="rId6"/>
              </a:rPr>
              <a:t>https://storyofstuff.org/movies/story-of-microfibers/</a:t>
            </a:r>
            <a:r>
              <a:rPr lang="en-GB" sz="1800">
                <a:solidFill>
                  <a:srgbClr val="000000"/>
                </a:solidFill>
              </a:rPr>
              <a:t> </a:t>
            </a:r>
            <a:endParaRPr sz="1800">
              <a:solidFill>
                <a:srgbClr val="000000"/>
              </a:solidFill>
            </a:endParaRPr>
          </a:p>
          <a:p>
            <a:pPr indent="-63054" lvl="0" marL="182880" rtl="0" algn="l">
              <a:lnSpc>
                <a:spcPct val="115000"/>
              </a:lnSpc>
              <a:spcBef>
                <a:spcPts val="444"/>
              </a:spcBef>
              <a:spcAft>
                <a:spcPts val="2100"/>
              </a:spcAft>
              <a:buSzPts val="1887"/>
              <a:buNone/>
            </a:pPr>
            <a:r>
              <a:t/>
            </a:r>
            <a:endParaRPr sz="222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26"/>
          <p:cNvSpPr/>
          <p:nvPr/>
        </p:nvSpPr>
        <p:spPr>
          <a:xfrm>
            <a:off x="182500" y="1017725"/>
            <a:ext cx="11713200" cy="56583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26"/>
          <p:cNvSpPr txBox="1"/>
          <p:nvPr>
            <p:ph type="title"/>
          </p:nvPr>
        </p:nvSpPr>
        <p:spPr>
          <a:xfrm>
            <a:off x="609600" y="105825"/>
            <a:ext cx="10972800" cy="990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1" lang="en-GB">
                <a:solidFill>
                  <a:srgbClr val="4B3186"/>
                </a:solidFill>
              </a:rPr>
              <a:t>Clothes shopping: review your choices</a:t>
            </a:r>
            <a:endParaRPr b="1">
              <a:solidFill>
                <a:srgbClr val="4B3186"/>
              </a:solidFill>
            </a:endParaRPr>
          </a:p>
        </p:txBody>
      </p:sp>
      <p:sp>
        <p:nvSpPr>
          <p:cNvPr id="383" name="Google Shape;383;p26"/>
          <p:cNvSpPr txBox="1"/>
          <p:nvPr>
            <p:ph idx="1" type="body"/>
          </p:nvPr>
        </p:nvSpPr>
        <p:spPr>
          <a:xfrm>
            <a:off x="490900" y="1157675"/>
            <a:ext cx="11096400" cy="5378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2040"/>
              <a:buNone/>
            </a:pPr>
            <a:r>
              <a:rPr i="1" lang="en-GB">
                <a:solidFill>
                  <a:srgbClr val="000000"/>
                </a:solidFill>
              </a:rPr>
              <a:t>Unless we go naked we have to wear something!</a:t>
            </a:r>
            <a:endParaRPr>
              <a:solidFill>
                <a:srgbClr val="000000"/>
              </a:solidFill>
            </a:endParaRPr>
          </a:p>
          <a:p>
            <a:pPr indent="0" lvl="0" marL="0" rtl="0" algn="l">
              <a:lnSpc>
                <a:spcPct val="115000"/>
              </a:lnSpc>
              <a:spcBef>
                <a:spcPts val="480"/>
              </a:spcBef>
              <a:spcAft>
                <a:spcPts val="0"/>
              </a:spcAft>
              <a:buSzPts val="2040"/>
              <a:buNone/>
            </a:pPr>
            <a:r>
              <a:t/>
            </a:r>
            <a:endParaRPr i="1"/>
          </a:p>
          <a:p>
            <a:pPr indent="0" lvl="0" marL="0" rtl="0" algn="l">
              <a:lnSpc>
                <a:spcPct val="115000"/>
              </a:lnSpc>
              <a:spcBef>
                <a:spcPts val="480"/>
              </a:spcBef>
              <a:spcAft>
                <a:spcPts val="0"/>
              </a:spcAft>
              <a:buSzPts val="2040"/>
              <a:buNone/>
            </a:pPr>
            <a:r>
              <a:rPr lang="en-GB">
                <a:solidFill>
                  <a:srgbClr val="000000"/>
                </a:solidFill>
              </a:rPr>
              <a:t>400% more clothes are produced now compared to 20 years ago.  ‘Fast fashion’ has massively increased, meaning that the clothes we buy are often very cheap but not made to last.  Do you mend clothes?  How long do your clothes last?</a:t>
            </a:r>
            <a:endParaRPr>
              <a:solidFill>
                <a:srgbClr val="000000"/>
              </a:solidFill>
            </a:endParaRPr>
          </a:p>
          <a:p>
            <a:pPr indent="0" lvl="0" marL="0" rtl="0" algn="l">
              <a:lnSpc>
                <a:spcPct val="115000"/>
              </a:lnSpc>
              <a:spcBef>
                <a:spcPts val="480"/>
              </a:spcBef>
              <a:spcAft>
                <a:spcPts val="0"/>
              </a:spcAft>
              <a:buSzPts val="2040"/>
              <a:buNone/>
            </a:pPr>
            <a:r>
              <a:rPr lang="en-GB">
                <a:solidFill>
                  <a:srgbClr val="000000"/>
                </a:solidFill>
              </a:rPr>
              <a:t>As a group, </a:t>
            </a:r>
            <a:r>
              <a:rPr b="1" lang="en-GB">
                <a:solidFill>
                  <a:srgbClr val="000000"/>
                </a:solidFill>
              </a:rPr>
              <a:t>summarise </a:t>
            </a:r>
            <a:r>
              <a:rPr lang="en-GB">
                <a:solidFill>
                  <a:srgbClr val="000000"/>
                </a:solidFill>
              </a:rPr>
              <a:t>what you have learned about the environmental impacts of the fashion industry. </a:t>
            </a:r>
            <a:endParaRPr>
              <a:solidFill>
                <a:srgbClr val="000000"/>
              </a:solidFill>
            </a:endParaRPr>
          </a:p>
          <a:p>
            <a:pPr indent="0" lvl="0" marL="0" rtl="0" algn="l">
              <a:lnSpc>
                <a:spcPct val="115000"/>
              </a:lnSpc>
              <a:spcBef>
                <a:spcPts val="480"/>
              </a:spcBef>
              <a:spcAft>
                <a:spcPts val="0"/>
              </a:spcAft>
              <a:buSzPts val="2040"/>
              <a:buNone/>
            </a:pPr>
            <a:r>
              <a:rPr lang="en-GB">
                <a:solidFill>
                  <a:srgbClr val="000000"/>
                </a:solidFill>
              </a:rPr>
              <a:t>Might your choices change, knowing what you know now? </a:t>
            </a:r>
            <a:endParaRPr>
              <a:solidFill>
                <a:srgbClr val="000000"/>
              </a:solidFill>
            </a:endParaRPr>
          </a:p>
          <a:p>
            <a:pPr indent="0" lvl="0" marL="0" rtl="0" algn="l">
              <a:lnSpc>
                <a:spcPct val="115000"/>
              </a:lnSpc>
              <a:spcBef>
                <a:spcPts val="2100"/>
              </a:spcBef>
              <a:spcAft>
                <a:spcPts val="2100"/>
              </a:spcAft>
              <a:buSzPts val="2040"/>
              <a:buNone/>
            </a:pPr>
            <a:r>
              <a:rPr b="1" lang="en-GB">
                <a:solidFill>
                  <a:srgbClr val="000000"/>
                </a:solidFill>
              </a:rPr>
              <a:t>Explain why / why not.  Use as many key terms as you can in your work: </a:t>
            </a:r>
            <a:r>
              <a:rPr b="1" lang="en-GB">
                <a:solidFill>
                  <a:srgbClr val="EA5783"/>
                </a:solidFill>
              </a:rPr>
              <a:t>Genesis / Dominion / Stewardship / All creatures together / Anthropocentric / Eco-centric</a:t>
            </a:r>
            <a:endParaRPr b="1">
              <a:solidFill>
                <a:srgbClr val="EA5783"/>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27"/>
          <p:cNvSpPr/>
          <p:nvPr/>
        </p:nvSpPr>
        <p:spPr>
          <a:xfrm>
            <a:off x="223935" y="828925"/>
            <a:ext cx="11691740" cy="57876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27"/>
          <p:cNvSpPr txBox="1"/>
          <p:nvPr>
            <p:ph type="title"/>
          </p:nvPr>
        </p:nvSpPr>
        <p:spPr>
          <a:xfrm>
            <a:off x="-2062675" y="0"/>
            <a:ext cx="10972800" cy="990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1" lang="en-GB">
                <a:solidFill>
                  <a:srgbClr val="4B3186"/>
                </a:solidFill>
              </a:rPr>
              <a:t>Group 2 Data use: options</a:t>
            </a:r>
            <a:endParaRPr b="1">
              <a:solidFill>
                <a:srgbClr val="4B3186"/>
              </a:solidFill>
            </a:endParaRPr>
          </a:p>
        </p:txBody>
      </p:sp>
      <p:sp>
        <p:nvSpPr>
          <p:cNvPr id="390" name="Google Shape;390;p27"/>
          <p:cNvSpPr txBox="1"/>
          <p:nvPr>
            <p:ph idx="1" type="body"/>
          </p:nvPr>
        </p:nvSpPr>
        <p:spPr>
          <a:xfrm>
            <a:off x="618978" y="997585"/>
            <a:ext cx="11155397" cy="5787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2040"/>
              <a:buNone/>
            </a:pPr>
            <a:r>
              <a:rPr i="1" lang="en-GB">
                <a:solidFill>
                  <a:srgbClr val="000000"/>
                </a:solidFill>
              </a:rPr>
              <a:t>You are on your device(s). Do you …?</a:t>
            </a:r>
            <a:endParaRPr>
              <a:solidFill>
                <a:srgbClr val="000000"/>
              </a:solidFill>
            </a:endParaRPr>
          </a:p>
          <a:p>
            <a:pPr indent="0" lvl="0" marL="0" rtl="0" algn="l">
              <a:lnSpc>
                <a:spcPct val="115000"/>
              </a:lnSpc>
              <a:spcBef>
                <a:spcPts val="480"/>
              </a:spcBef>
              <a:spcAft>
                <a:spcPts val="0"/>
              </a:spcAft>
              <a:buSzPts val="2040"/>
              <a:buNone/>
            </a:pPr>
            <a:r>
              <a:t/>
            </a:r>
            <a:endParaRPr i="1">
              <a:solidFill>
                <a:srgbClr val="000000"/>
              </a:solidFill>
            </a:endParaRPr>
          </a:p>
          <a:p>
            <a:pPr indent="-182880" lvl="0" marL="182880" rtl="0" algn="l">
              <a:lnSpc>
                <a:spcPct val="115000"/>
              </a:lnSpc>
              <a:spcBef>
                <a:spcPts val="480"/>
              </a:spcBef>
              <a:spcAft>
                <a:spcPts val="0"/>
              </a:spcAft>
              <a:buClr>
                <a:srgbClr val="000000"/>
              </a:buClr>
              <a:buSzPts val="2300"/>
              <a:buChar char="●"/>
            </a:pPr>
            <a:r>
              <a:rPr lang="en-GB" sz="2300">
                <a:solidFill>
                  <a:srgbClr val="000000"/>
                </a:solidFill>
              </a:rPr>
              <a:t>Make sure you close any windows on your device(s) when you aren’t using them</a:t>
            </a:r>
            <a:endParaRPr sz="2300">
              <a:solidFill>
                <a:srgbClr val="000000"/>
              </a:solidFill>
            </a:endParaRPr>
          </a:p>
          <a:p>
            <a:pPr indent="-182880" lvl="0" marL="182880" rtl="0" algn="l">
              <a:lnSpc>
                <a:spcPct val="115000"/>
              </a:lnSpc>
              <a:spcBef>
                <a:spcPts val="480"/>
              </a:spcBef>
              <a:spcAft>
                <a:spcPts val="0"/>
              </a:spcAft>
              <a:buClr>
                <a:srgbClr val="000000"/>
              </a:buClr>
              <a:buSzPts val="2300"/>
              <a:buChar char="●"/>
            </a:pPr>
            <a:r>
              <a:rPr lang="en-GB" sz="2300">
                <a:solidFill>
                  <a:srgbClr val="000000"/>
                </a:solidFill>
              </a:rPr>
              <a:t>Chat to friends on a WhatsApp group whilst sharing photos on Instagram and watching your favourite series on Netflix at the same time</a:t>
            </a:r>
            <a:endParaRPr sz="2300">
              <a:solidFill>
                <a:srgbClr val="000000"/>
              </a:solidFill>
            </a:endParaRPr>
          </a:p>
          <a:p>
            <a:pPr indent="-182880" lvl="0" marL="182880" rtl="0" algn="l">
              <a:lnSpc>
                <a:spcPct val="115000"/>
              </a:lnSpc>
              <a:spcBef>
                <a:spcPts val="480"/>
              </a:spcBef>
              <a:spcAft>
                <a:spcPts val="0"/>
              </a:spcAft>
              <a:buClr>
                <a:srgbClr val="000000"/>
              </a:buClr>
              <a:buSzPts val="2300"/>
              <a:buChar char="●"/>
            </a:pPr>
            <a:r>
              <a:rPr lang="en-GB" sz="2300">
                <a:solidFill>
                  <a:srgbClr val="000000"/>
                </a:solidFill>
              </a:rPr>
              <a:t>Limit your use of devices to one at a time</a:t>
            </a:r>
            <a:endParaRPr sz="2300">
              <a:solidFill>
                <a:srgbClr val="000000"/>
              </a:solidFill>
            </a:endParaRPr>
          </a:p>
          <a:p>
            <a:pPr indent="-182880" lvl="0" marL="182880" rtl="0" algn="l">
              <a:lnSpc>
                <a:spcPct val="115000"/>
              </a:lnSpc>
              <a:spcBef>
                <a:spcPts val="480"/>
              </a:spcBef>
              <a:spcAft>
                <a:spcPts val="0"/>
              </a:spcAft>
              <a:buClr>
                <a:srgbClr val="000000"/>
              </a:buClr>
              <a:buSzPts val="2300"/>
              <a:buChar char="●"/>
            </a:pPr>
            <a:r>
              <a:rPr lang="en-GB" sz="2300">
                <a:solidFill>
                  <a:srgbClr val="000000"/>
                </a:solidFill>
              </a:rPr>
              <a:t>Take a series of videos with your friends and share them on social media.  You’ll probably never want to look at them again but it was fun at the time </a:t>
            </a:r>
            <a:endParaRPr sz="2300">
              <a:solidFill>
                <a:srgbClr val="000000"/>
              </a:solidFill>
            </a:endParaRPr>
          </a:p>
          <a:p>
            <a:pPr indent="0" lvl="0" marL="182880" rtl="0" algn="l">
              <a:lnSpc>
                <a:spcPct val="115000"/>
              </a:lnSpc>
              <a:spcBef>
                <a:spcPts val="480"/>
              </a:spcBef>
              <a:spcAft>
                <a:spcPts val="0"/>
              </a:spcAft>
              <a:buSzPts val="1530"/>
              <a:buNone/>
            </a:pPr>
            <a:r>
              <a:t/>
            </a:r>
            <a:endParaRPr sz="2300">
              <a:solidFill>
                <a:srgbClr val="000000"/>
              </a:solidFill>
            </a:endParaRPr>
          </a:p>
          <a:p>
            <a:pPr indent="0" lvl="0" marL="0" rtl="0" algn="l">
              <a:lnSpc>
                <a:spcPct val="115000"/>
              </a:lnSpc>
              <a:spcBef>
                <a:spcPts val="500"/>
              </a:spcBef>
              <a:spcAft>
                <a:spcPts val="0"/>
              </a:spcAft>
              <a:buClr>
                <a:schemeClr val="dk1"/>
              </a:buClr>
              <a:buSzPts val="1100"/>
              <a:buFont typeface="Arial"/>
              <a:buNone/>
            </a:pPr>
            <a:r>
              <a:rPr b="1" lang="en-GB" sz="2200">
                <a:solidFill>
                  <a:schemeClr val="dk1"/>
                </a:solidFill>
              </a:rPr>
              <a:t>Write the choice you’ve made in your books. Why have you made these choices?</a:t>
            </a:r>
            <a:endParaRPr b="1" sz="2200">
              <a:solidFill>
                <a:schemeClr val="dk1"/>
              </a:solidFill>
            </a:endParaRPr>
          </a:p>
          <a:p>
            <a:pPr indent="0" lvl="0" marL="0" rtl="0" algn="l">
              <a:lnSpc>
                <a:spcPct val="115000"/>
              </a:lnSpc>
              <a:spcBef>
                <a:spcPts val="500"/>
              </a:spcBef>
              <a:spcAft>
                <a:spcPts val="0"/>
              </a:spcAft>
              <a:buClr>
                <a:schemeClr val="dk1"/>
              </a:buClr>
              <a:buSzPts val="1100"/>
              <a:buFont typeface="Arial"/>
              <a:buNone/>
            </a:pPr>
            <a:r>
              <a:rPr b="1" lang="en-GB" sz="2200">
                <a:solidFill>
                  <a:schemeClr val="dk1"/>
                </a:solidFill>
              </a:rPr>
              <a:t>Do your choices reflect </a:t>
            </a:r>
            <a:r>
              <a:rPr b="1" lang="en-GB" sz="2200">
                <a:solidFill>
                  <a:srgbClr val="EA5783"/>
                </a:solidFill>
              </a:rPr>
              <a:t>stewardship / dominion /  all creatures together</a:t>
            </a:r>
            <a:r>
              <a:rPr b="1" lang="en-GB" sz="2200">
                <a:solidFill>
                  <a:schemeClr val="dk1"/>
                </a:solidFill>
              </a:rPr>
              <a:t>?</a:t>
            </a:r>
            <a:endParaRPr b="1" sz="2200">
              <a:solidFill>
                <a:schemeClr val="dk1"/>
              </a:solidFill>
            </a:endParaRPr>
          </a:p>
          <a:p>
            <a:pPr indent="0" lvl="0" marL="0" rtl="0" algn="l">
              <a:lnSpc>
                <a:spcPct val="115000"/>
              </a:lnSpc>
              <a:spcBef>
                <a:spcPts val="500"/>
              </a:spcBef>
              <a:spcAft>
                <a:spcPts val="0"/>
              </a:spcAft>
              <a:buClr>
                <a:schemeClr val="dk1"/>
              </a:buClr>
              <a:buSzPts val="1100"/>
              <a:buFont typeface="Arial"/>
              <a:buNone/>
            </a:pPr>
            <a:r>
              <a:rPr b="1" lang="en-GB" sz="2200">
                <a:solidFill>
                  <a:schemeClr val="dk1"/>
                </a:solidFill>
              </a:rPr>
              <a:t>Are your choices more </a:t>
            </a:r>
            <a:r>
              <a:rPr b="1" lang="en-GB" sz="2200">
                <a:solidFill>
                  <a:srgbClr val="EA5783"/>
                </a:solidFill>
              </a:rPr>
              <a:t>anthropocentric </a:t>
            </a:r>
            <a:r>
              <a:rPr b="1" lang="en-GB" sz="2200">
                <a:solidFill>
                  <a:schemeClr val="dk1"/>
                </a:solidFill>
              </a:rPr>
              <a:t>or </a:t>
            </a:r>
            <a:r>
              <a:rPr b="1" lang="en-GB" sz="2200">
                <a:solidFill>
                  <a:srgbClr val="EA5783"/>
                </a:solidFill>
              </a:rPr>
              <a:t>ecocentric</a:t>
            </a:r>
            <a:r>
              <a:rPr b="1" lang="en-GB" sz="2200">
                <a:solidFill>
                  <a:schemeClr val="dk1"/>
                </a:solidFill>
              </a:rPr>
              <a:t>?</a:t>
            </a:r>
            <a:endParaRPr b="1" sz="2200">
              <a:solidFill>
                <a:schemeClr val="dk1"/>
              </a:solidFill>
            </a:endParaRPr>
          </a:p>
          <a:p>
            <a:pPr indent="0" lvl="0" marL="182880" rtl="0" algn="l">
              <a:lnSpc>
                <a:spcPct val="115000"/>
              </a:lnSpc>
              <a:spcBef>
                <a:spcPts val="480"/>
              </a:spcBef>
              <a:spcAft>
                <a:spcPts val="0"/>
              </a:spcAft>
              <a:buSzPts val="1530"/>
              <a:buNone/>
            </a:pPr>
            <a:r>
              <a:t/>
            </a:r>
            <a:endParaRPr sz="2300">
              <a:solidFill>
                <a:srgbClr val="000000"/>
              </a:solidFill>
            </a:endParaRPr>
          </a:p>
          <a:p>
            <a:pPr indent="0" lvl="0" marL="0" rtl="0" algn="l">
              <a:lnSpc>
                <a:spcPct val="115000"/>
              </a:lnSpc>
              <a:spcBef>
                <a:spcPts val="480"/>
              </a:spcBef>
              <a:spcAft>
                <a:spcPts val="0"/>
              </a:spcAft>
              <a:buSzPts val="2040"/>
              <a:buNone/>
            </a:pPr>
            <a:r>
              <a:t/>
            </a:r>
            <a:endParaRPr>
              <a:solidFill>
                <a:srgbClr val="000000"/>
              </a:solidFill>
            </a:endParaRPr>
          </a:p>
          <a:p>
            <a:pPr indent="-53338" lvl="0" marL="182880" rtl="0" algn="l">
              <a:lnSpc>
                <a:spcPct val="115000"/>
              </a:lnSpc>
              <a:spcBef>
                <a:spcPts val="480"/>
              </a:spcBef>
              <a:spcAft>
                <a:spcPts val="2100"/>
              </a:spcAft>
              <a:buSzPts val="2040"/>
              <a:buNone/>
            </a:pPr>
            <a:r>
              <a:t/>
            </a:r>
            <a:endParaRPr/>
          </a:p>
        </p:txBody>
      </p:sp>
      <p:pic>
        <p:nvPicPr>
          <p:cNvPr id="391" name="Google Shape;391;p27"/>
          <p:cNvPicPr preferRelativeResize="0"/>
          <p:nvPr/>
        </p:nvPicPr>
        <p:blipFill rotWithShape="1">
          <a:blip r:embed="rId3">
            <a:alphaModFix/>
          </a:blip>
          <a:srcRect b="23382" l="0" r="0" t="0"/>
          <a:stretch/>
        </p:blipFill>
        <p:spPr>
          <a:xfrm>
            <a:off x="7010150" y="-618625"/>
            <a:ext cx="5181850" cy="19850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28"/>
          <p:cNvSpPr/>
          <p:nvPr/>
        </p:nvSpPr>
        <p:spPr>
          <a:xfrm>
            <a:off x="212825" y="1395875"/>
            <a:ext cx="11758800" cy="5234400"/>
          </a:xfrm>
          <a:prstGeom prst="roundRect">
            <a:avLst>
              <a:gd fmla="val 10145"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28"/>
          <p:cNvSpPr txBox="1"/>
          <p:nvPr>
            <p:ph type="title"/>
          </p:nvPr>
        </p:nvSpPr>
        <p:spPr>
          <a:xfrm>
            <a:off x="609600" y="477129"/>
            <a:ext cx="10972800" cy="990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1" lang="en-GB">
                <a:solidFill>
                  <a:srgbClr val="4B3186"/>
                </a:solidFill>
              </a:rPr>
              <a:t>Data use: the environmental impacts</a:t>
            </a:r>
            <a:endParaRPr b="1">
              <a:solidFill>
                <a:srgbClr val="4B3186"/>
              </a:solidFill>
            </a:endParaRPr>
          </a:p>
        </p:txBody>
      </p:sp>
      <p:sp>
        <p:nvSpPr>
          <p:cNvPr id="398" name="Google Shape;398;p28"/>
          <p:cNvSpPr txBox="1"/>
          <p:nvPr/>
        </p:nvSpPr>
        <p:spPr>
          <a:xfrm>
            <a:off x="379725" y="1688100"/>
            <a:ext cx="11531100" cy="44430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accent1"/>
              </a:buClr>
              <a:buSzPts val="1427"/>
              <a:buFont typeface="Arial"/>
              <a:buNone/>
            </a:pPr>
            <a:r>
              <a:rPr b="0" i="0" lang="en-GB" sz="1600" u="none" cap="none" strike="noStrike">
                <a:solidFill>
                  <a:schemeClr val="dk1"/>
                </a:solidFill>
                <a:latin typeface="Arial"/>
                <a:ea typeface="Arial"/>
                <a:cs typeface="Arial"/>
                <a:sym typeface="Arial"/>
              </a:rPr>
              <a:t>When you use the internet in any way, share data on social media or stream content, it can feel like what you’re doing doesn’t have any impact in the ‘real world’ – all you’re doing is looking at your screen.  </a:t>
            </a:r>
            <a:endParaRPr b="0" i="0" sz="1600" u="none" cap="none" strike="noStrike">
              <a:solidFill>
                <a:srgbClr val="000000"/>
              </a:solidFill>
              <a:latin typeface="Arial"/>
              <a:ea typeface="Arial"/>
              <a:cs typeface="Arial"/>
              <a:sym typeface="Arial"/>
            </a:endParaRPr>
          </a:p>
          <a:p>
            <a:pPr indent="0" lvl="0" marL="0" marR="0" rtl="0" algn="l">
              <a:lnSpc>
                <a:spcPct val="80000"/>
              </a:lnSpc>
              <a:spcBef>
                <a:spcPts val="336"/>
              </a:spcBef>
              <a:spcAft>
                <a:spcPts val="0"/>
              </a:spcAft>
              <a:buClr>
                <a:schemeClr val="accent1"/>
              </a:buClr>
              <a:buSzPts val="1428"/>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80000"/>
              </a:lnSpc>
              <a:spcBef>
                <a:spcPts val="336"/>
              </a:spcBef>
              <a:spcAft>
                <a:spcPts val="0"/>
              </a:spcAft>
              <a:buClr>
                <a:schemeClr val="accent1"/>
              </a:buClr>
              <a:buSzPts val="1427"/>
              <a:buFont typeface="Arial"/>
              <a:buNone/>
            </a:pPr>
            <a:r>
              <a:rPr b="0" i="0" lang="en-GB" sz="1600" u="none" cap="none" strike="noStrike">
                <a:solidFill>
                  <a:schemeClr val="dk1"/>
                </a:solidFill>
                <a:latin typeface="Arial"/>
                <a:ea typeface="Arial"/>
                <a:cs typeface="Arial"/>
                <a:sym typeface="Arial"/>
              </a:rPr>
              <a:t>But the internet is powered by thousands upon thousands of computer servers, which store the data that makes up the internet. And those servers aren’t powered by magic, they’re powered by electricity. If that electricity is produced by fossil fuel sources like coal or natural gas - our magical cloud may leave a very dirty footprint. “It’s staggering for most people, even people in the industry, to understand the numbers, the sheer size of these systems. A single data centre can take more power than a medium-size town.” [Data centre designer]</a:t>
            </a:r>
            <a:endParaRPr b="0" i="0" sz="1600" u="none" cap="none" strike="noStrike">
              <a:solidFill>
                <a:srgbClr val="000000"/>
              </a:solidFill>
              <a:latin typeface="Arial"/>
              <a:ea typeface="Arial"/>
              <a:cs typeface="Arial"/>
              <a:sym typeface="Arial"/>
            </a:endParaRPr>
          </a:p>
          <a:p>
            <a:pPr indent="0" lvl="0" marL="0" marR="0" rtl="0" algn="l">
              <a:lnSpc>
                <a:spcPct val="80000"/>
              </a:lnSpc>
              <a:spcBef>
                <a:spcPts val="336"/>
              </a:spcBef>
              <a:spcAft>
                <a:spcPts val="0"/>
              </a:spcAft>
              <a:buClr>
                <a:schemeClr val="accent1"/>
              </a:buClr>
              <a:buSzPts val="1428"/>
              <a:buFont typeface="Arial"/>
              <a:buNone/>
            </a:pPr>
            <a:r>
              <a:t/>
            </a:r>
            <a:endParaRPr b="0" i="0" sz="1600" u="none" cap="none" strike="noStrike">
              <a:solidFill>
                <a:schemeClr val="dk1"/>
              </a:solidFill>
              <a:latin typeface="Arial"/>
              <a:ea typeface="Arial"/>
              <a:cs typeface="Arial"/>
              <a:sym typeface="Arial"/>
            </a:endParaRPr>
          </a:p>
          <a:p>
            <a:pPr indent="-182880" lvl="0" marL="182880" marR="0" rtl="0" algn="l">
              <a:lnSpc>
                <a:spcPct val="80000"/>
              </a:lnSpc>
              <a:spcBef>
                <a:spcPts val="280"/>
              </a:spcBef>
              <a:spcAft>
                <a:spcPts val="0"/>
              </a:spcAft>
              <a:buClr>
                <a:schemeClr val="accent1"/>
              </a:buClr>
              <a:buSzPts val="1600"/>
              <a:buFont typeface="Arial"/>
              <a:buChar char="•"/>
            </a:pPr>
            <a:r>
              <a:rPr b="0" i="0" lang="en-GB" sz="1600" u="none" cap="none" strike="noStrike">
                <a:solidFill>
                  <a:schemeClr val="dk1"/>
                </a:solidFill>
                <a:latin typeface="Arial"/>
                <a:ea typeface="Arial"/>
                <a:cs typeface="Arial"/>
                <a:sym typeface="Arial"/>
              </a:rPr>
              <a:t>In simple terms, data centers are numerous computers stacked together. Because these computers are working hard nonstop they get extremely hot. Cooling systems need to be put in place to ensure they do not overheat and that they continue to keep working. Cooling down these copious amounts of computers uses energy and burns fossil fuels, which in turn also adds more carbon emission. From </a:t>
            </a:r>
            <a:r>
              <a:rPr b="0" i="0" lang="en-GB" sz="1600" u="sng" cap="none" strike="noStrike">
                <a:solidFill>
                  <a:schemeClr val="hlink"/>
                </a:solidFill>
                <a:latin typeface="Arial"/>
                <a:ea typeface="Arial"/>
                <a:cs typeface="Arial"/>
                <a:sym typeface="Arial"/>
                <a:hlinkClick r:id="rId3"/>
              </a:rPr>
              <a:t>https://www.colocationamerica.com/blog/data-center-environmental-impacts</a:t>
            </a:r>
            <a:r>
              <a:rPr b="0" i="0" lang="en-GB" sz="1600" u="none" cap="none" strike="noStrike">
                <a:solidFill>
                  <a:schemeClr val="dk1"/>
                </a:solidFill>
                <a:latin typeface="Arial"/>
                <a:ea typeface="Arial"/>
                <a:cs typeface="Arial"/>
                <a:sym typeface="Arial"/>
              </a:rPr>
              <a:t> </a:t>
            </a:r>
            <a:endParaRPr b="0" i="0" sz="1600" u="none" cap="none" strike="noStrike">
              <a:solidFill>
                <a:schemeClr val="dk1"/>
              </a:solidFill>
              <a:latin typeface="Arial"/>
              <a:ea typeface="Arial"/>
              <a:cs typeface="Arial"/>
              <a:sym typeface="Arial"/>
            </a:endParaRPr>
          </a:p>
          <a:p>
            <a:pPr indent="0" lvl="0" marL="0" marR="0" rtl="0" algn="l">
              <a:lnSpc>
                <a:spcPct val="80000"/>
              </a:lnSpc>
              <a:spcBef>
                <a:spcPts val="280"/>
              </a:spcBef>
              <a:spcAft>
                <a:spcPts val="0"/>
              </a:spcAft>
              <a:buClr>
                <a:schemeClr val="accent1"/>
              </a:buClr>
              <a:buSzPts val="1190"/>
              <a:buFont typeface="Arial"/>
              <a:buNone/>
            </a:pPr>
            <a:r>
              <a:t/>
            </a:r>
            <a:endParaRPr b="0" i="0" sz="1600" u="none" cap="none" strike="noStrike">
              <a:solidFill>
                <a:schemeClr val="dk1"/>
              </a:solidFill>
              <a:latin typeface="Arial"/>
              <a:ea typeface="Arial"/>
              <a:cs typeface="Arial"/>
              <a:sym typeface="Arial"/>
            </a:endParaRPr>
          </a:p>
          <a:p>
            <a:pPr indent="-182880" lvl="0" marL="182880" marR="0" rtl="0" algn="l">
              <a:lnSpc>
                <a:spcPct val="80000"/>
              </a:lnSpc>
              <a:spcBef>
                <a:spcPts val="280"/>
              </a:spcBef>
              <a:spcAft>
                <a:spcPts val="0"/>
              </a:spcAft>
              <a:buClr>
                <a:schemeClr val="accent1"/>
              </a:buClr>
              <a:buSzPts val="1600"/>
              <a:buFont typeface="Arial"/>
              <a:buChar char="•"/>
            </a:pPr>
            <a:r>
              <a:rPr b="0" i="0" lang="en-GB" sz="1600" u="none" cap="none" strike="noStrike">
                <a:solidFill>
                  <a:schemeClr val="dk1"/>
                </a:solidFill>
                <a:latin typeface="Arial"/>
                <a:ea typeface="Arial"/>
                <a:cs typeface="Arial"/>
                <a:sym typeface="Arial"/>
              </a:rPr>
              <a:t>Data centres now have the same carbon footprint as the airline industry.</a:t>
            </a:r>
            <a:r>
              <a:rPr b="0" i="0" lang="en-GB" sz="1600" u="sng" cap="none" strike="noStrike">
                <a:solidFill>
                  <a:schemeClr val="hlink"/>
                </a:solidFill>
                <a:latin typeface="Arial"/>
                <a:ea typeface="Arial"/>
                <a:cs typeface="Arial"/>
                <a:sym typeface="Arial"/>
                <a:hlinkClick r:id="rId4"/>
              </a:rPr>
              <a:t> </a:t>
            </a:r>
            <a:r>
              <a:rPr b="0" i="0" lang="en-GB" sz="1600" u="none" cap="none" strike="noStrike">
                <a:solidFill>
                  <a:schemeClr val="dk1"/>
                </a:solidFill>
                <a:latin typeface="Arial"/>
                <a:ea typeface="Arial"/>
                <a:cs typeface="Arial"/>
                <a:sym typeface="Arial"/>
              </a:rPr>
              <a:t>  In 2015 all the world’s data centres used 416.2 Terawatt hours of electricity far higher than the whole of the UK’s total consumption. To make matters worse, energy used by Data Centres is doubling every four years.  . </a:t>
            </a:r>
            <a:r>
              <a:rPr b="0" i="0" lang="en-GB" sz="1600" u="sng" cap="none" strike="noStrike">
                <a:solidFill>
                  <a:schemeClr val="hlink"/>
                </a:solidFill>
                <a:latin typeface="Arial"/>
                <a:ea typeface="Arial"/>
                <a:cs typeface="Arial"/>
                <a:sym typeface="Arial"/>
                <a:hlinkClick r:id="rId5"/>
              </a:rPr>
              <a:t>https://www.information-age.com/a-perfect-storm-the-environmental-impact-of-data-centres-123474834/</a:t>
            </a:r>
            <a:r>
              <a:rPr b="0" i="0" lang="en-GB" sz="1600" u="none" cap="none" strike="noStrike">
                <a:solidFill>
                  <a:schemeClr val="dk1"/>
                </a:solidFill>
                <a:latin typeface="Arial"/>
                <a:ea typeface="Arial"/>
                <a:cs typeface="Arial"/>
                <a:sym typeface="Arial"/>
              </a:rPr>
              <a:t> </a:t>
            </a:r>
            <a:endParaRPr b="0" i="0" sz="1600" u="none" cap="none" strike="noStrike">
              <a:solidFill>
                <a:schemeClr val="dk1"/>
              </a:solidFill>
              <a:latin typeface="Arial"/>
              <a:ea typeface="Arial"/>
              <a:cs typeface="Arial"/>
              <a:sym typeface="Arial"/>
            </a:endParaRPr>
          </a:p>
          <a:p>
            <a:pPr indent="0" lvl="0" marL="0" marR="0" rtl="0" algn="l">
              <a:lnSpc>
                <a:spcPct val="80000"/>
              </a:lnSpc>
              <a:spcBef>
                <a:spcPts val="154"/>
              </a:spcBef>
              <a:spcAft>
                <a:spcPts val="0"/>
              </a:spcAft>
              <a:buClr>
                <a:schemeClr val="accent1"/>
              </a:buClr>
              <a:buSzPts val="655"/>
              <a:buFont typeface="Arial"/>
              <a:buNone/>
            </a:pPr>
            <a:r>
              <a:t/>
            </a:r>
            <a:endParaRPr b="0" i="0" sz="1600" u="none" cap="none" strike="noStrike">
              <a:solidFill>
                <a:schemeClr val="dk1"/>
              </a:solidFill>
              <a:latin typeface="Arial"/>
              <a:ea typeface="Arial"/>
              <a:cs typeface="Arial"/>
              <a:sym typeface="Arial"/>
            </a:endParaRPr>
          </a:p>
          <a:p>
            <a:pPr indent="-182880" lvl="0" marL="182880" marR="0" rtl="0" algn="l">
              <a:lnSpc>
                <a:spcPct val="80000"/>
              </a:lnSpc>
              <a:spcBef>
                <a:spcPts val="280"/>
              </a:spcBef>
              <a:spcAft>
                <a:spcPts val="0"/>
              </a:spcAft>
              <a:buClr>
                <a:schemeClr val="accent1"/>
              </a:buClr>
              <a:buSzPts val="1600"/>
              <a:buFont typeface="Arial"/>
              <a:buChar char="•"/>
            </a:pPr>
            <a:r>
              <a:rPr b="0" i="0" lang="en-GB" sz="1600" u="none" cap="none" strike="noStrike">
                <a:solidFill>
                  <a:schemeClr val="dk1"/>
                </a:solidFill>
                <a:latin typeface="Arial"/>
                <a:ea typeface="Arial"/>
                <a:cs typeface="Arial"/>
                <a:sym typeface="Arial"/>
              </a:rPr>
              <a:t>Watch clip on the carbon footprint of data centres -  </a:t>
            </a:r>
            <a:r>
              <a:rPr b="0" i="0" lang="en-GB" sz="1600" u="sng" cap="none" strike="noStrike">
                <a:solidFill>
                  <a:schemeClr val="hlink"/>
                </a:solidFill>
                <a:latin typeface="Arial"/>
                <a:ea typeface="Arial"/>
                <a:cs typeface="Arial"/>
                <a:sym typeface="Arial"/>
                <a:hlinkClick r:id="rId6"/>
              </a:rPr>
              <a:t>https://www.youtube.com/watch?v=vqKWMfB_lJ0</a:t>
            </a:r>
            <a:r>
              <a:rPr b="0" i="0" lang="en-GB" sz="1600" u="none" cap="none" strike="noStrike">
                <a:solidFill>
                  <a:schemeClr val="dk1"/>
                </a:solidFill>
                <a:latin typeface="Arial"/>
                <a:ea typeface="Arial"/>
                <a:cs typeface="Arial"/>
                <a:sym typeface="Arial"/>
              </a:rPr>
              <a:t> from 1:47 – 4:47</a:t>
            </a:r>
            <a:endParaRPr b="0" i="0" sz="1600" u="none" cap="none" strike="noStrike">
              <a:solidFill>
                <a:srgbClr val="000000"/>
              </a:solidFill>
              <a:latin typeface="Arial"/>
              <a:ea typeface="Arial"/>
              <a:cs typeface="Arial"/>
              <a:sym typeface="Arial"/>
            </a:endParaRPr>
          </a:p>
          <a:p>
            <a:pPr indent="0" lvl="0" marL="0" marR="0" rtl="0" algn="l">
              <a:lnSpc>
                <a:spcPct val="80000"/>
              </a:lnSpc>
              <a:spcBef>
                <a:spcPts val="280"/>
              </a:spcBef>
              <a:spcAft>
                <a:spcPts val="0"/>
              </a:spcAft>
              <a:buClr>
                <a:schemeClr val="accent1"/>
              </a:buClr>
              <a:buSzPts val="1190"/>
              <a:buFont typeface="Arial"/>
              <a:buNone/>
            </a:pPr>
            <a:r>
              <a:t/>
            </a:r>
            <a:endParaRPr b="0" i="0" sz="1600" u="none" cap="none" strike="noStrike">
              <a:solidFill>
                <a:schemeClr val="dk1"/>
              </a:solidFill>
              <a:latin typeface="Arial"/>
              <a:ea typeface="Arial"/>
              <a:cs typeface="Arial"/>
              <a:sym typeface="Arial"/>
            </a:endParaRPr>
          </a:p>
          <a:p>
            <a:pPr indent="-182880" lvl="0" marL="182880" marR="0" rtl="0" algn="l">
              <a:lnSpc>
                <a:spcPct val="80000"/>
              </a:lnSpc>
              <a:spcBef>
                <a:spcPts val="280"/>
              </a:spcBef>
              <a:spcAft>
                <a:spcPts val="0"/>
              </a:spcAft>
              <a:buClr>
                <a:schemeClr val="accent1"/>
              </a:buClr>
              <a:buSzPts val="1600"/>
              <a:buFont typeface="Arial"/>
              <a:buChar char="•"/>
            </a:pPr>
            <a:r>
              <a:rPr b="0" i="0" lang="en-GB" sz="1600" u="none" cap="none" strike="noStrike">
                <a:solidFill>
                  <a:schemeClr val="dk1"/>
                </a:solidFill>
                <a:latin typeface="Arial"/>
                <a:ea typeface="Arial"/>
                <a:cs typeface="Arial"/>
                <a:sym typeface="Arial"/>
              </a:rPr>
              <a:t>Watch 2 minute clip at   </a:t>
            </a:r>
            <a:r>
              <a:rPr b="0" i="0" lang="en-GB" sz="1600" u="sng" cap="none" strike="noStrike">
                <a:solidFill>
                  <a:schemeClr val="hlink"/>
                </a:solidFill>
                <a:latin typeface="Arial"/>
                <a:ea typeface="Arial"/>
                <a:cs typeface="Arial"/>
                <a:sym typeface="Arial"/>
                <a:hlinkClick r:id="rId7"/>
              </a:rPr>
              <a:t>https://www.youtube.com/watch?v=EH7TJL1fic4</a:t>
            </a:r>
            <a:r>
              <a:rPr b="0" i="0" lang="en-GB" sz="1600" u="none" cap="none" strike="noStrike">
                <a:solidFill>
                  <a:schemeClr val="dk1"/>
                </a:solidFill>
                <a:latin typeface="Arial"/>
                <a:ea typeface="Arial"/>
                <a:cs typeface="Arial"/>
                <a:sym typeface="Arial"/>
              </a:rPr>
              <a:t> up to 2:03 (This is an advert for a carbon offset company)</a:t>
            </a:r>
            <a:endParaRPr b="0" i="0" sz="16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98"/>
                                        </p:tgtEl>
                                        <p:attrNameLst>
                                          <p:attrName>style.visibility</p:attrName>
                                        </p:attrNameLst>
                                      </p:cBhvr>
                                      <p:to>
                                        <p:strVal val="visible"/>
                                      </p:to>
                                    </p:set>
                                    <p:anim calcmode="lin" valueType="num">
                                      <p:cBhvr additive="base">
                                        <p:cTn dur="500"/>
                                        <p:tgtEl>
                                          <p:spTgt spid="39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Google Shape;403;p29"/>
          <p:cNvSpPr/>
          <p:nvPr/>
        </p:nvSpPr>
        <p:spPr>
          <a:xfrm>
            <a:off x="303875" y="1194475"/>
            <a:ext cx="11591700" cy="53145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29"/>
          <p:cNvSpPr txBox="1"/>
          <p:nvPr>
            <p:ph type="title"/>
          </p:nvPr>
        </p:nvSpPr>
        <p:spPr>
          <a:xfrm>
            <a:off x="613325" y="203879"/>
            <a:ext cx="10972800" cy="990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1" lang="en-GB">
                <a:solidFill>
                  <a:srgbClr val="4B3186"/>
                </a:solidFill>
              </a:rPr>
              <a:t>Data use: review your options</a:t>
            </a:r>
            <a:endParaRPr b="1">
              <a:solidFill>
                <a:srgbClr val="4B3186"/>
              </a:solidFill>
            </a:endParaRPr>
          </a:p>
        </p:txBody>
      </p:sp>
      <p:sp>
        <p:nvSpPr>
          <p:cNvPr id="405" name="Google Shape;405;p29"/>
          <p:cNvSpPr txBox="1"/>
          <p:nvPr/>
        </p:nvSpPr>
        <p:spPr>
          <a:xfrm>
            <a:off x="537125" y="1575300"/>
            <a:ext cx="11125200" cy="4768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040"/>
              <a:buFont typeface="Arial"/>
              <a:buNone/>
            </a:pPr>
            <a:r>
              <a:rPr b="0" i="1" lang="en-GB" sz="2400" u="none" cap="none" strike="noStrike">
                <a:solidFill>
                  <a:schemeClr val="dk1"/>
                </a:solidFill>
                <a:latin typeface="Arial"/>
                <a:ea typeface="Arial"/>
                <a:cs typeface="Arial"/>
                <a:sym typeface="Arial"/>
              </a:rPr>
              <a:t>The internet is an amazing thing which can bring many benefits in our lives.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80"/>
              </a:spcBef>
              <a:spcAft>
                <a:spcPts val="0"/>
              </a:spcAft>
              <a:buClr>
                <a:schemeClr val="accent1"/>
              </a:buClr>
              <a:buSzPts val="2040"/>
              <a:buFont typeface="Arial"/>
              <a:buNone/>
            </a:pPr>
            <a:r>
              <a:rPr b="0" i="1" lang="en-GB" sz="2400" u="none" cap="none" strike="noStrike">
                <a:solidFill>
                  <a:schemeClr val="dk1"/>
                </a:solidFill>
                <a:latin typeface="Arial"/>
                <a:ea typeface="Arial"/>
                <a:cs typeface="Arial"/>
                <a:sym typeface="Arial"/>
              </a:rPr>
              <a:t>But using data has an environmental cost which is bigger than we might imagine.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80"/>
              </a:spcBef>
              <a:spcAft>
                <a:spcPts val="0"/>
              </a:spcAft>
              <a:buClr>
                <a:schemeClr val="accent1"/>
              </a:buClr>
              <a:buSzPts val="2040"/>
              <a:buFont typeface="Arial"/>
              <a:buNone/>
            </a:pPr>
            <a:r>
              <a:t/>
            </a:r>
            <a:endParaRPr b="0" i="1" sz="2400" u="none" cap="none" strike="noStrike">
              <a:solidFill>
                <a:schemeClr val="dk1"/>
              </a:solidFill>
              <a:latin typeface="Arial"/>
              <a:ea typeface="Arial"/>
              <a:cs typeface="Arial"/>
              <a:sym typeface="Arial"/>
            </a:endParaRPr>
          </a:p>
          <a:p>
            <a:pPr indent="0" lvl="0" marL="0" marR="0" rtl="0" algn="l">
              <a:lnSpc>
                <a:spcPct val="100000"/>
              </a:lnSpc>
              <a:spcBef>
                <a:spcPts val="480"/>
              </a:spcBef>
              <a:spcAft>
                <a:spcPts val="0"/>
              </a:spcAft>
              <a:buClr>
                <a:schemeClr val="accent1"/>
              </a:buClr>
              <a:buSzPts val="2040"/>
              <a:buFont typeface="Arial"/>
              <a:buNone/>
            </a:pPr>
            <a:r>
              <a:rPr b="0" i="0" lang="en-GB" sz="2300" u="none" cap="none" strike="noStrike">
                <a:solidFill>
                  <a:schemeClr val="dk1"/>
                </a:solidFill>
                <a:latin typeface="Arial"/>
                <a:ea typeface="Arial"/>
                <a:cs typeface="Arial"/>
                <a:sym typeface="Arial"/>
              </a:rPr>
              <a:t>It takes 23 trees to suck up the carbon required for just one second of google use.</a:t>
            </a:r>
            <a:endParaRPr b="0" i="0" sz="2300" u="none" cap="none" strike="noStrike">
              <a:solidFill>
                <a:srgbClr val="000000"/>
              </a:solidFill>
              <a:latin typeface="Arial"/>
              <a:ea typeface="Arial"/>
              <a:cs typeface="Arial"/>
              <a:sym typeface="Arial"/>
            </a:endParaRPr>
          </a:p>
          <a:p>
            <a:pPr indent="0" lvl="0" marL="0" marR="0" rtl="0" algn="l">
              <a:lnSpc>
                <a:spcPct val="100000"/>
              </a:lnSpc>
              <a:spcBef>
                <a:spcPts val="480"/>
              </a:spcBef>
              <a:spcAft>
                <a:spcPts val="0"/>
              </a:spcAft>
              <a:buClr>
                <a:schemeClr val="accent1"/>
              </a:buClr>
              <a:buSzPts val="2040"/>
              <a:buFont typeface="Arial"/>
              <a:buNone/>
            </a:pPr>
            <a:r>
              <a:t/>
            </a:r>
            <a:endParaRPr b="0" i="0" sz="2300" u="none" cap="none" strike="noStrike">
              <a:solidFill>
                <a:schemeClr val="dk1"/>
              </a:solidFill>
              <a:latin typeface="Arial"/>
              <a:ea typeface="Arial"/>
              <a:cs typeface="Arial"/>
              <a:sym typeface="Arial"/>
            </a:endParaRPr>
          </a:p>
          <a:p>
            <a:pPr indent="0" lvl="0" marL="0" marR="0" rtl="0" algn="l">
              <a:lnSpc>
                <a:spcPct val="100000"/>
              </a:lnSpc>
              <a:spcBef>
                <a:spcPts val="480"/>
              </a:spcBef>
              <a:spcAft>
                <a:spcPts val="0"/>
              </a:spcAft>
              <a:buClr>
                <a:schemeClr val="accent1"/>
              </a:buClr>
              <a:buSzPts val="2040"/>
              <a:buFont typeface="Arial"/>
              <a:buNone/>
            </a:pPr>
            <a:r>
              <a:rPr b="0" i="0" lang="en-GB" sz="2300" u="none" cap="none" strike="noStrike">
                <a:solidFill>
                  <a:schemeClr val="dk1"/>
                </a:solidFill>
                <a:latin typeface="Arial"/>
                <a:ea typeface="Arial"/>
                <a:cs typeface="Arial"/>
                <a:sym typeface="Arial"/>
              </a:rPr>
              <a:t>As a group, </a:t>
            </a:r>
            <a:r>
              <a:rPr b="1" i="0" lang="en-GB" sz="2300" u="none" cap="none" strike="noStrike">
                <a:solidFill>
                  <a:schemeClr val="dk1"/>
                </a:solidFill>
                <a:latin typeface="Arial"/>
                <a:ea typeface="Arial"/>
                <a:cs typeface="Arial"/>
                <a:sym typeface="Arial"/>
              </a:rPr>
              <a:t>summarise </a:t>
            </a:r>
            <a:r>
              <a:rPr b="0" i="0" lang="en-GB" sz="2300" u="none" cap="none" strike="noStrike">
                <a:solidFill>
                  <a:schemeClr val="dk1"/>
                </a:solidFill>
                <a:latin typeface="Arial"/>
                <a:ea typeface="Arial"/>
                <a:cs typeface="Arial"/>
                <a:sym typeface="Arial"/>
              </a:rPr>
              <a:t>what you have learned about the environmental impacts of data use. </a:t>
            </a:r>
            <a:endParaRPr b="0" i="0" sz="2300" u="none" cap="none" strike="noStrike">
              <a:solidFill>
                <a:schemeClr val="dk1"/>
              </a:solidFill>
              <a:latin typeface="Arial"/>
              <a:ea typeface="Arial"/>
              <a:cs typeface="Arial"/>
              <a:sym typeface="Arial"/>
            </a:endParaRPr>
          </a:p>
          <a:p>
            <a:pPr indent="0" lvl="0" marL="0" marR="0" rtl="0" algn="l">
              <a:lnSpc>
                <a:spcPct val="100000"/>
              </a:lnSpc>
              <a:spcBef>
                <a:spcPts val="480"/>
              </a:spcBef>
              <a:spcAft>
                <a:spcPts val="0"/>
              </a:spcAft>
              <a:buClr>
                <a:schemeClr val="accent1"/>
              </a:buClr>
              <a:buSzPts val="2040"/>
              <a:buFont typeface="Arial"/>
              <a:buNone/>
            </a:pPr>
            <a:r>
              <a:t/>
            </a:r>
            <a:endParaRPr b="0" i="0" sz="2300" u="none" cap="none" strike="noStrike">
              <a:solidFill>
                <a:schemeClr val="dk1"/>
              </a:solidFill>
              <a:latin typeface="Arial"/>
              <a:ea typeface="Arial"/>
              <a:cs typeface="Arial"/>
              <a:sym typeface="Arial"/>
            </a:endParaRPr>
          </a:p>
          <a:p>
            <a:pPr indent="0" lvl="0" marL="0" marR="0" rtl="0" algn="l">
              <a:lnSpc>
                <a:spcPct val="115000"/>
              </a:lnSpc>
              <a:spcBef>
                <a:spcPts val="480"/>
              </a:spcBef>
              <a:spcAft>
                <a:spcPts val="0"/>
              </a:spcAft>
              <a:buClr>
                <a:schemeClr val="dk1"/>
              </a:buClr>
              <a:buSzPts val="2040"/>
              <a:buFont typeface="Arial"/>
              <a:buNone/>
            </a:pPr>
            <a:r>
              <a:rPr b="0" i="0" lang="en-GB" sz="2400" u="none" cap="none" strike="noStrike">
                <a:solidFill>
                  <a:schemeClr val="dk1"/>
                </a:solidFill>
                <a:latin typeface="Arial"/>
                <a:ea typeface="Arial"/>
                <a:cs typeface="Arial"/>
                <a:sym typeface="Arial"/>
              </a:rPr>
              <a:t>Might your choices change, knowing what you know now? </a:t>
            </a:r>
            <a:r>
              <a:rPr b="1" i="0" lang="en-GB" sz="2400" u="none" cap="none" strike="noStrike">
                <a:solidFill>
                  <a:schemeClr val="dk1"/>
                </a:solidFill>
                <a:latin typeface="Arial"/>
                <a:ea typeface="Arial"/>
                <a:cs typeface="Arial"/>
                <a:sym typeface="Arial"/>
              </a:rPr>
              <a:t>Explain why / why not.  Use as many key terms as you can in your work: </a:t>
            </a:r>
            <a:r>
              <a:rPr b="1" i="0" lang="en-GB" sz="2400" u="none" cap="none" strike="noStrike">
                <a:solidFill>
                  <a:srgbClr val="EA5783"/>
                </a:solidFill>
                <a:latin typeface="Arial"/>
                <a:ea typeface="Arial"/>
                <a:cs typeface="Arial"/>
                <a:sym typeface="Arial"/>
              </a:rPr>
              <a:t>Genesis / Dominion / Stewardship / All creatures together / Anthropocentric / Eco-centric</a:t>
            </a:r>
            <a:endParaRPr b="0" i="0" sz="2300" u="none" cap="none" strike="noStrike">
              <a:solidFill>
                <a:srgbClr val="EA5783"/>
              </a:solidFill>
              <a:latin typeface="Arial"/>
              <a:ea typeface="Arial"/>
              <a:cs typeface="Arial"/>
              <a:sym typeface="Arial"/>
            </a:endParaRPr>
          </a:p>
          <a:p>
            <a:pPr indent="0" lvl="0" marL="0" marR="0" rtl="0" algn="l">
              <a:lnSpc>
                <a:spcPct val="100000"/>
              </a:lnSpc>
              <a:spcBef>
                <a:spcPts val="2100"/>
              </a:spcBef>
              <a:spcAft>
                <a:spcPts val="0"/>
              </a:spcAft>
              <a:buClr>
                <a:schemeClr val="accent1"/>
              </a:buClr>
              <a:buSzPts val="2040"/>
              <a:buFont typeface="Arial"/>
              <a:buNone/>
            </a:pPr>
            <a:r>
              <a:t/>
            </a:r>
            <a:endParaRPr b="0" i="1" sz="2400" u="none" cap="none" strike="noStrike">
              <a:solidFill>
                <a:schemeClr val="dk1"/>
              </a:solidFill>
              <a:latin typeface="Arial"/>
              <a:ea typeface="Arial"/>
              <a:cs typeface="Arial"/>
              <a:sym typeface="Arial"/>
            </a:endParaRPr>
          </a:p>
          <a:p>
            <a:pPr indent="0" lvl="0" marL="0" marR="0" rtl="0" algn="l">
              <a:lnSpc>
                <a:spcPct val="100000"/>
              </a:lnSpc>
              <a:spcBef>
                <a:spcPts val="480"/>
              </a:spcBef>
              <a:spcAft>
                <a:spcPts val="0"/>
              </a:spcAft>
              <a:buClr>
                <a:schemeClr val="accent1"/>
              </a:buClr>
              <a:buSzPts val="2040"/>
              <a:buFont typeface="Arial"/>
              <a:buNone/>
            </a:pPr>
            <a:r>
              <a:t/>
            </a:r>
            <a:endParaRPr b="0" i="1"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05"/>
                                        </p:tgtEl>
                                        <p:attrNameLst>
                                          <p:attrName>style.visibility</p:attrName>
                                        </p:attrNameLst>
                                      </p:cBhvr>
                                      <p:to>
                                        <p:strVal val="visible"/>
                                      </p:to>
                                    </p:set>
                                    <p:anim calcmode="lin" valueType="num">
                                      <p:cBhvr additive="base">
                                        <p:cTn dur="500"/>
                                        <p:tgtEl>
                                          <p:spTgt spid="40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pic>
        <p:nvPicPr>
          <p:cNvPr id="79" name="Google Shape;79;p3"/>
          <p:cNvPicPr preferRelativeResize="0"/>
          <p:nvPr/>
        </p:nvPicPr>
        <p:blipFill rotWithShape="1">
          <a:blip r:embed="rId3">
            <a:alphaModFix/>
          </a:blip>
          <a:srcRect b="64216" l="39342" r="20131" t="16826"/>
          <a:stretch/>
        </p:blipFill>
        <p:spPr>
          <a:xfrm>
            <a:off x="7194758" y="0"/>
            <a:ext cx="4940970" cy="1299410"/>
          </a:xfrm>
          <a:prstGeom prst="rect">
            <a:avLst/>
          </a:prstGeom>
          <a:noFill/>
          <a:ln>
            <a:noFill/>
          </a:ln>
        </p:spPr>
      </p:pic>
      <p:pic>
        <p:nvPicPr>
          <p:cNvPr id="80" name="Google Shape;80;p3"/>
          <p:cNvPicPr preferRelativeResize="0"/>
          <p:nvPr/>
        </p:nvPicPr>
        <p:blipFill rotWithShape="1">
          <a:blip r:embed="rId4">
            <a:alphaModFix/>
          </a:blip>
          <a:srcRect b="19984" l="36231" r="6537" t="23577"/>
          <a:stretch/>
        </p:blipFill>
        <p:spPr>
          <a:xfrm>
            <a:off x="1017562" y="1055078"/>
            <a:ext cx="10156875" cy="563133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Google Shape;410;p30"/>
          <p:cNvSpPr/>
          <p:nvPr/>
        </p:nvSpPr>
        <p:spPr>
          <a:xfrm>
            <a:off x="158250" y="803542"/>
            <a:ext cx="11743500" cy="6029100"/>
          </a:xfrm>
          <a:prstGeom prst="roundRect">
            <a:avLst>
              <a:gd fmla="val 9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30"/>
          <p:cNvSpPr txBox="1"/>
          <p:nvPr>
            <p:ph type="title"/>
          </p:nvPr>
        </p:nvSpPr>
        <p:spPr>
          <a:xfrm>
            <a:off x="609600" y="-76200"/>
            <a:ext cx="10972800" cy="990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1" lang="en-GB">
                <a:solidFill>
                  <a:srgbClr val="4B3186"/>
                </a:solidFill>
              </a:rPr>
              <a:t>Group 3 Drinks packaging: options</a:t>
            </a:r>
            <a:endParaRPr b="1">
              <a:solidFill>
                <a:srgbClr val="4B3186"/>
              </a:solidFill>
            </a:endParaRPr>
          </a:p>
        </p:txBody>
      </p:sp>
      <p:sp>
        <p:nvSpPr>
          <p:cNvPr id="412" name="Google Shape;412;p30"/>
          <p:cNvSpPr txBox="1"/>
          <p:nvPr>
            <p:ph idx="1" type="body"/>
          </p:nvPr>
        </p:nvSpPr>
        <p:spPr>
          <a:xfrm>
            <a:off x="442650" y="803542"/>
            <a:ext cx="11459100" cy="455223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040"/>
              <a:buNone/>
            </a:pPr>
            <a:r>
              <a:rPr i="1" lang="en-GB"/>
              <a:t>You are out and about, or at school, and you feel thirsty.  Do you …?</a:t>
            </a:r>
            <a:endParaRPr/>
          </a:p>
          <a:p>
            <a:pPr indent="0" lvl="0" marL="0" rtl="0" algn="l">
              <a:lnSpc>
                <a:spcPct val="90000"/>
              </a:lnSpc>
              <a:spcBef>
                <a:spcPts val="480"/>
              </a:spcBef>
              <a:spcAft>
                <a:spcPts val="0"/>
              </a:spcAft>
              <a:buSzPts val="2040"/>
              <a:buNone/>
            </a:pPr>
            <a:r>
              <a:t/>
            </a:r>
            <a:endParaRPr i="1"/>
          </a:p>
          <a:p>
            <a:pPr indent="-182880" lvl="0" marL="182880" rtl="0" algn="l">
              <a:lnSpc>
                <a:spcPct val="90000"/>
              </a:lnSpc>
              <a:spcBef>
                <a:spcPts val="480"/>
              </a:spcBef>
              <a:spcAft>
                <a:spcPts val="0"/>
              </a:spcAft>
              <a:buClr>
                <a:srgbClr val="000000"/>
              </a:buClr>
              <a:buSzPts val="2200"/>
              <a:buChar char="●"/>
            </a:pPr>
            <a:r>
              <a:rPr lang="en-GB" sz="2200">
                <a:solidFill>
                  <a:srgbClr val="000000"/>
                </a:solidFill>
              </a:rPr>
              <a:t>Pick up a nice cold drink in a plastic bottle from the fridge in the nearest shop / vending machine and remember to take the plastic bottle home with you if you can’t find somewhere to recycle it</a:t>
            </a:r>
            <a:endParaRPr sz="2200">
              <a:solidFill>
                <a:srgbClr val="000000"/>
              </a:solidFill>
            </a:endParaRPr>
          </a:p>
          <a:p>
            <a:pPr indent="-182880" lvl="0" marL="182880" rtl="0" algn="l">
              <a:lnSpc>
                <a:spcPct val="90000"/>
              </a:lnSpc>
              <a:spcBef>
                <a:spcPts val="480"/>
              </a:spcBef>
              <a:spcAft>
                <a:spcPts val="0"/>
              </a:spcAft>
              <a:buClr>
                <a:srgbClr val="000000"/>
              </a:buClr>
              <a:buSzPts val="2200"/>
              <a:buChar char="●"/>
            </a:pPr>
            <a:r>
              <a:rPr lang="en-GB" sz="2200">
                <a:solidFill>
                  <a:srgbClr val="000000"/>
                </a:solidFill>
              </a:rPr>
              <a:t>Pick up a nice cold drink in a plastic bottle from the fridge in the nearest shop / vending machine and carefully put it in a bin when you’ve finished (you don’t want to litter)</a:t>
            </a:r>
            <a:endParaRPr sz="2200">
              <a:solidFill>
                <a:srgbClr val="000000"/>
              </a:solidFill>
            </a:endParaRPr>
          </a:p>
          <a:p>
            <a:pPr indent="-182880" lvl="0" marL="182880" rtl="0" algn="l">
              <a:lnSpc>
                <a:spcPct val="90000"/>
              </a:lnSpc>
              <a:spcBef>
                <a:spcPts val="480"/>
              </a:spcBef>
              <a:spcAft>
                <a:spcPts val="0"/>
              </a:spcAft>
              <a:buClr>
                <a:srgbClr val="000000"/>
              </a:buClr>
              <a:buSzPts val="2200"/>
              <a:buChar char="●"/>
            </a:pPr>
            <a:r>
              <a:rPr lang="en-GB" sz="2200">
                <a:solidFill>
                  <a:srgbClr val="000000"/>
                </a:solidFill>
              </a:rPr>
              <a:t>Grab a hot drink to take away from the nearest café and when you’ve finished, carefully put the cup in a bin (you don’t want to litter)</a:t>
            </a:r>
            <a:endParaRPr sz="2200">
              <a:solidFill>
                <a:srgbClr val="000000"/>
              </a:solidFill>
            </a:endParaRPr>
          </a:p>
          <a:p>
            <a:pPr indent="-182880" lvl="0" marL="182880" rtl="0" algn="l">
              <a:lnSpc>
                <a:spcPct val="90000"/>
              </a:lnSpc>
              <a:spcBef>
                <a:spcPts val="480"/>
              </a:spcBef>
              <a:spcAft>
                <a:spcPts val="0"/>
              </a:spcAft>
              <a:buClr>
                <a:srgbClr val="000000"/>
              </a:buClr>
              <a:buSzPts val="2200"/>
              <a:buChar char="●"/>
            </a:pPr>
            <a:r>
              <a:rPr lang="en-GB" sz="2200">
                <a:solidFill>
                  <a:srgbClr val="000000"/>
                </a:solidFill>
              </a:rPr>
              <a:t>Choose a café you know gives a discount for bringing your own cup and get out the reusable cup you carry around with you</a:t>
            </a:r>
            <a:endParaRPr sz="2200">
              <a:solidFill>
                <a:srgbClr val="000000"/>
              </a:solidFill>
            </a:endParaRPr>
          </a:p>
          <a:p>
            <a:pPr indent="-182880" lvl="0" marL="182880" rtl="0" algn="l">
              <a:lnSpc>
                <a:spcPct val="90000"/>
              </a:lnSpc>
              <a:spcBef>
                <a:spcPts val="480"/>
              </a:spcBef>
              <a:spcAft>
                <a:spcPts val="0"/>
              </a:spcAft>
              <a:buClr>
                <a:srgbClr val="000000"/>
              </a:buClr>
              <a:buSzPts val="2200"/>
              <a:buChar char="●"/>
            </a:pPr>
            <a:r>
              <a:rPr lang="en-GB" sz="2200">
                <a:solidFill>
                  <a:srgbClr val="000000"/>
                </a:solidFill>
              </a:rPr>
              <a:t>Take out the drink you remembered to bring with you in a reusable container and when you’ve finished, put the bottle back in your bag to take home</a:t>
            </a:r>
            <a:endParaRPr sz="2200">
              <a:solidFill>
                <a:srgbClr val="000000"/>
              </a:solidFill>
            </a:endParaRPr>
          </a:p>
          <a:p>
            <a:pPr indent="0" lvl="0" marL="0" rtl="0" algn="l">
              <a:lnSpc>
                <a:spcPct val="115000"/>
              </a:lnSpc>
              <a:spcBef>
                <a:spcPts val="2100"/>
              </a:spcBef>
              <a:spcAft>
                <a:spcPts val="0"/>
              </a:spcAft>
              <a:buSzPts val="1530"/>
              <a:buNone/>
            </a:pPr>
            <a:r>
              <a:rPr b="1" lang="en-GB" sz="2200">
                <a:solidFill>
                  <a:schemeClr val="dk1"/>
                </a:solidFill>
              </a:rPr>
              <a:t>Write the choice you’ve made in your books. Why have you made these choices?</a:t>
            </a:r>
            <a:endParaRPr b="1" sz="2200">
              <a:solidFill>
                <a:schemeClr val="dk1"/>
              </a:solidFill>
            </a:endParaRPr>
          </a:p>
          <a:p>
            <a:pPr indent="0" lvl="0" marL="0" rtl="0" algn="l">
              <a:lnSpc>
                <a:spcPct val="115000"/>
              </a:lnSpc>
              <a:spcBef>
                <a:spcPts val="500"/>
              </a:spcBef>
              <a:spcAft>
                <a:spcPts val="0"/>
              </a:spcAft>
              <a:buSzPts val="1530"/>
              <a:buNone/>
            </a:pPr>
            <a:r>
              <a:rPr b="1" lang="en-GB" sz="2200">
                <a:solidFill>
                  <a:schemeClr val="dk1"/>
                </a:solidFill>
              </a:rPr>
              <a:t>Do your choices reflect </a:t>
            </a:r>
            <a:r>
              <a:rPr b="1" lang="en-GB" sz="2200">
                <a:solidFill>
                  <a:srgbClr val="EA5783"/>
                </a:solidFill>
              </a:rPr>
              <a:t>stewardship / dominion /  all creatures together</a:t>
            </a:r>
            <a:r>
              <a:rPr b="1" lang="en-GB" sz="2200">
                <a:solidFill>
                  <a:schemeClr val="dk1"/>
                </a:solidFill>
              </a:rPr>
              <a:t>?</a:t>
            </a:r>
            <a:endParaRPr b="1" sz="2200">
              <a:solidFill>
                <a:schemeClr val="dk1"/>
              </a:solidFill>
            </a:endParaRPr>
          </a:p>
          <a:p>
            <a:pPr indent="0" lvl="0" marL="0" rtl="0" algn="l">
              <a:lnSpc>
                <a:spcPct val="115000"/>
              </a:lnSpc>
              <a:spcBef>
                <a:spcPts val="500"/>
              </a:spcBef>
              <a:spcAft>
                <a:spcPts val="0"/>
              </a:spcAft>
              <a:buSzPts val="1530"/>
              <a:buNone/>
            </a:pPr>
            <a:r>
              <a:rPr b="1" lang="en-GB" sz="2200">
                <a:solidFill>
                  <a:schemeClr val="dk1"/>
                </a:solidFill>
              </a:rPr>
              <a:t>Are your choices more </a:t>
            </a:r>
            <a:r>
              <a:rPr b="1" lang="en-GB" sz="2200">
                <a:solidFill>
                  <a:srgbClr val="EA5783"/>
                </a:solidFill>
              </a:rPr>
              <a:t>anthropocentric </a:t>
            </a:r>
            <a:r>
              <a:rPr b="1" lang="en-GB" sz="2200">
                <a:solidFill>
                  <a:schemeClr val="dk1"/>
                </a:solidFill>
              </a:rPr>
              <a:t>or </a:t>
            </a:r>
            <a:r>
              <a:rPr b="1" lang="en-GB" sz="2200">
                <a:solidFill>
                  <a:srgbClr val="EA5783"/>
                </a:solidFill>
              </a:rPr>
              <a:t>ecocentric</a:t>
            </a:r>
            <a:r>
              <a:rPr b="1" lang="en-GB" sz="2200">
                <a:solidFill>
                  <a:schemeClr val="dk1"/>
                </a:solidFill>
              </a:rPr>
              <a:t>?</a:t>
            </a:r>
            <a:endParaRPr sz="2200">
              <a:solidFill>
                <a:srgbClr val="000000"/>
              </a:solidFill>
            </a:endParaRPr>
          </a:p>
        </p:txBody>
      </p:sp>
      <p:pic>
        <p:nvPicPr>
          <p:cNvPr id="413" name="Google Shape;413;p30"/>
          <p:cNvPicPr preferRelativeResize="0"/>
          <p:nvPr/>
        </p:nvPicPr>
        <p:blipFill rotWithShape="1">
          <a:blip r:embed="rId3">
            <a:alphaModFix/>
          </a:blip>
          <a:srcRect b="0" l="0" r="0" t="0"/>
          <a:stretch/>
        </p:blipFill>
        <p:spPr>
          <a:xfrm>
            <a:off x="10484000" y="0"/>
            <a:ext cx="1555600" cy="1698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Google Shape;418;p31"/>
          <p:cNvSpPr/>
          <p:nvPr/>
        </p:nvSpPr>
        <p:spPr>
          <a:xfrm>
            <a:off x="228000" y="1670300"/>
            <a:ext cx="11773800" cy="4855200"/>
          </a:xfrm>
          <a:prstGeom prst="roundRect">
            <a:avLst>
              <a:gd fmla="val 1043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31"/>
          <p:cNvSpPr txBox="1"/>
          <p:nvPr>
            <p:ph type="title"/>
          </p:nvPr>
        </p:nvSpPr>
        <p:spPr>
          <a:xfrm>
            <a:off x="609600" y="159175"/>
            <a:ext cx="10972800" cy="990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1" lang="en-GB">
                <a:solidFill>
                  <a:srgbClr val="4B3186"/>
                </a:solidFill>
              </a:rPr>
              <a:t>Drinks packaging: the environmental impact</a:t>
            </a:r>
            <a:endParaRPr b="1">
              <a:solidFill>
                <a:srgbClr val="4B3186"/>
              </a:solidFill>
            </a:endParaRPr>
          </a:p>
        </p:txBody>
      </p:sp>
      <p:sp>
        <p:nvSpPr>
          <p:cNvPr id="420" name="Google Shape;420;p31"/>
          <p:cNvSpPr txBox="1"/>
          <p:nvPr>
            <p:ph idx="1" type="body"/>
          </p:nvPr>
        </p:nvSpPr>
        <p:spPr>
          <a:xfrm>
            <a:off x="280050" y="1994350"/>
            <a:ext cx="11631900" cy="4242900"/>
          </a:xfrm>
          <a:prstGeom prst="rect">
            <a:avLst/>
          </a:prstGeom>
          <a:noFill/>
          <a:ln>
            <a:noFill/>
          </a:ln>
        </p:spPr>
        <p:txBody>
          <a:bodyPr anchorCtr="0" anchor="t" bIns="45700" lIns="91425" spcFirstLastPara="1" rIns="91425" wrap="square" tIns="45700">
            <a:noAutofit/>
          </a:bodyPr>
          <a:lstStyle/>
          <a:p>
            <a:pPr indent="-182880" lvl="0" marL="182880" rtl="0" algn="l">
              <a:lnSpc>
                <a:spcPct val="80000"/>
              </a:lnSpc>
              <a:spcBef>
                <a:spcPts val="0"/>
              </a:spcBef>
              <a:spcAft>
                <a:spcPts val="0"/>
              </a:spcAft>
              <a:buSzPts val="2444"/>
              <a:buChar char="●"/>
            </a:pPr>
            <a:r>
              <a:rPr lang="en-GB" sz="2600"/>
              <a:t>Plastic drinks bottles are a huge problem in the world’s oceans. When plastic starts to breakdown, it turns to “microplastics” containing toxic chemicals which are dangerous for animals and have found their way into the human food chain. Watch 1 minute clip at </a:t>
            </a:r>
            <a:r>
              <a:rPr lang="en-GB" sz="2250" u="sng">
                <a:solidFill>
                  <a:schemeClr val="hlink"/>
                </a:solidFill>
                <a:hlinkClick r:id="rId3"/>
              </a:rPr>
              <a:t>https://www.theguardian.com/environment/2017/jun/28/a-million-a-minute-worlds-plastic-bottle-binge-as-dangerous-as-climate-change</a:t>
            </a:r>
            <a:r>
              <a:rPr lang="en-GB" sz="2250"/>
              <a:t> and scroll down for Plastic Ocean 2 min clip at </a:t>
            </a:r>
            <a:r>
              <a:rPr lang="en-GB" sz="2250" u="sng">
                <a:solidFill>
                  <a:schemeClr val="hlink"/>
                </a:solidFill>
                <a:hlinkClick r:id="rId4"/>
              </a:rPr>
              <a:t>https://www.headstuff.org/topical/science/plastic-bottle-oceans/</a:t>
            </a:r>
            <a:endParaRPr sz="2875"/>
          </a:p>
          <a:p>
            <a:pPr indent="-182880" lvl="0" marL="182880" rtl="0" algn="l">
              <a:lnSpc>
                <a:spcPct val="80000"/>
              </a:lnSpc>
              <a:spcBef>
                <a:spcPts val="575"/>
              </a:spcBef>
              <a:spcAft>
                <a:spcPts val="2100"/>
              </a:spcAft>
              <a:buSzPts val="2444"/>
              <a:buChar char="●"/>
            </a:pPr>
            <a:r>
              <a:rPr lang="en-GB" sz="2600"/>
              <a:t>7 million </a:t>
            </a:r>
            <a:r>
              <a:rPr b="1" lang="en-GB" sz="2600"/>
              <a:t>disposable coffee cups </a:t>
            </a:r>
            <a:r>
              <a:rPr lang="en-GB" sz="2600"/>
              <a:t>are used everyday in the UK – 2.5 billion every year. Many people think that disposable coffee cups are recyclable, as often seen in adverts. However, the truth is that only 1% of all these cups in the UK are actually recycled. Watch 2 minute clip at </a:t>
            </a:r>
            <a:r>
              <a:rPr lang="en-GB" sz="2250" u="sng">
                <a:solidFill>
                  <a:schemeClr val="hlink"/>
                </a:solidFill>
                <a:hlinkClick r:id="rId5"/>
              </a:rPr>
              <a:t>https://www.independent.co.uk/environment/disposable-coffee-cups-how-big-problem-environment-landfill-recycling-incinerate-export-rubbish-a8142381.html</a:t>
            </a:r>
            <a:r>
              <a:rPr lang="en-GB" sz="2250"/>
              <a:t>  </a:t>
            </a:r>
            <a:endParaRPr sz="225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Google Shape;425;p32"/>
          <p:cNvSpPr/>
          <p:nvPr/>
        </p:nvSpPr>
        <p:spPr>
          <a:xfrm>
            <a:off x="576975" y="1302350"/>
            <a:ext cx="10972800" cy="51045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32"/>
          <p:cNvSpPr txBox="1"/>
          <p:nvPr>
            <p:ph type="title"/>
          </p:nvPr>
        </p:nvSpPr>
        <p:spPr>
          <a:xfrm>
            <a:off x="576975" y="432917"/>
            <a:ext cx="10972800" cy="990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1" lang="en-GB">
                <a:solidFill>
                  <a:srgbClr val="4B3186"/>
                </a:solidFill>
              </a:rPr>
              <a:t>Drinks packaging: review your options</a:t>
            </a:r>
            <a:endParaRPr b="1">
              <a:solidFill>
                <a:srgbClr val="4B3186"/>
              </a:solidFill>
            </a:endParaRPr>
          </a:p>
        </p:txBody>
      </p:sp>
      <p:sp>
        <p:nvSpPr>
          <p:cNvPr id="427" name="Google Shape;427;p32"/>
          <p:cNvSpPr txBox="1"/>
          <p:nvPr/>
        </p:nvSpPr>
        <p:spPr>
          <a:xfrm>
            <a:off x="730500" y="1603200"/>
            <a:ext cx="10972800" cy="4529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040"/>
              <a:buFont typeface="Arial"/>
              <a:buNone/>
            </a:pPr>
            <a:r>
              <a:rPr b="0" i="1" lang="en-GB" sz="2400" u="none" cap="none" strike="noStrike">
                <a:solidFill>
                  <a:schemeClr val="dk1"/>
                </a:solidFill>
                <a:latin typeface="Arial"/>
                <a:ea typeface="Arial"/>
                <a:cs typeface="Arial"/>
                <a:sym typeface="Arial"/>
              </a:rPr>
              <a:t>A single use plastic bottle or cup is useful for minutes while we drink the contents, but can cause problems that will last beyond our own lifetime.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80"/>
              </a:spcBef>
              <a:spcAft>
                <a:spcPts val="0"/>
              </a:spcAft>
              <a:buClr>
                <a:schemeClr val="accent1"/>
              </a:buClr>
              <a:buSzPts val="2040"/>
              <a:buFont typeface="Arial"/>
              <a:buNone/>
            </a:pPr>
            <a:r>
              <a:t/>
            </a:r>
            <a:endParaRPr b="0" i="1" sz="2400" u="none" cap="none" strike="noStrike">
              <a:solidFill>
                <a:schemeClr val="dk1"/>
              </a:solidFill>
              <a:latin typeface="Arial"/>
              <a:ea typeface="Arial"/>
              <a:cs typeface="Arial"/>
              <a:sym typeface="Arial"/>
            </a:endParaRPr>
          </a:p>
          <a:p>
            <a:pPr indent="0" lvl="0" marL="0" marR="0" rtl="0" algn="l">
              <a:lnSpc>
                <a:spcPct val="100000"/>
              </a:lnSpc>
              <a:spcBef>
                <a:spcPts val="480"/>
              </a:spcBef>
              <a:spcAft>
                <a:spcPts val="0"/>
              </a:spcAft>
              <a:buClr>
                <a:schemeClr val="accent1"/>
              </a:buClr>
              <a:buSzPts val="2040"/>
              <a:buFont typeface="Arial"/>
              <a:buNone/>
            </a:pPr>
            <a:r>
              <a:rPr b="0" i="0" lang="en-GB" sz="2400" u="none" cap="none" strike="noStrike">
                <a:solidFill>
                  <a:schemeClr val="dk1"/>
                </a:solidFill>
                <a:latin typeface="Arial"/>
                <a:ea typeface="Arial"/>
                <a:cs typeface="Arial"/>
                <a:sym typeface="Arial"/>
              </a:rPr>
              <a:t>As a group, summarise what you have found out about the environmental impacts of plastic drinks packaging.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480"/>
              </a:spcBef>
              <a:spcAft>
                <a:spcPts val="0"/>
              </a:spcAft>
              <a:buClr>
                <a:schemeClr val="dk1"/>
              </a:buClr>
              <a:buSzPts val="2040"/>
              <a:buFont typeface="Arial"/>
              <a:buNone/>
            </a:pPr>
            <a:r>
              <a:rPr b="0" i="0" lang="en-GB" sz="2400" u="none" cap="none" strike="noStrike">
                <a:solidFill>
                  <a:schemeClr val="dk1"/>
                </a:solidFill>
                <a:latin typeface="Arial"/>
                <a:ea typeface="Arial"/>
                <a:cs typeface="Arial"/>
                <a:sym typeface="Arial"/>
              </a:rPr>
              <a:t>Might your choices change, knowing what you know now? </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2100"/>
              </a:spcBef>
              <a:spcAft>
                <a:spcPts val="0"/>
              </a:spcAft>
              <a:buClr>
                <a:schemeClr val="dk1"/>
              </a:buClr>
              <a:buSzPts val="2040"/>
              <a:buFont typeface="Arial"/>
              <a:buNone/>
            </a:pPr>
            <a:r>
              <a:rPr b="1" i="0" lang="en-GB" sz="2400" u="none" cap="none" strike="noStrike">
                <a:solidFill>
                  <a:schemeClr val="dk1"/>
                </a:solidFill>
                <a:latin typeface="Arial"/>
                <a:ea typeface="Arial"/>
                <a:cs typeface="Arial"/>
                <a:sym typeface="Arial"/>
              </a:rPr>
              <a:t>Explain why / why not.  Use as many key terms as you can in your work: </a:t>
            </a:r>
            <a:r>
              <a:rPr b="1" i="0" lang="en-GB" sz="2400" u="none" cap="none" strike="noStrike">
                <a:solidFill>
                  <a:srgbClr val="EA5783"/>
                </a:solidFill>
                <a:latin typeface="Arial"/>
                <a:ea typeface="Arial"/>
                <a:cs typeface="Arial"/>
                <a:sym typeface="Arial"/>
              </a:rPr>
              <a:t>Genesis / Dominion / Stewardship / All creatures together / Anthropocentric / Eco-centric</a:t>
            </a:r>
            <a:endParaRPr b="0" i="0" sz="2400" u="none" cap="none" strike="noStrike">
              <a:solidFill>
                <a:srgbClr val="EA5783"/>
              </a:solidFill>
              <a:latin typeface="Arial"/>
              <a:ea typeface="Arial"/>
              <a:cs typeface="Arial"/>
              <a:sym typeface="Arial"/>
            </a:endParaRPr>
          </a:p>
          <a:p>
            <a:pPr indent="0" lvl="0" marL="0" marR="0" rtl="0" algn="l">
              <a:lnSpc>
                <a:spcPct val="100000"/>
              </a:lnSpc>
              <a:spcBef>
                <a:spcPts val="2100"/>
              </a:spcBef>
              <a:spcAft>
                <a:spcPts val="0"/>
              </a:spcAft>
              <a:buClr>
                <a:schemeClr val="accent1"/>
              </a:buClr>
              <a:buSzPts val="2040"/>
              <a:buFont typeface="Arial"/>
              <a:buNone/>
            </a:pPr>
            <a:r>
              <a:t/>
            </a:r>
            <a:endParaRPr b="0" i="1" sz="2400" u="none" cap="none" strike="noStrike">
              <a:solidFill>
                <a:schemeClr val="dk1"/>
              </a:solidFill>
              <a:latin typeface="Arial"/>
              <a:ea typeface="Arial"/>
              <a:cs typeface="Arial"/>
              <a:sym typeface="Arial"/>
            </a:endParaRPr>
          </a:p>
          <a:p>
            <a:pPr indent="0" lvl="0" marL="0" marR="0" rtl="0" algn="l">
              <a:lnSpc>
                <a:spcPct val="100000"/>
              </a:lnSpc>
              <a:spcBef>
                <a:spcPts val="480"/>
              </a:spcBef>
              <a:spcAft>
                <a:spcPts val="0"/>
              </a:spcAft>
              <a:buClr>
                <a:schemeClr val="accent1"/>
              </a:buClr>
              <a:buSzPts val="2040"/>
              <a:buFont typeface="Arial"/>
              <a:buNone/>
            </a:pPr>
            <a:r>
              <a:t/>
            </a:r>
            <a:endParaRPr b="0" i="1"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27"/>
                                        </p:tgtEl>
                                        <p:attrNameLst>
                                          <p:attrName>style.visibility</p:attrName>
                                        </p:attrNameLst>
                                      </p:cBhvr>
                                      <p:to>
                                        <p:strVal val="visible"/>
                                      </p:to>
                                    </p:set>
                                    <p:anim calcmode="lin" valueType="num">
                                      <p:cBhvr additive="base">
                                        <p:cTn dur="500"/>
                                        <p:tgtEl>
                                          <p:spTgt spid="42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33"/>
          <p:cNvSpPr/>
          <p:nvPr/>
        </p:nvSpPr>
        <p:spPr>
          <a:xfrm>
            <a:off x="455600" y="873975"/>
            <a:ext cx="11349000" cy="5825400"/>
          </a:xfrm>
          <a:prstGeom prst="roundRect">
            <a:avLst>
              <a:gd fmla="val 11919"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33"/>
          <p:cNvSpPr txBox="1"/>
          <p:nvPr>
            <p:ph type="title"/>
          </p:nvPr>
        </p:nvSpPr>
        <p:spPr>
          <a:xfrm>
            <a:off x="609600" y="-40425"/>
            <a:ext cx="10972800" cy="990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1" lang="en-GB">
                <a:solidFill>
                  <a:srgbClr val="4B3186"/>
                </a:solidFill>
              </a:rPr>
              <a:t>Group 4 Transport: options</a:t>
            </a:r>
            <a:endParaRPr b="1">
              <a:solidFill>
                <a:srgbClr val="4B3186"/>
              </a:solidFill>
            </a:endParaRPr>
          </a:p>
        </p:txBody>
      </p:sp>
      <p:sp>
        <p:nvSpPr>
          <p:cNvPr id="434" name="Google Shape;434;p33"/>
          <p:cNvSpPr txBox="1"/>
          <p:nvPr>
            <p:ph idx="1" type="body"/>
          </p:nvPr>
        </p:nvSpPr>
        <p:spPr>
          <a:xfrm>
            <a:off x="609600" y="1153425"/>
            <a:ext cx="11126800" cy="52665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2040"/>
              <a:buNone/>
            </a:pPr>
            <a:r>
              <a:rPr i="1" lang="en-GB">
                <a:solidFill>
                  <a:srgbClr val="000000"/>
                </a:solidFill>
              </a:rPr>
              <a:t>You want to get to an event / activity a few miles from your house. Do you …?</a:t>
            </a:r>
            <a:endParaRPr>
              <a:solidFill>
                <a:srgbClr val="000000"/>
              </a:solidFill>
            </a:endParaRPr>
          </a:p>
          <a:p>
            <a:pPr indent="0" lvl="0" marL="0" rtl="0" algn="l">
              <a:lnSpc>
                <a:spcPct val="115000"/>
              </a:lnSpc>
              <a:spcBef>
                <a:spcPts val="480"/>
              </a:spcBef>
              <a:spcAft>
                <a:spcPts val="0"/>
              </a:spcAft>
              <a:buSzPts val="2040"/>
              <a:buNone/>
            </a:pPr>
            <a:r>
              <a:t/>
            </a:r>
            <a:endParaRPr>
              <a:solidFill>
                <a:srgbClr val="000000"/>
              </a:solidFill>
            </a:endParaRPr>
          </a:p>
          <a:p>
            <a:pPr indent="-182880" lvl="0" marL="182880" rtl="0" algn="l">
              <a:lnSpc>
                <a:spcPct val="115000"/>
              </a:lnSpc>
              <a:spcBef>
                <a:spcPts val="480"/>
              </a:spcBef>
              <a:spcAft>
                <a:spcPts val="0"/>
              </a:spcAft>
              <a:buClr>
                <a:srgbClr val="000000"/>
              </a:buClr>
              <a:buSzPts val="2040"/>
              <a:buChar char="●"/>
            </a:pPr>
            <a:r>
              <a:rPr lang="en-GB">
                <a:solidFill>
                  <a:srgbClr val="000000"/>
                </a:solidFill>
              </a:rPr>
              <a:t>Get a member of your family to drive you </a:t>
            </a:r>
            <a:endParaRPr>
              <a:solidFill>
                <a:srgbClr val="000000"/>
              </a:solidFill>
            </a:endParaRPr>
          </a:p>
          <a:p>
            <a:pPr indent="-182880" lvl="0" marL="182880" rtl="0" algn="l">
              <a:lnSpc>
                <a:spcPct val="115000"/>
              </a:lnSpc>
              <a:spcBef>
                <a:spcPts val="480"/>
              </a:spcBef>
              <a:spcAft>
                <a:spcPts val="0"/>
              </a:spcAft>
              <a:buClr>
                <a:srgbClr val="000000"/>
              </a:buClr>
              <a:buSzPts val="2040"/>
              <a:buChar char="●"/>
            </a:pPr>
            <a:r>
              <a:rPr lang="en-GB">
                <a:solidFill>
                  <a:srgbClr val="000000"/>
                </a:solidFill>
              </a:rPr>
              <a:t>Share a lift with a friend who lives nearby</a:t>
            </a:r>
            <a:endParaRPr>
              <a:solidFill>
                <a:srgbClr val="000000"/>
              </a:solidFill>
            </a:endParaRPr>
          </a:p>
          <a:p>
            <a:pPr indent="-182880" lvl="0" marL="182880" rtl="0" algn="l">
              <a:lnSpc>
                <a:spcPct val="115000"/>
              </a:lnSpc>
              <a:spcBef>
                <a:spcPts val="480"/>
              </a:spcBef>
              <a:spcAft>
                <a:spcPts val="0"/>
              </a:spcAft>
              <a:buClr>
                <a:srgbClr val="000000"/>
              </a:buClr>
              <a:buSzPts val="2040"/>
              <a:buChar char="●"/>
            </a:pPr>
            <a:r>
              <a:rPr lang="en-GB">
                <a:solidFill>
                  <a:srgbClr val="000000"/>
                </a:solidFill>
              </a:rPr>
              <a:t>Set out in plenty of time and walk </a:t>
            </a:r>
            <a:endParaRPr>
              <a:solidFill>
                <a:srgbClr val="000000"/>
              </a:solidFill>
            </a:endParaRPr>
          </a:p>
          <a:p>
            <a:pPr indent="-182880" lvl="0" marL="182880" rtl="0" algn="l">
              <a:lnSpc>
                <a:spcPct val="115000"/>
              </a:lnSpc>
              <a:spcBef>
                <a:spcPts val="480"/>
              </a:spcBef>
              <a:spcAft>
                <a:spcPts val="0"/>
              </a:spcAft>
              <a:buClr>
                <a:srgbClr val="000000"/>
              </a:buClr>
              <a:buSzPts val="2040"/>
              <a:buChar char="●"/>
            </a:pPr>
            <a:r>
              <a:rPr lang="en-GB">
                <a:solidFill>
                  <a:srgbClr val="000000"/>
                </a:solidFill>
              </a:rPr>
              <a:t>Take a bus / walk one way but arrange to be picked up for a lift home</a:t>
            </a:r>
            <a:endParaRPr>
              <a:solidFill>
                <a:srgbClr val="000000"/>
              </a:solidFill>
            </a:endParaRPr>
          </a:p>
          <a:p>
            <a:pPr indent="-150495" lvl="0" marL="182880" rtl="0" algn="l">
              <a:lnSpc>
                <a:spcPct val="115000"/>
              </a:lnSpc>
              <a:spcBef>
                <a:spcPts val="480"/>
              </a:spcBef>
              <a:spcAft>
                <a:spcPts val="0"/>
              </a:spcAft>
              <a:buClr>
                <a:srgbClr val="000000"/>
              </a:buClr>
              <a:buSzPts val="1530"/>
              <a:buChar char="●"/>
            </a:pPr>
            <a:r>
              <a:rPr lang="en-GB">
                <a:solidFill>
                  <a:srgbClr val="000000"/>
                </a:solidFill>
              </a:rPr>
              <a:t>Get on the bus</a:t>
            </a:r>
            <a:endParaRPr>
              <a:solidFill>
                <a:srgbClr val="000000"/>
              </a:solidFill>
            </a:endParaRPr>
          </a:p>
          <a:p>
            <a:pPr indent="-150495" lvl="0" marL="182880" rtl="0" algn="l">
              <a:lnSpc>
                <a:spcPct val="115000"/>
              </a:lnSpc>
              <a:spcBef>
                <a:spcPts val="480"/>
              </a:spcBef>
              <a:spcAft>
                <a:spcPts val="0"/>
              </a:spcAft>
              <a:buClr>
                <a:srgbClr val="000000"/>
              </a:buClr>
              <a:buSzPts val="1530"/>
              <a:buChar char="●"/>
            </a:pPr>
            <a:r>
              <a:rPr lang="en-GB">
                <a:solidFill>
                  <a:srgbClr val="000000"/>
                </a:solidFill>
              </a:rPr>
              <a:t>Cycle</a:t>
            </a:r>
            <a:endParaRPr>
              <a:solidFill>
                <a:srgbClr val="000000"/>
              </a:solidFill>
            </a:endParaRPr>
          </a:p>
          <a:p>
            <a:pPr indent="0" lvl="0" marL="0" rtl="0" algn="l">
              <a:lnSpc>
                <a:spcPct val="115000"/>
              </a:lnSpc>
              <a:spcBef>
                <a:spcPts val="500"/>
              </a:spcBef>
              <a:spcAft>
                <a:spcPts val="0"/>
              </a:spcAft>
              <a:buSzPts val="1530"/>
              <a:buNone/>
            </a:pPr>
            <a:r>
              <a:rPr b="1" lang="en-GB" sz="2200">
                <a:solidFill>
                  <a:schemeClr val="dk1"/>
                </a:solidFill>
              </a:rPr>
              <a:t>Write the choice you’ve made in your books. Why have you made these choices?</a:t>
            </a:r>
            <a:endParaRPr b="1" sz="2200">
              <a:solidFill>
                <a:schemeClr val="dk1"/>
              </a:solidFill>
            </a:endParaRPr>
          </a:p>
          <a:p>
            <a:pPr indent="0" lvl="0" marL="0" rtl="0" algn="l">
              <a:lnSpc>
                <a:spcPct val="115000"/>
              </a:lnSpc>
              <a:spcBef>
                <a:spcPts val="500"/>
              </a:spcBef>
              <a:spcAft>
                <a:spcPts val="0"/>
              </a:spcAft>
              <a:buSzPts val="1530"/>
              <a:buNone/>
            </a:pPr>
            <a:r>
              <a:rPr b="1" lang="en-GB" sz="2200">
                <a:solidFill>
                  <a:schemeClr val="dk1"/>
                </a:solidFill>
              </a:rPr>
              <a:t>Do your choices reflect </a:t>
            </a:r>
            <a:r>
              <a:rPr b="1" lang="en-GB" sz="2200">
                <a:solidFill>
                  <a:srgbClr val="EA5783"/>
                </a:solidFill>
              </a:rPr>
              <a:t>stewardship / dominion /  all creatures together</a:t>
            </a:r>
            <a:r>
              <a:rPr b="1" lang="en-GB" sz="2200">
                <a:solidFill>
                  <a:schemeClr val="dk1"/>
                </a:solidFill>
              </a:rPr>
              <a:t>?</a:t>
            </a:r>
            <a:endParaRPr b="1" sz="2200">
              <a:solidFill>
                <a:schemeClr val="dk1"/>
              </a:solidFill>
            </a:endParaRPr>
          </a:p>
          <a:p>
            <a:pPr indent="0" lvl="0" marL="0" rtl="0" algn="l">
              <a:lnSpc>
                <a:spcPct val="115000"/>
              </a:lnSpc>
              <a:spcBef>
                <a:spcPts val="500"/>
              </a:spcBef>
              <a:spcAft>
                <a:spcPts val="0"/>
              </a:spcAft>
              <a:buSzPts val="1530"/>
              <a:buNone/>
            </a:pPr>
            <a:r>
              <a:rPr b="1" lang="en-GB" sz="2200">
                <a:solidFill>
                  <a:schemeClr val="dk1"/>
                </a:solidFill>
              </a:rPr>
              <a:t>Are your choices more </a:t>
            </a:r>
            <a:r>
              <a:rPr b="1" lang="en-GB" sz="2200">
                <a:solidFill>
                  <a:srgbClr val="EA5783"/>
                </a:solidFill>
              </a:rPr>
              <a:t>anthropocentric </a:t>
            </a:r>
            <a:r>
              <a:rPr b="1" lang="en-GB" sz="2200">
                <a:solidFill>
                  <a:schemeClr val="dk1"/>
                </a:solidFill>
              </a:rPr>
              <a:t>or </a:t>
            </a:r>
            <a:r>
              <a:rPr b="1" lang="en-GB" sz="2200">
                <a:solidFill>
                  <a:srgbClr val="EA5783"/>
                </a:solidFill>
              </a:rPr>
              <a:t>ecocentric</a:t>
            </a:r>
            <a:r>
              <a:rPr b="1" lang="en-GB" sz="2200">
                <a:solidFill>
                  <a:schemeClr val="dk1"/>
                </a:solidFill>
              </a:rPr>
              <a:t>?</a:t>
            </a:r>
            <a:endParaRPr/>
          </a:p>
        </p:txBody>
      </p:sp>
      <p:pic>
        <p:nvPicPr>
          <p:cNvPr id="435" name="Google Shape;435;p33"/>
          <p:cNvPicPr preferRelativeResize="0"/>
          <p:nvPr/>
        </p:nvPicPr>
        <p:blipFill rotWithShape="1">
          <a:blip r:embed="rId3">
            <a:alphaModFix/>
          </a:blip>
          <a:srcRect b="0" l="0" r="0" t="0"/>
          <a:stretch/>
        </p:blipFill>
        <p:spPr>
          <a:xfrm>
            <a:off x="8375675" y="1875850"/>
            <a:ext cx="3206725" cy="164696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Google Shape;440;p34"/>
          <p:cNvSpPr/>
          <p:nvPr/>
        </p:nvSpPr>
        <p:spPr>
          <a:xfrm>
            <a:off x="167325" y="1128175"/>
            <a:ext cx="11880000" cy="5562900"/>
          </a:xfrm>
          <a:prstGeom prst="roundRect">
            <a:avLst>
              <a:gd fmla="val 1156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34"/>
          <p:cNvSpPr txBox="1"/>
          <p:nvPr>
            <p:ph type="title"/>
          </p:nvPr>
        </p:nvSpPr>
        <p:spPr>
          <a:xfrm>
            <a:off x="207500" y="221874"/>
            <a:ext cx="11033700" cy="906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1" lang="en-GB">
                <a:solidFill>
                  <a:srgbClr val="4B3186"/>
                </a:solidFill>
              </a:rPr>
              <a:t>Transport: the environmental impacts</a:t>
            </a:r>
            <a:endParaRPr b="1">
              <a:solidFill>
                <a:srgbClr val="4B3186"/>
              </a:solidFill>
            </a:endParaRPr>
          </a:p>
        </p:txBody>
      </p:sp>
      <p:sp>
        <p:nvSpPr>
          <p:cNvPr id="442" name="Google Shape;442;p34"/>
          <p:cNvSpPr txBox="1"/>
          <p:nvPr>
            <p:ph idx="1" type="body"/>
          </p:nvPr>
        </p:nvSpPr>
        <p:spPr>
          <a:xfrm>
            <a:off x="207500" y="1128175"/>
            <a:ext cx="11718600" cy="5844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79"/>
              <a:buNone/>
            </a:pPr>
            <a:r>
              <a:t/>
            </a:r>
            <a:endParaRPr sz="2210">
              <a:solidFill>
                <a:srgbClr val="000000"/>
              </a:solidFill>
            </a:endParaRPr>
          </a:p>
          <a:p>
            <a:pPr indent="-182880" lvl="0" marL="182880" rtl="0" algn="l">
              <a:lnSpc>
                <a:spcPct val="90000"/>
              </a:lnSpc>
              <a:spcBef>
                <a:spcPts val="442"/>
              </a:spcBef>
              <a:spcAft>
                <a:spcPts val="0"/>
              </a:spcAft>
              <a:buClr>
                <a:srgbClr val="000000"/>
              </a:buClr>
              <a:buSzPts val="1879"/>
              <a:buChar char="●"/>
            </a:pPr>
            <a:r>
              <a:rPr lang="en-GB" sz="2210">
                <a:solidFill>
                  <a:srgbClr val="000000"/>
                </a:solidFill>
              </a:rPr>
              <a:t>It’s hard not to be aware of the negative effects of pollution from cars: outdoor air pollution from carbon monoxide emissions kills more than 3.5 million people across the world every year, and causes health problems from asthma to heart disease for many more.  Car use is a major contributor to climate change: 15% of global CO2 emissions are caused by the transport sector.</a:t>
            </a:r>
            <a:endParaRPr>
              <a:solidFill>
                <a:srgbClr val="000000"/>
              </a:solidFill>
            </a:endParaRPr>
          </a:p>
          <a:p>
            <a:pPr indent="-182880" lvl="0" marL="182880" rtl="0" algn="l">
              <a:lnSpc>
                <a:spcPct val="90000"/>
              </a:lnSpc>
              <a:spcBef>
                <a:spcPts val="442"/>
              </a:spcBef>
              <a:spcAft>
                <a:spcPts val="0"/>
              </a:spcAft>
              <a:buSzPts val="1879"/>
              <a:buChar char="●"/>
            </a:pPr>
            <a:r>
              <a:rPr lang="en-GB" sz="2210">
                <a:solidFill>
                  <a:srgbClr val="000000"/>
                </a:solidFill>
              </a:rPr>
              <a:t>For many families in the UK swapping a car for walking, cycling, public transport etc. would be the single most effective action they could take to avoid greenhouse gas emissions, saving an average of 2.4 tonnes of CO2 a year. Read: </a:t>
            </a:r>
            <a:r>
              <a:rPr lang="en-GB" sz="1615" u="sng">
                <a:solidFill>
                  <a:schemeClr val="hlink"/>
                </a:solidFill>
                <a:hlinkClick r:id="rId3"/>
              </a:rPr>
              <a:t>https://inews.co.uk/news/environment/families-tackle-climate-change-car-transport-vegan-diet-497256</a:t>
            </a:r>
            <a:r>
              <a:rPr lang="en-GB" sz="1615"/>
              <a:t> </a:t>
            </a:r>
            <a:endParaRPr sz="1615"/>
          </a:p>
          <a:p>
            <a:pPr indent="-63594" lvl="0" marL="182880" rtl="0" algn="l">
              <a:lnSpc>
                <a:spcPct val="90000"/>
              </a:lnSpc>
              <a:spcBef>
                <a:spcPts val="442"/>
              </a:spcBef>
              <a:spcAft>
                <a:spcPts val="0"/>
              </a:spcAft>
              <a:buSzPts val="1879"/>
              <a:buNone/>
            </a:pPr>
            <a:r>
              <a:t/>
            </a:r>
            <a:endParaRPr sz="2210"/>
          </a:p>
          <a:p>
            <a:pPr indent="-182880" lvl="0" marL="182880" rtl="0" algn="l">
              <a:lnSpc>
                <a:spcPct val="90000"/>
              </a:lnSpc>
              <a:spcBef>
                <a:spcPts val="442"/>
              </a:spcBef>
              <a:spcAft>
                <a:spcPts val="0"/>
              </a:spcAft>
              <a:buSzPts val="1879"/>
              <a:buChar char="●"/>
            </a:pPr>
            <a:r>
              <a:rPr lang="en-GB" sz="2210">
                <a:solidFill>
                  <a:srgbClr val="000000"/>
                </a:solidFill>
              </a:rPr>
              <a:t>Watch 4 minute clip from Canada</a:t>
            </a:r>
            <a:r>
              <a:rPr lang="en-GB" sz="2210">
                <a:solidFill>
                  <a:srgbClr val="FF0000"/>
                </a:solidFill>
              </a:rPr>
              <a:t> </a:t>
            </a:r>
            <a:r>
              <a:rPr lang="en-GB" sz="2210" u="sng">
                <a:solidFill>
                  <a:schemeClr val="hlink"/>
                </a:solidFill>
                <a:hlinkClick r:id="rId4"/>
              </a:rPr>
              <a:t>https://www.youtube.com/watch?v=JKySf0PWwOE</a:t>
            </a:r>
            <a:r>
              <a:rPr lang="en-GB" sz="2210">
                <a:solidFill>
                  <a:srgbClr val="FF0000"/>
                </a:solidFill>
              </a:rPr>
              <a:t> </a:t>
            </a:r>
            <a:endParaRPr/>
          </a:p>
          <a:p>
            <a:pPr indent="-63594" lvl="0" marL="182880" rtl="0" algn="l">
              <a:lnSpc>
                <a:spcPct val="90000"/>
              </a:lnSpc>
              <a:spcBef>
                <a:spcPts val="442"/>
              </a:spcBef>
              <a:spcAft>
                <a:spcPts val="0"/>
              </a:spcAft>
              <a:buSzPts val="1879"/>
              <a:buNone/>
            </a:pPr>
            <a:r>
              <a:t/>
            </a:r>
            <a:endParaRPr sz="2210"/>
          </a:p>
          <a:p>
            <a:pPr indent="-182880" lvl="0" marL="182880" rtl="0" algn="l">
              <a:lnSpc>
                <a:spcPct val="90000"/>
              </a:lnSpc>
              <a:spcBef>
                <a:spcPts val="442"/>
              </a:spcBef>
              <a:spcAft>
                <a:spcPts val="0"/>
              </a:spcAft>
              <a:buClr>
                <a:srgbClr val="000000"/>
              </a:buClr>
              <a:buSzPts val="1879"/>
              <a:buChar char="●"/>
            </a:pPr>
            <a:r>
              <a:rPr lang="en-GB" sz="2210">
                <a:solidFill>
                  <a:srgbClr val="000000"/>
                </a:solidFill>
              </a:rPr>
              <a:t>Discuss – if we know this already, why do people keep on using cars so much?  Do you or anyone you know make transport choices for environmental reasons? How does that affect their lifestyle?</a:t>
            </a:r>
            <a:endParaRPr sz="2210">
              <a:solidFill>
                <a:srgbClr val="000000"/>
              </a:solidFill>
            </a:endParaRPr>
          </a:p>
          <a:p>
            <a:pPr indent="0" lvl="0" marL="0" rtl="0" algn="l">
              <a:lnSpc>
                <a:spcPct val="90000"/>
              </a:lnSpc>
              <a:spcBef>
                <a:spcPts val="442"/>
              </a:spcBef>
              <a:spcAft>
                <a:spcPts val="0"/>
              </a:spcAft>
              <a:buSzPts val="1879"/>
              <a:buNone/>
            </a:pPr>
            <a:r>
              <a:t/>
            </a:r>
            <a:endParaRPr sz="2210"/>
          </a:p>
          <a:p>
            <a:pPr indent="0" lvl="0" marL="0" rtl="0" algn="l">
              <a:lnSpc>
                <a:spcPct val="90000"/>
              </a:lnSpc>
              <a:spcBef>
                <a:spcPts val="408"/>
              </a:spcBef>
              <a:spcAft>
                <a:spcPts val="0"/>
              </a:spcAft>
              <a:buSzPts val="1734"/>
              <a:buNone/>
            </a:pPr>
            <a:r>
              <a:t/>
            </a:r>
            <a:endParaRPr sz="2040"/>
          </a:p>
          <a:p>
            <a:pPr indent="0" lvl="0" marL="0" rtl="0" algn="l">
              <a:lnSpc>
                <a:spcPct val="90000"/>
              </a:lnSpc>
              <a:spcBef>
                <a:spcPts val="255"/>
              </a:spcBef>
              <a:spcAft>
                <a:spcPts val="2100"/>
              </a:spcAft>
              <a:buSzPts val="1084"/>
              <a:buNone/>
            </a:pPr>
            <a:r>
              <a:t/>
            </a:r>
            <a:endParaRPr sz="1275"/>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6" name="Shape 446"/>
        <p:cNvGrpSpPr/>
        <p:nvPr/>
      </p:nvGrpSpPr>
      <p:grpSpPr>
        <a:xfrm>
          <a:off x="0" y="0"/>
          <a:ext cx="0" cy="0"/>
          <a:chOff x="0" y="0"/>
          <a:chExt cx="0" cy="0"/>
        </a:xfrm>
      </p:grpSpPr>
      <p:sp>
        <p:nvSpPr>
          <p:cNvPr id="447" name="Google Shape;447;p35"/>
          <p:cNvSpPr/>
          <p:nvPr/>
        </p:nvSpPr>
        <p:spPr>
          <a:xfrm>
            <a:off x="576975" y="942975"/>
            <a:ext cx="11157900" cy="56283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35"/>
          <p:cNvSpPr txBox="1"/>
          <p:nvPr>
            <p:ph type="title"/>
          </p:nvPr>
        </p:nvSpPr>
        <p:spPr>
          <a:xfrm>
            <a:off x="609600" y="-47621"/>
            <a:ext cx="10972800" cy="990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1" lang="en-GB">
                <a:solidFill>
                  <a:srgbClr val="4B3186"/>
                </a:solidFill>
              </a:rPr>
              <a:t>Transport: review your options</a:t>
            </a:r>
            <a:endParaRPr b="1">
              <a:solidFill>
                <a:srgbClr val="4B3186"/>
              </a:solidFill>
            </a:endParaRPr>
          </a:p>
        </p:txBody>
      </p:sp>
      <p:sp>
        <p:nvSpPr>
          <p:cNvPr id="449" name="Google Shape;449;p35"/>
          <p:cNvSpPr txBox="1"/>
          <p:nvPr/>
        </p:nvSpPr>
        <p:spPr>
          <a:xfrm>
            <a:off x="1079475" y="1556175"/>
            <a:ext cx="10152900" cy="3950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040"/>
              <a:buFont typeface="Arial"/>
              <a:buNone/>
            </a:pPr>
            <a:r>
              <a:rPr b="0" i="1" lang="en-GB" sz="2400" u="none" cap="none" strike="noStrike">
                <a:solidFill>
                  <a:schemeClr val="dk1"/>
                </a:solidFill>
                <a:latin typeface="Arial"/>
                <a:ea typeface="Arial"/>
                <a:cs typeface="Arial"/>
                <a:sym typeface="Arial"/>
              </a:rPr>
              <a:t>Car use is a massive cause of pollution, both leading to health problems and contributing hugely to climate change.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80"/>
              </a:spcBef>
              <a:spcAft>
                <a:spcPts val="0"/>
              </a:spcAft>
              <a:buClr>
                <a:schemeClr val="accent1"/>
              </a:buClr>
              <a:buSzPts val="2040"/>
              <a:buFont typeface="Arial"/>
              <a:buNone/>
            </a:pPr>
            <a:r>
              <a:t/>
            </a:r>
            <a:endParaRPr b="0" i="1" sz="2400" u="none" cap="none" strike="noStrike">
              <a:solidFill>
                <a:schemeClr val="dk1"/>
              </a:solidFill>
              <a:latin typeface="Arial"/>
              <a:ea typeface="Arial"/>
              <a:cs typeface="Arial"/>
              <a:sym typeface="Arial"/>
            </a:endParaRPr>
          </a:p>
          <a:p>
            <a:pPr indent="0" lvl="0" marL="0" marR="0" rtl="0" algn="l">
              <a:lnSpc>
                <a:spcPct val="100000"/>
              </a:lnSpc>
              <a:spcBef>
                <a:spcPts val="480"/>
              </a:spcBef>
              <a:spcAft>
                <a:spcPts val="0"/>
              </a:spcAft>
              <a:buClr>
                <a:schemeClr val="accent1"/>
              </a:buClr>
              <a:buSzPts val="2040"/>
              <a:buFont typeface="Arial"/>
              <a:buNone/>
            </a:pPr>
            <a:r>
              <a:rPr b="0" i="0" lang="en-GB" sz="2400" u="none" cap="none" strike="noStrike">
                <a:solidFill>
                  <a:schemeClr val="dk1"/>
                </a:solidFill>
                <a:latin typeface="Arial"/>
                <a:ea typeface="Arial"/>
                <a:cs typeface="Arial"/>
                <a:sym typeface="Arial"/>
              </a:rPr>
              <a:t>As a group, </a:t>
            </a:r>
            <a:r>
              <a:rPr b="1" i="0" lang="en-GB" sz="2400" u="none" cap="none" strike="noStrike">
                <a:solidFill>
                  <a:schemeClr val="dk1"/>
                </a:solidFill>
                <a:latin typeface="Arial"/>
                <a:ea typeface="Arial"/>
                <a:cs typeface="Arial"/>
                <a:sym typeface="Arial"/>
              </a:rPr>
              <a:t>summarise </a:t>
            </a:r>
            <a:r>
              <a:rPr b="0" i="0" lang="en-GB" sz="2400" u="none" cap="none" strike="noStrike">
                <a:solidFill>
                  <a:schemeClr val="dk1"/>
                </a:solidFill>
                <a:latin typeface="Arial"/>
                <a:ea typeface="Arial"/>
                <a:cs typeface="Arial"/>
                <a:sym typeface="Arial"/>
              </a:rPr>
              <a:t>what you have found out and discussed about the environmental impacts of using a car.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480"/>
              </a:spcBef>
              <a:spcAft>
                <a:spcPts val="0"/>
              </a:spcAft>
              <a:buClr>
                <a:schemeClr val="accent1"/>
              </a:buClr>
              <a:buSzPts val="204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480"/>
              </a:spcBef>
              <a:spcAft>
                <a:spcPts val="2100"/>
              </a:spcAft>
              <a:buClr>
                <a:schemeClr val="dk1"/>
              </a:buClr>
              <a:buSzPts val="2040"/>
              <a:buFont typeface="Arial"/>
              <a:buNone/>
            </a:pPr>
            <a:r>
              <a:rPr b="1" i="0" lang="en-GB" sz="2400" u="none" cap="none" strike="noStrike">
                <a:solidFill>
                  <a:schemeClr val="dk1"/>
                </a:solidFill>
                <a:latin typeface="Arial"/>
                <a:ea typeface="Arial"/>
                <a:cs typeface="Arial"/>
                <a:sym typeface="Arial"/>
              </a:rPr>
              <a:t>Explain why / why not.  Use as many key terms as you can in your work: </a:t>
            </a:r>
            <a:r>
              <a:rPr b="1" i="0" lang="en-GB" sz="2400" u="none" cap="none" strike="noStrike">
                <a:solidFill>
                  <a:srgbClr val="EA5783"/>
                </a:solidFill>
                <a:latin typeface="Arial"/>
                <a:ea typeface="Arial"/>
                <a:cs typeface="Arial"/>
                <a:sym typeface="Arial"/>
              </a:rPr>
              <a:t>Genesis / Dominion / Stewardship / All creatures together / Anthropocentric / Eco-centric</a:t>
            </a:r>
            <a:r>
              <a:rPr b="0" i="1" lang="en-GB" sz="2400" u="none" cap="none" strike="noStrike">
                <a:solidFill>
                  <a:srgbClr val="EA5783"/>
                </a:solidFill>
                <a:latin typeface="Arial"/>
                <a:ea typeface="Arial"/>
                <a:cs typeface="Arial"/>
                <a:sym typeface="Arial"/>
              </a:rPr>
              <a:t>.</a:t>
            </a:r>
            <a:endParaRPr b="0" i="1" sz="2400" u="none" cap="none" strike="noStrike">
              <a:solidFill>
                <a:srgbClr val="EA5783"/>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49"/>
                                        </p:tgtEl>
                                        <p:attrNameLst>
                                          <p:attrName>style.visibility</p:attrName>
                                        </p:attrNameLst>
                                      </p:cBhvr>
                                      <p:to>
                                        <p:strVal val="visible"/>
                                      </p:to>
                                    </p:set>
                                    <p:anim calcmode="lin" valueType="num">
                                      <p:cBhvr additive="base">
                                        <p:cTn dur="500"/>
                                        <p:tgtEl>
                                          <p:spTgt spid="44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sp>
        <p:nvSpPr>
          <p:cNvPr id="454" name="Google Shape;454;p36"/>
          <p:cNvSpPr/>
          <p:nvPr/>
        </p:nvSpPr>
        <p:spPr>
          <a:xfrm>
            <a:off x="273525" y="1700650"/>
            <a:ext cx="11637300" cy="45972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36"/>
          <p:cNvSpPr txBox="1"/>
          <p:nvPr>
            <p:ph type="title"/>
          </p:nvPr>
        </p:nvSpPr>
        <p:spPr>
          <a:xfrm>
            <a:off x="838200" y="698050"/>
            <a:ext cx="10515600" cy="1002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1" lang="en-GB">
                <a:solidFill>
                  <a:srgbClr val="4B3186"/>
                </a:solidFill>
              </a:rPr>
              <a:t>Decisions, Decisions, Decisions…</a:t>
            </a:r>
            <a:endParaRPr b="1">
              <a:solidFill>
                <a:srgbClr val="4B3186"/>
              </a:solidFill>
            </a:endParaRPr>
          </a:p>
        </p:txBody>
      </p:sp>
      <p:sp>
        <p:nvSpPr>
          <p:cNvPr id="456" name="Google Shape;456;p36"/>
          <p:cNvSpPr txBox="1"/>
          <p:nvPr/>
        </p:nvSpPr>
        <p:spPr>
          <a:xfrm>
            <a:off x="637675" y="1867550"/>
            <a:ext cx="11106300" cy="268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rgbClr val="000000"/>
                </a:solidFill>
                <a:latin typeface="Arial"/>
                <a:ea typeface="Arial"/>
                <a:cs typeface="Arial"/>
                <a:sym typeface="Arial"/>
              </a:rPr>
              <a:t>In your groups, explain to the rest of the class what your choice was and what you’ve learned.  Anything surprising?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rgbClr val="000000"/>
                </a:solidFill>
                <a:latin typeface="Arial"/>
                <a:ea typeface="Arial"/>
                <a:cs typeface="Arial"/>
                <a:sym typeface="Arial"/>
              </a:rPr>
              <a:t>Which of the 3 mindsets </a:t>
            </a:r>
            <a:endParaRPr b="0" i="0" sz="1400" u="none" cap="none" strike="noStrike">
              <a:solidFill>
                <a:srgbClr val="000000"/>
              </a:solidFill>
              <a:latin typeface="Arial"/>
              <a:ea typeface="Arial"/>
              <a:cs typeface="Arial"/>
              <a:sym typeface="Arial"/>
            </a:endParaRPr>
          </a:p>
          <a:p>
            <a:pPr indent="-457200" lvl="5" marL="2743200" marR="0" rtl="0" algn="l">
              <a:lnSpc>
                <a:spcPct val="100000"/>
              </a:lnSpc>
              <a:spcBef>
                <a:spcPts val="0"/>
              </a:spcBef>
              <a:spcAft>
                <a:spcPts val="0"/>
              </a:spcAft>
              <a:buClr>
                <a:srgbClr val="EA5783"/>
              </a:buClr>
              <a:buSzPts val="2800"/>
              <a:buFont typeface="Arial"/>
              <a:buChar char="•"/>
            </a:pPr>
            <a:r>
              <a:rPr b="1" i="0" lang="en-GB" sz="2800" u="none" cap="none" strike="noStrike">
                <a:solidFill>
                  <a:srgbClr val="EA5783"/>
                </a:solidFill>
                <a:latin typeface="Arial"/>
                <a:ea typeface="Arial"/>
                <a:cs typeface="Arial"/>
                <a:sym typeface="Arial"/>
              </a:rPr>
              <a:t>Dominion</a:t>
            </a:r>
            <a:endParaRPr b="1" i="0" sz="1400" u="none" cap="none" strike="noStrike">
              <a:solidFill>
                <a:srgbClr val="EA5783"/>
              </a:solidFill>
              <a:latin typeface="Arial"/>
              <a:ea typeface="Arial"/>
              <a:cs typeface="Arial"/>
              <a:sym typeface="Arial"/>
            </a:endParaRPr>
          </a:p>
          <a:p>
            <a:pPr indent="-457200" lvl="5" marL="2743200" marR="0" rtl="0" algn="l">
              <a:lnSpc>
                <a:spcPct val="100000"/>
              </a:lnSpc>
              <a:spcBef>
                <a:spcPts val="0"/>
              </a:spcBef>
              <a:spcAft>
                <a:spcPts val="0"/>
              </a:spcAft>
              <a:buClr>
                <a:srgbClr val="EA5783"/>
              </a:buClr>
              <a:buSzPts val="2800"/>
              <a:buFont typeface="Arial"/>
              <a:buChar char="•"/>
            </a:pPr>
            <a:r>
              <a:rPr b="1" i="0" lang="en-GB" sz="2800" u="none" cap="none" strike="noStrike">
                <a:solidFill>
                  <a:srgbClr val="EA5783"/>
                </a:solidFill>
                <a:latin typeface="Arial"/>
                <a:ea typeface="Arial"/>
                <a:cs typeface="Arial"/>
                <a:sym typeface="Arial"/>
              </a:rPr>
              <a:t>Stewardship</a:t>
            </a:r>
            <a:endParaRPr b="1" i="0" sz="1400" u="none" cap="none" strike="noStrike">
              <a:solidFill>
                <a:srgbClr val="EA5783"/>
              </a:solidFill>
              <a:latin typeface="Arial"/>
              <a:ea typeface="Arial"/>
              <a:cs typeface="Arial"/>
              <a:sym typeface="Arial"/>
            </a:endParaRPr>
          </a:p>
          <a:p>
            <a:pPr indent="-457200" lvl="5" marL="2743200" marR="0" rtl="0" algn="l">
              <a:lnSpc>
                <a:spcPct val="100000"/>
              </a:lnSpc>
              <a:spcBef>
                <a:spcPts val="0"/>
              </a:spcBef>
              <a:spcAft>
                <a:spcPts val="0"/>
              </a:spcAft>
              <a:buClr>
                <a:srgbClr val="EA5783"/>
              </a:buClr>
              <a:buSzPts val="2800"/>
              <a:buFont typeface="Arial"/>
              <a:buChar char="•"/>
            </a:pPr>
            <a:r>
              <a:rPr b="1" i="0" lang="en-GB" sz="2800" u="none" cap="none" strike="noStrike">
                <a:solidFill>
                  <a:srgbClr val="EA5783"/>
                </a:solidFill>
                <a:latin typeface="Arial"/>
                <a:ea typeface="Arial"/>
                <a:cs typeface="Arial"/>
                <a:sym typeface="Arial"/>
              </a:rPr>
              <a:t>All creatures together</a:t>
            </a:r>
            <a:endParaRPr b="1" i="0" sz="1400" u="none" cap="none" strike="noStrike">
              <a:solidFill>
                <a:srgbClr val="EA5783"/>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rgbClr val="000000"/>
                </a:solidFill>
                <a:latin typeface="Arial"/>
                <a:ea typeface="Arial"/>
                <a:cs typeface="Arial"/>
                <a:sym typeface="Arial"/>
              </a:rPr>
              <a:t>Do you think was influencing you as you made your decision?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800"/>
              <a:buFont typeface="Arial"/>
              <a:buNone/>
            </a:pPr>
            <a:r>
              <a:rPr b="0" i="0" lang="en-GB" sz="2800" u="none" cap="none" strike="noStrike">
                <a:solidFill>
                  <a:srgbClr val="000000"/>
                </a:solidFill>
                <a:latin typeface="Arial"/>
                <a:ea typeface="Arial"/>
                <a:cs typeface="Arial"/>
                <a:sym typeface="Arial"/>
              </a:rPr>
              <a:t>Did you change your mind after learning more?</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Google Shape;461;p37"/>
          <p:cNvSpPr/>
          <p:nvPr/>
        </p:nvSpPr>
        <p:spPr>
          <a:xfrm>
            <a:off x="152400" y="335550"/>
            <a:ext cx="11910900" cy="21369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37"/>
          <p:cNvSpPr txBox="1"/>
          <p:nvPr>
            <p:ph type="title"/>
          </p:nvPr>
        </p:nvSpPr>
        <p:spPr>
          <a:xfrm>
            <a:off x="396925" y="246800"/>
            <a:ext cx="11637300" cy="1002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1" lang="en-GB" sz="3000">
                <a:solidFill>
                  <a:srgbClr val="4B3186"/>
                </a:solidFill>
              </a:rPr>
              <a:t>“The Genesis story has very little relevance to our lives today.” </a:t>
            </a:r>
            <a:endParaRPr b="1" sz="3000">
              <a:solidFill>
                <a:srgbClr val="4B3186"/>
              </a:solidFill>
            </a:endParaRPr>
          </a:p>
        </p:txBody>
      </p:sp>
      <p:sp>
        <p:nvSpPr>
          <p:cNvPr id="463" name="Google Shape;463;p37"/>
          <p:cNvSpPr txBox="1"/>
          <p:nvPr/>
        </p:nvSpPr>
        <p:spPr>
          <a:xfrm>
            <a:off x="542850" y="1120675"/>
            <a:ext cx="11106300" cy="135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Arial"/>
              <a:buNone/>
            </a:pPr>
            <a:r>
              <a:rPr b="0" i="0" lang="en-GB" sz="2400" u="none" cap="none" strike="noStrike">
                <a:solidFill>
                  <a:srgbClr val="000000"/>
                </a:solidFill>
                <a:latin typeface="Arial"/>
                <a:ea typeface="Arial"/>
                <a:cs typeface="Arial"/>
                <a:sym typeface="Arial"/>
              </a:rPr>
              <a:t>Complete the table with arguments for and against the statement, referring to the teachings we looked at, examples we discussed and the 3 mindsets: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rPr b="1" i="0" lang="en-GB" sz="2400" u="none" cap="none" strike="noStrike">
                <a:solidFill>
                  <a:srgbClr val="EA5783"/>
                </a:solidFill>
                <a:latin typeface="Arial"/>
                <a:ea typeface="Arial"/>
                <a:cs typeface="Arial"/>
                <a:sym typeface="Arial"/>
              </a:rPr>
              <a:t>                    ‘Dominion, Stewardship, All creatures together’</a:t>
            </a:r>
            <a:endParaRPr b="1" i="0" sz="2400" u="none" cap="none" strike="noStrike">
              <a:solidFill>
                <a:srgbClr val="EA5783"/>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64" name="Google Shape;464;p37"/>
          <p:cNvPicPr preferRelativeResize="0"/>
          <p:nvPr/>
        </p:nvPicPr>
        <p:blipFill rotWithShape="1">
          <a:blip r:embed="rId3">
            <a:alphaModFix/>
          </a:blip>
          <a:srcRect b="0" l="0" r="0" t="0"/>
          <a:stretch/>
        </p:blipFill>
        <p:spPr>
          <a:xfrm>
            <a:off x="296150" y="2566725"/>
            <a:ext cx="11637300" cy="41635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Google Shape;469;p38"/>
          <p:cNvSpPr/>
          <p:nvPr/>
        </p:nvSpPr>
        <p:spPr>
          <a:xfrm>
            <a:off x="212825" y="1473050"/>
            <a:ext cx="11682900" cy="5004000"/>
          </a:xfrm>
          <a:prstGeom prst="roundRect">
            <a:avLst>
              <a:gd fmla="val 9702"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38"/>
          <p:cNvSpPr txBox="1"/>
          <p:nvPr>
            <p:ph type="title"/>
          </p:nvPr>
        </p:nvSpPr>
        <p:spPr>
          <a:xfrm>
            <a:off x="609600" y="533400"/>
            <a:ext cx="10972800" cy="9906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1" lang="en-GB">
                <a:solidFill>
                  <a:srgbClr val="4B3186"/>
                </a:solidFill>
              </a:rPr>
              <a:t>Follow up homework project</a:t>
            </a:r>
            <a:endParaRPr b="1">
              <a:solidFill>
                <a:srgbClr val="4B3186"/>
              </a:solidFill>
            </a:endParaRPr>
          </a:p>
        </p:txBody>
      </p:sp>
      <p:sp>
        <p:nvSpPr>
          <p:cNvPr id="471" name="Google Shape;471;p38"/>
          <p:cNvSpPr txBox="1"/>
          <p:nvPr>
            <p:ph idx="1" type="body"/>
          </p:nvPr>
        </p:nvSpPr>
        <p:spPr>
          <a:xfrm>
            <a:off x="609600" y="1600200"/>
            <a:ext cx="10972800" cy="4876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87"/>
              <a:buNone/>
            </a:pPr>
            <a:r>
              <a:rPr b="1" lang="en-GB" sz="2220">
                <a:solidFill>
                  <a:srgbClr val="000000"/>
                </a:solidFill>
              </a:rPr>
              <a:t>Exploring the impact of my choices on the environment.  </a:t>
            </a:r>
            <a:endParaRPr>
              <a:solidFill>
                <a:srgbClr val="000000"/>
              </a:solidFill>
            </a:endParaRPr>
          </a:p>
          <a:p>
            <a:pPr indent="-182880" lvl="0" marL="182880" rtl="0" algn="l">
              <a:lnSpc>
                <a:spcPct val="90000"/>
              </a:lnSpc>
              <a:spcBef>
                <a:spcPts val="444"/>
              </a:spcBef>
              <a:spcAft>
                <a:spcPts val="0"/>
              </a:spcAft>
              <a:buClr>
                <a:srgbClr val="000000"/>
              </a:buClr>
              <a:buSzPts val="1887"/>
              <a:buChar char="●"/>
            </a:pPr>
            <a:r>
              <a:rPr lang="en-GB" sz="2220">
                <a:solidFill>
                  <a:srgbClr val="000000"/>
                </a:solidFill>
              </a:rPr>
              <a:t>Choose one or more choices you make in your day about how you do things (that impact on the environment).</a:t>
            </a:r>
            <a:endParaRPr sz="2220">
              <a:solidFill>
                <a:srgbClr val="000000"/>
              </a:solidFill>
            </a:endParaRPr>
          </a:p>
          <a:p>
            <a:pPr indent="-182880" lvl="0" marL="182880" rtl="0" algn="l">
              <a:lnSpc>
                <a:spcPct val="90000"/>
              </a:lnSpc>
              <a:spcBef>
                <a:spcPts val="444"/>
              </a:spcBef>
              <a:spcAft>
                <a:spcPts val="0"/>
              </a:spcAft>
              <a:buClr>
                <a:srgbClr val="000000"/>
              </a:buClr>
              <a:buSzPts val="1887"/>
              <a:buChar char="●"/>
            </a:pPr>
            <a:r>
              <a:rPr lang="en-GB" sz="2220">
                <a:solidFill>
                  <a:srgbClr val="000000"/>
                </a:solidFill>
              </a:rPr>
              <a:t>Research the impacts of that choice.</a:t>
            </a:r>
            <a:endParaRPr sz="2220">
              <a:solidFill>
                <a:srgbClr val="000000"/>
              </a:solidFill>
            </a:endParaRPr>
          </a:p>
          <a:p>
            <a:pPr indent="-182880" lvl="0" marL="182880" rtl="0" algn="l">
              <a:lnSpc>
                <a:spcPct val="90000"/>
              </a:lnSpc>
              <a:spcBef>
                <a:spcPts val="444"/>
              </a:spcBef>
              <a:spcAft>
                <a:spcPts val="0"/>
              </a:spcAft>
              <a:buClr>
                <a:srgbClr val="000000"/>
              </a:buClr>
              <a:buSzPts val="1887"/>
              <a:buChar char="●"/>
            </a:pPr>
            <a:r>
              <a:rPr lang="en-GB" sz="2220">
                <a:solidFill>
                  <a:srgbClr val="000000"/>
                </a:solidFill>
              </a:rPr>
              <a:t>Think about which mindset you are acting from when you make the choice about how you do things. Are you happy with that mindset? Is it the mindset you believe in?  Are you acting according to your beliefs? Are there any contradictions? </a:t>
            </a:r>
            <a:endParaRPr sz="2220">
              <a:solidFill>
                <a:srgbClr val="000000"/>
              </a:solidFill>
            </a:endParaRPr>
          </a:p>
          <a:p>
            <a:pPr indent="-182880" lvl="0" marL="182880" rtl="0" algn="l">
              <a:lnSpc>
                <a:spcPct val="90000"/>
              </a:lnSpc>
              <a:spcBef>
                <a:spcPts val="444"/>
              </a:spcBef>
              <a:spcAft>
                <a:spcPts val="0"/>
              </a:spcAft>
              <a:buClr>
                <a:srgbClr val="000000"/>
              </a:buClr>
              <a:buSzPts val="1887"/>
              <a:buChar char="●"/>
            </a:pPr>
            <a:r>
              <a:rPr lang="en-GB" sz="2220">
                <a:solidFill>
                  <a:srgbClr val="000000"/>
                </a:solidFill>
              </a:rPr>
              <a:t>Is there anything you would change about your decisions? Are there any difficulties with actually making the change?</a:t>
            </a:r>
            <a:endParaRPr sz="2220">
              <a:solidFill>
                <a:srgbClr val="000000"/>
              </a:solidFill>
            </a:endParaRPr>
          </a:p>
          <a:p>
            <a:pPr indent="0" lvl="0" marL="0" rtl="0" algn="l">
              <a:lnSpc>
                <a:spcPct val="90000"/>
              </a:lnSpc>
              <a:spcBef>
                <a:spcPts val="444"/>
              </a:spcBef>
              <a:spcAft>
                <a:spcPts val="0"/>
              </a:spcAft>
              <a:buSzPts val="1887"/>
              <a:buNone/>
            </a:pPr>
            <a:r>
              <a:t/>
            </a:r>
            <a:endParaRPr sz="2220">
              <a:solidFill>
                <a:srgbClr val="000000"/>
              </a:solidFill>
            </a:endParaRPr>
          </a:p>
          <a:p>
            <a:pPr indent="0" lvl="0" marL="0" rtl="0" algn="l">
              <a:lnSpc>
                <a:spcPct val="90000"/>
              </a:lnSpc>
              <a:spcBef>
                <a:spcPts val="444"/>
              </a:spcBef>
              <a:spcAft>
                <a:spcPts val="0"/>
              </a:spcAft>
              <a:buSzPts val="1887"/>
              <a:buNone/>
            </a:pPr>
            <a:r>
              <a:rPr lang="en-GB" sz="2220">
                <a:solidFill>
                  <a:srgbClr val="000000"/>
                </a:solidFill>
              </a:rPr>
              <a:t>Then choose one small simple thing to change.</a:t>
            </a:r>
            <a:endParaRPr sz="2220">
              <a:solidFill>
                <a:srgbClr val="000000"/>
              </a:solidFill>
            </a:endParaRPr>
          </a:p>
          <a:p>
            <a:pPr indent="0" lvl="0" marL="0" rtl="0" algn="l">
              <a:lnSpc>
                <a:spcPct val="90000"/>
              </a:lnSpc>
              <a:spcBef>
                <a:spcPts val="444"/>
              </a:spcBef>
              <a:spcAft>
                <a:spcPts val="0"/>
              </a:spcAft>
              <a:buSzPts val="1887"/>
              <a:buNone/>
            </a:pPr>
            <a:r>
              <a:rPr lang="en-GB" sz="2220">
                <a:solidFill>
                  <a:srgbClr val="000000"/>
                </a:solidFill>
              </a:rPr>
              <a:t>Change it over the course of a week.</a:t>
            </a:r>
            <a:endParaRPr sz="2220">
              <a:solidFill>
                <a:srgbClr val="000000"/>
              </a:solidFill>
            </a:endParaRPr>
          </a:p>
          <a:p>
            <a:pPr indent="0" lvl="0" marL="0" rtl="0" algn="l">
              <a:lnSpc>
                <a:spcPct val="90000"/>
              </a:lnSpc>
              <a:spcBef>
                <a:spcPts val="444"/>
              </a:spcBef>
              <a:spcAft>
                <a:spcPts val="0"/>
              </a:spcAft>
              <a:buSzPts val="1887"/>
              <a:buNone/>
            </a:pPr>
            <a:r>
              <a:rPr lang="en-GB" sz="2220">
                <a:solidFill>
                  <a:srgbClr val="000000"/>
                </a:solidFill>
              </a:rPr>
              <a:t>Take a note of how it affects you / how you feel / how others react. Be ready to explain what happened in the next lesson. </a:t>
            </a:r>
            <a:endParaRPr sz="2220">
              <a:solidFill>
                <a:srgbClr val="000000"/>
              </a:solidFill>
            </a:endParaRPr>
          </a:p>
          <a:p>
            <a:pPr indent="-63054" lvl="0" marL="182880" rtl="0" algn="l">
              <a:lnSpc>
                <a:spcPct val="90000"/>
              </a:lnSpc>
              <a:spcBef>
                <a:spcPts val="444"/>
              </a:spcBef>
              <a:spcAft>
                <a:spcPts val="2100"/>
              </a:spcAft>
              <a:buSzPts val="1887"/>
              <a:buNone/>
            </a:pPr>
            <a:r>
              <a:t/>
            </a:r>
            <a:endParaRPr sz="222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5" name="Shape 475"/>
        <p:cNvGrpSpPr/>
        <p:nvPr/>
      </p:nvGrpSpPr>
      <p:grpSpPr>
        <a:xfrm>
          <a:off x="0" y="0"/>
          <a:ext cx="0" cy="0"/>
          <a:chOff x="0" y="0"/>
          <a:chExt cx="0" cy="0"/>
        </a:xfrm>
      </p:grpSpPr>
      <p:sp>
        <p:nvSpPr>
          <p:cNvPr id="476" name="Google Shape;476;p39"/>
          <p:cNvSpPr/>
          <p:nvPr/>
        </p:nvSpPr>
        <p:spPr>
          <a:xfrm>
            <a:off x="6222550" y="877400"/>
            <a:ext cx="5819400" cy="5665500"/>
          </a:xfrm>
          <a:prstGeom prst="roundRect">
            <a:avLst>
              <a:gd fmla="val 16667" name="adj"/>
            </a:avLst>
          </a:prstGeom>
          <a:solidFill>
            <a:srgbClr val="FFFFFF"/>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39"/>
          <p:cNvSpPr/>
          <p:nvPr/>
        </p:nvSpPr>
        <p:spPr>
          <a:xfrm>
            <a:off x="125350" y="877400"/>
            <a:ext cx="5819400" cy="5665500"/>
          </a:xfrm>
          <a:prstGeom prst="roundRect">
            <a:avLst>
              <a:gd fmla="val 16667" name="adj"/>
            </a:avLst>
          </a:prstGeom>
          <a:solidFill>
            <a:srgbClr val="FFFFFF"/>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39"/>
          <p:cNvSpPr txBox="1"/>
          <p:nvPr/>
        </p:nvSpPr>
        <p:spPr>
          <a:xfrm>
            <a:off x="565748" y="6098"/>
            <a:ext cx="10972800" cy="9906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00"/>
              </a:buClr>
              <a:buSzPts val="3200"/>
              <a:buFont typeface="Arial"/>
              <a:buNone/>
            </a:pPr>
            <a:r>
              <a:rPr b="1" i="0" lang="en-GB" sz="3200" u="none" cap="none" strike="noStrike">
                <a:solidFill>
                  <a:srgbClr val="4B3186"/>
                </a:solidFill>
                <a:latin typeface="Calibri"/>
                <a:ea typeface="Calibri"/>
                <a:cs typeface="Calibri"/>
                <a:sym typeface="Calibri"/>
              </a:rPr>
              <a:t>My mindset and my decisions homework project</a:t>
            </a:r>
            <a:endParaRPr b="1" i="0" sz="3200" u="none" cap="none" strike="noStrike">
              <a:solidFill>
                <a:srgbClr val="4B3186"/>
              </a:solidFill>
              <a:latin typeface="Calibri"/>
              <a:ea typeface="Calibri"/>
              <a:cs typeface="Calibri"/>
              <a:sym typeface="Calibri"/>
            </a:endParaRPr>
          </a:p>
        </p:txBody>
      </p:sp>
      <p:sp>
        <p:nvSpPr>
          <p:cNvPr id="479" name="Google Shape;479;p39"/>
          <p:cNvSpPr txBox="1"/>
          <p:nvPr/>
        </p:nvSpPr>
        <p:spPr>
          <a:xfrm>
            <a:off x="362308" y="996698"/>
            <a:ext cx="5725500" cy="55461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0000"/>
              </a:buClr>
              <a:buSzPts val="1800"/>
              <a:buFont typeface="Arial"/>
              <a:buNone/>
            </a:pPr>
            <a:r>
              <a:rPr b="1" i="0" lang="en-GB" sz="1800" u="none" cap="none" strike="noStrike">
                <a:solidFill>
                  <a:srgbClr val="000000"/>
                </a:solidFill>
                <a:latin typeface="Calibri"/>
                <a:ea typeface="Calibri"/>
                <a:cs typeface="Calibri"/>
                <a:sym typeface="Calibri"/>
              </a:rPr>
              <a:t>At the start of the week</a:t>
            </a:r>
            <a:endParaRPr b="0" i="0" sz="28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One thing I will change this week:  </a:t>
            </a:r>
            <a:endParaRPr b="0" i="0" sz="28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What difference will it make to the planet?</a:t>
            </a:r>
            <a:endParaRPr b="0" i="0" sz="28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When making this change, which ‘mindset’ am I acting from?(Dominion / Stewardship / All Creatures Together / Other)</a:t>
            </a:r>
            <a:endParaRPr b="0" i="0" sz="28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Am I happy with that mindset? Is it the mindset I believe in?  Am I acting according to my beliefs? </a:t>
            </a:r>
            <a:endParaRPr b="0" i="0" sz="28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480" name="Google Shape;480;p39"/>
          <p:cNvSpPr/>
          <p:nvPr/>
        </p:nvSpPr>
        <p:spPr>
          <a:xfrm>
            <a:off x="6435305" y="996698"/>
            <a:ext cx="5227500" cy="4801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Calibri"/>
                <a:ea typeface="Calibri"/>
                <a:cs typeface="Calibri"/>
                <a:sym typeface="Calibri"/>
              </a:rPr>
              <a:t>At the end of the week</a:t>
            </a:r>
            <a:endParaRPr b="1" i="0" sz="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800"/>
              <a:buFont typeface="Arial"/>
              <a:buNone/>
            </a:pPr>
            <a:r>
              <a:t/>
            </a:r>
            <a:endParaRPr b="1" i="0" sz="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Was it easy or difficult to make the change? Why?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Will you carry on with it?  Will you change anything else?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How did making the change make you feel?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How did other people react?</a:t>
            </a:r>
            <a:endParaRPr b="0" i="0" sz="1800" u="none" cap="none" strike="noStrike">
              <a:solidFill>
                <a:srgbClr val="000000"/>
              </a:solidFill>
              <a:latin typeface="Calibri"/>
              <a:ea typeface="Calibri"/>
              <a:cs typeface="Calibri"/>
              <a:sym typeface="Calibri"/>
            </a:endParaRPr>
          </a:p>
        </p:txBody>
      </p:sp>
      <p:cxnSp>
        <p:nvCxnSpPr>
          <p:cNvPr id="481" name="Google Shape;481;p39"/>
          <p:cNvCxnSpPr/>
          <p:nvPr/>
        </p:nvCxnSpPr>
        <p:spPr>
          <a:xfrm>
            <a:off x="362308" y="2066745"/>
            <a:ext cx="5037900" cy="0"/>
          </a:xfrm>
          <a:prstGeom prst="straightConnector1">
            <a:avLst/>
          </a:prstGeom>
          <a:noFill/>
          <a:ln cap="flat" cmpd="sng" w="9525">
            <a:solidFill>
              <a:srgbClr val="4472C4"/>
            </a:solidFill>
            <a:prstDash val="solid"/>
            <a:miter lim="800000"/>
            <a:headEnd len="sm" w="sm" type="none"/>
            <a:tailEnd len="sm" w="sm" type="none"/>
          </a:ln>
        </p:spPr>
      </p:cxnSp>
      <p:cxnSp>
        <p:nvCxnSpPr>
          <p:cNvPr id="482" name="Google Shape;482;p39"/>
          <p:cNvCxnSpPr/>
          <p:nvPr/>
        </p:nvCxnSpPr>
        <p:spPr>
          <a:xfrm>
            <a:off x="362306" y="3206150"/>
            <a:ext cx="5037900" cy="0"/>
          </a:xfrm>
          <a:prstGeom prst="straightConnector1">
            <a:avLst/>
          </a:prstGeom>
          <a:noFill/>
          <a:ln cap="flat" cmpd="sng" w="9525">
            <a:solidFill>
              <a:srgbClr val="4472C4"/>
            </a:solidFill>
            <a:prstDash val="solid"/>
            <a:miter lim="800000"/>
            <a:headEnd len="sm" w="sm" type="none"/>
            <a:tailEnd len="sm" w="sm" type="none"/>
          </a:ln>
        </p:spPr>
      </p:cxnSp>
      <p:cxnSp>
        <p:nvCxnSpPr>
          <p:cNvPr id="483" name="Google Shape;483;p39"/>
          <p:cNvCxnSpPr/>
          <p:nvPr/>
        </p:nvCxnSpPr>
        <p:spPr>
          <a:xfrm>
            <a:off x="362308" y="4421036"/>
            <a:ext cx="5037900" cy="0"/>
          </a:xfrm>
          <a:prstGeom prst="straightConnector1">
            <a:avLst/>
          </a:prstGeom>
          <a:noFill/>
          <a:ln cap="flat" cmpd="sng" w="9525">
            <a:solidFill>
              <a:srgbClr val="4472C4"/>
            </a:solidFill>
            <a:prstDash val="solid"/>
            <a:miter lim="800000"/>
            <a:headEnd len="sm" w="sm" type="none"/>
            <a:tailEnd len="sm" w="sm" type="none"/>
          </a:ln>
        </p:spPr>
      </p:cxnSp>
      <p:cxnSp>
        <p:nvCxnSpPr>
          <p:cNvPr id="484" name="Google Shape;484;p39"/>
          <p:cNvCxnSpPr/>
          <p:nvPr/>
        </p:nvCxnSpPr>
        <p:spPr>
          <a:xfrm>
            <a:off x="6530195" y="2029725"/>
            <a:ext cx="5037900" cy="0"/>
          </a:xfrm>
          <a:prstGeom prst="straightConnector1">
            <a:avLst/>
          </a:prstGeom>
          <a:noFill/>
          <a:ln cap="flat" cmpd="sng" w="9525">
            <a:solidFill>
              <a:srgbClr val="4472C4"/>
            </a:solidFill>
            <a:prstDash val="solid"/>
            <a:miter lim="800000"/>
            <a:headEnd len="sm" w="sm" type="none"/>
            <a:tailEnd len="sm" w="sm" type="none"/>
          </a:ln>
        </p:spPr>
      </p:cxnSp>
      <p:cxnSp>
        <p:nvCxnSpPr>
          <p:cNvPr id="485" name="Google Shape;485;p39"/>
          <p:cNvCxnSpPr/>
          <p:nvPr/>
        </p:nvCxnSpPr>
        <p:spPr>
          <a:xfrm>
            <a:off x="6530194" y="2461764"/>
            <a:ext cx="5037900" cy="0"/>
          </a:xfrm>
          <a:prstGeom prst="straightConnector1">
            <a:avLst/>
          </a:prstGeom>
          <a:noFill/>
          <a:ln cap="flat" cmpd="sng" w="9525">
            <a:solidFill>
              <a:srgbClr val="4472C4"/>
            </a:solidFill>
            <a:prstDash val="solid"/>
            <a:miter lim="800000"/>
            <a:headEnd len="sm" w="sm" type="none"/>
            <a:tailEnd len="sm" w="sm" type="none"/>
          </a:ln>
        </p:spPr>
      </p:cxnSp>
      <p:cxnSp>
        <p:nvCxnSpPr>
          <p:cNvPr id="486" name="Google Shape;486;p39"/>
          <p:cNvCxnSpPr/>
          <p:nvPr/>
        </p:nvCxnSpPr>
        <p:spPr>
          <a:xfrm>
            <a:off x="6530193" y="3397010"/>
            <a:ext cx="5037900" cy="0"/>
          </a:xfrm>
          <a:prstGeom prst="straightConnector1">
            <a:avLst/>
          </a:prstGeom>
          <a:noFill/>
          <a:ln cap="flat" cmpd="sng" w="9525">
            <a:solidFill>
              <a:srgbClr val="4472C4"/>
            </a:solidFill>
            <a:prstDash val="solid"/>
            <a:miter lim="800000"/>
            <a:headEnd len="sm" w="sm" type="none"/>
            <a:tailEnd len="sm" w="sm" type="none"/>
          </a:ln>
        </p:spPr>
      </p:cxnSp>
      <p:cxnSp>
        <p:nvCxnSpPr>
          <p:cNvPr id="487" name="Google Shape;487;p39"/>
          <p:cNvCxnSpPr/>
          <p:nvPr/>
        </p:nvCxnSpPr>
        <p:spPr>
          <a:xfrm>
            <a:off x="6530192" y="3790949"/>
            <a:ext cx="5037900" cy="0"/>
          </a:xfrm>
          <a:prstGeom prst="straightConnector1">
            <a:avLst/>
          </a:prstGeom>
          <a:noFill/>
          <a:ln cap="flat" cmpd="sng" w="9525">
            <a:solidFill>
              <a:srgbClr val="4472C4"/>
            </a:solidFill>
            <a:prstDash val="solid"/>
            <a:miter lim="800000"/>
            <a:headEnd len="sm" w="sm" type="none"/>
            <a:tailEnd len="sm" w="sm" type="none"/>
          </a:ln>
        </p:spPr>
      </p:cxnSp>
      <p:cxnSp>
        <p:nvCxnSpPr>
          <p:cNvPr id="488" name="Google Shape;488;p39"/>
          <p:cNvCxnSpPr/>
          <p:nvPr/>
        </p:nvCxnSpPr>
        <p:spPr>
          <a:xfrm>
            <a:off x="6530191" y="4507302"/>
            <a:ext cx="5037900" cy="0"/>
          </a:xfrm>
          <a:prstGeom prst="straightConnector1">
            <a:avLst/>
          </a:prstGeom>
          <a:noFill/>
          <a:ln cap="flat" cmpd="sng" w="9525">
            <a:solidFill>
              <a:srgbClr val="4472C4"/>
            </a:solidFill>
            <a:prstDash val="solid"/>
            <a:miter lim="800000"/>
            <a:headEnd len="sm" w="sm" type="none"/>
            <a:tailEnd len="sm" w="sm" type="none"/>
          </a:ln>
        </p:spPr>
      </p:cxnSp>
      <p:cxnSp>
        <p:nvCxnSpPr>
          <p:cNvPr id="489" name="Google Shape;489;p39"/>
          <p:cNvCxnSpPr/>
          <p:nvPr/>
        </p:nvCxnSpPr>
        <p:spPr>
          <a:xfrm>
            <a:off x="6530190" y="4935747"/>
            <a:ext cx="5037900" cy="0"/>
          </a:xfrm>
          <a:prstGeom prst="straightConnector1">
            <a:avLst/>
          </a:prstGeom>
          <a:noFill/>
          <a:ln cap="flat" cmpd="sng" w="9525">
            <a:solidFill>
              <a:srgbClr val="4472C4"/>
            </a:solidFill>
            <a:prstDash val="solid"/>
            <a:miter lim="800000"/>
            <a:headEnd len="sm" w="sm" type="none"/>
            <a:tailEnd len="sm" w="sm" type="none"/>
          </a:ln>
        </p:spPr>
      </p:cxnSp>
      <p:cxnSp>
        <p:nvCxnSpPr>
          <p:cNvPr id="490" name="Google Shape;490;p39"/>
          <p:cNvCxnSpPr/>
          <p:nvPr/>
        </p:nvCxnSpPr>
        <p:spPr>
          <a:xfrm>
            <a:off x="6530195" y="5791201"/>
            <a:ext cx="5037900" cy="0"/>
          </a:xfrm>
          <a:prstGeom prst="straightConnector1">
            <a:avLst/>
          </a:prstGeom>
          <a:noFill/>
          <a:ln cap="flat" cmpd="sng" w="9525">
            <a:solidFill>
              <a:srgbClr val="4472C4"/>
            </a:solidFill>
            <a:prstDash val="solid"/>
            <a:miter lim="800000"/>
            <a:headEnd len="sm" w="sm" type="none"/>
            <a:tailEnd len="sm" w="sm" type="none"/>
          </a:ln>
        </p:spPr>
      </p:cxnSp>
      <p:cxnSp>
        <p:nvCxnSpPr>
          <p:cNvPr id="491" name="Google Shape;491;p39"/>
          <p:cNvCxnSpPr/>
          <p:nvPr/>
        </p:nvCxnSpPr>
        <p:spPr>
          <a:xfrm>
            <a:off x="6530194" y="6185140"/>
            <a:ext cx="5037900" cy="0"/>
          </a:xfrm>
          <a:prstGeom prst="straightConnector1">
            <a:avLst/>
          </a:prstGeom>
          <a:noFill/>
          <a:ln cap="flat" cmpd="sng" w="9525">
            <a:solidFill>
              <a:srgbClr val="4472C4"/>
            </a:solidFill>
            <a:prstDash val="solid"/>
            <a:miter lim="800000"/>
            <a:headEnd len="sm" w="sm" type="none"/>
            <a:tailEnd len="sm" w="sm" type="none"/>
          </a:ln>
        </p:spPr>
      </p:cxnSp>
      <p:cxnSp>
        <p:nvCxnSpPr>
          <p:cNvPr id="492" name="Google Shape;492;p39"/>
          <p:cNvCxnSpPr/>
          <p:nvPr/>
        </p:nvCxnSpPr>
        <p:spPr>
          <a:xfrm>
            <a:off x="362308" y="5570148"/>
            <a:ext cx="5037900" cy="0"/>
          </a:xfrm>
          <a:prstGeom prst="straightConnector1">
            <a:avLst/>
          </a:prstGeom>
          <a:noFill/>
          <a:ln cap="flat" cmpd="sng" w="9525">
            <a:solidFill>
              <a:srgbClr val="4472C4"/>
            </a:solidFill>
            <a:prstDash val="solid"/>
            <a:miter lim="800000"/>
            <a:headEnd len="sm" w="sm" type="none"/>
            <a:tailEnd len="sm" w="sm" type="none"/>
          </a:ln>
        </p:spPr>
      </p:cxnSp>
      <p:cxnSp>
        <p:nvCxnSpPr>
          <p:cNvPr id="493" name="Google Shape;493;p39"/>
          <p:cNvCxnSpPr/>
          <p:nvPr/>
        </p:nvCxnSpPr>
        <p:spPr>
          <a:xfrm>
            <a:off x="362308" y="6021237"/>
            <a:ext cx="5037900" cy="0"/>
          </a:xfrm>
          <a:prstGeom prst="straightConnector1">
            <a:avLst/>
          </a:prstGeom>
          <a:noFill/>
          <a:ln cap="flat" cmpd="sng" w="9525">
            <a:solidFill>
              <a:srgbClr val="4472C4"/>
            </a:solidFill>
            <a:prstDash val="solid"/>
            <a:miter lim="800000"/>
            <a:headEnd len="sm" w="sm" type="none"/>
            <a:tailEnd len="sm" w="sm" type="none"/>
          </a:ln>
        </p:spPr>
      </p:cxnSp>
      <p:cxnSp>
        <p:nvCxnSpPr>
          <p:cNvPr id="494" name="Google Shape;494;p39"/>
          <p:cNvCxnSpPr/>
          <p:nvPr/>
        </p:nvCxnSpPr>
        <p:spPr>
          <a:xfrm>
            <a:off x="356551" y="2809338"/>
            <a:ext cx="5037900" cy="0"/>
          </a:xfrm>
          <a:prstGeom prst="straightConnector1">
            <a:avLst/>
          </a:prstGeom>
          <a:noFill/>
          <a:ln cap="flat" cmpd="sng" w="9525">
            <a:solidFill>
              <a:srgbClr val="4472C4"/>
            </a:solidFill>
            <a:prstDash val="solid"/>
            <a:miter lim="800000"/>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4"/>
          <p:cNvSpPr/>
          <p:nvPr/>
        </p:nvSpPr>
        <p:spPr>
          <a:xfrm>
            <a:off x="1176314" y="3138350"/>
            <a:ext cx="10013976" cy="3649212"/>
          </a:xfrm>
          <a:prstGeom prst="cloud">
            <a:avLst/>
          </a:prstGeom>
          <a:solidFill>
            <a:srgbClr val="4B3186"/>
          </a:solidFill>
          <a:ln cap="flat" cmpd="sng" w="9525">
            <a:solidFill>
              <a:srgbClr val="4B318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4"/>
          <p:cNvSpPr/>
          <p:nvPr/>
        </p:nvSpPr>
        <p:spPr>
          <a:xfrm>
            <a:off x="622513" y="1320063"/>
            <a:ext cx="11121600" cy="15174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4"/>
          <p:cNvSpPr txBox="1"/>
          <p:nvPr>
            <p:ph type="title"/>
          </p:nvPr>
        </p:nvSpPr>
        <p:spPr>
          <a:xfrm>
            <a:off x="353250" y="1240563"/>
            <a:ext cx="11485500" cy="1676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1" lang="en-GB" sz="3600">
                <a:solidFill>
                  <a:srgbClr val="4B3186"/>
                </a:solidFill>
              </a:rPr>
              <a:t>Starter Activity: Draw the relationship between ‘me’, ‘other people’ and ‘the environment’.</a:t>
            </a:r>
            <a:endParaRPr b="1" sz="3600">
              <a:solidFill>
                <a:srgbClr val="4B3186"/>
              </a:solidFill>
            </a:endParaRPr>
          </a:p>
        </p:txBody>
      </p:sp>
      <p:sp>
        <p:nvSpPr>
          <p:cNvPr id="89" name="Google Shape;89;p4"/>
          <p:cNvSpPr/>
          <p:nvPr/>
        </p:nvSpPr>
        <p:spPr>
          <a:xfrm>
            <a:off x="2455813" y="3856940"/>
            <a:ext cx="7455000" cy="1938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en-GB" sz="4000" u="none" cap="none" strike="noStrike">
                <a:solidFill>
                  <a:srgbClr val="FFFFFF"/>
                </a:solidFill>
                <a:latin typeface="Arial"/>
                <a:ea typeface="Arial"/>
                <a:cs typeface="Arial"/>
                <a:sym typeface="Arial"/>
              </a:rPr>
              <a:t>Don’t spend too long on this, just be creative - there is no right or wrong answer!</a:t>
            </a:r>
            <a:endParaRPr b="1" i="0" sz="4000" u="none" cap="none" strike="noStrike">
              <a:solidFill>
                <a:srgbClr val="FFFFFF"/>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8" name="Shape 498"/>
        <p:cNvGrpSpPr/>
        <p:nvPr/>
      </p:nvGrpSpPr>
      <p:grpSpPr>
        <a:xfrm>
          <a:off x="0" y="0"/>
          <a:ext cx="0" cy="0"/>
          <a:chOff x="0" y="0"/>
          <a:chExt cx="0" cy="0"/>
        </a:xfrm>
      </p:grpSpPr>
      <p:pic>
        <p:nvPicPr>
          <p:cNvPr id="499" name="Google Shape;499;p40">
            <a:hlinkClick r:id="rId3"/>
          </p:cNvPr>
          <p:cNvPicPr preferRelativeResize="0"/>
          <p:nvPr/>
        </p:nvPicPr>
        <p:blipFill rotWithShape="1">
          <a:blip r:embed="rId4">
            <a:alphaModFix/>
          </a:blip>
          <a:srcRect b="9108" l="8539" r="13922" t="20498"/>
          <a:stretch/>
        </p:blipFill>
        <p:spPr>
          <a:xfrm>
            <a:off x="844060" y="1016390"/>
            <a:ext cx="10480431" cy="534938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pic>
        <p:nvPicPr>
          <p:cNvPr id="504" name="Google Shape;504;p41"/>
          <p:cNvPicPr preferRelativeResize="0"/>
          <p:nvPr/>
        </p:nvPicPr>
        <p:blipFill rotWithShape="1">
          <a:blip r:embed="rId3">
            <a:alphaModFix/>
          </a:blip>
          <a:srcRect b="0" l="0" r="0" t="0"/>
          <a:stretch/>
        </p:blipFill>
        <p:spPr>
          <a:xfrm>
            <a:off x="3579625" y="3325500"/>
            <a:ext cx="3961550" cy="1150500"/>
          </a:xfrm>
          <a:prstGeom prst="rect">
            <a:avLst/>
          </a:prstGeom>
          <a:noFill/>
          <a:ln>
            <a:noFill/>
          </a:ln>
        </p:spPr>
      </p:pic>
      <p:pic>
        <p:nvPicPr>
          <p:cNvPr id="505" name="Google Shape;505;p41"/>
          <p:cNvPicPr preferRelativeResize="0"/>
          <p:nvPr/>
        </p:nvPicPr>
        <p:blipFill rotWithShape="1">
          <a:blip r:embed="rId4">
            <a:alphaModFix/>
          </a:blip>
          <a:srcRect b="0" l="0" r="0" t="0"/>
          <a:stretch/>
        </p:blipFill>
        <p:spPr>
          <a:xfrm>
            <a:off x="3579627" y="4597769"/>
            <a:ext cx="1484869" cy="992643"/>
          </a:xfrm>
          <a:prstGeom prst="rect">
            <a:avLst/>
          </a:prstGeom>
          <a:noFill/>
          <a:ln>
            <a:noFill/>
          </a:ln>
        </p:spPr>
      </p:pic>
      <p:sp>
        <p:nvSpPr>
          <p:cNvPr id="506" name="Google Shape;506;p41"/>
          <p:cNvSpPr/>
          <p:nvPr/>
        </p:nvSpPr>
        <p:spPr>
          <a:xfrm>
            <a:off x="5064500" y="4597775"/>
            <a:ext cx="2712600" cy="1323600"/>
          </a:xfrm>
          <a:prstGeom prst="rect">
            <a:avLst/>
          </a:prstGeom>
          <a:noFill/>
          <a:ln>
            <a:noFill/>
          </a:ln>
        </p:spPr>
        <p:txBody>
          <a:bodyPr anchorCtr="0" anchor="t" bIns="46550" lIns="93125" spcFirstLastPara="1" rIns="93125" wrap="square" tIns="46550">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5"/>
          <p:cNvSpPr/>
          <p:nvPr/>
        </p:nvSpPr>
        <p:spPr>
          <a:xfrm>
            <a:off x="1543625" y="1483925"/>
            <a:ext cx="10151400" cy="52401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5"/>
          <p:cNvSpPr txBox="1"/>
          <p:nvPr>
            <p:ph type="title"/>
          </p:nvPr>
        </p:nvSpPr>
        <p:spPr>
          <a:xfrm>
            <a:off x="0" y="158225"/>
            <a:ext cx="11258100" cy="1325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a:buNone/>
            </a:pPr>
            <a:r>
              <a:rPr b="1" lang="en-GB">
                <a:solidFill>
                  <a:srgbClr val="4B3186"/>
                </a:solidFill>
              </a:rPr>
              <a:t>Does your picture look like this?</a:t>
            </a:r>
            <a:endParaRPr b="1">
              <a:solidFill>
                <a:srgbClr val="4B3186"/>
              </a:solidFill>
            </a:endParaRPr>
          </a:p>
        </p:txBody>
      </p:sp>
      <p:grpSp>
        <p:nvGrpSpPr>
          <p:cNvPr id="96" name="Google Shape;96;p5"/>
          <p:cNvGrpSpPr/>
          <p:nvPr/>
        </p:nvGrpSpPr>
        <p:grpSpPr>
          <a:xfrm>
            <a:off x="2162475" y="1671676"/>
            <a:ext cx="8716530" cy="4939333"/>
            <a:chOff x="1378857" y="1777999"/>
            <a:chExt cx="8461829" cy="4452256"/>
          </a:xfrm>
        </p:grpSpPr>
        <p:sp>
          <p:nvSpPr>
            <p:cNvPr id="97" name="Google Shape;97;p5"/>
            <p:cNvSpPr/>
            <p:nvPr/>
          </p:nvSpPr>
          <p:spPr>
            <a:xfrm>
              <a:off x="1378857" y="1843314"/>
              <a:ext cx="3701144" cy="1930400"/>
            </a:xfrm>
            <a:prstGeom prst="ellipse">
              <a:avLst/>
            </a:prstGeom>
            <a:solidFill>
              <a:srgbClr val="FFFF00"/>
            </a:solidFill>
            <a:ln cap="flat" cmpd="sng" w="26425">
              <a:solidFill>
                <a:srgbClr val="862C4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Arial"/>
                  <a:ea typeface="Arial"/>
                  <a:cs typeface="Arial"/>
                  <a:sym typeface="Arial"/>
                </a:rPr>
                <a:t>Me</a:t>
              </a:r>
              <a:endParaRPr b="1" i="0" sz="2800" u="none" cap="none" strike="noStrike">
                <a:solidFill>
                  <a:schemeClr val="dk1"/>
                </a:solidFill>
                <a:latin typeface="Arial"/>
                <a:ea typeface="Arial"/>
                <a:cs typeface="Arial"/>
                <a:sym typeface="Arial"/>
              </a:endParaRPr>
            </a:p>
          </p:txBody>
        </p:sp>
        <p:sp>
          <p:nvSpPr>
            <p:cNvPr id="98" name="Google Shape;98;p5"/>
            <p:cNvSpPr/>
            <p:nvPr/>
          </p:nvSpPr>
          <p:spPr>
            <a:xfrm>
              <a:off x="6255657" y="1777999"/>
              <a:ext cx="3585029" cy="2061029"/>
            </a:xfrm>
            <a:prstGeom prst="ellipse">
              <a:avLst/>
            </a:prstGeom>
            <a:solidFill>
              <a:srgbClr val="00B0F0"/>
            </a:solidFill>
            <a:ln cap="flat" cmpd="sng" w="26425">
              <a:solidFill>
                <a:srgbClr val="862C4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Arial"/>
                  <a:ea typeface="Arial"/>
                  <a:cs typeface="Arial"/>
                  <a:sym typeface="Arial"/>
                </a:rPr>
                <a:t>Other people</a:t>
              </a:r>
              <a:endParaRPr b="0" i="0" sz="1400" u="none" cap="none" strike="noStrike">
                <a:solidFill>
                  <a:srgbClr val="000000"/>
                </a:solidFill>
                <a:latin typeface="Arial"/>
                <a:ea typeface="Arial"/>
                <a:cs typeface="Arial"/>
                <a:sym typeface="Arial"/>
              </a:endParaRPr>
            </a:p>
          </p:txBody>
        </p:sp>
        <p:sp>
          <p:nvSpPr>
            <p:cNvPr id="99" name="Google Shape;99;p5"/>
            <p:cNvSpPr/>
            <p:nvPr/>
          </p:nvSpPr>
          <p:spPr>
            <a:xfrm>
              <a:off x="3813628" y="4169226"/>
              <a:ext cx="3585029" cy="2061029"/>
            </a:xfrm>
            <a:prstGeom prst="ellipse">
              <a:avLst/>
            </a:prstGeom>
            <a:solidFill>
              <a:srgbClr val="92D050"/>
            </a:solidFill>
            <a:ln cap="flat" cmpd="sng" w="26425">
              <a:solidFill>
                <a:srgbClr val="862C4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Arial"/>
                  <a:ea typeface="Arial"/>
                  <a:cs typeface="Arial"/>
                  <a:sym typeface="Arial"/>
                </a:rPr>
                <a:t>The Environment</a:t>
              </a:r>
              <a:endParaRPr b="1" i="0" sz="2800" u="none" cap="none" strike="noStrike">
                <a:solidFill>
                  <a:schemeClr val="dk1"/>
                </a:solidFill>
                <a:latin typeface="Arial"/>
                <a:ea typeface="Arial"/>
                <a:cs typeface="Arial"/>
                <a:sym typeface="Arial"/>
              </a:endParaRPr>
            </a:p>
          </p:txBody>
        </p:sp>
        <p:cxnSp>
          <p:nvCxnSpPr>
            <p:cNvPr id="100" name="Google Shape;100;p5"/>
            <p:cNvCxnSpPr/>
            <p:nvPr/>
          </p:nvCxnSpPr>
          <p:spPr>
            <a:xfrm>
              <a:off x="5105400" y="2692400"/>
              <a:ext cx="1150257" cy="0"/>
            </a:xfrm>
            <a:prstGeom prst="straightConnector1">
              <a:avLst/>
            </a:prstGeom>
            <a:noFill/>
            <a:ln cap="flat" cmpd="sng" w="44450">
              <a:solidFill>
                <a:schemeClr val="accent1"/>
              </a:solidFill>
              <a:prstDash val="solid"/>
              <a:round/>
              <a:headEnd len="med" w="med" type="stealth"/>
              <a:tailEnd len="med" w="med" type="stealth"/>
            </a:ln>
            <a:effectLst>
              <a:outerShdw blurRad="38100" rotWithShape="0" algn="br" dir="2700000" dist="25400">
                <a:srgbClr val="000000">
                  <a:alpha val="60000"/>
                </a:srgbClr>
              </a:outerShdw>
            </a:effectLst>
          </p:spPr>
        </p:cxnSp>
        <p:cxnSp>
          <p:nvCxnSpPr>
            <p:cNvPr id="101" name="Google Shape;101;p5"/>
            <p:cNvCxnSpPr/>
            <p:nvPr/>
          </p:nvCxnSpPr>
          <p:spPr>
            <a:xfrm flipH="1" rot="10800000">
              <a:off x="7010400" y="3839028"/>
              <a:ext cx="1037772" cy="783772"/>
            </a:xfrm>
            <a:prstGeom prst="straightConnector1">
              <a:avLst/>
            </a:prstGeom>
            <a:noFill/>
            <a:ln cap="flat" cmpd="sng" w="44450">
              <a:solidFill>
                <a:schemeClr val="accent1"/>
              </a:solidFill>
              <a:prstDash val="solid"/>
              <a:round/>
              <a:headEnd len="med" w="med" type="stealth"/>
              <a:tailEnd len="med" w="med" type="stealth"/>
            </a:ln>
            <a:effectLst>
              <a:outerShdw blurRad="38100" rotWithShape="0" algn="br" dir="2700000" dist="25400">
                <a:srgbClr val="000000">
                  <a:alpha val="60000"/>
                </a:srgbClr>
              </a:outerShdw>
            </a:effectLst>
          </p:spPr>
        </p:cxnSp>
        <p:cxnSp>
          <p:nvCxnSpPr>
            <p:cNvPr id="102" name="Google Shape;102;p5"/>
            <p:cNvCxnSpPr/>
            <p:nvPr/>
          </p:nvCxnSpPr>
          <p:spPr>
            <a:xfrm>
              <a:off x="3813628" y="3644900"/>
              <a:ext cx="816429" cy="660400"/>
            </a:xfrm>
            <a:prstGeom prst="straightConnector1">
              <a:avLst/>
            </a:prstGeom>
            <a:noFill/>
            <a:ln cap="flat" cmpd="sng" w="44450">
              <a:solidFill>
                <a:schemeClr val="accent1"/>
              </a:solidFill>
              <a:prstDash val="solid"/>
              <a:round/>
              <a:headEnd len="med" w="med" type="stealth"/>
              <a:tailEnd len="med" w="med" type="stealth"/>
            </a:ln>
            <a:effectLst>
              <a:outerShdw blurRad="38100" rotWithShape="0" algn="br" dir="2700000" dist="25400">
                <a:srgbClr val="000000">
                  <a:alpha val="60000"/>
                </a:srgbClr>
              </a:outerShdw>
            </a:effectLst>
          </p:spPr>
        </p:cxn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6"/>
          <p:cNvSpPr/>
          <p:nvPr/>
        </p:nvSpPr>
        <p:spPr>
          <a:xfrm>
            <a:off x="2428050" y="1325700"/>
            <a:ext cx="8220300" cy="52602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6"/>
          <p:cNvSpPr txBox="1"/>
          <p:nvPr>
            <p:ph type="title"/>
          </p:nvPr>
        </p:nvSpPr>
        <p:spPr>
          <a:xfrm>
            <a:off x="0" y="0"/>
            <a:ext cx="121920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1" lang="en-GB">
                <a:solidFill>
                  <a:srgbClr val="4B3186"/>
                </a:solidFill>
              </a:rPr>
              <a:t>… or this?</a:t>
            </a:r>
            <a:endParaRPr b="1">
              <a:solidFill>
                <a:srgbClr val="4B3186"/>
              </a:solidFill>
            </a:endParaRPr>
          </a:p>
        </p:txBody>
      </p:sp>
      <p:grpSp>
        <p:nvGrpSpPr>
          <p:cNvPr id="109" name="Google Shape;109;p6"/>
          <p:cNvGrpSpPr/>
          <p:nvPr/>
        </p:nvGrpSpPr>
        <p:grpSpPr>
          <a:xfrm>
            <a:off x="3584339" y="1412805"/>
            <a:ext cx="6004420" cy="5173309"/>
            <a:chOff x="1265258" y="67733"/>
            <a:chExt cx="5597483" cy="5283200"/>
          </a:xfrm>
        </p:grpSpPr>
        <p:sp>
          <p:nvSpPr>
            <p:cNvPr id="110" name="Google Shape;110;p6"/>
            <p:cNvSpPr/>
            <p:nvPr/>
          </p:nvSpPr>
          <p:spPr>
            <a:xfrm>
              <a:off x="2438399" y="67733"/>
              <a:ext cx="3251200" cy="3251200"/>
            </a:xfrm>
            <a:prstGeom prst="ellipse">
              <a:avLst/>
            </a:prstGeom>
            <a:solidFill>
              <a:srgbClr val="FFC000">
                <a:alpha val="49411"/>
              </a:srgbClr>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6"/>
            <p:cNvSpPr txBox="1"/>
            <p:nvPr/>
          </p:nvSpPr>
          <p:spPr>
            <a:xfrm>
              <a:off x="2871893" y="636693"/>
              <a:ext cx="2384213" cy="146304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700"/>
                <a:buFont typeface="Arial"/>
                <a:buNone/>
              </a:pPr>
              <a:r>
                <a:rPr b="0" i="0" lang="en-GB" sz="2700" u="none" cap="none" strike="noStrike">
                  <a:solidFill>
                    <a:schemeClr val="dk1"/>
                  </a:solidFill>
                  <a:latin typeface="Arial"/>
                  <a:ea typeface="Arial"/>
                  <a:cs typeface="Arial"/>
                  <a:sym typeface="Arial"/>
                </a:rPr>
                <a:t>Me</a:t>
              </a:r>
              <a:endParaRPr b="0" i="0" sz="2700" u="none" cap="none" strike="noStrike">
                <a:solidFill>
                  <a:schemeClr val="dk1"/>
                </a:solidFill>
                <a:latin typeface="Arial"/>
                <a:ea typeface="Arial"/>
                <a:cs typeface="Arial"/>
                <a:sym typeface="Arial"/>
              </a:endParaRPr>
            </a:p>
          </p:txBody>
        </p:sp>
        <p:sp>
          <p:nvSpPr>
            <p:cNvPr id="112" name="Google Shape;112;p6"/>
            <p:cNvSpPr/>
            <p:nvPr/>
          </p:nvSpPr>
          <p:spPr>
            <a:xfrm>
              <a:off x="3611541" y="2099733"/>
              <a:ext cx="3251200" cy="3251200"/>
            </a:xfrm>
            <a:prstGeom prst="ellipse">
              <a:avLst/>
            </a:prstGeom>
            <a:solidFill>
              <a:srgbClr val="00B050">
                <a:alpha val="49411"/>
              </a:srgbClr>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6"/>
            <p:cNvSpPr txBox="1"/>
            <p:nvPr/>
          </p:nvSpPr>
          <p:spPr>
            <a:xfrm>
              <a:off x="4605866" y="2939626"/>
              <a:ext cx="1950720" cy="178816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700"/>
                <a:buFont typeface="Arial"/>
                <a:buNone/>
              </a:pPr>
              <a:r>
                <a:rPr b="0" i="0" lang="en-GB" sz="2700" u="none" cap="none" strike="noStrike">
                  <a:solidFill>
                    <a:schemeClr val="dk1"/>
                  </a:solidFill>
                  <a:latin typeface="Arial"/>
                  <a:ea typeface="Arial"/>
                  <a:cs typeface="Arial"/>
                  <a:sym typeface="Arial"/>
                </a:rPr>
                <a:t>The Environment</a:t>
              </a:r>
              <a:endParaRPr b="0" i="0" sz="2700" u="none" cap="none" strike="noStrike">
                <a:solidFill>
                  <a:schemeClr val="dk1"/>
                </a:solidFill>
                <a:latin typeface="Arial"/>
                <a:ea typeface="Arial"/>
                <a:cs typeface="Arial"/>
                <a:sym typeface="Arial"/>
              </a:endParaRPr>
            </a:p>
          </p:txBody>
        </p:sp>
        <p:sp>
          <p:nvSpPr>
            <p:cNvPr id="114" name="Google Shape;114;p6"/>
            <p:cNvSpPr/>
            <p:nvPr/>
          </p:nvSpPr>
          <p:spPr>
            <a:xfrm>
              <a:off x="1265258" y="2099733"/>
              <a:ext cx="3251200" cy="3251200"/>
            </a:xfrm>
            <a:prstGeom prst="ellipse">
              <a:avLst/>
            </a:prstGeom>
            <a:solidFill>
              <a:srgbClr val="00B0F0">
                <a:alpha val="49411"/>
              </a:srgbClr>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6"/>
            <p:cNvSpPr txBox="1"/>
            <p:nvPr/>
          </p:nvSpPr>
          <p:spPr>
            <a:xfrm>
              <a:off x="1571413" y="2939626"/>
              <a:ext cx="1950720" cy="178816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700"/>
                <a:buFont typeface="Arial"/>
                <a:buNone/>
              </a:pPr>
              <a:r>
                <a:rPr b="0" i="0" lang="en-GB" sz="2700" u="none" cap="none" strike="noStrike">
                  <a:solidFill>
                    <a:schemeClr val="dk1"/>
                  </a:solidFill>
                  <a:latin typeface="Arial"/>
                  <a:ea typeface="Arial"/>
                  <a:cs typeface="Arial"/>
                  <a:sym typeface="Arial"/>
                </a:rPr>
                <a:t>Other People</a:t>
              </a:r>
              <a:endParaRPr b="0" i="0" sz="2700" u="none" cap="none" strike="noStrike">
                <a:solidFill>
                  <a:schemeClr val="dk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7"/>
          <p:cNvSpPr/>
          <p:nvPr/>
        </p:nvSpPr>
        <p:spPr>
          <a:xfrm>
            <a:off x="1802975" y="1325700"/>
            <a:ext cx="8241900" cy="55161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7"/>
          <p:cNvSpPr txBox="1"/>
          <p:nvPr>
            <p:ph type="title"/>
          </p:nvPr>
        </p:nvSpPr>
        <p:spPr>
          <a:xfrm>
            <a:off x="0" y="0"/>
            <a:ext cx="121920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1" lang="en-GB">
                <a:solidFill>
                  <a:srgbClr val="4B3186"/>
                </a:solidFill>
              </a:rPr>
              <a:t>… or this?</a:t>
            </a:r>
            <a:endParaRPr b="1">
              <a:solidFill>
                <a:srgbClr val="4B3186"/>
              </a:solidFill>
            </a:endParaRPr>
          </a:p>
        </p:txBody>
      </p:sp>
      <p:grpSp>
        <p:nvGrpSpPr>
          <p:cNvPr id="122" name="Google Shape;122;p7"/>
          <p:cNvGrpSpPr/>
          <p:nvPr/>
        </p:nvGrpSpPr>
        <p:grpSpPr>
          <a:xfrm>
            <a:off x="2694777" y="1569769"/>
            <a:ext cx="6105266" cy="4804136"/>
            <a:chOff x="3238500" y="1600199"/>
            <a:chExt cx="4876800" cy="4876800"/>
          </a:xfrm>
        </p:grpSpPr>
        <p:grpSp>
          <p:nvGrpSpPr>
            <p:cNvPr id="123" name="Google Shape;123;p7"/>
            <p:cNvGrpSpPr/>
            <p:nvPr/>
          </p:nvGrpSpPr>
          <p:grpSpPr>
            <a:xfrm>
              <a:off x="3238500" y="1600199"/>
              <a:ext cx="4876800" cy="4876800"/>
              <a:chOff x="3048000" y="0"/>
              <a:chExt cx="4876800" cy="4876800"/>
            </a:xfrm>
          </p:grpSpPr>
          <p:sp>
            <p:nvSpPr>
              <p:cNvPr id="124" name="Google Shape;124;p7"/>
              <p:cNvSpPr/>
              <p:nvPr/>
            </p:nvSpPr>
            <p:spPr>
              <a:xfrm>
                <a:off x="3048000" y="0"/>
                <a:ext cx="4876800" cy="4876800"/>
              </a:xfrm>
              <a:prstGeom prst="ellipse">
                <a:avLst/>
              </a:prstGeom>
              <a:solidFill>
                <a:srgbClr val="00B05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7"/>
              <p:cNvSpPr/>
              <p:nvPr/>
            </p:nvSpPr>
            <p:spPr>
              <a:xfrm>
                <a:off x="4634179" y="243839"/>
                <a:ext cx="1704441" cy="73152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The Environment</a:t>
                </a:r>
                <a:endParaRPr b="0" i="0" sz="1800" u="none" cap="none" strike="noStrike">
                  <a:solidFill>
                    <a:schemeClr val="dk1"/>
                  </a:solidFill>
                  <a:latin typeface="Arial"/>
                  <a:ea typeface="Arial"/>
                  <a:cs typeface="Arial"/>
                  <a:sym typeface="Arial"/>
                </a:endParaRPr>
              </a:p>
            </p:txBody>
          </p:sp>
        </p:grpSp>
        <p:grpSp>
          <p:nvGrpSpPr>
            <p:cNvPr id="126" name="Google Shape;126;p7"/>
            <p:cNvGrpSpPr/>
            <p:nvPr/>
          </p:nvGrpSpPr>
          <p:grpSpPr>
            <a:xfrm>
              <a:off x="3886212" y="2476498"/>
              <a:ext cx="3657600" cy="3657600"/>
              <a:chOff x="3695712" y="876299"/>
              <a:chExt cx="3657600" cy="3657600"/>
            </a:xfrm>
          </p:grpSpPr>
          <p:sp>
            <p:nvSpPr>
              <p:cNvPr id="127" name="Google Shape;127;p7"/>
              <p:cNvSpPr/>
              <p:nvPr/>
            </p:nvSpPr>
            <p:spPr>
              <a:xfrm>
                <a:off x="3695712" y="876299"/>
                <a:ext cx="3657600" cy="3657600"/>
              </a:xfrm>
              <a:prstGeom prst="ellipse">
                <a:avLst/>
              </a:prstGeom>
              <a:solidFill>
                <a:srgbClr val="00B0F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7"/>
              <p:cNvSpPr/>
              <p:nvPr/>
            </p:nvSpPr>
            <p:spPr>
              <a:xfrm>
                <a:off x="4672291" y="1104899"/>
                <a:ext cx="1704441" cy="6858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Other People</a:t>
                </a:r>
                <a:endParaRPr b="0" i="0" sz="1800" u="none" cap="none" strike="noStrike">
                  <a:solidFill>
                    <a:schemeClr val="dk1"/>
                  </a:solidFill>
                  <a:latin typeface="Arial"/>
                  <a:ea typeface="Arial"/>
                  <a:cs typeface="Arial"/>
                  <a:sym typeface="Arial"/>
                </a:endParaRPr>
              </a:p>
            </p:txBody>
          </p:sp>
        </p:grpSp>
        <p:grpSp>
          <p:nvGrpSpPr>
            <p:cNvPr id="129" name="Google Shape;129;p7"/>
            <p:cNvGrpSpPr/>
            <p:nvPr/>
          </p:nvGrpSpPr>
          <p:grpSpPr>
            <a:xfrm>
              <a:off x="4444995" y="3251190"/>
              <a:ext cx="2438400" cy="2438400"/>
              <a:chOff x="4254495" y="1650991"/>
              <a:chExt cx="2438400" cy="2438400"/>
            </a:xfrm>
          </p:grpSpPr>
          <p:sp>
            <p:nvSpPr>
              <p:cNvPr id="130" name="Google Shape;130;p7"/>
              <p:cNvSpPr/>
              <p:nvPr/>
            </p:nvSpPr>
            <p:spPr>
              <a:xfrm>
                <a:off x="4254495" y="1650991"/>
                <a:ext cx="2438400" cy="2438400"/>
              </a:xfrm>
              <a:prstGeom prst="ellipse">
                <a:avLst/>
              </a:prstGeom>
              <a:solidFill>
                <a:srgbClr val="FFC00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7"/>
              <p:cNvSpPr/>
              <p:nvPr/>
            </p:nvSpPr>
            <p:spPr>
              <a:xfrm>
                <a:off x="4611591" y="2260591"/>
                <a:ext cx="1724209" cy="12192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Me</a:t>
                </a:r>
                <a:endParaRPr b="0" i="0" sz="1800" u="none" cap="none" strike="noStrike">
                  <a:solidFill>
                    <a:schemeClr val="dk1"/>
                  </a:solidFill>
                  <a:latin typeface="Arial"/>
                  <a:ea typeface="Arial"/>
                  <a:cs typeface="Arial"/>
                  <a:sym typeface="Arial"/>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8"/>
          <p:cNvSpPr/>
          <p:nvPr/>
        </p:nvSpPr>
        <p:spPr>
          <a:xfrm>
            <a:off x="2208775" y="1177350"/>
            <a:ext cx="7565100" cy="55110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8"/>
          <p:cNvSpPr txBox="1"/>
          <p:nvPr>
            <p:ph type="title"/>
          </p:nvPr>
        </p:nvSpPr>
        <p:spPr>
          <a:xfrm>
            <a:off x="-104675" y="0"/>
            <a:ext cx="12192000" cy="1325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1" lang="en-GB">
                <a:solidFill>
                  <a:srgbClr val="4B3186"/>
                </a:solidFill>
              </a:rPr>
              <a:t>… or this?</a:t>
            </a:r>
            <a:endParaRPr b="1">
              <a:solidFill>
                <a:srgbClr val="4B3186"/>
              </a:solidFill>
            </a:endParaRPr>
          </a:p>
        </p:txBody>
      </p:sp>
      <p:grpSp>
        <p:nvGrpSpPr>
          <p:cNvPr id="138" name="Google Shape;138;p8"/>
          <p:cNvGrpSpPr/>
          <p:nvPr/>
        </p:nvGrpSpPr>
        <p:grpSpPr>
          <a:xfrm>
            <a:off x="2959335" y="1856308"/>
            <a:ext cx="6040892" cy="4620768"/>
            <a:chOff x="3238499" y="1600199"/>
            <a:chExt cx="4876800" cy="4876800"/>
          </a:xfrm>
        </p:grpSpPr>
        <p:grpSp>
          <p:nvGrpSpPr>
            <p:cNvPr id="139" name="Google Shape;139;p8"/>
            <p:cNvGrpSpPr/>
            <p:nvPr/>
          </p:nvGrpSpPr>
          <p:grpSpPr>
            <a:xfrm>
              <a:off x="3238499" y="1600199"/>
              <a:ext cx="4876800" cy="4876800"/>
              <a:chOff x="3048000" y="0"/>
              <a:chExt cx="4876800" cy="4876800"/>
            </a:xfrm>
          </p:grpSpPr>
          <p:sp>
            <p:nvSpPr>
              <p:cNvPr id="140" name="Google Shape;140;p8"/>
              <p:cNvSpPr/>
              <p:nvPr/>
            </p:nvSpPr>
            <p:spPr>
              <a:xfrm>
                <a:off x="3048000" y="0"/>
                <a:ext cx="4876800" cy="4876800"/>
              </a:xfrm>
              <a:prstGeom prst="ellipse">
                <a:avLst/>
              </a:prstGeom>
              <a:solidFill>
                <a:srgbClr val="00B05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8"/>
              <p:cNvSpPr/>
              <p:nvPr/>
            </p:nvSpPr>
            <p:spPr>
              <a:xfrm>
                <a:off x="4634179" y="243839"/>
                <a:ext cx="1704441" cy="73152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The Environment</a:t>
                </a:r>
                <a:endParaRPr b="0" i="0" sz="1800" u="none" cap="none" strike="noStrike">
                  <a:solidFill>
                    <a:schemeClr val="dk1"/>
                  </a:solidFill>
                  <a:latin typeface="Arial"/>
                  <a:ea typeface="Arial"/>
                  <a:cs typeface="Arial"/>
                  <a:sym typeface="Arial"/>
                </a:endParaRPr>
              </a:p>
            </p:txBody>
          </p:sp>
        </p:grpSp>
        <p:grpSp>
          <p:nvGrpSpPr>
            <p:cNvPr id="142" name="Google Shape;142;p8"/>
            <p:cNvGrpSpPr/>
            <p:nvPr/>
          </p:nvGrpSpPr>
          <p:grpSpPr>
            <a:xfrm>
              <a:off x="5929580" y="4775200"/>
              <a:ext cx="1309420" cy="1358898"/>
              <a:chOff x="3695712" y="876299"/>
              <a:chExt cx="3657600" cy="3657600"/>
            </a:xfrm>
          </p:grpSpPr>
          <p:sp>
            <p:nvSpPr>
              <p:cNvPr id="143" name="Google Shape;143;p8"/>
              <p:cNvSpPr/>
              <p:nvPr/>
            </p:nvSpPr>
            <p:spPr>
              <a:xfrm>
                <a:off x="3695712" y="876299"/>
                <a:ext cx="3657600" cy="3657600"/>
              </a:xfrm>
              <a:prstGeom prst="ellipse">
                <a:avLst/>
              </a:prstGeom>
              <a:solidFill>
                <a:srgbClr val="00B0F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8"/>
              <p:cNvSpPr/>
              <p:nvPr/>
            </p:nvSpPr>
            <p:spPr>
              <a:xfrm>
                <a:off x="4276126" y="1749474"/>
                <a:ext cx="2681024" cy="6858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Other People</a:t>
                </a:r>
                <a:endParaRPr b="0" i="0" sz="1000" u="none" cap="none" strike="noStrike">
                  <a:solidFill>
                    <a:schemeClr val="dk1"/>
                  </a:solidFill>
                  <a:latin typeface="Arial"/>
                  <a:ea typeface="Arial"/>
                  <a:cs typeface="Arial"/>
                  <a:sym typeface="Arial"/>
                </a:endParaRPr>
              </a:p>
            </p:txBody>
          </p:sp>
        </p:grpSp>
        <p:grpSp>
          <p:nvGrpSpPr>
            <p:cNvPr id="145" name="Google Shape;145;p8"/>
            <p:cNvGrpSpPr/>
            <p:nvPr/>
          </p:nvGrpSpPr>
          <p:grpSpPr>
            <a:xfrm>
              <a:off x="6435968" y="5454645"/>
              <a:ext cx="709880" cy="469899"/>
              <a:chOff x="4905546" y="1650991"/>
              <a:chExt cx="1787349" cy="2438400"/>
            </a:xfrm>
          </p:grpSpPr>
          <p:sp>
            <p:nvSpPr>
              <p:cNvPr id="146" name="Google Shape;146;p8"/>
              <p:cNvSpPr/>
              <p:nvPr/>
            </p:nvSpPr>
            <p:spPr>
              <a:xfrm>
                <a:off x="4905546" y="1650991"/>
                <a:ext cx="1787349" cy="2438400"/>
              </a:xfrm>
              <a:prstGeom prst="ellipse">
                <a:avLst/>
              </a:prstGeom>
              <a:solidFill>
                <a:srgbClr val="FFC00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8"/>
              <p:cNvSpPr/>
              <p:nvPr/>
            </p:nvSpPr>
            <p:spPr>
              <a:xfrm>
                <a:off x="5248019" y="2870188"/>
                <a:ext cx="1087781" cy="6096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Me</a:t>
                </a:r>
                <a:endParaRPr b="0" i="0" sz="800" u="none" cap="none" strike="noStrike">
                  <a:solidFill>
                    <a:schemeClr val="dk1"/>
                  </a:solidFill>
                  <a:latin typeface="Arial"/>
                  <a:ea typeface="Arial"/>
                  <a:cs typeface="Arial"/>
                  <a:sym typeface="Arial"/>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9"/>
          <p:cNvSpPr/>
          <p:nvPr/>
        </p:nvSpPr>
        <p:spPr>
          <a:xfrm>
            <a:off x="698350" y="319950"/>
            <a:ext cx="4764300" cy="6220800"/>
          </a:xfrm>
          <a:prstGeom prst="roundRect">
            <a:avLst>
              <a:gd fmla="val 16667"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9"/>
          <p:cNvSpPr txBox="1"/>
          <p:nvPr>
            <p:ph type="title"/>
          </p:nvPr>
        </p:nvSpPr>
        <p:spPr>
          <a:xfrm>
            <a:off x="6175650" y="1213800"/>
            <a:ext cx="5682600" cy="47793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r>
              <a:rPr b="1" lang="en-GB">
                <a:solidFill>
                  <a:srgbClr val="4B3186"/>
                </a:solidFill>
              </a:rPr>
              <a:t>...or even like this?</a:t>
            </a:r>
            <a:endParaRPr b="1">
              <a:solidFill>
                <a:srgbClr val="4B3186"/>
              </a:solidFill>
            </a:endParaRPr>
          </a:p>
        </p:txBody>
      </p:sp>
      <p:grpSp>
        <p:nvGrpSpPr>
          <p:cNvPr id="154" name="Google Shape;154;p9"/>
          <p:cNvGrpSpPr/>
          <p:nvPr/>
        </p:nvGrpSpPr>
        <p:grpSpPr>
          <a:xfrm>
            <a:off x="1020702" y="782124"/>
            <a:ext cx="3926400" cy="5293965"/>
            <a:chOff x="4100997" y="1354608"/>
            <a:chExt cx="3493860" cy="5067935"/>
          </a:xfrm>
        </p:grpSpPr>
        <p:grpSp>
          <p:nvGrpSpPr>
            <p:cNvPr id="155" name="Google Shape;155;p9"/>
            <p:cNvGrpSpPr/>
            <p:nvPr/>
          </p:nvGrpSpPr>
          <p:grpSpPr>
            <a:xfrm>
              <a:off x="4100997" y="3136896"/>
              <a:ext cx="3493860" cy="3285647"/>
              <a:chOff x="3514138" y="827133"/>
              <a:chExt cx="4876800" cy="4876800"/>
            </a:xfrm>
          </p:grpSpPr>
          <p:sp>
            <p:nvSpPr>
              <p:cNvPr id="156" name="Google Shape;156;p9"/>
              <p:cNvSpPr/>
              <p:nvPr/>
            </p:nvSpPr>
            <p:spPr>
              <a:xfrm>
                <a:off x="3514138" y="827133"/>
                <a:ext cx="4876800" cy="4876800"/>
              </a:xfrm>
              <a:prstGeom prst="ellipse">
                <a:avLst/>
              </a:prstGeom>
              <a:solidFill>
                <a:srgbClr val="00B05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9"/>
              <p:cNvSpPr/>
              <p:nvPr/>
            </p:nvSpPr>
            <p:spPr>
              <a:xfrm>
                <a:off x="4700282" y="4098588"/>
                <a:ext cx="2504510" cy="73152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The Environment</a:t>
                </a:r>
                <a:endParaRPr b="0" i="0" sz="1800" u="none" cap="none" strike="noStrike">
                  <a:solidFill>
                    <a:schemeClr val="dk1"/>
                  </a:solidFill>
                  <a:latin typeface="Arial"/>
                  <a:ea typeface="Arial"/>
                  <a:cs typeface="Arial"/>
                  <a:sym typeface="Arial"/>
                </a:endParaRPr>
              </a:p>
            </p:txBody>
          </p:sp>
        </p:grpSp>
        <p:grpSp>
          <p:nvGrpSpPr>
            <p:cNvPr id="158" name="Google Shape;158;p9"/>
            <p:cNvGrpSpPr/>
            <p:nvPr/>
          </p:nvGrpSpPr>
          <p:grpSpPr>
            <a:xfrm>
              <a:off x="4950780" y="1354608"/>
              <a:ext cx="1309420" cy="1358898"/>
              <a:chOff x="6649823" y="910466"/>
              <a:chExt cx="3657600" cy="3657600"/>
            </a:xfrm>
          </p:grpSpPr>
          <p:sp>
            <p:nvSpPr>
              <p:cNvPr id="159" name="Google Shape;159;p9"/>
              <p:cNvSpPr/>
              <p:nvPr/>
            </p:nvSpPr>
            <p:spPr>
              <a:xfrm>
                <a:off x="6649823" y="910466"/>
                <a:ext cx="3657600" cy="3657600"/>
              </a:xfrm>
              <a:prstGeom prst="ellipse">
                <a:avLst/>
              </a:prstGeom>
              <a:solidFill>
                <a:srgbClr val="00B0F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9"/>
              <p:cNvSpPr/>
              <p:nvPr/>
            </p:nvSpPr>
            <p:spPr>
              <a:xfrm>
                <a:off x="7090756" y="2053467"/>
                <a:ext cx="2681024" cy="685799"/>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000"/>
                  <a:buFont typeface="Arial"/>
                  <a:buNone/>
                </a:pPr>
                <a:r>
                  <a:rPr b="0" i="0" lang="en-GB" sz="1000" u="none" cap="none" strike="noStrike">
                    <a:solidFill>
                      <a:schemeClr val="dk1"/>
                    </a:solidFill>
                    <a:latin typeface="Arial"/>
                    <a:ea typeface="Arial"/>
                    <a:cs typeface="Arial"/>
                    <a:sym typeface="Arial"/>
                  </a:rPr>
                  <a:t>Other People</a:t>
                </a:r>
                <a:endParaRPr b="0" i="0" sz="1000" u="none" cap="none" strike="noStrike">
                  <a:solidFill>
                    <a:schemeClr val="dk1"/>
                  </a:solidFill>
                  <a:latin typeface="Arial"/>
                  <a:ea typeface="Arial"/>
                  <a:cs typeface="Arial"/>
                  <a:sym typeface="Arial"/>
                </a:endParaRPr>
              </a:p>
            </p:txBody>
          </p:sp>
        </p:grpSp>
        <p:grpSp>
          <p:nvGrpSpPr>
            <p:cNvPr id="161" name="Google Shape;161;p9"/>
            <p:cNvGrpSpPr/>
            <p:nvPr/>
          </p:nvGrpSpPr>
          <p:grpSpPr>
            <a:xfrm>
              <a:off x="4580900" y="2080099"/>
              <a:ext cx="709880" cy="469899"/>
              <a:chOff x="4905546" y="1650991"/>
              <a:chExt cx="1787349" cy="2438400"/>
            </a:xfrm>
          </p:grpSpPr>
          <p:sp>
            <p:nvSpPr>
              <p:cNvPr id="162" name="Google Shape;162;p9"/>
              <p:cNvSpPr/>
              <p:nvPr/>
            </p:nvSpPr>
            <p:spPr>
              <a:xfrm>
                <a:off x="4905546" y="1650991"/>
                <a:ext cx="1787349" cy="2438400"/>
              </a:xfrm>
              <a:prstGeom prst="ellipse">
                <a:avLst/>
              </a:prstGeom>
              <a:solidFill>
                <a:srgbClr val="FFC000"/>
              </a:solidFill>
              <a:ln cap="flat" cmpd="sng" w="264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9"/>
              <p:cNvSpPr/>
              <p:nvPr/>
            </p:nvSpPr>
            <p:spPr>
              <a:xfrm>
                <a:off x="5248019" y="2870188"/>
                <a:ext cx="1087781" cy="6096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Me</a:t>
                </a:r>
                <a:endParaRPr b="0" i="0" sz="800" u="none" cap="none" strike="noStrike">
                  <a:solidFill>
                    <a:schemeClr val="dk1"/>
                  </a:solidFill>
                  <a:latin typeface="Arial"/>
                  <a:ea typeface="Arial"/>
                  <a:cs typeface="Arial"/>
                  <a:sym typeface="Arial"/>
                </a:endParaRPr>
              </a:p>
            </p:txBody>
          </p:sp>
        </p:grpSp>
        <p:cxnSp>
          <p:nvCxnSpPr>
            <p:cNvPr id="164" name="Google Shape;164;p9"/>
            <p:cNvCxnSpPr>
              <a:stCxn id="159" idx="5"/>
            </p:cNvCxnSpPr>
            <p:nvPr/>
          </p:nvCxnSpPr>
          <p:spPr>
            <a:xfrm>
              <a:off x="6068440" y="2514500"/>
              <a:ext cx="91200" cy="736500"/>
            </a:xfrm>
            <a:prstGeom prst="straightConnector1">
              <a:avLst/>
            </a:prstGeom>
            <a:noFill/>
            <a:ln cap="flat" cmpd="sng" w="44450">
              <a:solidFill>
                <a:schemeClr val="accent1"/>
              </a:solidFill>
              <a:prstDash val="solid"/>
              <a:round/>
              <a:headEnd len="sm" w="sm" type="none"/>
              <a:tailEnd len="med" w="med" type="stealth"/>
            </a:ln>
            <a:effectLst>
              <a:outerShdw blurRad="38100" rotWithShape="0" algn="br" dir="2700000" dist="25400">
                <a:srgbClr val="000000">
                  <a:alpha val="60000"/>
                </a:srgbClr>
              </a:outerShdw>
            </a:effectLst>
          </p:spPr>
        </p:cxnSp>
        <p:cxnSp>
          <p:nvCxnSpPr>
            <p:cNvPr id="165" name="Google Shape;165;p9"/>
            <p:cNvCxnSpPr/>
            <p:nvPr/>
          </p:nvCxnSpPr>
          <p:spPr>
            <a:xfrm rot="10800000">
              <a:off x="5290780" y="2549998"/>
              <a:ext cx="94020" cy="701202"/>
            </a:xfrm>
            <a:prstGeom prst="straightConnector1">
              <a:avLst/>
            </a:prstGeom>
            <a:noFill/>
            <a:ln cap="flat" cmpd="sng" w="44450">
              <a:solidFill>
                <a:schemeClr val="accent1"/>
              </a:solidFill>
              <a:prstDash val="solid"/>
              <a:round/>
              <a:headEnd len="sm" w="sm" type="none"/>
              <a:tailEnd len="med" w="med" type="stealth"/>
            </a:ln>
            <a:effectLst>
              <a:outerShdw blurRad="38100" rotWithShape="0" algn="br" dir="2700000" dist="25400">
                <a:srgbClr val="000000">
                  <a:alpha val="60000"/>
                </a:srgbClr>
              </a:outerShdw>
            </a:effectLst>
          </p:spPr>
        </p:cxn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 Fishwick</dc:creator>
</cp:coreProperties>
</file>