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281" r:id="rId4"/>
    <p:sldId id="258" r:id="rId5"/>
    <p:sldId id="259" r:id="rId6"/>
    <p:sldId id="260" r:id="rId7"/>
    <p:sldId id="261" r:id="rId8"/>
    <p:sldId id="262" r:id="rId9"/>
    <p:sldId id="263" r:id="rId10"/>
    <p:sldId id="264" r:id="rId11"/>
    <p:sldId id="265" r:id="rId12"/>
    <p:sldId id="279" r:id="rId13"/>
    <p:sldId id="267" r:id="rId14"/>
    <p:sldId id="280" r:id="rId15"/>
    <p:sldId id="269" r:id="rId16"/>
    <p:sldId id="270" r:id="rId17"/>
    <p:sldId id="271" r:id="rId18"/>
    <p:sldId id="272" r:id="rId19"/>
    <p:sldId id="273" r:id="rId20"/>
    <p:sldId id="274" r:id="rId21"/>
    <p:sldId id="268" r:id="rId22"/>
    <p:sldId id="266" r:id="rId23"/>
    <p:sldId id="275" r:id="rId24"/>
    <p:sldId id="276" r:id="rId25"/>
    <p:sldId id="277" r:id="rId26"/>
    <p:sldId id="282" r:id="rId27"/>
    <p:sldId id="283" r:id="rId28"/>
    <p:sldId id="278"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1" roundtripDataSignature="AMtx7mhbORx4UyRDUrcoq+oznXpO8bgwy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153D"/>
    <a:srgbClr val="F188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38" autoAdjust="0"/>
  </p:normalViewPr>
  <p:slideViewPr>
    <p:cSldViewPr snapToGrid="0">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3202" y="685800"/>
            <a:ext cx="72852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exels.com/photo/five-bulb-lights-1036936/"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exels.com/photo/abstract-blackboard-bulb-chalk-35594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exels.com/photo/black-and-silver-solar-panels-159397/"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exels.com/photo/air-air-pollution-chimney-clouds-45972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dgar.jrc.ec.europa.eu/overview.php?v=booklet2019"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pexels.com/photo/blue-banner-sign-posters-3039036/" TargetMode="External"/><Relationship Id="rId4" Type="http://schemas.openxmlformats.org/officeDocument/2006/relationships/hyperlink" Target="https://www.theguardian.com/business/2020/apr/28/britain-breaks-record-for-coal-free-power-generation"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ixabay.com/photos/cost-calculator-euro-dollar-money-4164538/"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6b897a081_0_0: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76b897a08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hlinkClick r:id="rId3"/>
              </a:rPr>
              <a:t>Photo: https://www.pexels.com/photo/five-bulb-lights-1036936/</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9:notes"/>
          <p:cNvSpPr>
            <a:spLocks noGrp="1" noRot="1" noChangeAspect="1"/>
          </p:cNvSpPr>
          <p:nvPr>
            <p:ph type="sldImg" idx="2"/>
          </p:nvPr>
        </p:nvSpPr>
        <p:spPr>
          <a:xfrm>
            <a:off x="1142407"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Photo: </a:t>
            </a:r>
            <a:r>
              <a:rPr lang="en-GB" dirty="0">
                <a:hlinkClick r:id="rId3"/>
              </a:rPr>
              <a:t>https://www.pexels.com/photo/abstract-blackboard-bulb-chalk-355948/</a:t>
            </a:r>
            <a:endParaRPr dirty="0"/>
          </a:p>
        </p:txBody>
      </p:sp>
      <p:sp>
        <p:nvSpPr>
          <p:cNvPr id="209" name="Google Shape;20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bff47396d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Photo: </a:t>
            </a:r>
            <a:r>
              <a:rPr lang="en-GB" dirty="0">
                <a:hlinkClick r:id="rId3"/>
              </a:rPr>
              <a:t>https://www.pexels.com/photo/black-and-silver-solar-panels-159397/</a:t>
            </a:r>
            <a:endParaRPr dirty="0"/>
          </a:p>
        </p:txBody>
      </p:sp>
      <p:sp>
        <p:nvSpPr>
          <p:cNvPr id="226" name="Google Shape;226;g7bff47396d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785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bff47396d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Photo: </a:t>
            </a:r>
            <a:r>
              <a:rPr lang="en-GB" dirty="0">
                <a:hlinkClick r:id="rId3"/>
              </a:rPr>
              <a:t>https://www.pexels.com/photo/air-air-pollution-chimney-clouds-459728/</a:t>
            </a:r>
            <a:endParaRPr dirty="0"/>
          </a:p>
        </p:txBody>
      </p:sp>
      <p:sp>
        <p:nvSpPr>
          <p:cNvPr id="226" name="Google Shape;226;g7bff47396d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bff47396d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6" name="Google Shape;226;g7bff47396d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8578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0" name="Google Shape;25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 name="Google Shape;27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 name="Google Shape;290;p15:notes"/>
          <p:cNvSpPr>
            <a:spLocks noGrp="1" noRot="1" noChangeAspect="1"/>
          </p:cNvSpPr>
          <p:nvPr>
            <p:ph type="sldImg" idx="2"/>
          </p:nvPr>
        </p:nvSpPr>
        <p:spPr>
          <a:xfrm>
            <a:off x="1142407"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6b897a081_0_6: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76b897a081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9" name="Google Shape;29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7bff47396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4" name="Google Shape;234;g7bff47396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At the time of writing this lesson in 2020 this was the most recent available data - taken from the 2019 report from the Emissions Database for Global Atmospheric Research. </a:t>
            </a:r>
            <a:r>
              <a:rPr lang="en-GB" dirty="0">
                <a:hlinkClick r:id="rId3"/>
              </a:rPr>
              <a:t>https://edgar.jrc.ec.europa.eu/overview.php?v=booklet2019</a:t>
            </a:r>
            <a:r>
              <a:rPr lang="en-GB" dirty="0"/>
              <a:t>    Note: what brought down the UK CO2 emissions was a significant shift from coal fired power to renewables.  See </a:t>
            </a:r>
            <a:r>
              <a:rPr lang="en-GB" dirty="0">
                <a:hlinkClick r:id="rId4"/>
              </a:rPr>
              <a:t>https://www.theguardian.com/business/2020/apr/28/britain-breaks-record-for-coal-free-power-generation</a:t>
            </a:r>
            <a:r>
              <a:rPr lang="en-GB" dirty="0"/>
              <a:t> for a very clear infographic on Britain’s recent shift from coal to renewables.</a:t>
            </a:r>
          </a:p>
          <a:p>
            <a:pPr marL="0" lvl="0" indent="0" algn="l" rtl="0">
              <a:lnSpc>
                <a:spcPct val="100000"/>
              </a:lnSpc>
              <a:spcBef>
                <a:spcPts val="0"/>
              </a:spcBef>
              <a:spcAft>
                <a:spcPts val="0"/>
              </a:spcAft>
              <a:buSzPts val="1100"/>
              <a:buNone/>
            </a:pPr>
            <a:r>
              <a:rPr lang="en-GB" dirty="0"/>
              <a:t>Photo: </a:t>
            </a:r>
            <a:r>
              <a:rPr lang="en-GB" dirty="0">
                <a:hlinkClick r:id="rId5"/>
              </a:rPr>
              <a:t>https://www.pexels.com/photo/blue-banner-sign-posters-3039036/</a:t>
            </a:r>
            <a:r>
              <a:rPr lang="en-GB" dirty="0"/>
              <a:t> </a:t>
            </a:r>
            <a:endParaRPr dirty="0"/>
          </a:p>
        </p:txBody>
      </p:sp>
      <p:sp>
        <p:nvSpPr>
          <p:cNvPr id="217" name="Google Shape;21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8" name="Google Shape;31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Photo: </a:t>
            </a:r>
            <a:r>
              <a:rPr lang="en-GB" dirty="0">
                <a:hlinkClick r:id="rId3"/>
              </a:rPr>
              <a:t>https://pixabay.com/photos/cost-calculator-euro-dollar-money-4164538/</a:t>
            </a:r>
            <a:endParaRPr dirty="0"/>
          </a:p>
        </p:txBody>
      </p:sp>
      <p:sp>
        <p:nvSpPr>
          <p:cNvPr id="326" name="Google Shape;32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3" name="Google Shape;33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765acffa38_0_0: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g765acffa3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6b897a081_0_6: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76b897a081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191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3:notes"/>
          <p:cNvSpPr>
            <a:spLocks noGrp="1" noRot="1" noChangeAspect="1"/>
          </p:cNvSpPr>
          <p:nvPr>
            <p:ph type="sldImg" idx="2"/>
          </p:nvPr>
        </p:nvSpPr>
        <p:spPr>
          <a:xfrm>
            <a:off x="1142407"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p4:notes"/>
          <p:cNvSpPr>
            <a:spLocks noGrp="1" noRot="1" noChangeAspect="1"/>
          </p:cNvSpPr>
          <p:nvPr>
            <p:ph type="sldImg" idx="2"/>
          </p:nvPr>
        </p:nvSpPr>
        <p:spPr>
          <a:xfrm>
            <a:off x="1142407"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 name="Google Shape;12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2"/>
          <p:cNvSpPr txBox="1">
            <a:spLocks noGrp="1"/>
          </p:cNvSpPr>
          <p:nvPr>
            <p:ph type="dt" idx="10"/>
          </p:nvPr>
        </p:nvSpPr>
        <p:spPr>
          <a:xfrm>
            <a:off x="628650" y="6356352"/>
            <a:ext cx="2057400" cy="365100"/>
          </a:xfrm>
          <a:prstGeom prst="rect">
            <a:avLst/>
          </a:prstGeom>
          <a:noFill/>
          <a:ln>
            <a:noFill/>
          </a:ln>
        </p:spPr>
        <p:txBody>
          <a:bodyPr spcFirstLastPara="1" wrap="square" lIns="72075" tIns="36025" rIns="72075" bIns="3602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22"/>
          <p:cNvSpPr txBox="1">
            <a:spLocks noGrp="1"/>
          </p:cNvSpPr>
          <p:nvPr>
            <p:ph type="ftr" idx="11"/>
          </p:nvPr>
        </p:nvSpPr>
        <p:spPr>
          <a:xfrm>
            <a:off x="3028950" y="6356352"/>
            <a:ext cx="3086100" cy="365100"/>
          </a:xfrm>
          <a:prstGeom prst="rect">
            <a:avLst/>
          </a:prstGeom>
          <a:noFill/>
          <a:ln>
            <a:noFill/>
          </a:ln>
        </p:spPr>
        <p:txBody>
          <a:bodyPr spcFirstLastPara="1" wrap="square" lIns="72075" tIns="36025" rIns="72075" bIns="3602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22"/>
          <p:cNvSpPr txBox="1">
            <a:spLocks noGrp="1"/>
          </p:cNvSpPr>
          <p:nvPr>
            <p:ph type="sldNum" idx="12"/>
          </p:nvPr>
        </p:nvSpPr>
        <p:spPr>
          <a:xfrm>
            <a:off x="6457950" y="6356352"/>
            <a:ext cx="2057400" cy="365100"/>
          </a:xfrm>
          <a:prstGeom prst="rect">
            <a:avLst/>
          </a:prstGeom>
          <a:noFill/>
          <a:ln>
            <a:noFill/>
          </a:ln>
        </p:spPr>
        <p:txBody>
          <a:bodyPr spcFirstLastPara="1" wrap="square" lIns="72075" tIns="36025" rIns="72075" bIns="360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628650" y="365126"/>
            <a:ext cx="7886700" cy="1325700"/>
          </a:xfrm>
          <a:prstGeom prst="rect">
            <a:avLst/>
          </a:prstGeom>
          <a:noFill/>
          <a:ln>
            <a:noFill/>
          </a:ln>
        </p:spPr>
        <p:txBody>
          <a:bodyPr spcFirstLastPara="1" wrap="square" lIns="72075" tIns="36025" rIns="72075" bIns="3602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31"/>
          <p:cNvSpPr txBox="1">
            <a:spLocks noGrp="1"/>
          </p:cNvSpPr>
          <p:nvPr>
            <p:ph type="body" idx="1"/>
          </p:nvPr>
        </p:nvSpPr>
        <p:spPr>
          <a:xfrm rot="5400000">
            <a:off x="2396400" y="57875"/>
            <a:ext cx="4351200" cy="7886700"/>
          </a:xfrm>
          <a:prstGeom prst="rect">
            <a:avLst/>
          </a:prstGeom>
          <a:noFill/>
          <a:ln>
            <a:noFill/>
          </a:ln>
        </p:spPr>
        <p:txBody>
          <a:bodyPr spcFirstLastPara="1" wrap="square" lIns="72075" tIns="36025" rIns="72075" bIns="36025" anchor="t" anchorCtr="0">
            <a:normAutofit/>
          </a:bodyPr>
          <a:lstStyle>
            <a:lvl1pPr marL="457200" lvl="0" indent="-317500" algn="l">
              <a:lnSpc>
                <a:spcPct val="90000"/>
              </a:lnSpc>
              <a:spcBef>
                <a:spcPts val="7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71" name="Google Shape;71;p31"/>
          <p:cNvSpPr txBox="1">
            <a:spLocks noGrp="1"/>
          </p:cNvSpPr>
          <p:nvPr>
            <p:ph type="dt" idx="10"/>
          </p:nvPr>
        </p:nvSpPr>
        <p:spPr>
          <a:xfrm>
            <a:off x="628650" y="6356352"/>
            <a:ext cx="2057400" cy="365100"/>
          </a:xfrm>
          <a:prstGeom prst="rect">
            <a:avLst/>
          </a:prstGeom>
          <a:noFill/>
          <a:ln>
            <a:noFill/>
          </a:ln>
        </p:spPr>
        <p:txBody>
          <a:bodyPr spcFirstLastPara="1" wrap="square" lIns="72075" tIns="36025" rIns="72075" bIns="3602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31"/>
          <p:cNvSpPr txBox="1">
            <a:spLocks noGrp="1"/>
          </p:cNvSpPr>
          <p:nvPr>
            <p:ph type="ftr" idx="11"/>
          </p:nvPr>
        </p:nvSpPr>
        <p:spPr>
          <a:xfrm>
            <a:off x="3028950" y="6356352"/>
            <a:ext cx="3086100" cy="365100"/>
          </a:xfrm>
          <a:prstGeom prst="rect">
            <a:avLst/>
          </a:prstGeom>
          <a:noFill/>
          <a:ln>
            <a:noFill/>
          </a:ln>
        </p:spPr>
        <p:txBody>
          <a:bodyPr spcFirstLastPara="1" wrap="square" lIns="72075" tIns="36025" rIns="72075" bIns="3602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31"/>
          <p:cNvSpPr txBox="1">
            <a:spLocks noGrp="1"/>
          </p:cNvSpPr>
          <p:nvPr>
            <p:ph type="sldNum" idx="12"/>
          </p:nvPr>
        </p:nvSpPr>
        <p:spPr>
          <a:xfrm>
            <a:off x="6457950" y="6356352"/>
            <a:ext cx="2057400" cy="365100"/>
          </a:xfrm>
          <a:prstGeom prst="rect">
            <a:avLst/>
          </a:prstGeom>
          <a:noFill/>
          <a:ln>
            <a:noFill/>
          </a:ln>
        </p:spPr>
        <p:txBody>
          <a:bodyPr spcFirstLastPara="1" wrap="square" lIns="72075" tIns="36025" rIns="72075" bIns="360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rot="5400000">
            <a:off x="4623600" y="2285275"/>
            <a:ext cx="5811900" cy="1971600"/>
          </a:xfrm>
          <a:prstGeom prst="rect">
            <a:avLst/>
          </a:prstGeom>
          <a:noFill/>
          <a:ln>
            <a:noFill/>
          </a:ln>
        </p:spPr>
        <p:txBody>
          <a:bodyPr spcFirstLastPara="1" wrap="square" lIns="72075" tIns="36025" rIns="72075" bIns="3602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32"/>
          <p:cNvSpPr txBox="1">
            <a:spLocks noGrp="1"/>
          </p:cNvSpPr>
          <p:nvPr>
            <p:ph type="body" idx="1"/>
          </p:nvPr>
        </p:nvSpPr>
        <p:spPr>
          <a:xfrm rot="5400000">
            <a:off x="623025" y="370675"/>
            <a:ext cx="5811900" cy="5800800"/>
          </a:xfrm>
          <a:prstGeom prst="rect">
            <a:avLst/>
          </a:prstGeom>
          <a:noFill/>
          <a:ln>
            <a:noFill/>
          </a:ln>
        </p:spPr>
        <p:txBody>
          <a:bodyPr spcFirstLastPara="1" wrap="square" lIns="72075" tIns="36025" rIns="72075" bIns="36025" anchor="t" anchorCtr="0">
            <a:normAutofit/>
          </a:bodyPr>
          <a:lstStyle>
            <a:lvl1pPr marL="457200" lvl="0" indent="-317500" algn="l">
              <a:lnSpc>
                <a:spcPct val="90000"/>
              </a:lnSpc>
              <a:spcBef>
                <a:spcPts val="7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77" name="Google Shape;77;p32"/>
          <p:cNvSpPr txBox="1">
            <a:spLocks noGrp="1"/>
          </p:cNvSpPr>
          <p:nvPr>
            <p:ph type="dt" idx="10"/>
          </p:nvPr>
        </p:nvSpPr>
        <p:spPr>
          <a:xfrm>
            <a:off x="628650" y="6356352"/>
            <a:ext cx="2057400" cy="365100"/>
          </a:xfrm>
          <a:prstGeom prst="rect">
            <a:avLst/>
          </a:prstGeom>
          <a:noFill/>
          <a:ln>
            <a:noFill/>
          </a:ln>
        </p:spPr>
        <p:txBody>
          <a:bodyPr spcFirstLastPara="1" wrap="square" lIns="72075" tIns="36025" rIns="72075" bIns="3602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32"/>
          <p:cNvSpPr txBox="1">
            <a:spLocks noGrp="1"/>
          </p:cNvSpPr>
          <p:nvPr>
            <p:ph type="ftr" idx="11"/>
          </p:nvPr>
        </p:nvSpPr>
        <p:spPr>
          <a:xfrm>
            <a:off x="3028950" y="6356352"/>
            <a:ext cx="3086100" cy="365100"/>
          </a:xfrm>
          <a:prstGeom prst="rect">
            <a:avLst/>
          </a:prstGeom>
          <a:noFill/>
          <a:ln>
            <a:noFill/>
          </a:ln>
        </p:spPr>
        <p:txBody>
          <a:bodyPr spcFirstLastPara="1" wrap="square" lIns="72075" tIns="36025" rIns="72075" bIns="3602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32"/>
          <p:cNvSpPr txBox="1">
            <a:spLocks noGrp="1"/>
          </p:cNvSpPr>
          <p:nvPr>
            <p:ph type="sldNum" idx="12"/>
          </p:nvPr>
        </p:nvSpPr>
        <p:spPr>
          <a:xfrm>
            <a:off x="6457950" y="6356352"/>
            <a:ext cx="2057400" cy="365100"/>
          </a:xfrm>
          <a:prstGeom prst="rect">
            <a:avLst/>
          </a:prstGeom>
          <a:noFill/>
          <a:ln>
            <a:noFill/>
          </a:ln>
        </p:spPr>
        <p:txBody>
          <a:bodyPr spcFirstLastPara="1" wrap="square" lIns="72075" tIns="36025" rIns="72075" bIns="360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4"/>
          <p:cNvSpPr txBox="1">
            <a:spLocks noGrp="1"/>
          </p:cNvSpPr>
          <p:nvPr>
            <p:ph type="title"/>
          </p:nvPr>
        </p:nvSpPr>
        <p:spPr>
          <a:xfrm>
            <a:off x="628650" y="365126"/>
            <a:ext cx="7886700" cy="1325700"/>
          </a:xfrm>
          <a:prstGeom prst="rect">
            <a:avLst/>
          </a:prstGeom>
          <a:noFill/>
          <a:ln>
            <a:noFill/>
          </a:ln>
        </p:spPr>
        <p:txBody>
          <a:bodyPr spcFirstLastPara="1" wrap="square" lIns="72075" tIns="36025" rIns="72075" bIns="3602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24"/>
          <p:cNvSpPr txBox="1">
            <a:spLocks noGrp="1"/>
          </p:cNvSpPr>
          <p:nvPr>
            <p:ph type="body" idx="1"/>
          </p:nvPr>
        </p:nvSpPr>
        <p:spPr>
          <a:xfrm>
            <a:off x="628650" y="1825625"/>
            <a:ext cx="7886700" cy="4351200"/>
          </a:xfrm>
          <a:prstGeom prst="rect">
            <a:avLst/>
          </a:prstGeom>
          <a:noFill/>
          <a:ln>
            <a:noFill/>
          </a:ln>
        </p:spPr>
        <p:txBody>
          <a:bodyPr spcFirstLastPara="1" wrap="square" lIns="72075" tIns="36025" rIns="72075" bIns="36025" anchor="t" anchorCtr="0">
            <a:normAutofit/>
          </a:bodyPr>
          <a:lstStyle>
            <a:lvl1pPr marL="457200" lvl="0" indent="-317500" algn="l">
              <a:lnSpc>
                <a:spcPct val="90000"/>
              </a:lnSpc>
              <a:spcBef>
                <a:spcPts val="7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8" name="Google Shape;18;p24"/>
          <p:cNvSpPr txBox="1">
            <a:spLocks noGrp="1"/>
          </p:cNvSpPr>
          <p:nvPr>
            <p:ph type="dt" idx="10"/>
          </p:nvPr>
        </p:nvSpPr>
        <p:spPr>
          <a:xfrm>
            <a:off x="628650" y="6356352"/>
            <a:ext cx="2057400" cy="365100"/>
          </a:xfrm>
          <a:prstGeom prst="rect">
            <a:avLst/>
          </a:prstGeom>
          <a:noFill/>
          <a:ln>
            <a:noFill/>
          </a:ln>
        </p:spPr>
        <p:txBody>
          <a:bodyPr spcFirstLastPara="1" wrap="square" lIns="72075" tIns="36025" rIns="72075" bIns="3602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24"/>
          <p:cNvSpPr txBox="1">
            <a:spLocks noGrp="1"/>
          </p:cNvSpPr>
          <p:nvPr>
            <p:ph type="ftr" idx="11"/>
          </p:nvPr>
        </p:nvSpPr>
        <p:spPr>
          <a:xfrm>
            <a:off x="3028950" y="6356352"/>
            <a:ext cx="3086100" cy="365100"/>
          </a:xfrm>
          <a:prstGeom prst="rect">
            <a:avLst/>
          </a:prstGeom>
          <a:noFill/>
          <a:ln>
            <a:noFill/>
          </a:ln>
        </p:spPr>
        <p:txBody>
          <a:bodyPr spcFirstLastPara="1" wrap="square" lIns="72075" tIns="36025" rIns="72075" bIns="3602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 name="Google Shape;20;p24"/>
          <p:cNvSpPr txBox="1">
            <a:spLocks noGrp="1"/>
          </p:cNvSpPr>
          <p:nvPr>
            <p:ph type="sldNum" idx="12"/>
          </p:nvPr>
        </p:nvSpPr>
        <p:spPr>
          <a:xfrm>
            <a:off x="6457950" y="6356352"/>
            <a:ext cx="2057400" cy="365100"/>
          </a:xfrm>
          <a:prstGeom prst="rect">
            <a:avLst/>
          </a:prstGeom>
          <a:noFill/>
          <a:ln>
            <a:noFill/>
          </a:ln>
        </p:spPr>
        <p:txBody>
          <a:bodyPr spcFirstLastPara="1" wrap="square" lIns="72075" tIns="36025" rIns="72075" bIns="360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3"/>
          <p:cNvSpPr txBox="1">
            <a:spLocks noGrp="1"/>
          </p:cNvSpPr>
          <p:nvPr>
            <p:ph type="ctrTitle"/>
          </p:nvPr>
        </p:nvSpPr>
        <p:spPr>
          <a:xfrm>
            <a:off x="1143000" y="1122363"/>
            <a:ext cx="6858000" cy="2387700"/>
          </a:xfrm>
          <a:prstGeom prst="rect">
            <a:avLst/>
          </a:prstGeom>
          <a:noFill/>
          <a:ln>
            <a:noFill/>
          </a:ln>
        </p:spPr>
        <p:txBody>
          <a:bodyPr spcFirstLastPara="1" wrap="square" lIns="72075" tIns="36025" rIns="72075" bIns="36025" anchor="b" anchorCtr="0">
            <a:normAutofit/>
          </a:bodyPr>
          <a:lstStyle>
            <a:lvl1pPr lvl="0" algn="ctr">
              <a:lnSpc>
                <a:spcPct val="90000"/>
              </a:lnSpc>
              <a:spcBef>
                <a:spcPts val="0"/>
              </a:spcBef>
              <a:spcAft>
                <a:spcPts val="0"/>
              </a:spcAft>
              <a:buClr>
                <a:schemeClr val="dk1"/>
              </a:buClr>
              <a:buSzPts val="3900"/>
              <a:buFont typeface="Calibri"/>
              <a:buNone/>
              <a:defRPr sz="39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23"/>
          <p:cNvSpPr txBox="1">
            <a:spLocks noGrp="1"/>
          </p:cNvSpPr>
          <p:nvPr>
            <p:ph type="subTitle" idx="1"/>
          </p:nvPr>
        </p:nvSpPr>
        <p:spPr>
          <a:xfrm>
            <a:off x="1143000" y="3602038"/>
            <a:ext cx="6858000" cy="1655700"/>
          </a:xfrm>
          <a:prstGeom prst="rect">
            <a:avLst/>
          </a:prstGeom>
          <a:noFill/>
          <a:ln>
            <a:noFill/>
          </a:ln>
        </p:spPr>
        <p:txBody>
          <a:bodyPr spcFirstLastPara="1" wrap="square" lIns="72075" tIns="36025" rIns="72075" bIns="36025" anchor="t" anchorCtr="0">
            <a:normAutofit/>
          </a:bodyPr>
          <a:lstStyle>
            <a:lvl1pPr lvl="0" algn="ctr">
              <a:lnSpc>
                <a:spcPct val="90000"/>
              </a:lnSpc>
              <a:spcBef>
                <a:spcPts val="700"/>
              </a:spcBef>
              <a:spcAft>
                <a:spcPts val="0"/>
              </a:spcAft>
              <a:buClr>
                <a:schemeClr val="dk1"/>
              </a:buClr>
              <a:buSzPts val="1600"/>
              <a:buNone/>
              <a:defRPr sz="1600"/>
            </a:lvl1pPr>
            <a:lvl2pPr lvl="1" algn="ctr">
              <a:lnSpc>
                <a:spcPct val="90000"/>
              </a:lnSpc>
              <a:spcBef>
                <a:spcPts val="300"/>
              </a:spcBef>
              <a:spcAft>
                <a:spcPts val="0"/>
              </a:spcAft>
              <a:buClr>
                <a:schemeClr val="dk1"/>
              </a:buClr>
              <a:buSzPts val="1300"/>
              <a:buNone/>
              <a:defRPr sz="1300"/>
            </a:lvl2pPr>
            <a:lvl3pPr lvl="2" algn="ctr">
              <a:lnSpc>
                <a:spcPct val="90000"/>
              </a:lnSpc>
              <a:spcBef>
                <a:spcPts val="300"/>
              </a:spcBef>
              <a:spcAft>
                <a:spcPts val="0"/>
              </a:spcAft>
              <a:buClr>
                <a:schemeClr val="dk1"/>
              </a:buClr>
              <a:buSzPts val="1200"/>
              <a:buNone/>
              <a:defRPr sz="1200"/>
            </a:lvl3pPr>
            <a:lvl4pPr lvl="3" algn="ctr">
              <a:lnSpc>
                <a:spcPct val="90000"/>
              </a:lnSpc>
              <a:spcBef>
                <a:spcPts val="300"/>
              </a:spcBef>
              <a:spcAft>
                <a:spcPts val="0"/>
              </a:spcAft>
              <a:buClr>
                <a:schemeClr val="dk1"/>
              </a:buClr>
              <a:buSzPts val="1100"/>
              <a:buNone/>
              <a:defRPr sz="1100"/>
            </a:lvl4pPr>
            <a:lvl5pPr lvl="4" algn="ctr">
              <a:lnSpc>
                <a:spcPct val="90000"/>
              </a:lnSpc>
              <a:spcBef>
                <a:spcPts val="300"/>
              </a:spcBef>
              <a:spcAft>
                <a:spcPts val="0"/>
              </a:spcAft>
              <a:buClr>
                <a:schemeClr val="dk1"/>
              </a:buClr>
              <a:buSzPts val="1100"/>
              <a:buNone/>
              <a:defRPr sz="1100"/>
            </a:lvl5pPr>
            <a:lvl6pPr lvl="5" algn="ctr">
              <a:lnSpc>
                <a:spcPct val="90000"/>
              </a:lnSpc>
              <a:spcBef>
                <a:spcPts val="300"/>
              </a:spcBef>
              <a:spcAft>
                <a:spcPts val="0"/>
              </a:spcAft>
              <a:buClr>
                <a:schemeClr val="dk1"/>
              </a:buClr>
              <a:buSzPts val="1100"/>
              <a:buNone/>
              <a:defRPr sz="1100"/>
            </a:lvl6pPr>
            <a:lvl7pPr lvl="6" algn="ctr">
              <a:lnSpc>
                <a:spcPct val="90000"/>
              </a:lnSpc>
              <a:spcBef>
                <a:spcPts val="300"/>
              </a:spcBef>
              <a:spcAft>
                <a:spcPts val="0"/>
              </a:spcAft>
              <a:buClr>
                <a:schemeClr val="dk1"/>
              </a:buClr>
              <a:buSzPts val="1100"/>
              <a:buNone/>
              <a:defRPr sz="1100"/>
            </a:lvl7pPr>
            <a:lvl8pPr lvl="7" algn="ctr">
              <a:lnSpc>
                <a:spcPct val="90000"/>
              </a:lnSpc>
              <a:spcBef>
                <a:spcPts val="300"/>
              </a:spcBef>
              <a:spcAft>
                <a:spcPts val="0"/>
              </a:spcAft>
              <a:buClr>
                <a:schemeClr val="dk1"/>
              </a:buClr>
              <a:buSzPts val="1100"/>
              <a:buNone/>
              <a:defRPr sz="1100"/>
            </a:lvl8pPr>
            <a:lvl9pPr lvl="8" algn="ctr">
              <a:lnSpc>
                <a:spcPct val="90000"/>
              </a:lnSpc>
              <a:spcBef>
                <a:spcPts val="300"/>
              </a:spcBef>
              <a:spcAft>
                <a:spcPts val="0"/>
              </a:spcAft>
              <a:buClr>
                <a:schemeClr val="dk1"/>
              </a:buClr>
              <a:buSzPts val="1100"/>
              <a:buNone/>
              <a:defRPr sz="1100"/>
            </a:lvl9pPr>
          </a:lstStyle>
          <a:p>
            <a:endParaRPr/>
          </a:p>
        </p:txBody>
      </p:sp>
      <p:sp>
        <p:nvSpPr>
          <p:cNvPr id="24" name="Google Shape;24;p23"/>
          <p:cNvSpPr txBox="1">
            <a:spLocks noGrp="1"/>
          </p:cNvSpPr>
          <p:nvPr>
            <p:ph type="dt" idx="10"/>
          </p:nvPr>
        </p:nvSpPr>
        <p:spPr>
          <a:xfrm>
            <a:off x="628650" y="6356352"/>
            <a:ext cx="2057400" cy="365100"/>
          </a:xfrm>
          <a:prstGeom prst="rect">
            <a:avLst/>
          </a:prstGeom>
          <a:noFill/>
          <a:ln>
            <a:noFill/>
          </a:ln>
        </p:spPr>
        <p:txBody>
          <a:bodyPr spcFirstLastPara="1" wrap="square" lIns="72075" tIns="36025" rIns="72075" bIns="3602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23"/>
          <p:cNvSpPr txBox="1">
            <a:spLocks noGrp="1"/>
          </p:cNvSpPr>
          <p:nvPr>
            <p:ph type="ftr" idx="11"/>
          </p:nvPr>
        </p:nvSpPr>
        <p:spPr>
          <a:xfrm>
            <a:off x="3028950" y="6356352"/>
            <a:ext cx="3086100" cy="365100"/>
          </a:xfrm>
          <a:prstGeom prst="rect">
            <a:avLst/>
          </a:prstGeom>
          <a:noFill/>
          <a:ln>
            <a:noFill/>
          </a:ln>
        </p:spPr>
        <p:txBody>
          <a:bodyPr spcFirstLastPara="1" wrap="square" lIns="72075" tIns="36025" rIns="72075" bIns="3602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 name="Google Shape;26;p23"/>
          <p:cNvSpPr txBox="1">
            <a:spLocks noGrp="1"/>
          </p:cNvSpPr>
          <p:nvPr>
            <p:ph type="sldNum" idx="12"/>
          </p:nvPr>
        </p:nvSpPr>
        <p:spPr>
          <a:xfrm>
            <a:off x="6457950" y="6356352"/>
            <a:ext cx="2057400" cy="365100"/>
          </a:xfrm>
          <a:prstGeom prst="rect">
            <a:avLst/>
          </a:prstGeom>
          <a:noFill/>
          <a:ln>
            <a:noFill/>
          </a:ln>
        </p:spPr>
        <p:txBody>
          <a:bodyPr spcFirstLastPara="1" wrap="square" lIns="72075" tIns="36025" rIns="72075" bIns="360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623887" y="1709739"/>
            <a:ext cx="7886700" cy="2852700"/>
          </a:xfrm>
          <a:prstGeom prst="rect">
            <a:avLst/>
          </a:prstGeom>
          <a:noFill/>
          <a:ln>
            <a:noFill/>
          </a:ln>
        </p:spPr>
        <p:txBody>
          <a:bodyPr spcFirstLastPara="1" wrap="square" lIns="72075" tIns="36025" rIns="72075" bIns="36025" anchor="b" anchorCtr="0">
            <a:normAutofit/>
          </a:bodyPr>
          <a:lstStyle>
            <a:lvl1pPr lvl="0" algn="l">
              <a:lnSpc>
                <a:spcPct val="90000"/>
              </a:lnSpc>
              <a:spcBef>
                <a:spcPts val="0"/>
              </a:spcBef>
              <a:spcAft>
                <a:spcPts val="0"/>
              </a:spcAft>
              <a:buClr>
                <a:schemeClr val="dk1"/>
              </a:buClr>
              <a:buSzPts val="3900"/>
              <a:buFont typeface="Calibri"/>
              <a:buNone/>
              <a:defRPr sz="39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25"/>
          <p:cNvSpPr txBox="1">
            <a:spLocks noGrp="1"/>
          </p:cNvSpPr>
          <p:nvPr>
            <p:ph type="body" idx="1"/>
          </p:nvPr>
        </p:nvSpPr>
        <p:spPr>
          <a:xfrm>
            <a:off x="623887" y="4589465"/>
            <a:ext cx="7886700" cy="1500300"/>
          </a:xfrm>
          <a:prstGeom prst="rect">
            <a:avLst/>
          </a:prstGeom>
          <a:noFill/>
          <a:ln>
            <a:noFill/>
          </a:ln>
        </p:spPr>
        <p:txBody>
          <a:bodyPr spcFirstLastPara="1" wrap="square" lIns="72075" tIns="36025" rIns="72075" bIns="36025" anchor="t" anchorCtr="0">
            <a:normAutofit/>
          </a:bodyPr>
          <a:lstStyle>
            <a:lvl1pPr marL="457200" lvl="0" indent="-228600" algn="l">
              <a:lnSpc>
                <a:spcPct val="90000"/>
              </a:lnSpc>
              <a:spcBef>
                <a:spcPts val="700"/>
              </a:spcBef>
              <a:spcAft>
                <a:spcPts val="0"/>
              </a:spcAft>
              <a:buClr>
                <a:srgbClr val="888888"/>
              </a:buClr>
              <a:buSzPts val="1600"/>
              <a:buNone/>
              <a:defRPr sz="1600">
                <a:solidFill>
                  <a:srgbClr val="888888"/>
                </a:solidFill>
              </a:defRPr>
            </a:lvl1pPr>
            <a:lvl2pPr marL="914400" lvl="1" indent="-228600" algn="l">
              <a:lnSpc>
                <a:spcPct val="90000"/>
              </a:lnSpc>
              <a:spcBef>
                <a:spcPts val="300"/>
              </a:spcBef>
              <a:spcAft>
                <a:spcPts val="0"/>
              </a:spcAft>
              <a:buClr>
                <a:srgbClr val="888888"/>
              </a:buClr>
              <a:buSzPts val="1300"/>
              <a:buNone/>
              <a:defRPr sz="1300">
                <a:solidFill>
                  <a:srgbClr val="888888"/>
                </a:solidFill>
              </a:defRPr>
            </a:lvl2pPr>
            <a:lvl3pPr marL="1371600" lvl="2" indent="-228600" algn="l">
              <a:lnSpc>
                <a:spcPct val="90000"/>
              </a:lnSpc>
              <a:spcBef>
                <a:spcPts val="300"/>
              </a:spcBef>
              <a:spcAft>
                <a:spcPts val="0"/>
              </a:spcAft>
              <a:buClr>
                <a:srgbClr val="888888"/>
              </a:buClr>
              <a:buSzPts val="1200"/>
              <a:buNone/>
              <a:defRPr sz="1200">
                <a:solidFill>
                  <a:srgbClr val="888888"/>
                </a:solidFill>
              </a:defRPr>
            </a:lvl3pPr>
            <a:lvl4pPr marL="1828800" lvl="3" indent="-228600" algn="l">
              <a:lnSpc>
                <a:spcPct val="90000"/>
              </a:lnSpc>
              <a:spcBef>
                <a:spcPts val="300"/>
              </a:spcBef>
              <a:spcAft>
                <a:spcPts val="0"/>
              </a:spcAft>
              <a:buClr>
                <a:srgbClr val="888888"/>
              </a:buClr>
              <a:buSzPts val="1100"/>
              <a:buNone/>
              <a:defRPr sz="1100">
                <a:solidFill>
                  <a:srgbClr val="888888"/>
                </a:solidFill>
              </a:defRPr>
            </a:lvl4pPr>
            <a:lvl5pPr marL="2286000" lvl="4" indent="-228600" algn="l">
              <a:lnSpc>
                <a:spcPct val="90000"/>
              </a:lnSpc>
              <a:spcBef>
                <a:spcPts val="300"/>
              </a:spcBef>
              <a:spcAft>
                <a:spcPts val="0"/>
              </a:spcAft>
              <a:buClr>
                <a:srgbClr val="888888"/>
              </a:buClr>
              <a:buSzPts val="1100"/>
              <a:buNone/>
              <a:defRPr sz="1100">
                <a:solidFill>
                  <a:srgbClr val="888888"/>
                </a:solidFill>
              </a:defRPr>
            </a:lvl5pPr>
            <a:lvl6pPr marL="2743200" lvl="5" indent="-228600" algn="l">
              <a:lnSpc>
                <a:spcPct val="90000"/>
              </a:lnSpc>
              <a:spcBef>
                <a:spcPts val="300"/>
              </a:spcBef>
              <a:spcAft>
                <a:spcPts val="0"/>
              </a:spcAft>
              <a:buClr>
                <a:srgbClr val="888888"/>
              </a:buClr>
              <a:buSzPts val="1100"/>
              <a:buNone/>
              <a:defRPr sz="1100">
                <a:solidFill>
                  <a:srgbClr val="888888"/>
                </a:solidFill>
              </a:defRPr>
            </a:lvl6pPr>
            <a:lvl7pPr marL="3200400" lvl="6" indent="-228600" algn="l">
              <a:lnSpc>
                <a:spcPct val="90000"/>
              </a:lnSpc>
              <a:spcBef>
                <a:spcPts val="300"/>
              </a:spcBef>
              <a:spcAft>
                <a:spcPts val="0"/>
              </a:spcAft>
              <a:buClr>
                <a:srgbClr val="888888"/>
              </a:buClr>
              <a:buSzPts val="1100"/>
              <a:buNone/>
              <a:defRPr sz="1100">
                <a:solidFill>
                  <a:srgbClr val="888888"/>
                </a:solidFill>
              </a:defRPr>
            </a:lvl7pPr>
            <a:lvl8pPr marL="3657600" lvl="7" indent="-228600" algn="l">
              <a:lnSpc>
                <a:spcPct val="90000"/>
              </a:lnSpc>
              <a:spcBef>
                <a:spcPts val="300"/>
              </a:spcBef>
              <a:spcAft>
                <a:spcPts val="0"/>
              </a:spcAft>
              <a:buClr>
                <a:srgbClr val="888888"/>
              </a:buClr>
              <a:buSzPts val="1100"/>
              <a:buNone/>
              <a:defRPr sz="1100">
                <a:solidFill>
                  <a:srgbClr val="888888"/>
                </a:solidFill>
              </a:defRPr>
            </a:lvl8pPr>
            <a:lvl9pPr marL="4114800" lvl="8" indent="-228600" algn="l">
              <a:lnSpc>
                <a:spcPct val="90000"/>
              </a:lnSpc>
              <a:spcBef>
                <a:spcPts val="300"/>
              </a:spcBef>
              <a:spcAft>
                <a:spcPts val="0"/>
              </a:spcAft>
              <a:buClr>
                <a:srgbClr val="888888"/>
              </a:buClr>
              <a:buSzPts val="1100"/>
              <a:buNone/>
              <a:defRPr sz="1100">
                <a:solidFill>
                  <a:srgbClr val="888888"/>
                </a:solidFill>
              </a:defRPr>
            </a:lvl9pPr>
          </a:lstStyle>
          <a:p>
            <a:endParaRPr/>
          </a:p>
        </p:txBody>
      </p:sp>
      <p:sp>
        <p:nvSpPr>
          <p:cNvPr id="30" name="Google Shape;30;p25"/>
          <p:cNvSpPr txBox="1">
            <a:spLocks noGrp="1"/>
          </p:cNvSpPr>
          <p:nvPr>
            <p:ph type="dt" idx="10"/>
          </p:nvPr>
        </p:nvSpPr>
        <p:spPr>
          <a:xfrm>
            <a:off x="628650" y="6356352"/>
            <a:ext cx="2057400" cy="365100"/>
          </a:xfrm>
          <a:prstGeom prst="rect">
            <a:avLst/>
          </a:prstGeom>
          <a:noFill/>
          <a:ln>
            <a:noFill/>
          </a:ln>
        </p:spPr>
        <p:txBody>
          <a:bodyPr spcFirstLastPara="1" wrap="square" lIns="72075" tIns="36025" rIns="72075" bIns="3602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25"/>
          <p:cNvSpPr txBox="1">
            <a:spLocks noGrp="1"/>
          </p:cNvSpPr>
          <p:nvPr>
            <p:ph type="ftr" idx="11"/>
          </p:nvPr>
        </p:nvSpPr>
        <p:spPr>
          <a:xfrm>
            <a:off x="3028950" y="6356352"/>
            <a:ext cx="3086100" cy="365100"/>
          </a:xfrm>
          <a:prstGeom prst="rect">
            <a:avLst/>
          </a:prstGeom>
          <a:noFill/>
          <a:ln>
            <a:noFill/>
          </a:ln>
        </p:spPr>
        <p:txBody>
          <a:bodyPr spcFirstLastPara="1" wrap="square" lIns="72075" tIns="36025" rIns="72075" bIns="3602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 name="Google Shape;32;p25"/>
          <p:cNvSpPr txBox="1">
            <a:spLocks noGrp="1"/>
          </p:cNvSpPr>
          <p:nvPr>
            <p:ph type="sldNum" idx="12"/>
          </p:nvPr>
        </p:nvSpPr>
        <p:spPr>
          <a:xfrm>
            <a:off x="6457950" y="6356352"/>
            <a:ext cx="2057400" cy="365100"/>
          </a:xfrm>
          <a:prstGeom prst="rect">
            <a:avLst/>
          </a:prstGeom>
          <a:noFill/>
          <a:ln>
            <a:noFill/>
          </a:ln>
        </p:spPr>
        <p:txBody>
          <a:bodyPr spcFirstLastPara="1" wrap="square" lIns="72075" tIns="36025" rIns="72075" bIns="360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628650" y="365126"/>
            <a:ext cx="7886700" cy="1325700"/>
          </a:xfrm>
          <a:prstGeom prst="rect">
            <a:avLst/>
          </a:prstGeom>
          <a:noFill/>
          <a:ln>
            <a:noFill/>
          </a:ln>
        </p:spPr>
        <p:txBody>
          <a:bodyPr spcFirstLastPara="1" wrap="square" lIns="72075" tIns="36025" rIns="72075" bIns="3602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26"/>
          <p:cNvSpPr txBox="1">
            <a:spLocks noGrp="1"/>
          </p:cNvSpPr>
          <p:nvPr>
            <p:ph type="body" idx="1"/>
          </p:nvPr>
        </p:nvSpPr>
        <p:spPr>
          <a:xfrm>
            <a:off x="628650" y="1825625"/>
            <a:ext cx="3886200" cy="4351200"/>
          </a:xfrm>
          <a:prstGeom prst="rect">
            <a:avLst/>
          </a:prstGeom>
          <a:noFill/>
          <a:ln>
            <a:noFill/>
          </a:ln>
        </p:spPr>
        <p:txBody>
          <a:bodyPr spcFirstLastPara="1" wrap="square" lIns="72075" tIns="36025" rIns="72075" bIns="36025" anchor="t" anchorCtr="0">
            <a:normAutofit/>
          </a:bodyPr>
          <a:lstStyle>
            <a:lvl1pPr marL="457200" lvl="0" indent="-317500" algn="l">
              <a:lnSpc>
                <a:spcPct val="90000"/>
              </a:lnSpc>
              <a:spcBef>
                <a:spcPts val="7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36" name="Google Shape;36;p26"/>
          <p:cNvSpPr txBox="1">
            <a:spLocks noGrp="1"/>
          </p:cNvSpPr>
          <p:nvPr>
            <p:ph type="body" idx="2"/>
          </p:nvPr>
        </p:nvSpPr>
        <p:spPr>
          <a:xfrm>
            <a:off x="4629150" y="1825625"/>
            <a:ext cx="3886200" cy="4351200"/>
          </a:xfrm>
          <a:prstGeom prst="rect">
            <a:avLst/>
          </a:prstGeom>
          <a:noFill/>
          <a:ln>
            <a:noFill/>
          </a:ln>
        </p:spPr>
        <p:txBody>
          <a:bodyPr spcFirstLastPara="1" wrap="square" lIns="72075" tIns="36025" rIns="72075" bIns="36025" anchor="t" anchorCtr="0">
            <a:normAutofit/>
          </a:bodyPr>
          <a:lstStyle>
            <a:lvl1pPr marL="457200" lvl="0" indent="-317500" algn="l">
              <a:lnSpc>
                <a:spcPct val="90000"/>
              </a:lnSpc>
              <a:spcBef>
                <a:spcPts val="7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37" name="Google Shape;37;p26"/>
          <p:cNvSpPr txBox="1">
            <a:spLocks noGrp="1"/>
          </p:cNvSpPr>
          <p:nvPr>
            <p:ph type="dt" idx="10"/>
          </p:nvPr>
        </p:nvSpPr>
        <p:spPr>
          <a:xfrm>
            <a:off x="628650" y="6356352"/>
            <a:ext cx="2057400" cy="365100"/>
          </a:xfrm>
          <a:prstGeom prst="rect">
            <a:avLst/>
          </a:prstGeom>
          <a:noFill/>
          <a:ln>
            <a:noFill/>
          </a:ln>
        </p:spPr>
        <p:txBody>
          <a:bodyPr spcFirstLastPara="1" wrap="square" lIns="72075" tIns="36025" rIns="72075" bIns="3602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 name="Google Shape;38;p26"/>
          <p:cNvSpPr txBox="1">
            <a:spLocks noGrp="1"/>
          </p:cNvSpPr>
          <p:nvPr>
            <p:ph type="ftr" idx="11"/>
          </p:nvPr>
        </p:nvSpPr>
        <p:spPr>
          <a:xfrm>
            <a:off x="3028950" y="6356352"/>
            <a:ext cx="3086100" cy="365100"/>
          </a:xfrm>
          <a:prstGeom prst="rect">
            <a:avLst/>
          </a:prstGeom>
          <a:noFill/>
          <a:ln>
            <a:noFill/>
          </a:ln>
        </p:spPr>
        <p:txBody>
          <a:bodyPr spcFirstLastPara="1" wrap="square" lIns="72075" tIns="36025" rIns="72075" bIns="3602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26"/>
          <p:cNvSpPr txBox="1">
            <a:spLocks noGrp="1"/>
          </p:cNvSpPr>
          <p:nvPr>
            <p:ph type="sldNum" idx="12"/>
          </p:nvPr>
        </p:nvSpPr>
        <p:spPr>
          <a:xfrm>
            <a:off x="6457950" y="6356352"/>
            <a:ext cx="2057400" cy="365100"/>
          </a:xfrm>
          <a:prstGeom prst="rect">
            <a:avLst/>
          </a:prstGeom>
          <a:noFill/>
          <a:ln>
            <a:noFill/>
          </a:ln>
        </p:spPr>
        <p:txBody>
          <a:bodyPr spcFirstLastPara="1" wrap="square" lIns="72075" tIns="36025" rIns="72075" bIns="360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629841" y="365126"/>
            <a:ext cx="7886700" cy="1325700"/>
          </a:xfrm>
          <a:prstGeom prst="rect">
            <a:avLst/>
          </a:prstGeom>
          <a:noFill/>
          <a:ln>
            <a:noFill/>
          </a:ln>
        </p:spPr>
        <p:txBody>
          <a:bodyPr spcFirstLastPara="1" wrap="square" lIns="72075" tIns="36025" rIns="72075" bIns="3602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27"/>
          <p:cNvSpPr txBox="1">
            <a:spLocks noGrp="1"/>
          </p:cNvSpPr>
          <p:nvPr>
            <p:ph type="body" idx="1"/>
          </p:nvPr>
        </p:nvSpPr>
        <p:spPr>
          <a:xfrm>
            <a:off x="629842" y="1681163"/>
            <a:ext cx="3868200" cy="823800"/>
          </a:xfrm>
          <a:prstGeom prst="rect">
            <a:avLst/>
          </a:prstGeom>
          <a:noFill/>
          <a:ln>
            <a:noFill/>
          </a:ln>
        </p:spPr>
        <p:txBody>
          <a:bodyPr spcFirstLastPara="1" wrap="square" lIns="72075" tIns="36025" rIns="72075" bIns="36025" anchor="b" anchorCtr="0">
            <a:normAutofit/>
          </a:bodyPr>
          <a:lstStyle>
            <a:lvl1pPr marL="457200" lvl="0" indent="-228600" algn="l">
              <a:lnSpc>
                <a:spcPct val="90000"/>
              </a:lnSpc>
              <a:spcBef>
                <a:spcPts val="700"/>
              </a:spcBef>
              <a:spcAft>
                <a:spcPts val="0"/>
              </a:spcAft>
              <a:buClr>
                <a:schemeClr val="dk1"/>
              </a:buClr>
              <a:buSzPts val="1600"/>
              <a:buNone/>
              <a:defRPr sz="1600" b="1"/>
            </a:lvl1pPr>
            <a:lvl2pPr marL="914400" lvl="1" indent="-228600" algn="l">
              <a:lnSpc>
                <a:spcPct val="90000"/>
              </a:lnSpc>
              <a:spcBef>
                <a:spcPts val="300"/>
              </a:spcBef>
              <a:spcAft>
                <a:spcPts val="0"/>
              </a:spcAft>
              <a:buClr>
                <a:schemeClr val="dk1"/>
              </a:buClr>
              <a:buSzPts val="1300"/>
              <a:buNone/>
              <a:defRPr sz="1300" b="1"/>
            </a:lvl2pPr>
            <a:lvl3pPr marL="1371600" lvl="2" indent="-228600" algn="l">
              <a:lnSpc>
                <a:spcPct val="90000"/>
              </a:lnSpc>
              <a:spcBef>
                <a:spcPts val="300"/>
              </a:spcBef>
              <a:spcAft>
                <a:spcPts val="0"/>
              </a:spcAft>
              <a:buClr>
                <a:schemeClr val="dk1"/>
              </a:buClr>
              <a:buSzPts val="1200"/>
              <a:buNone/>
              <a:defRPr sz="1200" b="1"/>
            </a:lvl3pPr>
            <a:lvl4pPr marL="1828800" lvl="3" indent="-228600" algn="l">
              <a:lnSpc>
                <a:spcPct val="90000"/>
              </a:lnSpc>
              <a:spcBef>
                <a:spcPts val="300"/>
              </a:spcBef>
              <a:spcAft>
                <a:spcPts val="0"/>
              </a:spcAft>
              <a:buClr>
                <a:schemeClr val="dk1"/>
              </a:buClr>
              <a:buSzPts val="1100"/>
              <a:buNone/>
              <a:defRPr sz="1100" b="1"/>
            </a:lvl4pPr>
            <a:lvl5pPr marL="2286000" lvl="4" indent="-228600" algn="l">
              <a:lnSpc>
                <a:spcPct val="90000"/>
              </a:lnSpc>
              <a:spcBef>
                <a:spcPts val="300"/>
              </a:spcBef>
              <a:spcAft>
                <a:spcPts val="0"/>
              </a:spcAft>
              <a:buClr>
                <a:schemeClr val="dk1"/>
              </a:buClr>
              <a:buSzPts val="1100"/>
              <a:buNone/>
              <a:defRPr sz="1100" b="1"/>
            </a:lvl5pPr>
            <a:lvl6pPr marL="2743200" lvl="5" indent="-228600" algn="l">
              <a:lnSpc>
                <a:spcPct val="90000"/>
              </a:lnSpc>
              <a:spcBef>
                <a:spcPts val="300"/>
              </a:spcBef>
              <a:spcAft>
                <a:spcPts val="0"/>
              </a:spcAft>
              <a:buClr>
                <a:schemeClr val="dk1"/>
              </a:buClr>
              <a:buSzPts val="1100"/>
              <a:buNone/>
              <a:defRPr sz="1100" b="1"/>
            </a:lvl6pPr>
            <a:lvl7pPr marL="3200400" lvl="6" indent="-228600" algn="l">
              <a:lnSpc>
                <a:spcPct val="90000"/>
              </a:lnSpc>
              <a:spcBef>
                <a:spcPts val="300"/>
              </a:spcBef>
              <a:spcAft>
                <a:spcPts val="0"/>
              </a:spcAft>
              <a:buClr>
                <a:schemeClr val="dk1"/>
              </a:buClr>
              <a:buSzPts val="1100"/>
              <a:buNone/>
              <a:defRPr sz="1100" b="1"/>
            </a:lvl7pPr>
            <a:lvl8pPr marL="3657600" lvl="7" indent="-228600" algn="l">
              <a:lnSpc>
                <a:spcPct val="90000"/>
              </a:lnSpc>
              <a:spcBef>
                <a:spcPts val="300"/>
              </a:spcBef>
              <a:spcAft>
                <a:spcPts val="0"/>
              </a:spcAft>
              <a:buClr>
                <a:schemeClr val="dk1"/>
              </a:buClr>
              <a:buSzPts val="1100"/>
              <a:buNone/>
              <a:defRPr sz="1100" b="1"/>
            </a:lvl8pPr>
            <a:lvl9pPr marL="4114800" lvl="8" indent="-228600" algn="l">
              <a:lnSpc>
                <a:spcPct val="90000"/>
              </a:lnSpc>
              <a:spcBef>
                <a:spcPts val="300"/>
              </a:spcBef>
              <a:spcAft>
                <a:spcPts val="0"/>
              </a:spcAft>
              <a:buClr>
                <a:schemeClr val="dk1"/>
              </a:buClr>
              <a:buSzPts val="1100"/>
              <a:buNone/>
              <a:defRPr sz="1100" b="1"/>
            </a:lvl9pPr>
          </a:lstStyle>
          <a:p>
            <a:endParaRPr/>
          </a:p>
        </p:txBody>
      </p:sp>
      <p:sp>
        <p:nvSpPr>
          <p:cNvPr id="43" name="Google Shape;43;p27"/>
          <p:cNvSpPr txBox="1">
            <a:spLocks noGrp="1"/>
          </p:cNvSpPr>
          <p:nvPr>
            <p:ph type="body" idx="2"/>
          </p:nvPr>
        </p:nvSpPr>
        <p:spPr>
          <a:xfrm>
            <a:off x="629842" y="2505075"/>
            <a:ext cx="3868200" cy="3684600"/>
          </a:xfrm>
          <a:prstGeom prst="rect">
            <a:avLst/>
          </a:prstGeom>
          <a:noFill/>
          <a:ln>
            <a:noFill/>
          </a:ln>
        </p:spPr>
        <p:txBody>
          <a:bodyPr spcFirstLastPara="1" wrap="square" lIns="72075" tIns="36025" rIns="72075" bIns="36025" anchor="t" anchorCtr="0">
            <a:normAutofit/>
          </a:bodyPr>
          <a:lstStyle>
            <a:lvl1pPr marL="457200" lvl="0" indent="-317500" algn="l">
              <a:lnSpc>
                <a:spcPct val="90000"/>
              </a:lnSpc>
              <a:spcBef>
                <a:spcPts val="7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44" name="Google Shape;44;p27"/>
          <p:cNvSpPr txBox="1">
            <a:spLocks noGrp="1"/>
          </p:cNvSpPr>
          <p:nvPr>
            <p:ph type="body" idx="3"/>
          </p:nvPr>
        </p:nvSpPr>
        <p:spPr>
          <a:xfrm>
            <a:off x="4629151" y="1681163"/>
            <a:ext cx="3887400" cy="823800"/>
          </a:xfrm>
          <a:prstGeom prst="rect">
            <a:avLst/>
          </a:prstGeom>
          <a:noFill/>
          <a:ln>
            <a:noFill/>
          </a:ln>
        </p:spPr>
        <p:txBody>
          <a:bodyPr spcFirstLastPara="1" wrap="square" lIns="72075" tIns="36025" rIns="72075" bIns="36025" anchor="b" anchorCtr="0">
            <a:normAutofit/>
          </a:bodyPr>
          <a:lstStyle>
            <a:lvl1pPr marL="457200" lvl="0" indent="-228600" algn="l">
              <a:lnSpc>
                <a:spcPct val="90000"/>
              </a:lnSpc>
              <a:spcBef>
                <a:spcPts val="700"/>
              </a:spcBef>
              <a:spcAft>
                <a:spcPts val="0"/>
              </a:spcAft>
              <a:buClr>
                <a:schemeClr val="dk1"/>
              </a:buClr>
              <a:buSzPts val="1600"/>
              <a:buNone/>
              <a:defRPr sz="1600" b="1"/>
            </a:lvl1pPr>
            <a:lvl2pPr marL="914400" lvl="1" indent="-228600" algn="l">
              <a:lnSpc>
                <a:spcPct val="90000"/>
              </a:lnSpc>
              <a:spcBef>
                <a:spcPts val="300"/>
              </a:spcBef>
              <a:spcAft>
                <a:spcPts val="0"/>
              </a:spcAft>
              <a:buClr>
                <a:schemeClr val="dk1"/>
              </a:buClr>
              <a:buSzPts val="1300"/>
              <a:buNone/>
              <a:defRPr sz="1300" b="1"/>
            </a:lvl2pPr>
            <a:lvl3pPr marL="1371600" lvl="2" indent="-228600" algn="l">
              <a:lnSpc>
                <a:spcPct val="90000"/>
              </a:lnSpc>
              <a:spcBef>
                <a:spcPts val="300"/>
              </a:spcBef>
              <a:spcAft>
                <a:spcPts val="0"/>
              </a:spcAft>
              <a:buClr>
                <a:schemeClr val="dk1"/>
              </a:buClr>
              <a:buSzPts val="1200"/>
              <a:buNone/>
              <a:defRPr sz="1200" b="1"/>
            </a:lvl3pPr>
            <a:lvl4pPr marL="1828800" lvl="3" indent="-228600" algn="l">
              <a:lnSpc>
                <a:spcPct val="90000"/>
              </a:lnSpc>
              <a:spcBef>
                <a:spcPts val="300"/>
              </a:spcBef>
              <a:spcAft>
                <a:spcPts val="0"/>
              </a:spcAft>
              <a:buClr>
                <a:schemeClr val="dk1"/>
              </a:buClr>
              <a:buSzPts val="1100"/>
              <a:buNone/>
              <a:defRPr sz="1100" b="1"/>
            </a:lvl4pPr>
            <a:lvl5pPr marL="2286000" lvl="4" indent="-228600" algn="l">
              <a:lnSpc>
                <a:spcPct val="90000"/>
              </a:lnSpc>
              <a:spcBef>
                <a:spcPts val="300"/>
              </a:spcBef>
              <a:spcAft>
                <a:spcPts val="0"/>
              </a:spcAft>
              <a:buClr>
                <a:schemeClr val="dk1"/>
              </a:buClr>
              <a:buSzPts val="1100"/>
              <a:buNone/>
              <a:defRPr sz="1100" b="1"/>
            </a:lvl5pPr>
            <a:lvl6pPr marL="2743200" lvl="5" indent="-228600" algn="l">
              <a:lnSpc>
                <a:spcPct val="90000"/>
              </a:lnSpc>
              <a:spcBef>
                <a:spcPts val="300"/>
              </a:spcBef>
              <a:spcAft>
                <a:spcPts val="0"/>
              </a:spcAft>
              <a:buClr>
                <a:schemeClr val="dk1"/>
              </a:buClr>
              <a:buSzPts val="1100"/>
              <a:buNone/>
              <a:defRPr sz="1100" b="1"/>
            </a:lvl6pPr>
            <a:lvl7pPr marL="3200400" lvl="6" indent="-228600" algn="l">
              <a:lnSpc>
                <a:spcPct val="90000"/>
              </a:lnSpc>
              <a:spcBef>
                <a:spcPts val="300"/>
              </a:spcBef>
              <a:spcAft>
                <a:spcPts val="0"/>
              </a:spcAft>
              <a:buClr>
                <a:schemeClr val="dk1"/>
              </a:buClr>
              <a:buSzPts val="1100"/>
              <a:buNone/>
              <a:defRPr sz="1100" b="1"/>
            </a:lvl7pPr>
            <a:lvl8pPr marL="3657600" lvl="7" indent="-228600" algn="l">
              <a:lnSpc>
                <a:spcPct val="90000"/>
              </a:lnSpc>
              <a:spcBef>
                <a:spcPts val="300"/>
              </a:spcBef>
              <a:spcAft>
                <a:spcPts val="0"/>
              </a:spcAft>
              <a:buClr>
                <a:schemeClr val="dk1"/>
              </a:buClr>
              <a:buSzPts val="1100"/>
              <a:buNone/>
              <a:defRPr sz="1100" b="1"/>
            </a:lvl8pPr>
            <a:lvl9pPr marL="4114800" lvl="8" indent="-228600" algn="l">
              <a:lnSpc>
                <a:spcPct val="90000"/>
              </a:lnSpc>
              <a:spcBef>
                <a:spcPts val="300"/>
              </a:spcBef>
              <a:spcAft>
                <a:spcPts val="0"/>
              </a:spcAft>
              <a:buClr>
                <a:schemeClr val="dk1"/>
              </a:buClr>
              <a:buSzPts val="1100"/>
              <a:buNone/>
              <a:defRPr sz="1100" b="1"/>
            </a:lvl9pPr>
          </a:lstStyle>
          <a:p>
            <a:endParaRPr/>
          </a:p>
        </p:txBody>
      </p:sp>
      <p:sp>
        <p:nvSpPr>
          <p:cNvPr id="45" name="Google Shape;45;p27"/>
          <p:cNvSpPr txBox="1">
            <a:spLocks noGrp="1"/>
          </p:cNvSpPr>
          <p:nvPr>
            <p:ph type="body" idx="4"/>
          </p:nvPr>
        </p:nvSpPr>
        <p:spPr>
          <a:xfrm>
            <a:off x="4629151" y="2505075"/>
            <a:ext cx="3887400" cy="3684600"/>
          </a:xfrm>
          <a:prstGeom prst="rect">
            <a:avLst/>
          </a:prstGeom>
          <a:noFill/>
          <a:ln>
            <a:noFill/>
          </a:ln>
        </p:spPr>
        <p:txBody>
          <a:bodyPr spcFirstLastPara="1" wrap="square" lIns="72075" tIns="36025" rIns="72075" bIns="36025" anchor="t" anchorCtr="0">
            <a:normAutofit/>
          </a:bodyPr>
          <a:lstStyle>
            <a:lvl1pPr marL="457200" lvl="0" indent="-317500" algn="l">
              <a:lnSpc>
                <a:spcPct val="90000"/>
              </a:lnSpc>
              <a:spcBef>
                <a:spcPts val="7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46" name="Google Shape;46;p27"/>
          <p:cNvSpPr txBox="1">
            <a:spLocks noGrp="1"/>
          </p:cNvSpPr>
          <p:nvPr>
            <p:ph type="dt" idx="10"/>
          </p:nvPr>
        </p:nvSpPr>
        <p:spPr>
          <a:xfrm>
            <a:off x="628650" y="6356352"/>
            <a:ext cx="2057400" cy="365100"/>
          </a:xfrm>
          <a:prstGeom prst="rect">
            <a:avLst/>
          </a:prstGeom>
          <a:noFill/>
          <a:ln>
            <a:noFill/>
          </a:ln>
        </p:spPr>
        <p:txBody>
          <a:bodyPr spcFirstLastPara="1" wrap="square" lIns="72075" tIns="36025" rIns="72075" bIns="3602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27"/>
          <p:cNvSpPr txBox="1">
            <a:spLocks noGrp="1"/>
          </p:cNvSpPr>
          <p:nvPr>
            <p:ph type="ftr" idx="11"/>
          </p:nvPr>
        </p:nvSpPr>
        <p:spPr>
          <a:xfrm>
            <a:off x="3028950" y="6356352"/>
            <a:ext cx="3086100" cy="365100"/>
          </a:xfrm>
          <a:prstGeom prst="rect">
            <a:avLst/>
          </a:prstGeom>
          <a:noFill/>
          <a:ln>
            <a:noFill/>
          </a:ln>
        </p:spPr>
        <p:txBody>
          <a:bodyPr spcFirstLastPara="1" wrap="square" lIns="72075" tIns="36025" rIns="72075" bIns="3602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27"/>
          <p:cNvSpPr txBox="1">
            <a:spLocks noGrp="1"/>
          </p:cNvSpPr>
          <p:nvPr>
            <p:ph type="sldNum" idx="12"/>
          </p:nvPr>
        </p:nvSpPr>
        <p:spPr>
          <a:xfrm>
            <a:off x="6457950" y="6356352"/>
            <a:ext cx="2057400" cy="365100"/>
          </a:xfrm>
          <a:prstGeom prst="rect">
            <a:avLst/>
          </a:prstGeom>
          <a:noFill/>
          <a:ln>
            <a:noFill/>
          </a:ln>
        </p:spPr>
        <p:txBody>
          <a:bodyPr spcFirstLastPara="1" wrap="square" lIns="72075" tIns="36025" rIns="72075" bIns="360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628650" y="365126"/>
            <a:ext cx="7886700" cy="1325700"/>
          </a:xfrm>
          <a:prstGeom prst="rect">
            <a:avLst/>
          </a:prstGeom>
          <a:noFill/>
          <a:ln>
            <a:noFill/>
          </a:ln>
        </p:spPr>
        <p:txBody>
          <a:bodyPr spcFirstLastPara="1" wrap="square" lIns="72075" tIns="36025" rIns="72075" bIns="3602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28"/>
          <p:cNvSpPr txBox="1">
            <a:spLocks noGrp="1"/>
          </p:cNvSpPr>
          <p:nvPr>
            <p:ph type="dt" idx="10"/>
          </p:nvPr>
        </p:nvSpPr>
        <p:spPr>
          <a:xfrm>
            <a:off x="628650" y="6356352"/>
            <a:ext cx="2057400" cy="365100"/>
          </a:xfrm>
          <a:prstGeom prst="rect">
            <a:avLst/>
          </a:prstGeom>
          <a:noFill/>
          <a:ln>
            <a:noFill/>
          </a:ln>
        </p:spPr>
        <p:txBody>
          <a:bodyPr spcFirstLastPara="1" wrap="square" lIns="72075" tIns="36025" rIns="72075" bIns="3602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28"/>
          <p:cNvSpPr txBox="1">
            <a:spLocks noGrp="1"/>
          </p:cNvSpPr>
          <p:nvPr>
            <p:ph type="ftr" idx="11"/>
          </p:nvPr>
        </p:nvSpPr>
        <p:spPr>
          <a:xfrm>
            <a:off x="3028950" y="6356352"/>
            <a:ext cx="3086100" cy="365100"/>
          </a:xfrm>
          <a:prstGeom prst="rect">
            <a:avLst/>
          </a:prstGeom>
          <a:noFill/>
          <a:ln>
            <a:noFill/>
          </a:ln>
        </p:spPr>
        <p:txBody>
          <a:bodyPr spcFirstLastPara="1" wrap="square" lIns="72075" tIns="36025" rIns="72075" bIns="3602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28"/>
          <p:cNvSpPr txBox="1">
            <a:spLocks noGrp="1"/>
          </p:cNvSpPr>
          <p:nvPr>
            <p:ph type="sldNum" idx="12"/>
          </p:nvPr>
        </p:nvSpPr>
        <p:spPr>
          <a:xfrm>
            <a:off x="6457950" y="6356352"/>
            <a:ext cx="2057400" cy="365100"/>
          </a:xfrm>
          <a:prstGeom prst="rect">
            <a:avLst/>
          </a:prstGeom>
          <a:noFill/>
          <a:ln>
            <a:noFill/>
          </a:ln>
        </p:spPr>
        <p:txBody>
          <a:bodyPr spcFirstLastPara="1" wrap="square" lIns="72075" tIns="36025" rIns="72075" bIns="360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629842" y="457200"/>
            <a:ext cx="2949300" cy="1600200"/>
          </a:xfrm>
          <a:prstGeom prst="rect">
            <a:avLst/>
          </a:prstGeom>
          <a:noFill/>
          <a:ln>
            <a:noFill/>
          </a:ln>
        </p:spPr>
        <p:txBody>
          <a:bodyPr spcFirstLastPara="1" wrap="square" lIns="72075" tIns="36025" rIns="72075" bIns="36025" anchor="b" anchorCtr="0">
            <a:normAutofit/>
          </a:bodyPr>
          <a:lstStyle>
            <a:lvl1pPr lvl="0" algn="l">
              <a:lnSpc>
                <a:spcPct val="90000"/>
              </a:lnSpc>
              <a:spcBef>
                <a:spcPts val="0"/>
              </a:spcBef>
              <a:spcAft>
                <a:spcPts val="0"/>
              </a:spcAft>
              <a:buClr>
                <a:schemeClr val="dk1"/>
              </a:buClr>
              <a:buSzPts val="2100"/>
              <a:buFont typeface="Calibri"/>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29"/>
          <p:cNvSpPr txBox="1">
            <a:spLocks noGrp="1"/>
          </p:cNvSpPr>
          <p:nvPr>
            <p:ph type="body" idx="1"/>
          </p:nvPr>
        </p:nvSpPr>
        <p:spPr>
          <a:xfrm>
            <a:off x="3887391" y="987427"/>
            <a:ext cx="4629000" cy="4873500"/>
          </a:xfrm>
          <a:prstGeom prst="rect">
            <a:avLst/>
          </a:prstGeom>
          <a:noFill/>
          <a:ln>
            <a:noFill/>
          </a:ln>
        </p:spPr>
        <p:txBody>
          <a:bodyPr spcFirstLastPara="1" wrap="square" lIns="72075" tIns="36025" rIns="72075" bIns="36025" anchor="t" anchorCtr="0">
            <a:normAutofit/>
          </a:bodyPr>
          <a:lstStyle>
            <a:lvl1pPr marL="457200" lvl="0" indent="-361950" algn="l">
              <a:lnSpc>
                <a:spcPct val="90000"/>
              </a:lnSpc>
              <a:spcBef>
                <a:spcPts val="700"/>
              </a:spcBef>
              <a:spcAft>
                <a:spcPts val="0"/>
              </a:spcAft>
              <a:buClr>
                <a:schemeClr val="dk1"/>
              </a:buClr>
              <a:buSzPts val="2100"/>
              <a:buChar char="•"/>
              <a:defRPr sz="2100"/>
            </a:lvl1pPr>
            <a:lvl2pPr marL="914400" lvl="1" indent="-342900" algn="l">
              <a:lnSpc>
                <a:spcPct val="90000"/>
              </a:lnSpc>
              <a:spcBef>
                <a:spcPts val="300"/>
              </a:spcBef>
              <a:spcAft>
                <a:spcPts val="0"/>
              </a:spcAft>
              <a:buClr>
                <a:schemeClr val="dk1"/>
              </a:buClr>
              <a:buSzPts val="1800"/>
              <a:buChar char="•"/>
              <a:defRPr sz="1800"/>
            </a:lvl2pPr>
            <a:lvl3pPr marL="1371600" lvl="2" indent="-330200" algn="l">
              <a:lnSpc>
                <a:spcPct val="90000"/>
              </a:lnSpc>
              <a:spcBef>
                <a:spcPts val="300"/>
              </a:spcBef>
              <a:spcAft>
                <a:spcPts val="0"/>
              </a:spcAft>
              <a:buClr>
                <a:schemeClr val="dk1"/>
              </a:buClr>
              <a:buSzPts val="1600"/>
              <a:buChar char="•"/>
              <a:defRPr sz="1600"/>
            </a:lvl3pPr>
            <a:lvl4pPr marL="1828800" lvl="3" indent="-311150" algn="l">
              <a:lnSpc>
                <a:spcPct val="90000"/>
              </a:lnSpc>
              <a:spcBef>
                <a:spcPts val="300"/>
              </a:spcBef>
              <a:spcAft>
                <a:spcPts val="0"/>
              </a:spcAft>
              <a:buClr>
                <a:schemeClr val="dk1"/>
              </a:buClr>
              <a:buSzPts val="1300"/>
              <a:buChar char="•"/>
              <a:defRPr sz="1300"/>
            </a:lvl4pPr>
            <a:lvl5pPr marL="2286000" lvl="4" indent="-311150" algn="l">
              <a:lnSpc>
                <a:spcPct val="90000"/>
              </a:lnSpc>
              <a:spcBef>
                <a:spcPts val="300"/>
              </a:spcBef>
              <a:spcAft>
                <a:spcPts val="0"/>
              </a:spcAft>
              <a:buClr>
                <a:schemeClr val="dk1"/>
              </a:buClr>
              <a:buSzPts val="1300"/>
              <a:buChar char="•"/>
              <a:defRPr sz="1300"/>
            </a:lvl5pPr>
            <a:lvl6pPr marL="2743200" lvl="5" indent="-311150" algn="l">
              <a:lnSpc>
                <a:spcPct val="90000"/>
              </a:lnSpc>
              <a:spcBef>
                <a:spcPts val="300"/>
              </a:spcBef>
              <a:spcAft>
                <a:spcPts val="0"/>
              </a:spcAft>
              <a:buClr>
                <a:schemeClr val="dk1"/>
              </a:buClr>
              <a:buSzPts val="1300"/>
              <a:buChar char="•"/>
              <a:defRPr sz="1300"/>
            </a:lvl6pPr>
            <a:lvl7pPr marL="3200400" lvl="6" indent="-311150" algn="l">
              <a:lnSpc>
                <a:spcPct val="90000"/>
              </a:lnSpc>
              <a:spcBef>
                <a:spcPts val="300"/>
              </a:spcBef>
              <a:spcAft>
                <a:spcPts val="0"/>
              </a:spcAft>
              <a:buClr>
                <a:schemeClr val="dk1"/>
              </a:buClr>
              <a:buSzPts val="1300"/>
              <a:buChar char="•"/>
              <a:defRPr sz="1300"/>
            </a:lvl7pPr>
            <a:lvl8pPr marL="3657600" lvl="7" indent="-311150" algn="l">
              <a:lnSpc>
                <a:spcPct val="90000"/>
              </a:lnSpc>
              <a:spcBef>
                <a:spcPts val="300"/>
              </a:spcBef>
              <a:spcAft>
                <a:spcPts val="0"/>
              </a:spcAft>
              <a:buClr>
                <a:schemeClr val="dk1"/>
              </a:buClr>
              <a:buSzPts val="1300"/>
              <a:buChar char="•"/>
              <a:defRPr sz="1300"/>
            </a:lvl8pPr>
            <a:lvl9pPr marL="4114800" lvl="8" indent="-311150" algn="l">
              <a:lnSpc>
                <a:spcPct val="90000"/>
              </a:lnSpc>
              <a:spcBef>
                <a:spcPts val="300"/>
              </a:spcBef>
              <a:spcAft>
                <a:spcPts val="0"/>
              </a:spcAft>
              <a:buClr>
                <a:schemeClr val="dk1"/>
              </a:buClr>
              <a:buSzPts val="1300"/>
              <a:buChar char="•"/>
              <a:defRPr sz="1300"/>
            </a:lvl9pPr>
          </a:lstStyle>
          <a:p>
            <a:endParaRPr/>
          </a:p>
        </p:txBody>
      </p:sp>
      <p:sp>
        <p:nvSpPr>
          <p:cNvPr id="57" name="Google Shape;57;p29"/>
          <p:cNvSpPr txBox="1">
            <a:spLocks noGrp="1"/>
          </p:cNvSpPr>
          <p:nvPr>
            <p:ph type="body" idx="2"/>
          </p:nvPr>
        </p:nvSpPr>
        <p:spPr>
          <a:xfrm>
            <a:off x="629842" y="2057400"/>
            <a:ext cx="2949300" cy="3811500"/>
          </a:xfrm>
          <a:prstGeom prst="rect">
            <a:avLst/>
          </a:prstGeom>
          <a:noFill/>
          <a:ln>
            <a:noFill/>
          </a:ln>
        </p:spPr>
        <p:txBody>
          <a:bodyPr spcFirstLastPara="1" wrap="square" lIns="72075" tIns="36025" rIns="72075" bIns="36025" anchor="t" anchorCtr="0">
            <a:normAutofit/>
          </a:bodyPr>
          <a:lstStyle>
            <a:lvl1pPr marL="457200" lvl="0" indent="-228600" algn="l">
              <a:lnSpc>
                <a:spcPct val="90000"/>
              </a:lnSpc>
              <a:spcBef>
                <a:spcPts val="700"/>
              </a:spcBef>
              <a:spcAft>
                <a:spcPts val="0"/>
              </a:spcAft>
              <a:buClr>
                <a:schemeClr val="dk1"/>
              </a:buClr>
              <a:buSzPts val="1100"/>
              <a:buNone/>
              <a:defRPr sz="1100"/>
            </a:lvl1pPr>
            <a:lvl2pPr marL="914400" lvl="1" indent="-228600" algn="l">
              <a:lnSpc>
                <a:spcPct val="90000"/>
              </a:lnSpc>
              <a:spcBef>
                <a:spcPts val="300"/>
              </a:spcBef>
              <a:spcAft>
                <a:spcPts val="0"/>
              </a:spcAft>
              <a:buClr>
                <a:schemeClr val="dk1"/>
              </a:buClr>
              <a:buSzPts val="900"/>
              <a:buNone/>
              <a:defRPr sz="900"/>
            </a:lvl2pPr>
            <a:lvl3pPr marL="1371600" lvl="2" indent="-228600" algn="l">
              <a:lnSpc>
                <a:spcPct val="90000"/>
              </a:lnSpc>
              <a:spcBef>
                <a:spcPts val="300"/>
              </a:spcBef>
              <a:spcAft>
                <a:spcPts val="0"/>
              </a:spcAft>
              <a:buClr>
                <a:schemeClr val="dk1"/>
              </a:buClr>
              <a:buSzPts val="800"/>
              <a:buNone/>
              <a:defRPr sz="800"/>
            </a:lvl3pPr>
            <a:lvl4pPr marL="1828800" lvl="3" indent="-228600" algn="l">
              <a:lnSpc>
                <a:spcPct val="90000"/>
              </a:lnSpc>
              <a:spcBef>
                <a:spcPts val="300"/>
              </a:spcBef>
              <a:spcAft>
                <a:spcPts val="0"/>
              </a:spcAft>
              <a:buClr>
                <a:schemeClr val="dk1"/>
              </a:buClr>
              <a:buSzPts val="700"/>
              <a:buNone/>
              <a:defRPr sz="700"/>
            </a:lvl4pPr>
            <a:lvl5pPr marL="2286000" lvl="4" indent="-228600" algn="l">
              <a:lnSpc>
                <a:spcPct val="90000"/>
              </a:lnSpc>
              <a:spcBef>
                <a:spcPts val="300"/>
              </a:spcBef>
              <a:spcAft>
                <a:spcPts val="0"/>
              </a:spcAft>
              <a:buClr>
                <a:schemeClr val="dk1"/>
              </a:buClr>
              <a:buSzPts val="700"/>
              <a:buNone/>
              <a:defRPr sz="700"/>
            </a:lvl5pPr>
            <a:lvl6pPr marL="2743200" lvl="5" indent="-228600" algn="l">
              <a:lnSpc>
                <a:spcPct val="90000"/>
              </a:lnSpc>
              <a:spcBef>
                <a:spcPts val="300"/>
              </a:spcBef>
              <a:spcAft>
                <a:spcPts val="0"/>
              </a:spcAft>
              <a:buClr>
                <a:schemeClr val="dk1"/>
              </a:buClr>
              <a:buSzPts val="700"/>
              <a:buNone/>
              <a:defRPr sz="700"/>
            </a:lvl6pPr>
            <a:lvl7pPr marL="3200400" lvl="6" indent="-228600" algn="l">
              <a:lnSpc>
                <a:spcPct val="90000"/>
              </a:lnSpc>
              <a:spcBef>
                <a:spcPts val="300"/>
              </a:spcBef>
              <a:spcAft>
                <a:spcPts val="0"/>
              </a:spcAft>
              <a:buClr>
                <a:schemeClr val="dk1"/>
              </a:buClr>
              <a:buSzPts val="700"/>
              <a:buNone/>
              <a:defRPr sz="700"/>
            </a:lvl7pPr>
            <a:lvl8pPr marL="3657600" lvl="7" indent="-228600" algn="l">
              <a:lnSpc>
                <a:spcPct val="90000"/>
              </a:lnSpc>
              <a:spcBef>
                <a:spcPts val="300"/>
              </a:spcBef>
              <a:spcAft>
                <a:spcPts val="0"/>
              </a:spcAft>
              <a:buClr>
                <a:schemeClr val="dk1"/>
              </a:buClr>
              <a:buSzPts val="700"/>
              <a:buNone/>
              <a:defRPr sz="700"/>
            </a:lvl8pPr>
            <a:lvl9pPr marL="4114800" lvl="8" indent="-228600" algn="l">
              <a:lnSpc>
                <a:spcPct val="90000"/>
              </a:lnSpc>
              <a:spcBef>
                <a:spcPts val="300"/>
              </a:spcBef>
              <a:spcAft>
                <a:spcPts val="0"/>
              </a:spcAft>
              <a:buClr>
                <a:schemeClr val="dk1"/>
              </a:buClr>
              <a:buSzPts val="700"/>
              <a:buNone/>
              <a:defRPr sz="700"/>
            </a:lvl9pPr>
          </a:lstStyle>
          <a:p>
            <a:endParaRPr/>
          </a:p>
        </p:txBody>
      </p:sp>
      <p:sp>
        <p:nvSpPr>
          <p:cNvPr id="58" name="Google Shape;58;p29"/>
          <p:cNvSpPr txBox="1">
            <a:spLocks noGrp="1"/>
          </p:cNvSpPr>
          <p:nvPr>
            <p:ph type="dt" idx="10"/>
          </p:nvPr>
        </p:nvSpPr>
        <p:spPr>
          <a:xfrm>
            <a:off x="628650" y="6356352"/>
            <a:ext cx="2057400" cy="365100"/>
          </a:xfrm>
          <a:prstGeom prst="rect">
            <a:avLst/>
          </a:prstGeom>
          <a:noFill/>
          <a:ln>
            <a:noFill/>
          </a:ln>
        </p:spPr>
        <p:txBody>
          <a:bodyPr spcFirstLastPara="1" wrap="square" lIns="72075" tIns="36025" rIns="72075" bIns="3602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29"/>
          <p:cNvSpPr txBox="1">
            <a:spLocks noGrp="1"/>
          </p:cNvSpPr>
          <p:nvPr>
            <p:ph type="ftr" idx="11"/>
          </p:nvPr>
        </p:nvSpPr>
        <p:spPr>
          <a:xfrm>
            <a:off x="3028950" y="6356352"/>
            <a:ext cx="3086100" cy="365100"/>
          </a:xfrm>
          <a:prstGeom prst="rect">
            <a:avLst/>
          </a:prstGeom>
          <a:noFill/>
          <a:ln>
            <a:noFill/>
          </a:ln>
        </p:spPr>
        <p:txBody>
          <a:bodyPr spcFirstLastPara="1" wrap="square" lIns="72075" tIns="36025" rIns="72075" bIns="3602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29"/>
          <p:cNvSpPr txBox="1">
            <a:spLocks noGrp="1"/>
          </p:cNvSpPr>
          <p:nvPr>
            <p:ph type="sldNum" idx="12"/>
          </p:nvPr>
        </p:nvSpPr>
        <p:spPr>
          <a:xfrm>
            <a:off x="6457950" y="6356352"/>
            <a:ext cx="2057400" cy="365100"/>
          </a:xfrm>
          <a:prstGeom prst="rect">
            <a:avLst/>
          </a:prstGeom>
          <a:noFill/>
          <a:ln>
            <a:noFill/>
          </a:ln>
        </p:spPr>
        <p:txBody>
          <a:bodyPr spcFirstLastPara="1" wrap="square" lIns="72075" tIns="36025" rIns="72075" bIns="360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629842" y="457200"/>
            <a:ext cx="2949300" cy="1600200"/>
          </a:xfrm>
          <a:prstGeom prst="rect">
            <a:avLst/>
          </a:prstGeom>
          <a:noFill/>
          <a:ln>
            <a:noFill/>
          </a:ln>
        </p:spPr>
        <p:txBody>
          <a:bodyPr spcFirstLastPara="1" wrap="square" lIns="72075" tIns="36025" rIns="72075" bIns="36025" anchor="b" anchorCtr="0">
            <a:normAutofit/>
          </a:bodyPr>
          <a:lstStyle>
            <a:lvl1pPr lvl="0" algn="l">
              <a:lnSpc>
                <a:spcPct val="90000"/>
              </a:lnSpc>
              <a:spcBef>
                <a:spcPts val="0"/>
              </a:spcBef>
              <a:spcAft>
                <a:spcPts val="0"/>
              </a:spcAft>
              <a:buClr>
                <a:schemeClr val="dk1"/>
              </a:buClr>
              <a:buSzPts val="2100"/>
              <a:buFont typeface="Calibri"/>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30"/>
          <p:cNvSpPr>
            <a:spLocks noGrp="1"/>
          </p:cNvSpPr>
          <p:nvPr>
            <p:ph type="pic" idx="2"/>
          </p:nvPr>
        </p:nvSpPr>
        <p:spPr>
          <a:xfrm>
            <a:off x="3887391" y="987427"/>
            <a:ext cx="4629000" cy="4873500"/>
          </a:xfrm>
          <a:prstGeom prst="rect">
            <a:avLst/>
          </a:prstGeom>
          <a:noFill/>
          <a:ln>
            <a:noFill/>
          </a:ln>
        </p:spPr>
        <p:txBody>
          <a:bodyPr spcFirstLastPara="1" wrap="square" lIns="72075" tIns="36025" rIns="72075" bIns="36025" anchor="t" anchorCtr="0">
            <a:normAutofit/>
          </a:bodyPr>
          <a:lstStyle>
            <a:lvl1pPr marR="0" lvl="0" algn="l" rtl="0">
              <a:lnSpc>
                <a:spcPct val="90000"/>
              </a:lnSpc>
              <a:spcBef>
                <a:spcPts val="7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R="0" lvl="1" algn="l" rtl="0">
              <a:lnSpc>
                <a:spcPct val="90000"/>
              </a:lnSpc>
              <a:spcBef>
                <a:spcPts val="3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R="0" lvl="2" algn="l" rtl="0">
              <a:lnSpc>
                <a:spcPct val="90000"/>
              </a:lnSpc>
              <a:spcBef>
                <a:spcPts val="3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R="0" lvl="3" algn="l" rtl="0">
              <a:lnSpc>
                <a:spcPct val="90000"/>
              </a:lnSpc>
              <a:spcBef>
                <a:spcPts val="30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4pPr>
            <a:lvl5pPr marR="0" lvl="4" algn="l" rtl="0">
              <a:lnSpc>
                <a:spcPct val="90000"/>
              </a:lnSpc>
              <a:spcBef>
                <a:spcPts val="30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5pPr>
            <a:lvl6pPr marR="0" lvl="5" algn="l" rtl="0">
              <a:lnSpc>
                <a:spcPct val="90000"/>
              </a:lnSpc>
              <a:spcBef>
                <a:spcPts val="30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6pPr>
            <a:lvl7pPr marR="0" lvl="6" algn="l" rtl="0">
              <a:lnSpc>
                <a:spcPct val="90000"/>
              </a:lnSpc>
              <a:spcBef>
                <a:spcPts val="30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7pPr>
            <a:lvl8pPr marR="0" lvl="7" algn="l" rtl="0">
              <a:lnSpc>
                <a:spcPct val="90000"/>
              </a:lnSpc>
              <a:spcBef>
                <a:spcPts val="30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8pPr>
            <a:lvl9pPr marR="0" lvl="8" algn="l" rtl="0">
              <a:lnSpc>
                <a:spcPct val="90000"/>
              </a:lnSpc>
              <a:spcBef>
                <a:spcPts val="30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64" name="Google Shape;64;p30"/>
          <p:cNvSpPr txBox="1">
            <a:spLocks noGrp="1"/>
          </p:cNvSpPr>
          <p:nvPr>
            <p:ph type="body" idx="1"/>
          </p:nvPr>
        </p:nvSpPr>
        <p:spPr>
          <a:xfrm>
            <a:off x="629842" y="2057400"/>
            <a:ext cx="2949300" cy="3811500"/>
          </a:xfrm>
          <a:prstGeom prst="rect">
            <a:avLst/>
          </a:prstGeom>
          <a:noFill/>
          <a:ln>
            <a:noFill/>
          </a:ln>
        </p:spPr>
        <p:txBody>
          <a:bodyPr spcFirstLastPara="1" wrap="square" lIns="72075" tIns="36025" rIns="72075" bIns="36025" anchor="t" anchorCtr="0">
            <a:normAutofit/>
          </a:bodyPr>
          <a:lstStyle>
            <a:lvl1pPr marL="457200" lvl="0" indent="-228600" algn="l">
              <a:lnSpc>
                <a:spcPct val="90000"/>
              </a:lnSpc>
              <a:spcBef>
                <a:spcPts val="700"/>
              </a:spcBef>
              <a:spcAft>
                <a:spcPts val="0"/>
              </a:spcAft>
              <a:buClr>
                <a:schemeClr val="dk1"/>
              </a:buClr>
              <a:buSzPts val="1100"/>
              <a:buNone/>
              <a:defRPr sz="1100"/>
            </a:lvl1pPr>
            <a:lvl2pPr marL="914400" lvl="1" indent="-228600" algn="l">
              <a:lnSpc>
                <a:spcPct val="90000"/>
              </a:lnSpc>
              <a:spcBef>
                <a:spcPts val="300"/>
              </a:spcBef>
              <a:spcAft>
                <a:spcPts val="0"/>
              </a:spcAft>
              <a:buClr>
                <a:schemeClr val="dk1"/>
              </a:buClr>
              <a:buSzPts val="900"/>
              <a:buNone/>
              <a:defRPr sz="900"/>
            </a:lvl2pPr>
            <a:lvl3pPr marL="1371600" lvl="2" indent="-228600" algn="l">
              <a:lnSpc>
                <a:spcPct val="90000"/>
              </a:lnSpc>
              <a:spcBef>
                <a:spcPts val="300"/>
              </a:spcBef>
              <a:spcAft>
                <a:spcPts val="0"/>
              </a:spcAft>
              <a:buClr>
                <a:schemeClr val="dk1"/>
              </a:buClr>
              <a:buSzPts val="800"/>
              <a:buNone/>
              <a:defRPr sz="800"/>
            </a:lvl3pPr>
            <a:lvl4pPr marL="1828800" lvl="3" indent="-228600" algn="l">
              <a:lnSpc>
                <a:spcPct val="90000"/>
              </a:lnSpc>
              <a:spcBef>
                <a:spcPts val="300"/>
              </a:spcBef>
              <a:spcAft>
                <a:spcPts val="0"/>
              </a:spcAft>
              <a:buClr>
                <a:schemeClr val="dk1"/>
              </a:buClr>
              <a:buSzPts val="700"/>
              <a:buNone/>
              <a:defRPr sz="700"/>
            </a:lvl4pPr>
            <a:lvl5pPr marL="2286000" lvl="4" indent="-228600" algn="l">
              <a:lnSpc>
                <a:spcPct val="90000"/>
              </a:lnSpc>
              <a:spcBef>
                <a:spcPts val="300"/>
              </a:spcBef>
              <a:spcAft>
                <a:spcPts val="0"/>
              </a:spcAft>
              <a:buClr>
                <a:schemeClr val="dk1"/>
              </a:buClr>
              <a:buSzPts val="700"/>
              <a:buNone/>
              <a:defRPr sz="700"/>
            </a:lvl5pPr>
            <a:lvl6pPr marL="2743200" lvl="5" indent="-228600" algn="l">
              <a:lnSpc>
                <a:spcPct val="90000"/>
              </a:lnSpc>
              <a:spcBef>
                <a:spcPts val="300"/>
              </a:spcBef>
              <a:spcAft>
                <a:spcPts val="0"/>
              </a:spcAft>
              <a:buClr>
                <a:schemeClr val="dk1"/>
              </a:buClr>
              <a:buSzPts val="700"/>
              <a:buNone/>
              <a:defRPr sz="700"/>
            </a:lvl6pPr>
            <a:lvl7pPr marL="3200400" lvl="6" indent="-228600" algn="l">
              <a:lnSpc>
                <a:spcPct val="90000"/>
              </a:lnSpc>
              <a:spcBef>
                <a:spcPts val="300"/>
              </a:spcBef>
              <a:spcAft>
                <a:spcPts val="0"/>
              </a:spcAft>
              <a:buClr>
                <a:schemeClr val="dk1"/>
              </a:buClr>
              <a:buSzPts val="700"/>
              <a:buNone/>
              <a:defRPr sz="700"/>
            </a:lvl7pPr>
            <a:lvl8pPr marL="3657600" lvl="7" indent="-228600" algn="l">
              <a:lnSpc>
                <a:spcPct val="90000"/>
              </a:lnSpc>
              <a:spcBef>
                <a:spcPts val="300"/>
              </a:spcBef>
              <a:spcAft>
                <a:spcPts val="0"/>
              </a:spcAft>
              <a:buClr>
                <a:schemeClr val="dk1"/>
              </a:buClr>
              <a:buSzPts val="700"/>
              <a:buNone/>
              <a:defRPr sz="700"/>
            </a:lvl8pPr>
            <a:lvl9pPr marL="4114800" lvl="8" indent="-228600" algn="l">
              <a:lnSpc>
                <a:spcPct val="90000"/>
              </a:lnSpc>
              <a:spcBef>
                <a:spcPts val="300"/>
              </a:spcBef>
              <a:spcAft>
                <a:spcPts val="0"/>
              </a:spcAft>
              <a:buClr>
                <a:schemeClr val="dk1"/>
              </a:buClr>
              <a:buSzPts val="700"/>
              <a:buNone/>
              <a:defRPr sz="700"/>
            </a:lvl9pPr>
          </a:lstStyle>
          <a:p>
            <a:endParaRPr/>
          </a:p>
        </p:txBody>
      </p:sp>
      <p:sp>
        <p:nvSpPr>
          <p:cNvPr id="65" name="Google Shape;65;p30"/>
          <p:cNvSpPr txBox="1">
            <a:spLocks noGrp="1"/>
          </p:cNvSpPr>
          <p:nvPr>
            <p:ph type="dt" idx="10"/>
          </p:nvPr>
        </p:nvSpPr>
        <p:spPr>
          <a:xfrm>
            <a:off x="628650" y="6356352"/>
            <a:ext cx="2057400" cy="365100"/>
          </a:xfrm>
          <a:prstGeom prst="rect">
            <a:avLst/>
          </a:prstGeom>
          <a:noFill/>
          <a:ln>
            <a:noFill/>
          </a:ln>
        </p:spPr>
        <p:txBody>
          <a:bodyPr spcFirstLastPara="1" wrap="square" lIns="72075" tIns="36025" rIns="72075" bIns="3602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30"/>
          <p:cNvSpPr txBox="1">
            <a:spLocks noGrp="1"/>
          </p:cNvSpPr>
          <p:nvPr>
            <p:ph type="ftr" idx="11"/>
          </p:nvPr>
        </p:nvSpPr>
        <p:spPr>
          <a:xfrm>
            <a:off x="3028950" y="6356352"/>
            <a:ext cx="3086100" cy="365100"/>
          </a:xfrm>
          <a:prstGeom prst="rect">
            <a:avLst/>
          </a:prstGeom>
          <a:noFill/>
          <a:ln>
            <a:noFill/>
          </a:ln>
        </p:spPr>
        <p:txBody>
          <a:bodyPr spcFirstLastPara="1" wrap="square" lIns="72075" tIns="36025" rIns="72075" bIns="3602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30"/>
          <p:cNvSpPr txBox="1">
            <a:spLocks noGrp="1"/>
          </p:cNvSpPr>
          <p:nvPr>
            <p:ph type="sldNum" idx="12"/>
          </p:nvPr>
        </p:nvSpPr>
        <p:spPr>
          <a:xfrm>
            <a:off x="6457950" y="6356352"/>
            <a:ext cx="2057400" cy="365100"/>
          </a:xfrm>
          <a:prstGeom prst="rect">
            <a:avLst/>
          </a:prstGeom>
          <a:noFill/>
          <a:ln>
            <a:noFill/>
          </a:ln>
        </p:spPr>
        <p:txBody>
          <a:bodyPr spcFirstLastPara="1" wrap="square" lIns="72075" tIns="36025" rIns="72075" bIns="360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8835"/>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628650" y="365126"/>
            <a:ext cx="7886700" cy="1325700"/>
          </a:xfrm>
          <a:prstGeom prst="rect">
            <a:avLst/>
          </a:prstGeom>
          <a:noFill/>
          <a:ln>
            <a:noFill/>
          </a:ln>
        </p:spPr>
        <p:txBody>
          <a:bodyPr spcFirstLastPara="1" wrap="square" lIns="72075" tIns="36025" rIns="72075" bIns="36025" anchor="ctr" anchorCtr="0">
            <a:normAutofit/>
          </a:bodyPr>
          <a:lstStyle>
            <a:lvl1pPr marR="0" lvl="0" algn="l" rtl="0">
              <a:lnSpc>
                <a:spcPct val="90000"/>
              </a:lnSpc>
              <a:spcBef>
                <a:spcPts val="0"/>
              </a:spcBef>
              <a:spcAft>
                <a:spcPts val="0"/>
              </a:spcAft>
              <a:buClr>
                <a:schemeClr val="dk1"/>
              </a:buClr>
              <a:buSzPts val="2900"/>
              <a:buFont typeface="Calibri"/>
              <a:buNone/>
              <a:defRPr sz="2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21"/>
          <p:cNvSpPr txBox="1">
            <a:spLocks noGrp="1"/>
          </p:cNvSpPr>
          <p:nvPr>
            <p:ph type="body" idx="1"/>
          </p:nvPr>
        </p:nvSpPr>
        <p:spPr>
          <a:xfrm>
            <a:off x="628650" y="1825625"/>
            <a:ext cx="7886700" cy="4351200"/>
          </a:xfrm>
          <a:prstGeom prst="rect">
            <a:avLst/>
          </a:prstGeom>
          <a:noFill/>
          <a:ln>
            <a:noFill/>
          </a:ln>
        </p:spPr>
        <p:txBody>
          <a:bodyPr spcFirstLastPara="1" wrap="square" lIns="72075" tIns="36025" rIns="72075" bIns="36025" anchor="t" anchorCtr="0">
            <a:normAutofit/>
          </a:bodyPr>
          <a:lstStyle>
            <a:lvl1pPr marL="457200" marR="0" lvl="0" indent="-342900" algn="l" rtl="0">
              <a:lnSpc>
                <a:spcPct val="90000"/>
              </a:lnSpc>
              <a:spcBef>
                <a:spcPts val="7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30200" algn="l" rtl="0">
              <a:lnSpc>
                <a:spcPct val="9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1150" algn="l" rtl="0">
              <a:lnSpc>
                <a:spcPct val="9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628650" y="6356352"/>
            <a:ext cx="2057400" cy="365100"/>
          </a:xfrm>
          <a:prstGeom prst="rect">
            <a:avLst/>
          </a:prstGeom>
          <a:noFill/>
          <a:ln>
            <a:noFill/>
          </a:ln>
        </p:spPr>
        <p:txBody>
          <a:bodyPr spcFirstLastPara="1" wrap="square" lIns="72075" tIns="36025" rIns="72075" bIns="36025" anchor="ctr" anchorCtr="0">
            <a:noAutofit/>
          </a:bodyPr>
          <a:lstStyle>
            <a:lvl1pPr marR="0" lvl="0" algn="l" rtl="0">
              <a:lnSpc>
                <a:spcPct val="100000"/>
              </a:lnSpc>
              <a:spcBef>
                <a:spcPts val="0"/>
              </a:spcBef>
              <a:spcAft>
                <a:spcPts val="0"/>
              </a:spcAft>
              <a:buClr>
                <a:srgbClr val="000000"/>
              </a:buClr>
              <a:buSzPts val="11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3028950" y="6356352"/>
            <a:ext cx="3086100" cy="365100"/>
          </a:xfrm>
          <a:prstGeom prst="rect">
            <a:avLst/>
          </a:prstGeom>
          <a:noFill/>
          <a:ln>
            <a:noFill/>
          </a:ln>
        </p:spPr>
        <p:txBody>
          <a:bodyPr spcFirstLastPara="1" wrap="square" lIns="72075" tIns="36025" rIns="72075" bIns="36025" anchor="ctr" anchorCtr="0">
            <a:noAutofit/>
          </a:bodyPr>
          <a:lstStyle>
            <a:lvl1pPr marR="0" lvl="0" algn="ctr" rtl="0">
              <a:lnSpc>
                <a:spcPct val="100000"/>
              </a:lnSpc>
              <a:spcBef>
                <a:spcPts val="0"/>
              </a:spcBef>
              <a:spcAft>
                <a:spcPts val="0"/>
              </a:spcAft>
              <a:buClr>
                <a:srgbClr val="000000"/>
              </a:buClr>
              <a:buSzPts val="11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sldNum" idx="12"/>
          </p:nvPr>
        </p:nvSpPr>
        <p:spPr>
          <a:xfrm>
            <a:off x="6457950" y="6356352"/>
            <a:ext cx="2057400" cy="365100"/>
          </a:xfrm>
          <a:prstGeom prst="rect">
            <a:avLst/>
          </a:prstGeom>
          <a:noFill/>
          <a:ln>
            <a:noFill/>
          </a:ln>
        </p:spPr>
        <p:txBody>
          <a:bodyPr spcFirstLastPara="1" wrap="square" lIns="72075" tIns="36025" rIns="72075" bIns="3602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bbc.co.uk/news/science-environment-47976184"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1026" name="Picture 2" descr="Five Bulb Lights">
            <a:extLst>
              <a:ext uri="{FF2B5EF4-FFF2-40B4-BE49-F238E27FC236}">
                <a16:creationId xmlns:a16="http://schemas.microsoft.com/office/drawing/2014/main" id="{C147EDC3-B326-418C-8AFD-CA4F54BF2F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594" y="-1225090"/>
            <a:ext cx="12688337" cy="7987554"/>
          </a:xfrm>
          <a:prstGeom prst="rect">
            <a:avLst/>
          </a:prstGeom>
          <a:noFill/>
          <a:extLst>
            <a:ext uri="{909E8E84-426E-40DD-AFC4-6F175D3DCCD1}">
              <a14:hiddenFill xmlns:a14="http://schemas.microsoft.com/office/drawing/2010/main">
                <a:solidFill>
                  <a:srgbClr val="FFFFFF"/>
                </a:solidFill>
              </a14:hiddenFill>
            </a:ext>
          </a:extLst>
        </p:spPr>
      </p:pic>
      <p:sp>
        <p:nvSpPr>
          <p:cNvPr id="85" name="Google Shape;85;g76b897a081_0_0"/>
          <p:cNvSpPr/>
          <p:nvPr/>
        </p:nvSpPr>
        <p:spPr>
          <a:xfrm>
            <a:off x="-1121725" y="4531057"/>
            <a:ext cx="4887886" cy="2666542"/>
          </a:xfrm>
          <a:prstGeom prst="ellipse">
            <a:avLst/>
          </a:prstGeom>
          <a:solidFill>
            <a:srgbClr val="F18835">
              <a:alpha val="81960"/>
            </a:srgbClr>
          </a:solidFill>
          <a:ln w="9525" cap="flat" cmpd="sng">
            <a:solidFill>
              <a:srgbClr val="F4753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g76b897a081_0_0"/>
          <p:cNvSpPr txBox="1"/>
          <p:nvPr/>
        </p:nvSpPr>
        <p:spPr>
          <a:xfrm>
            <a:off x="495261" y="4717199"/>
            <a:ext cx="3270900" cy="248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rgbClr val="FFFFFF"/>
                </a:solidFill>
                <a:latin typeface="Arial"/>
                <a:ea typeface="Arial"/>
                <a:cs typeface="Arial"/>
                <a:sym typeface="Arial"/>
              </a:rPr>
              <a:t>Functional Skills:</a:t>
            </a:r>
            <a:endParaRPr sz="36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rgbClr val="FFFFFF"/>
                </a:solidFill>
                <a:latin typeface="Arial"/>
                <a:ea typeface="Arial"/>
                <a:cs typeface="Arial"/>
                <a:sym typeface="Arial"/>
              </a:rPr>
              <a:t>Energy</a:t>
            </a:r>
            <a:endParaRPr sz="3600" b="1" i="0" u="none" strike="noStrike" cap="none" dirty="0">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9"/>
          <p:cNvPicPr preferRelativeResize="0"/>
          <p:nvPr/>
        </p:nvPicPr>
        <p:blipFill rotWithShape="1">
          <a:blip r:embed="rId3">
            <a:alphaModFix/>
          </a:blip>
          <a:srcRect l="13526" t="15391" r="14024" b="14776"/>
          <a:stretch/>
        </p:blipFill>
        <p:spPr>
          <a:xfrm>
            <a:off x="3351062" y="1736175"/>
            <a:ext cx="2240275" cy="2510162"/>
          </a:xfrm>
          <a:prstGeom prst="rect">
            <a:avLst/>
          </a:prstGeom>
          <a:noFill/>
          <a:ln>
            <a:noFill/>
          </a:ln>
        </p:spPr>
      </p:pic>
      <p:sp>
        <p:nvSpPr>
          <p:cNvPr id="190" name="Google Shape;190;p9"/>
          <p:cNvSpPr/>
          <p:nvPr/>
        </p:nvSpPr>
        <p:spPr>
          <a:xfrm>
            <a:off x="2945363" y="4014650"/>
            <a:ext cx="3253275" cy="1276750"/>
          </a:xfrm>
          <a:prstGeom prst="flowChartPunchedTape">
            <a:avLst/>
          </a:prstGeom>
          <a:solidFill>
            <a:srgbClr val="88153D"/>
          </a:solidFill>
          <a:ln w="9525" cap="flat" cmpd="sng">
            <a:solidFill>
              <a:srgbClr val="88153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FFFFFF"/>
                </a:solidFill>
                <a:latin typeface="Arial"/>
                <a:ea typeface="Arial"/>
                <a:cs typeface="Arial"/>
                <a:sym typeface="Arial"/>
              </a:rPr>
              <a:t>Total for the year: £2668.50</a:t>
            </a:r>
            <a:endParaRPr sz="1800" b="1" i="0" u="none" strike="noStrike" cap="none">
              <a:solidFill>
                <a:srgbClr val="FFFFFF"/>
              </a:solidFill>
              <a:latin typeface="Arial"/>
              <a:ea typeface="Arial"/>
              <a:cs typeface="Arial"/>
              <a:sym typeface="Arial"/>
            </a:endParaRPr>
          </a:p>
        </p:txBody>
      </p:sp>
      <p:sp>
        <p:nvSpPr>
          <p:cNvPr id="191" name="Google Shape;191;p9"/>
          <p:cNvSpPr txBox="1"/>
          <p:nvPr/>
        </p:nvSpPr>
        <p:spPr>
          <a:xfrm>
            <a:off x="194300" y="502150"/>
            <a:ext cx="8813100" cy="191100"/>
          </a:xfrm>
          <a:prstGeom prst="rect">
            <a:avLst/>
          </a:prstGeom>
          <a:noFill/>
          <a:ln>
            <a:noFill/>
          </a:ln>
        </p:spPr>
        <p:txBody>
          <a:bodyPr spcFirstLastPara="1" wrap="square" lIns="72075" tIns="36025" rIns="72075" bIns="360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GB" sz="2200" b="1" i="0" u="none" strike="noStrike" cap="none">
                <a:solidFill>
                  <a:srgbClr val="913F53"/>
                </a:solidFill>
                <a:latin typeface="Arial"/>
                <a:ea typeface="Arial"/>
                <a:cs typeface="Arial"/>
                <a:sym typeface="Arial"/>
              </a:rPr>
              <a:t>Cost of running a home (2 people, 2 children, somewhere in Leeds)</a:t>
            </a:r>
            <a:endParaRPr sz="2200" b="1" i="0" u="none" strike="noStrike" cap="none">
              <a:solidFill>
                <a:srgbClr val="913F53"/>
              </a:solidFill>
              <a:latin typeface="Arial"/>
              <a:ea typeface="Arial"/>
              <a:cs typeface="Arial"/>
              <a:sym typeface="Arial"/>
            </a:endParaRPr>
          </a:p>
        </p:txBody>
      </p:sp>
      <p:sp>
        <p:nvSpPr>
          <p:cNvPr id="192" name="Google Shape;192;p9"/>
          <p:cNvSpPr txBox="1"/>
          <p:nvPr/>
        </p:nvSpPr>
        <p:spPr>
          <a:xfrm>
            <a:off x="7377825" y="0"/>
            <a:ext cx="1766100" cy="425100"/>
          </a:xfrm>
          <a:prstGeom prst="rect">
            <a:avLst/>
          </a:prstGeom>
          <a:solidFill>
            <a:srgbClr val="FFFFFF"/>
          </a:solidFill>
          <a:ln>
            <a:noFill/>
          </a:ln>
        </p:spPr>
        <p:txBody>
          <a:bodyPr spcFirstLastPara="1" wrap="square" lIns="72075" tIns="36025" rIns="72075" bIns="360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a:solidFill>
                  <a:srgbClr val="FF0000"/>
                </a:solidFill>
                <a:latin typeface="Arial"/>
                <a:ea typeface="Arial"/>
                <a:cs typeface="Arial"/>
                <a:sym typeface="Arial"/>
              </a:rPr>
              <a:t>ANSWERS</a:t>
            </a:r>
            <a:endParaRPr sz="1300" b="0" i="0" u="none" strike="noStrike" cap="none">
              <a:solidFill>
                <a:srgbClr val="FF0000"/>
              </a:solidFill>
              <a:latin typeface="Arial"/>
              <a:ea typeface="Arial"/>
              <a:cs typeface="Arial"/>
              <a:sym typeface="Arial"/>
            </a:endParaRPr>
          </a:p>
        </p:txBody>
      </p:sp>
      <p:sp>
        <p:nvSpPr>
          <p:cNvPr id="193" name="Google Shape;193;p9"/>
          <p:cNvSpPr txBox="1"/>
          <p:nvPr/>
        </p:nvSpPr>
        <p:spPr>
          <a:xfrm>
            <a:off x="663250" y="2005407"/>
            <a:ext cx="14172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Water bill</a:t>
            </a:r>
            <a:endParaRPr sz="1400" b="1" i="0" u="none" strike="noStrike" cap="none">
              <a:solidFill>
                <a:srgbClr val="000000"/>
              </a:solidFill>
              <a:latin typeface="Arial"/>
              <a:ea typeface="Arial"/>
              <a:cs typeface="Arial"/>
              <a:sym typeface="Arial"/>
            </a:endParaRPr>
          </a:p>
        </p:txBody>
      </p:sp>
      <p:sp>
        <p:nvSpPr>
          <p:cNvPr id="194" name="Google Shape;194;p9"/>
          <p:cNvSpPr txBox="1"/>
          <p:nvPr/>
        </p:nvSpPr>
        <p:spPr>
          <a:xfrm>
            <a:off x="388660" y="3658556"/>
            <a:ext cx="11658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Gas bill</a:t>
            </a:r>
            <a:endParaRPr sz="1400" b="1" i="0" u="none" strike="noStrike" cap="none">
              <a:solidFill>
                <a:srgbClr val="000000"/>
              </a:solidFill>
              <a:latin typeface="Arial"/>
              <a:ea typeface="Arial"/>
              <a:cs typeface="Arial"/>
              <a:sym typeface="Arial"/>
            </a:endParaRPr>
          </a:p>
        </p:txBody>
      </p:sp>
      <p:sp>
        <p:nvSpPr>
          <p:cNvPr id="195" name="Google Shape;195;p9"/>
          <p:cNvSpPr txBox="1"/>
          <p:nvPr/>
        </p:nvSpPr>
        <p:spPr>
          <a:xfrm>
            <a:off x="347100" y="4014650"/>
            <a:ext cx="19431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FFFFFF"/>
                </a:solidFill>
                <a:latin typeface="Arial"/>
                <a:ea typeface="Arial"/>
                <a:cs typeface="Arial"/>
                <a:sym typeface="Arial"/>
              </a:rPr>
              <a:t>£600 per year</a:t>
            </a:r>
            <a:endParaRPr sz="1400" b="0" i="0" u="none" strike="noStrike" cap="none">
              <a:solidFill>
                <a:srgbClr val="FFFFFF"/>
              </a:solidFill>
              <a:latin typeface="Arial"/>
              <a:ea typeface="Arial"/>
              <a:cs typeface="Arial"/>
              <a:sym typeface="Arial"/>
            </a:endParaRPr>
          </a:p>
        </p:txBody>
      </p:sp>
      <p:sp>
        <p:nvSpPr>
          <p:cNvPr id="196" name="Google Shape;196;p9"/>
          <p:cNvSpPr txBox="1"/>
          <p:nvPr/>
        </p:nvSpPr>
        <p:spPr>
          <a:xfrm>
            <a:off x="6743690" y="1352029"/>
            <a:ext cx="15774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Electric bill</a:t>
            </a:r>
            <a:endParaRPr sz="1400" b="1" i="0" u="none" strike="noStrike" cap="none">
              <a:solidFill>
                <a:srgbClr val="000000"/>
              </a:solidFill>
              <a:latin typeface="Arial"/>
              <a:ea typeface="Arial"/>
              <a:cs typeface="Arial"/>
              <a:sym typeface="Arial"/>
            </a:endParaRPr>
          </a:p>
        </p:txBody>
      </p:sp>
      <p:sp>
        <p:nvSpPr>
          <p:cNvPr id="197" name="Google Shape;197;p9"/>
          <p:cNvSpPr txBox="1"/>
          <p:nvPr/>
        </p:nvSpPr>
        <p:spPr>
          <a:xfrm>
            <a:off x="484190" y="5518394"/>
            <a:ext cx="15774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Council tax</a:t>
            </a:r>
            <a:endParaRPr sz="1400" b="1" i="0" u="none" strike="noStrike" cap="none">
              <a:solidFill>
                <a:srgbClr val="000000"/>
              </a:solidFill>
              <a:latin typeface="Arial"/>
              <a:ea typeface="Arial"/>
              <a:cs typeface="Arial"/>
              <a:sym typeface="Arial"/>
            </a:endParaRPr>
          </a:p>
        </p:txBody>
      </p:sp>
      <p:sp>
        <p:nvSpPr>
          <p:cNvPr id="198" name="Google Shape;198;p9"/>
          <p:cNvSpPr txBox="1"/>
          <p:nvPr/>
        </p:nvSpPr>
        <p:spPr>
          <a:xfrm>
            <a:off x="6618005" y="2825966"/>
            <a:ext cx="24231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Internet/phone line</a:t>
            </a:r>
            <a:endParaRPr sz="1400" b="1" i="0" u="none" strike="noStrike" cap="none">
              <a:solidFill>
                <a:srgbClr val="000000"/>
              </a:solidFill>
              <a:latin typeface="Arial"/>
              <a:ea typeface="Arial"/>
              <a:cs typeface="Arial"/>
              <a:sym typeface="Arial"/>
            </a:endParaRPr>
          </a:p>
        </p:txBody>
      </p:sp>
      <p:sp>
        <p:nvSpPr>
          <p:cNvPr id="199" name="Google Shape;199;p9"/>
          <p:cNvSpPr txBox="1"/>
          <p:nvPr/>
        </p:nvSpPr>
        <p:spPr>
          <a:xfrm>
            <a:off x="6583650" y="4748052"/>
            <a:ext cx="21717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Home insurance</a:t>
            </a:r>
            <a:endParaRPr sz="1400" b="1" i="0" u="none" strike="noStrike" cap="none">
              <a:solidFill>
                <a:srgbClr val="000000"/>
              </a:solidFill>
              <a:latin typeface="Arial"/>
              <a:ea typeface="Arial"/>
              <a:cs typeface="Arial"/>
              <a:sym typeface="Arial"/>
            </a:endParaRPr>
          </a:p>
        </p:txBody>
      </p:sp>
      <p:sp>
        <p:nvSpPr>
          <p:cNvPr id="200" name="Google Shape;200;p9"/>
          <p:cNvSpPr txBox="1"/>
          <p:nvPr/>
        </p:nvSpPr>
        <p:spPr>
          <a:xfrm>
            <a:off x="3698360" y="6066488"/>
            <a:ext cx="15546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TV licence</a:t>
            </a:r>
            <a:endParaRPr sz="1400" b="1" i="0" u="none" strike="noStrike" cap="none">
              <a:solidFill>
                <a:srgbClr val="000000"/>
              </a:solidFill>
              <a:latin typeface="Arial"/>
              <a:ea typeface="Arial"/>
              <a:cs typeface="Arial"/>
              <a:sym typeface="Arial"/>
            </a:endParaRPr>
          </a:p>
        </p:txBody>
      </p:sp>
      <p:sp>
        <p:nvSpPr>
          <p:cNvPr id="201" name="Google Shape;201;p9"/>
          <p:cNvSpPr txBox="1"/>
          <p:nvPr/>
        </p:nvSpPr>
        <p:spPr>
          <a:xfrm>
            <a:off x="3474755" y="6355601"/>
            <a:ext cx="21945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FFFFFF"/>
                </a:solidFill>
                <a:latin typeface="Arial"/>
                <a:ea typeface="Arial"/>
                <a:cs typeface="Arial"/>
                <a:sym typeface="Arial"/>
              </a:rPr>
              <a:t>£150.50 per year</a:t>
            </a:r>
            <a:endParaRPr sz="1400" b="1" i="0" u="none" strike="noStrike" cap="none">
              <a:solidFill>
                <a:srgbClr val="FFFFFF"/>
              </a:solidFill>
              <a:latin typeface="Arial"/>
              <a:ea typeface="Arial"/>
              <a:cs typeface="Arial"/>
              <a:sym typeface="Arial"/>
            </a:endParaRPr>
          </a:p>
        </p:txBody>
      </p:sp>
      <p:sp>
        <p:nvSpPr>
          <p:cNvPr id="202" name="Google Shape;202;p9"/>
          <p:cNvSpPr txBox="1"/>
          <p:nvPr/>
        </p:nvSpPr>
        <p:spPr>
          <a:xfrm>
            <a:off x="6743700" y="1637676"/>
            <a:ext cx="1851600" cy="425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FFFFFF"/>
                </a:solidFill>
                <a:latin typeface="Calibri"/>
                <a:ea typeface="Calibri"/>
                <a:cs typeface="Calibri"/>
                <a:sym typeface="Calibri"/>
              </a:rPr>
              <a:t>£</a:t>
            </a:r>
            <a:r>
              <a:rPr lang="en-GB" sz="1400" b="1" i="0" u="none" strike="noStrike" cap="none">
                <a:solidFill>
                  <a:srgbClr val="FFFFFF"/>
                </a:solidFill>
                <a:latin typeface="Arial"/>
                <a:ea typeface="Arial"/>
                <a:cs typeface="Arial"/>
                <a:sym typeface="Arial"/>
              </a:rPr>
              <a:t>420 per year</a:t>
            </a:r>
            <a:endParaRPr sz="1400" b="1" i="0" u="none" strike="noStrike" cap="none">
              <a:solidFill>
                <a:srgbClr val="FFFFFF"/>
              </a:solidFill>
              <a:latin typeface="Arial"/>
              <a:ea typeface="Arial"/>
              <a:cs typeface="Arial"/>
              <a:sym typeface="Arial"/>
            </a:endParaRPr>
          </a:p>
        </p:txBody>
      </p:sp>
      <p:sp>
        <p:nvSpPr>
          <p:cNvPr id="203" name="Google Shape;203;p9"/>
          <p:cNvSpPr txBox="1"/>
          <p:nvPr/>
        </p:nvSpPr>
        <p:spPr>
          <a:xfrm>
            <a:off x="663240" y="2319791"/>
            <a:ext cx="18516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FFFFFF"/>
                </a:solidFill>
                <a:latin typeface="Arial"/>
                <a:ea typeface="Arial"/>
                <a:cs typeface="Arial"/>
                <a:sym typeface="Arial"/>
              </a:rPr>
              <a:t>£396 per year</a:t>
            </a:r>
            <a:endParaRPr sz="1400" b="0" i="0" u="none" strike="noStrike" cap="none">
              <a:solidFill>
                <a:srgbClr val="FFFFFF"/>
              </a:solidFill>
              <a:latin typeface="Arial"/>
              <a:ea typeface="Arial"/>
              <a:cs typeface="Arial"/>
              <a:sym typeface="Arial"/>
            </a:endParaRPr>
          </a:p>
        </p:txBody>
      </p:sp>
      <p:sp>
        <p:nvSpPr>
          <p:cNvPr id="204" name="Google Shape;204;p9"/>
          <p:cNvSpPr txBox="1"/>
          <p:nvPr/>
        </p:nvSpPr>
        <p:spPr>
          <a:xfrm>
            <a:off x="6743700" y="5063900"/>
            <a:ext cx="2171700" cy="6456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FFFFFF"/>
                </a:solidFill>
                <a:latin typeface="Arial"/>
                <a:ea typeface="Arial"/>
                <a:cs typeface="Arial"/>
                <a:sym typeface="Arial"/>
              </a:rPr>
              <a:t>£140 per year</a:t>
            </a:r>
            <a:endParaRPr sz="1400" b="1" i="0" u="none" strike="noStrike" cap="none">
              <a:solidFill>
                <a:srgbClr val="FFFFFF"/>
              </a:solidFill>
              <a:latin typeface="Arial"/>
              <a:ea typeface="Arial"/>
              <a:cs typeface="Arial"/>
              <a:sym typeface="Arial"/>
            </a:endParaRPr>
          </a:p>
        </p:txBody>
      </p:sp>
      <p:sp>
        <p:nvSpPr>
          <p:cNvPr id="205" name="Google Shape;205;p9"/>
          <p:cNvSpPr txBox="1"/>
          <p:nvPr/>
        </p:nvSpPr>
        <p:spPr>
          <a:xfrm>
            <a:off x="6903750" y="3154265"/>
            <a:ext cx="18516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FFFFFF"/>
                </a:solidFill>
                <a:latin typeface="Arial"/>
                <a:ea typeface="Arial"/>
                <a:cs typeface="Arial"/>
                <a:sym typeface="Arial"/>
              </a:rPr>
              <a:t>£312 per year</a:t>
            </a:r>
            <a:endParaRPr sz="1400" b="1" i="0" u="none" strike="noStrike" cap="none">
              <a:solidFill>
                <a:srgbClr val="FFFFFF"/>
              </a:solidFill>
              <a:latin typeface="Arial"/>
              <a:ea typeface="Arial"/>
              <a:cs typeface="Arial"/>
              <a:sym typeface="Arial"/>
            </a:endParaRPr>
          </a:p>
        </p:txBody>
      </p:sp>
      <p:sp>
        <p:nvSpPr>
          <p:cNvPr id="206" name="Google Shape;206;p9"/>
          <p:cNvSpPr txBox="1"/>
          <p:nvPr/>
        </p:nvSpPr>
        <p:spPr>
          <a:xfrm>
            <a:off x="545950" y="5709507"/>
            <a:ext cx="18516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FFFFFF"/>
                </a:solidFill>
                <a:latin typeface="Arial"/>
                <a:ea typeface="Arial"/>
                <a:cs typeface="Arial"/>
                <a:sym typeface="Arial"/>
              </a:rPr>
              <a:t>£650 per year</a:t>
            </a:r>
            <a:endParaRPr sz="1400" b="1" i="0" u="none" strike="noStrike" cap="none">
              <a:solidFill>
                <a:srgbClr val="FFFFF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050" name="Picture 2" descr="Clear Light Bulb">
            <a:extLst>
              <a:ext uri="{FF2B5EF4-FFF2-40B4-BE49-F238E27FC236}">
                <a16:creationId xmlns:a16="http://schemas.microsoft.com/office/drawing/2014/main" id="{92886872-226F-4A1F-8A5B-62CEC6DFB8C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121520" y="-1"/>
            <a:ext cx="9502589" cy="6858001"/>
          </a:xfrm>
          <a:prstGeom prst="rect">
            <a:avLst/>
          </a:prstGeom>
          <a:noFill/>
          <a:extLst>
            <a:ext uri="{909E8E84-426E-40DD-AFC4-6F175D3DCCD1}">
              <a14:hiddenFill xmlns:a14="http://schemas.microsoft.com/office/drawing/2010/main">
                <a:solidFill>
                  <a:srgbClr val="FFFFFF"/>
                </a:solidFill>
              </a14:hiddenFill>
            </a:ext>
          </a:extLst>
        </p:spPr>
      </p:pic>
      <p:sp>
        <p:nvSpPr>
          <p:cNvPr id="212" name="Google Shape;212;p10"/>
          <p:cNvSpPr/>
          <p:nvPr/>
        </p:nvSpPr>
        <p:spPr>
          <a:xfrm>
            <a:off x="-941075" y="3155576"/>
            <a:ext cx="6248181" cy="4479948"/>
          </a:xfrm>
          <a:prstGeom prst="ellipse">
            <a:avLst/>
          </a:prstGeom>
          <a:solidFill>
            <a:srgbClr val="F18835">
              <a:alpha val="8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10"/>
          <p:cNvSpPr txBox="1"/>
          <p:nvPr/>
        </p:nvSpPr>
        <p:spPr>
          <a:xfrm>
            <a:off x="31058" y="6061163"/>
            <a:ext cx="4174200" cy="6162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800" b="1" i="0" u="none" strike="noStrike" cap="none" dirty="0">
                <a:solidFill>
                  <a:srgbClr val="FFFFFF"/>
                </a:solidFill>
                <a:latin typeface="Arial"/>
                <a:ea typeface="Arial"/>
                <a:cs typeface="Arial"/>
                <a:sym typeface="Arial"/>
              </a:rPr>
              <a:t>Why is reducing these bills also positive for the environment?</a:t>
            </a:r>
            <a:endParaRPr sz="1800" b="1" i="0" u="none" strike="noStrike" cap="none" dirty="0">
              <a:solidFill>
                <a:srgbClr val="FFFFFF"/>
              </a:solidFill>
              <a:latin typeface="Arial"/>
              <a:ea typeface="Arial"/>
              <a:cs typeface="Arial"/>
              <a:sym typeface="Arial"/>
            </a:endParaRPr>
          </a:p>
        </p:txBody>
      </p:sp>
      <p:sp>
        <p:nvSpPr>
          <p:cNvPr id="214" name="Google Shape;214;p10"/>
          <p:cNvSpPr txBox="1"/>
          <p:nvPr/>
        </p:nvSpPr>
        <p:spPr>
          <a:xfrm>
            <a:off x="-26716" y="3869257"/>
            <a:ext cx="4527000" cy="23712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800" b="1" i="0" u="none" strike="noStrike" cap="none" dirty="0">
                <a:solidFill>
                  <a:srgbClr val="FFFFFF"/>
                </a:solidFill>
                <a:latin typeface="Arial"/>
                <a:ea typeface="Arial"/>
                <a:cs typeface="Arial"/>
                <a:sym typeface="Arial"/>
              </a:rPr>
              <a:t>There are lots of different things that we can do to reduce our bills. For today  we are going to focus on reducing our ENERGY AND WATER BILLS.</a:t>
            </a:r>
            <a:endParaRPr sz="18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8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800" b="1" i="0" u="none" strike="noStrike" cap="none" dirty="0">
                <a:solidFill>
                  <a:srgbClr val="FFFFFF"/>
                </a:solidFill>
                <a:latin typeface="Arial"/>
                <a:ea typeface="Arial"/>
                <a:cs typeface="Arial"/>
                <a:sym typeface="Arial"/>
              </a:rPr>
              <a:t>What steps can you think of to reduce these bills?</a:t>
            </a:r>
            <a:endParaRPr sz="1800" b="1" i="0" u="none" strike="noStrike" cap="none" dirty="0">
              <a:solidFill>
                <a:srgbClr val="FFFF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7bff47396d_0_8"/>
          <p:cNvSpPr txBox="1"/>
          <p:nvPr/>
        </p:nvSpPr>
        <p:spPr>
          <a:xfrm>
            <a:off x="365759" y="657078"/>
            <a:ext cx="5017763" cy="1951972"/>
          </a:xfrm>
          <a:prstGeom prst="rect">
            <a:avLst/>
          </a:prstGeom>
          <a:noFill/>
          <a:ln>
            <a:noFill/>
          </a:ln>
        </p:spPr>
        <p:txBody>
          <a:bodyPr spcFirstLastPara="1" wrap="square" lIns="72075" tIns="36025" rIns="72075" bIns="360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GB" sz="2400" b="1" i="0" u="none" strike="noStrike" cap="none" dirty="0">
                <a:solidFill>
                  <a:srgbClr val="000000"/>
                </a:solidFill>
                <a:latin typeface="Arial"/>
                <a:ea typeface="Arial"/>
                <a:cs typeface="Arial"/>
                <a:sym typeface="Arial"/>
              </a:rPr>
              <a:t>One way to dramatically reduce your electricity costs is to have solar panels installed on your roof. </a:t>
            </a:r>
            <a:endParaRPr sz="2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2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p:txBody>
      </p:sp>
      <p:pic>
        <p:nvPicPr>
          <p:cNvPr id="230" name="Google Shape;230;g7bff47396d_0_8"/>
          <p:cNvPicPr preferRelativeResize="0"/>
          <p:nvPr/>
        </p:nvPicPr>
        <p:blipFill rotWithShape="1">
          <a:blip r:embed="rId3">
            <a:alphaModFix/>
          </a:blip>
          <a:srcRect/>
          <a:stretch/>
        </p:blipFill>
        <p:spPr>
          <a:xfrm>
            <a:off x="5598942" y="436154"/>
            <a:ext cx="2897945" cy="2255677"/>
          </a:xfrm>
          <a:prstGeom prst="rect">
            <a:avLst/>
          </a:prstGeom>
          <a:noFill/>
          <a:ln>
            <a:noFill/>
          </a:ln>
        </p:spPr>
      </p:pic>
      <p:sp>
        <p:nvSpPr>
          <p:cNvPr id="3" name="Rectangle 2">
            <a:extLst>
              <a:ext uri="{FF2B5EF4-FFF2-40B4-BE49-F238E27FC236}">
                <a16:creationId xmlns:a16="http://schemas.microsoft.com/office/drawing/2014/main" id="{9B376986-FE13-4F0D-9DF5-EC89B948FF47}"/>
              </a:ext>
            </a:extLst>
          </p:cNvPr>
          <p:cNvSpPr/>
          <p:nvPr/>
        </p:nvSpPr>
        <p:spPr>
          <a:xfrm>
            <a:off x="895935" y="5294007"/>
            <a:ext cx="7882306" cy="1200329"/>
          </a:xfrm>
          <a:prstGeom prst="rect">
            <a:avLst/>
          </a:prstGeom>
        </p:spPr>
        <p:txBody>
          <a:bodyPr wrap="square">
            <a:spAutoFit/>
          </a:bodyPr>
          <a:lstStyle/>
          <a:p>
            <a:pPr lvl="0">
              <a:buSzPts val="1300"/>
            </a:pPr>
            <a:r>
              <a:rPr lang="en-GB" sz="3600" b="1" dirty="0">
                <a:solidFill>
                  <a:schemeClr val="bg1"/>
                </a:solidFill>
              </a:rPr>
              <a:t>But what about measuring our savings in another way?</a:t>
            </a:r>
          </a:p>
        </p:txBody>
      </p:sp>
      <p:sp>
        <p:nvSpPr>
          <p:cNvPr id="4" name="Rectangle 3">
            <a:extLst>
              <a:ext uri="{FF2B5EF4-FFF2-40B4-BE49-F238E27FC236}">
                <a16:creationId xmlns:a16="http://schemas.microsoft.com/office/drawing/2014/main" id="{909C6BDC-BB6C-4560-B22D-9DB358F52933}"/>
              </a:ext>
            </a:extLst>
          </p:cNvPr>
          <p:cNvSpPr/>
          <p:nvPr/>
        </p:nvSpPr>
        <p:spPr>
          <a:xfrm>
            <a:off x="365759" y="2985683"/>
            <a:ext cx="8595361" cy="2308324"/>
          </a:xfrm>
          <a:prstGeom prst="rect">
            <a:avLst/>
          </a:prstGeom>
        </p:spPr>
        <p:txBody>
          <a:bodyPr wrap="square">
            <a:spAutoFit/>
          </a:bodyPr>
          <a:lstStyle/>
          <a:p>
            <a:pPr lvl="0">
              <a:buSzPts val="1300"/>
            </a:pPr>
            <a:r>
              <a:rPr lang="en-GB" sz="2400" b="1" dirty="0"/>
              <a:t>In some cases, solar panels can be fitted for free, and it is possible to use less energy than the panels capture, which means you can sell your spare electricity to the energy company - instead of paying money to them, they have to pay money to you. The savings, in terms of money, are huge. </a:t>
            </a:r>
            <a:endParaRPr lang="en-GB" sz="2400" dirty="0"/>
          </a:p>
        </p:txBody>
      </p:sp>
    </p:spTree>
    <p:extLst>
      <p:ext uri="{BB962C8B-B14F-4D97-AF65-F5344CB8AC3E}">
        <p14:creationId xmlns:p14="http://schemas.microsoft.com/office/powerpoint/2010/main" val="472349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7bff47396d_0_8"/>
          <p:cNvSpPr txBox="1"/>
          <p:nvPr/>
        </p:nvSpPr>
        <p:spPr>
          <a:xfrm>
            <a:off x="102875" y="172250"/>
            <a:ext cx="8989500" cy="3395700"/>
          </a:xfrm>
          <a:prstGeom prst="rect">
            <a:avLst/>
          </a:prstGeom>
          <a:noFill/>
          <a:ln>
            <a:noFill/>
          </a:ln>
        </p:spPr>
        <p:txBody>
          <a:bodyPr spcFirstLastPara="1" wrap="square" lIns="72075" tIns="36025" rIns="72075" bIns="360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dirty="0">
                <a:solidFill>
                  <a:srgbClr val="000000"/>
                </a:solidFill>
                <a:latin typeface="Arial"/>
                <a:ea typeface="Arial"/>
                <a:cs typeface="Arial"/>
                <a:sym typeface="Arial"/>
              </a:rPr>
              <a:t> </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p:txBody>
      </p:sp>
      <p:pic>
        <p:nvPicPr>
          <p:cNvPr id="229" name="Google Shape;229;g7bff47396d_0_8"/>
          <p:cNvPicPr preferRelativeResize="0"/>
          <p:nvPr/>
        </p:nvPicPr>
        <p:blipFill rotWithShape="1">
          <a:blip r:embed="rId3">
            <a:alphaModFix/>
          </a:blip>
          <a:srcRect/>
          <a:stretch/>
        </p:blipFill>
        <p:spPr>
          <a:xfrm>
            <a:off x="102875" y="107293"/>
            <a:ext cx="2690115" cy="1791617"/>
          </a:xfrm>
          <a:prstGeom prst="rect">
            <a:avLst/>
          </a:prstGeom>
          <a:noFill/>
          <a:ln>
            <a:noFill/>
          </a:ln>
        </p:spPr>
      </p:pic>
      <p:pic>
        <p:nvPicPr>
          <p:cNvPr id="230" name="Google Shape;230;g7bff47396d_0_8"/>
          <p:cNvPicPr preferRelativeResize="0"/>
          <p:nvPr/>
        </p:nvPicPr>
        <p:blipFill rotWithShape="1">
          <a:blip r:embed="rId4">
            <a:alphaModFix/>
          </a:blip>
          <a:srcRect/>
          <a:stretch/>
        </p:blipFill>
        <p:spPr>
          <a:xfrm>
            <a:off x="6639950" y="2583071"/>
            <a:ext cx="2289485" cy="1454358"/>
          </a:xfrm>
          <a:prstGeom prst="rect">
            <a:avLst/>
          </a:prstGeom>
          <a:noFill/>
          <a:ln>
            <a:noFill/>
          </a:ln>
        </p:spPr>
      </p:pic>
      <p:sp>
        <p:nvSpPr>
          <p:cNvPr id="231" name="Google Shape;231;g7bff47396d_0_8"/>
          <p:cNvSpPr txBox="1"/>
          <p:nvPr/>
        </p:nvSpPr>
        <p:spPr>
          <a:xfrm>
            <a:off x="102875" y="4118324"/>
            <a:ext cx="9041125" cy="3743515"/>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300"/>
              <a:buFont typeface="Arial"/>
              <a:buNone/>
            </a:pPr>
            <a:r>
              <a:rPr lang="en-GB" sz="1800" b="1" i="0" u="none" strike="noStrike" cap="none" dirty="0">
                <a:solidFill>
                  <a:schemeClr val="bg1"/>
                </a:solidFill>
                <a:sym typeface="Arial"/>
              </a:rPr>
              <a:t>In a year, the average household uses 3,100kWh of electricity. </a:t>
            </a:r>
            <a:endParaRPr lang="en-GB" sz="1800" b="1" dirty="0">
              <a:solidFill>
                <a:schemeClr val="bg1"/>
              </a:solidFill>
            </a:endParaRPr>
          </a:p>
          <a:p>
            <a:pPr marL="0" marR="0" lvl="0" indent="0" algn="l" rtl="0">
              <a:lnSpc>
                <a:spcPct val="115000"/>
              </a:lnSpc>
              <a:spcBef>
                <a:spcPts val="0"/>
              </a:spcBef>
              <a:spcAft>
                <a:spcPts val="0"/>
              </a:spcAft>
              <a:buClr>
                <a:schemeClr val="dk1"/>
              </a:buClr>
              <a:buSzPts val="1300"/>
              <a:buFont typeface="Arial"/>
              <a:buNone/>
            </a:pPr>
            <a:endParaRPr sz="1800" b="1" i="0" u="none" strike="noStrike" cap="none" dirty="0">
              <a:solidFill>
                <a:schemeClr val="bg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300"/>
              <a:buFont typeface="Arial"/>
              <a:buNone/>
            </a:pPr>
            <a:r>
              <a:rPr lang="en-GB" sz="1800" b="1" i="0" u="none" strike="noStrike" cap="none" dirty="0">
                <a:solidFill>
                  <a:schemeClr val="bg1"/>
                </a:solidFill>
                <a:latin typeface="Arial"/>
                <a:ea typeface="Arial"/>
                <a:cs typeface="Arial"/>
                <a:sym typeface="Arial"/>
              </a:rPr>
              <a:t>How much carbon dioxide is produced if this comes from a coal power station? </a:t>
            </a:r>
            <a:endParaRPr sz="1800" b="1" i="0" u="none" strike="noStrike" cap="none" dirty="0">
              <a:solidFill>
                <a:schemeClr val="bg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300"/>
              <a:buFont typeface="Arial"/>
              <a:buNone/>
            </a:pPr>
            <a:r>
              <a:rPr lang="en-GB" sz="1800" b="1" i="0" u="none" strike="noStrike" cap="none" dirty="0">
                <a:solidFill>
                  <a:schemeClr val="bg1"/>
                </a:solidFill>
                <a:latin typeface="Arial"/>
                <a:ea typeface="Arial"/>
                <a:cs typeface="Arial"/>
                <a:sym typeface="Arial"/>
              </a:rPr>
              <a:t>How much carbon dioxide is produced if this comes from solar panels? </a:t>
            </a:r>
          </a:p>
          <a:p>
            <a:pPr marL="0" marR="0" lvl="0" indent="0" algn="l" rtl="0">
              <a:lnSpc>
                <a:spcPct val="115000"/>
              </a:lnSpc>
              <a:spcBef>
                <a:spcPts val="0"/>
              </a:spcBef>
              <a:spcAft>
                <a:spcPts val="0"/>
              </a:spcAft>
              <a:buClr>
                <a:schemeClr val="dk1"/>
              </a:buClr>
              <a:buSzPts val="1300"/>
              <a:buFont typeface="Arial"/>
              <a:buNone/>
            </a:pPr>
            <a:endParaRPr sz="1800" b="1" i="0" u="none" strike="noStrike" cap="none" dirty="0">
              <a:solidFill>
                <a:schemeClr val="bg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300"/>
              <a:buFont typeface="Arial"/>
              <a:buNone/>
            </a:pPr>
            <a:r>
              <a:rPr lang="en-GB" sz="1800" b="1" i="0" u="none" strike="noStrike" cap="none" dirty="0">
                <a:solidFill>
                  <a:schemeClr val="bg1"/>
                </a:solidFill>
                <a:latin typeface="Arial"/>
                <a:ea typeface="Arial"/>
                <a:cs typeface="Arial"/>
                <a:sym typeface="Arial"/>
              </a:rPr>
              <a:t>How much carbon dioxide is saved if an average household installs solar panels to provide their electricity? </a:t>
            </a:r>
            <a:endParaRPr sz="1800" b="1" i="0" u="none" strike="noStrike" cap="none" dirty="0">
              <a:solidFill>
                <a:schemeClr val="bg1"/>
              </a:solidFill>
              <a:latin typeface="Arial"/>
              <a:ea typeface="Arial"/>
              <a:cs typeface="Arial"/>
              <a:sym typeface="Arial"/>
            </a:endParaRPr>
          </a:p>
        </p:txBody>
      </p:sp>
      <p:sp>
        <p:nvSpPr>
          <p:cNvPr id="6" name="Rectangle 5">
            <a:extLst>
              <a:ext uri="{FF2B5EF4-FFF2-40B4-BE49-F238E27FC236}">
                <a16:creationId xmlns:a16="http://schemas.microsoft.com/office/drawing/2014/main" id="{97D166BF-25A0-4419-9D22-8954E8BAC27B}"/>
              </a:ext>
            </a:extLst>
          </p:cNvPr>
          <p:cNvSpPr/>
          <p:nvPr/>
        </p:nvSpPr>
        <p:spPr>
          <a:xfrm>
            <a:off x="2937514" y="101386"/>
            <a:ext cx="5991921" cy="3477875"/>
          </a:xfrm>
          <a:prstGeom prst="rect">
            <a:avLst/>
          </a:prstGeom>
        </p:spPr>
        <p:txBody>
          <a:bodyPr wrap="square">
            <a:spAutoFit/>
          </a:bodyPr>
          <a:lstStyle/>
          <a:p>
            <a:pPr>
              <a:buSzPts val="1300"/>
            </a:pPr>
            <a:r>
              <a:rPr lang="en-GB" sz="2000" b="1" dirty="0"/>
              <a:t>The electricity produced by solar panels is around </a:t>
            </a:r>
            <a:r>
              <a:rPr lang="en-GB" sz="2000" b="1" dirty="0">
                <a:solidFill>
                  <a:schemeClr val="bg1"/>
                </a:solidFill>
              </a:rPr>
              <a:t>20 times cleaner </a:t>
            </a:r>
            <a:r>
              <a:rPr lang="en-GB" sz="2000" b="1" dirty="0"/>
              <a:t>than energy produced by burning fossil fuels. </a:t>
            </a:r>
          </a:p>
          <a:p>
            <a:pPr>
              <a:buSzPts val="1300"/>
            </a:pPr>
            <a:endParaRPr lang="en-GB" sz="2000" b="1" dirty="0"/>
          </a:p>
          <a:p>
            <a:pPr>
              <a:buSzPts val="1300"/>
            </a:pPr>
            <a:r>
              <a:rPr lang="en-GB" sz="2000" b="1" dirty="0"/>
              <a:t>Carbon dioxide is a greenhouse gas - it causes damage to the ozone layer and traps heat in the Earth’s atmosphere, contributing to climate change.</a:t>
            </a:r>
          </a:p>
          <a:p>
            <a:pPr>
              <a:buSzPts val="1300"/>
            </a:pPr>
            <a:endParaRPr lang="en-GB" sz="2000" b="1" dirty="0"/>
          </a:p>
          <a:p>
            <a:pPr lvl="0">
              <a:buSzPts val="1300"/>
            </a:pPr>
            <a:endParaRPr lang="en-GB" sz="2000" b="1" dirty="0"/>
          </a:p>
          <a:p>
            <a:pPr lvl="0">
              <a:buSzPts val="1300"/>
            </a:pPr>
            <a:endParaRPr lang="en-GB" sz="2000" b="1" dirty="0"/>
          </a:p>
        </p:txBody>
      </p:sp>
      <p:sp>
        <p:nvSpPr>
          <p:cNvPr id="3" name="Rectangle 2">
            <a:extLst>
              <a:ext uri="{FF2B5EF4-FFF2-40B4-BE49-F238E27FC236}">
                <a16:creationId xmlns:a16="http://schemas.microsoft.com/office/drawing/2014/main" id="{BEED155D-5D70-4977-9F5C-3D180E8703D2}"/>
              </a:ext>
            </a:extLst>
          </p:cNvPr>
          <p:cNvSpPr/>
          <p:nvPr/>
        </p:nvSpPr>
        <p:spPr>
          <a:xfrm>
            <a:off x="216732" y="2731554"/>
            <a:ext cx="6260278" cy="1323439"/>
          </a:xfrm>
          <a:prstGeom prst="rect">
            <a:avLst/>
          </a:prstGeom>
        </p:spPr>
        <p:txBody>
          <a:bodyPr wrap="square">
            <a:spAutoFit/>
          </a:bodyPr>
          <a:lstStyle/>
          <a:p>
            <a:pPr>
              <a:buSzPts val="1300"/>
            </a:pPr>
            <a:r>
              <a:rPr lang="en-GB" sz="2000" b="1" dirty="0"/>
              <a:t>One kilowatt hour of electricity from a solar panel produces </a:t>
            </a:r>
            <a:r>
              <a:rPr lang="en-GB" sz="2000" b="1" dirty="0">
                <a:solidFill>
                  <a:schemeClr val="bg1"/>
                </a:solidFill>
              </a:rPr>
              <a:t>50g</a:t>
            </a:r>
            <a:r>
              <a:rPr lang="en-GB" sz="2000" b="1" dirty="0"/>
              <a:t> of carbon dioxide, compared to </a:t>
            </a:r>
            <a:r>
              <a:rPr lang="en-GB" sz="2000" b="1" dirty="0">
                <a:solidFill>
                  <a:schemeClr val="bg1"/>
                </a:solidFill>
              </a:rPr>
              <a:t>975g</a:t>
            </a:r>
            <a:r>
              <a:rPr lang="en-GB" sz="2000" b="1" dirty="0"/>
              <a:t> of carbon dioxide if it is produced by a coal power station.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7bff47396d_0_8"/>
          <p:cNvSpPr txBox="1"/>
          <p:nvPr/>
        </p:nvSpPr>
        <p:spPr>
          <a:xfrm>
            <a:off x="102875" y="172250"/>
            <a:ext cx="8989500" cy="3395700"/>
          </a:xfrm>
          <a:prstGeom prst="rect">
            <a:avLst/>
          </a:prstGeom>
          <a:noFill/>
          <a:ln>
            <a:noFill/>
          </a:ln>
        </p:spPr>
        <p:txBody>
          <a:bodyPr spcFirstLastPara="1" wrap="square" lIns="72075" tIns="36025" rIns="72075" bIns="360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dirty="0">
                <a:solidFill>
                  <a:srgbClr val="000000"/>
                </a:solidFill>
                <a:latin typeface="Arial"/>
                <a:ea typeface="Arial"/>
                <a:cs typeface="Arial"/>
                <a:sym typeface="Arial"/>
              </a:rPr>
              <a:t> </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p:txBody>
      </p:sp>
      <p:pic>
        <p:nvPicPr>
          <p:cNvPr id="229" name="Google Shape;229;g7bff47396d_0_8"/>
          <p:cNvPicPr preferRelativeResize="0"/>
          <p:nvPr/>
        </p:nvPicPr>
        <p:blipFill rotWithShape="1">
          <a:blip r:embed="rId3">
            <a:alphaModFix/>
          </a:blip>
          <a:srcRect/>
          <a:stretch/>
        </p:blipFill>
        <p:spPr>
          <a:xfrm>
            <a:off x="388204" y="1637383"/>
            <a:ext cx="1834491" cy="1401239"/>
          </a:xfrm>
          <a:prstGeom prst="rect">
            <a:avLst/>
          </a:prstGeom>
          <a:noFill/>
          <a:ln>
            <a:noFill/>
          </a:ln>
        </p:spPr>
      </p:pic>
      <p:pic>
        <p:nvPicPr>
          <p:cNvPr id="230" name="Google Shape;230;g7bff47396d_0_8"/>
          <p:cNvPicPr preferRelativeResize="0"/>
          <p:nvPr/>
        </p:nvPicPr>
        <p:blipFill rotWithShape="1">
          <a:blip r:embed="rId4">
            <a:alphaModFix/>
          </a:blip>
          <a:srcRect/>
          <a:stretch/>
        </p:blipFill>
        <p:spPr>
          <a:xfrm>
            <a:off x="388204" y="3429000"/>
            <a:ext cx="1834491" cy="1401239"/>
          </a:xfrm>
          <a:prstGeom prst="rect">
            <a:avLst/>
          </a:prstGeom>
          <a:noFill/>
          <a:ln>
            <a:noFill/>
          </a:ln>
        </p:spPr>
      </p:pic>
      <p:sp>
        <p:nvSpPr>
          <p:cNvPr id="231" name="Google Shape;231;g7bff47396d_0_8"/>
          <p:cNvSpPr txBox="1"/>
          <p:nvPr/>
        </p:nvSpPr>
        <p:spPr>
          <a:xfrm>
            <a:off x="2672863" y="1696192"/>
            <a:ext cx="5809956" cy="3278741"/>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300"/>
              <a:buFont typeface="Arial"/>
              <a:buNone/>
            </a:pPr>
            <a:r>
              <a:rPr lang="en-GB" sz="1800" b="1" i="0" u="none" strike="noStrike" cap="none" dirty="0">
                <a:solidFill>
                  <a:schemeClr val="bg1"/>
                </a:solidFill>
                <a:latin typeface="Arial"/>
                <a:ea typeface="Arial"/>
                <a:cs typeface="Arial"/>
                <a:sym typeface="Arial"/>
              </a:rPr>
              <a:t>How much carbon dioxide is produced if this comes from a coal power station? </a:t>
            </a:r>
          </a:p>
          <a:p>
            <a:pPr marL="0" marR="0" lvl="0" indent="0" algn="l" rtl="0">
              <a:lnSpc>
                <a:spcPct val="115000"/>
              </a:lnSpc>
              <a:spcBef>
                <a:spcPts val="0"/>
              </a:spcBef>
              <a:spcAft>
                <a:spcPts val="0"/>
              </a:spcAft>
              <a:buClr>
                <a:schemeClr val="dk1"/>
              </a:buClr>
              <a:buSzPts val="1300"/>
              <a:buFont typeface="Arial"/>
              <a:buNone/>
            </a:pPr>
            <a:endParaRPr lang="en-GB" sz="1800" b="1" dirty="0">
              <a:solidFill>
                <a:schemeClr val="bg1"/>
              </a:solidFill>
            </a:endParaRPr>
          </a:p>
          <a:p>
            <a:pPr marL="0" marR="0" lvl="0" indent="0" algn="l" rtl="0">
              <a:lnSpc>
                <a:spcPct val="115000"/>
              </a:lnSpc>
              <a:spcBef>
                <a:spcPts val="0"/>
              </a:spcBef>
              <a:spcAft>
                <a:spcPts val="0"/>
              </a:spcAft>
              <a:buClr>
                <a:schemeClr val="dk1"/>
              </a:buClr>
              <a:buSzPts val="1300"/>
              <a:buFont typeface="Arial"/>
              <a:buNone/>
            </a:pPr>
            <a:r>
              <a:rPr lang="en-GB" sz="1800" b="1" i="0" u="none" strike="noStrike" cap="none" dirty="0">
                <a:solidFill>
                  <a:schemeClr val="bg1"/>
                </a:solidFill>
                <a:latin typeface="Arial"/>
                <a:ea typeface="Arial"/>
                <a:cs typeface="Arial"/>
                <a:sym typeface="Arial"/>
              </a:rPr>
              <a:t>3,100 x 975 = 3,022,500g or 3,022.5kg</a:t>
            </a:r>
          </a:p>
          <a:p>
            <a:pPr marL="0" marR="0" lvl="0" indent="0" algn="l" rtl="0">
              <a:lnSpc>
                <a:spcPct val="115000"/>
              </a:lnSpc>
              <a:spcBef>
                <a:spcPts val="0"/>
              </a:spcBef>
              <a:spcAft>
                <a:spcPts val="0"/>
              </a:spcAft>
              <a:buClr>
                <a:schemeClr val="dk1"/>
              </a:buClr>
              <a:buSzPts val="1300"/>
              <a:buFont typeface="Arial"/>
              <a:buNone/>
            </a:pPr>
            <a:endParaRPr lang="en-GB" sz="1800" b="1" dirty="0">
              <a:solidFill>
                <a:schemeClr val="bg1"/>
              </a:solidFill>
            </a:endParaRPr>
          </a:p>
          <a:p>
            <a:pPr marL="0" marR="0" lvl="0" indent="0" algn="l" rtl="0">
              <a:lnSpc>
                <a:spcPct val="115000"/>
              </a:lnSpc>
              <a:spcBef>
                <a:spcPts val="0"/>
              </a:spcBef>
              <a:spcAft>
                <a:spcPts val="0"/>
              </a:spcAft>
              <a:buClr>
                <a:schemeClr val="dk1"/>
              </a:buClr>
              <a:buSzPts val="1300"/>
              <a:buFont typeface="Arial"/>
              <a:buNone/>
            </a:pPr>
            <a:r>
              <a:rPr lang="en-GB" sz="1800" b="1" i="0" u="none" strike="noStrike" cap="none" dirty="0">
                <a:solidFill>
                  <a:schemeClr val="bg1"/>
                </a:solidFill>
                <a:latin typeface="Arial"/>
                <a:ea typeface="Arial"/>
                <a:cs typeface="Arial"/>
                <a:sym typeface="Arial"/>
              </a:rPr>
              <a:t>How much carbon dioxide is produced if this comes from solar panels? </a:t>
            </a:r>
          </a:p>
          <a:p>
            <a:pPr marL="0" marR="0" lvl="0" indent="0" algn="l" rtl="0">
              <a:lnSpc>
                <a:spcPct val="115000"/>
              </a:lnSpc>
              <a:spcBef>
                <a:spcPts val="0"/>
              </a:spcBef>
              <a:spcAft>
                <a:spcPts val="0"/>
              </a:spcAft>
              <a:buClr>
                <a:schemeClr val="dk1"/>
              </a:buClr>
              <a:buSzPts val="1300"/>
              <a:buFont typeface="Arial"/>
              <a:buNone/>
            </a:pPr>
            <a:endParaRPr lang="en-GB" sz="1800" b="1" dirty="0">
              <a:solidFill>
                <a:schemeClr val="bg1"/>
              </a:solidFill>
            </a:endParaRPr>
          </a:p>
          <a:p>
            <a:pPr>
              <a:lnSpc>
                <a:spcPct val="115000"/>
              </a:lnSpc>
              <a:buClr>
                <a:schemeClr val="dk1"/>
              </a:buClr>
              <a:buSzPts val="1300"/>
            </a:pPr>
            <a:r>
              <a:rPr lang="en-GB" sz="1800" b="1" i="0" u="none" strike="noStrike" cap="none" dirty="0">
                <a:solidFill>
                  <a:schemeClr val="bg1"/>
                </a:solidFill>
                <a:latin typeface="Arial"/>
                <a:ea typeface="Arial"/>
                <a:cs typeface="Arial"/>
                <a:sym typeface="Arial"/>
              </a:rPr>
              <a:t>3,100 x 50 </a:t>
            </a:r>
            <a:r>
              <a:rPr lang="en-GB" sz="1800" b="1" dirty="0">
                <a:solidFill>
                  <a:schemeClr val="bg1"/>
                </a:solidFill>
              </a:rPr>
              <a:t>=  155,000g  or 155kg</a:t>
            </a:r>
            <a:endParaRPr lang="en-GB" sz="1800" b="1" i="0" u="none" strike="noStrike" cap="none" dirty="0">
              <a:solidFill>
                <a:schemeClr val="bg1"/>
              </a:solidFill>
              <a:latin typeface="Arial"/>
              <a:ea typeface="Arial"/>
              <a:cs typeface="Arial"/>
              <a:sym typeface="Arial"/>
            </a:endParaRPr>
          </a:p>
        </p:txBody>
      </p:sp>
      <p:sp>
        <p:nvSpPr>
          <p:cNvPr id="6" name="Rectangle 5">
            <a:extLst>
              <a:ext uri="{FF2B5EF4-FFF2-40B4-BE49-F238E27FC236}">
                <a16:creationId xmlns:a16="http://schemas.microsoft.com/office/drawing/2014/main" id="{97D166BF-25A0-4419-9D22-8954E8BAC27B}"/>
              </a:ext>
            </a:extLst>
          </p:cNvPr>
          <p:cNvSpPr/>
          <p:nvPr/>
        </p:nvSpPr>
        <p:spPr>
          <a:xfrm>
            <a:off x="2937514" y="101386"/>
            <a:ext cx="5991921" cy="1015663"/>
          </a:xfrm>
          <a:prstGeom prst="rect">
            <a:avLst/>
          </a:prstGeom>
        </p:spPr>
        <p:txBody>
          <a:bodyPr wrap="square">
            <a:spAutoFit/>
          </a:bodyPr>
          <a:lstStyle/>
          <a:p>
            <a:pPr>
              <a:buSzPts val="1300"/>
            </a:pPr>
            <a:endParaRPr lang="en-GB" sz="2000" b="1" dirty="0"/>
          </a:p>
          <a:p>
            <a:pPr lvl="0">
              <a:buSzPts val="1300"/>
            </a:pPr>
            <a:endParaRPr lang="en-GB" sz="2000" b="1" dirty="0"/>
          </a:p>
          <a:p>
            <a:pPr lvl="0">
              <a:buSzPts val="1300"/>
            </a:pPr>
            <a:endParaRPr lang="en-GB" sz="2000" b="1" dirty="0"/>
          </a:p>
        </p:txBody>
      </p:sp>
      <p:sp>
        <p:nvSpPr>
          <p:cNvPr id="3" name="Rectangle 2">
            <a:extLst>
              <a:ext uri="{FF2B5EF4-FFF2-40B4-BE49-F238E27FC236}">
                <a16:creationId xmlns:a16="http://schemas.microsoft.com/office/drawing/2014/main" id="{BEED155D-5D70-4977-9F5C-3D180E8703D2}"/>
              </a:ext>
            </a:extLst>
          </p:cNvPr>
          <p:cNvSpPr/>
          <p:nvPr/>
        </p:nvSpPr>
        <p:spPr>
          <a:xfrm>
            <a:off x="214564" y="241080"/>
            <a:ext cx="8563675" cy="1641988"/>
          </a:xfrm>
          <a:prstGeom prst="rect">
            <a:avLst/>
          </a:prstGeom>
        </p:spPr>
        <p:txBody>
          <a:bodyPr wrap="square">
            <a:spAutoFit/>
          </a:bodyPr>
          <a:lstStyle/>
          <a:p>
            <a:pPr>
              <a:buSzPts val="1300"/>
            </a:pPr>
            <a:r>
              <a:rPr lang="en-GB" sz="2000" b="1" dirty="0"/>
              <a:t>One kilowatt hour of electricity from a solar panel produces </a:t>
            </a:r>
            <a:r>
              <a:rPr lang="en-GB" sz="2000" b="1" dirty="0">
                <a:solidFill>
                  <a:schemeClr val="bg1"/>
                </a:solidFill>
              </a:rPr>
              <a:t>50g</a:t>
            </a:r>
            <a:r>
              <a:rPr lang="en-GB" sz="2000" b="1" dirty="0"/>
              <a:t> of carbon dioxide, compared to </a:t>
            </a:r>
            <a:r>
              <a:rPr lang="en-GB" sz="2000" b="1" dirty="0">
                <a:solidFill>
                  <a:schemeClr val="bg1"/>
                </a:solidFill>
              </a:rPr>
              <a:t>975g</a:t>
            </a:r>
            <a:r>
              <a:rPr lang="en-GB" sz="2000" b="1" dirty="0"/>
              <a:t> of carbon dioxide if it is produced by a coal power station. </a:t>
            </a:r>
          </a:p>
          <a:p>
            <a:pPr>
              <a:buSzPts val="1300"/>
            </a:pPr>
            <a:r>
              <a:rPr lang="en-GB" sz="2000" b="1" dirty="0">
                <a:solidFill>
                  <a:schemeClr val="bg1"/>
                </a:solidFill>
              </a:rPr>
              <a:t>In a year, the average household uses 3,100kWh of electricity. </a:t>
            </a:r>
          </a:p>
          <a:p>
            <a:pPr>
              <a:buSzPts val="1300"/>
            </a:pPr>
            <a:endParaRPr lang="en-GB" sz="2000" b="1" dirty="0"/>
          </a:p>
        </p:txBody>
      </p:sp>
      <p:sp>
        <p:nvSpPr>
          <p:cNvPr id="2" name="Rectangle 1">
            <a:extLst>
              <a:ext uri="{FF2B5EF4-FFF2-40B4-BE49-F238E27FC236}">
                <a16:creationId xmlns:a16="http://schemas.microsoft.com/office/drawing/2014/main" id="{9B22B955-DEF1-4594-ABEF-E17C366575DF}"/>
              </a:ext>
            </a:extLst>
          </p:cNvPr>
          <p:cNvSpPr/>
          <p:nvPr/>
        </p:nvSpPr>
        <p:spPr>
          <a:xfrm>
            <a:off x="388204" y="5161808"/>
            <a:ext cx="8277494" cy="1339469"/>
          </a:xfrm>
          <a:prstGeom prst="rect">
            <a:avLst/>
          </a:prstGeom>
        </p:spPr>
        <p:txBody>
          <a:bodyPr wrap="square">
            <a:spAutoFit/>
          </a:bodyPr>
          <a:lstStyle/>
          <a:p>
            <a:pPr lvl="0">
              <a:lnSpc>
                <a:spcPct val="115000"/>
              </a:lnSpc>
              <a:buClr>
                <a:schemeClr val="dk1"/>
              </a:buClr>
              <a:buSzPts val="1300"/>
            </a:pPr>
            <a:r>
              <a:rPr lang="en-GB" sz="1800" b="1" dirty="0">
                <a:solidFill>
                  <a:schemeClr val="bg1"/>
                </a:solidFill>
              </a:rPr>
              <a:t>How much carbon dioxide is saved if an average household installs solar panels to provide their electricity? </a:t>
            </a:r>
          </a:p>
          <a:p>
            <a:pPr lvl="0">
              <a:lnSpc>
                <a:spcPct val="115000"/>
              </a:lnSpc>
              <a:buClr>
                <a:schemeClr val="dk1"/>
              </a:buClr>
              <a:buSzPts val="1300"/>
            </a:pPr>
            <a:endParaRPr lang="en-GB" sz="1800" b="1" dirty="0">
              <a:solidFill>
                <a:schemeClr val="bg1"/>
              </a:solidFill>
            </a:endParaRPr>
          </a:p>
          <a:p>
            <a:pPr lvl="0">
              <a:lnSpc>
                <a:spcPct val="115000"/>
              </a:lnSpc>
              <a:buClr>
                <a:schemeClr val="dk1"/>
              </a:buClr>
              <a:buSzPts val="1300"/>
            </a:pPr>
            <a:r>
              <a:rPr lang="en-GB" sz="1800" b="1" dirty="0">
                <a:solidFill>
                  <a:schemeClr val="bg1"/>
                </a:solidFill>
              </a:rPr>
              <a:t>3,022.5kg – 155kg = 2,867.5kg</a:t>
            </a:r>
          </a:p>
        </p:txBody>
      </p:sp>
      <p:sp>
        <p:nvSpPr>
          <p:cNvPr id="4" name="Rectangle: Rounded Corners 3">
            <a:extLst>
              <a:ext uri="{FF2B5EF4-FFF2-40B4-BE49-F238E27FC236}">
                <a16:creationId xmlns:a16="http://schemas.microsoft.com/office/drawing/2014/main" id="{FB98F8A2-D209-48C9-A637-29AA33ADBD64}"/>
              </a:ext>
            </a:extLst>
          </p:cNvPr>
          <p:cNvSpPr/>
          <p:nvPr/>
        </p:nvSpPr>
        <p:spPr>
          <a:xfrm>
            <a:off x="2672863" y="2710907"/>
            <a:ext cx="4670473" cy="534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6BABC1E8-733E-4F2D-B1C8-BBE107A94B51}"/>
              </a:ext>
            </a:extLst>
          </p:cNvPr>
          <p:cNvSpPr/>
          <p:nvPr/>
        </p:nvSpPr>
        <p:spPr>
          <a:xfrm>
            <a:off x="2672863" y="4205098"/>
            <a:ext cx="4670473" cy="534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33E5AB1C-9E67-4590-881E-AEFDF8F28E76}"/>
              </a:ext>
            </a:extLst>
          </p:cNvPr>
          <p:cNvSpPr/>
          <p:nvPr/>
        </p:nvSpPr>
        <p:spPr>
          <a:xfrm>
            <a:off x="478302" y="6090491"/>
            <a:ext cx="4670473" cy="534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831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1"/>
          <p:cNvSpPr/>
          <p:nvPr/>
        </p:nvSpPr>
        <p:spPr>
          <a:xfrm>
            <a:off x="396162" y="278247"/>
            <a:ext cx="8376600" cy="6177000"/>
          </a:xfrm>
          <a:prstGeom prst="roundRect">
            <a:avLst>
              <a:gd name="adj" fmla="val 10629"/>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11"/>
          <p:cNvSpPr txBox="1"/>
          <p:nvPr/>
        </p:nvSpPr>
        <p:spPr>
          <a:xfrm>
            <a:off x="578588" y="1046525"/>
            <a:ext cx="5035800" cy="3216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Original cost: £2668.50</a:t>
            </a:r>
            <a:endParaRPr sz="2400" b="0" i="0" u="none" strike="noStrike" cap="none">
              <a:solidFill>
                <a:srgbClr val="000000"/>
              </a:solidFill>
              <a:latin typeface="Arial"/>
              <a:ea typeface="Arial"/>
              <a:cs typeface="Arial"/>
              <a:sym typeface="Arial"/>
            </a:endParaRPr>
          </a:p>
        </p:txBody>
      </p:sp>
      <p:sp>
        <p:nvSpPr>
          <p:cNvPr id="245" name="Google Shape;245;p11"/>
          <p:cNvSpPr txBox="1"/>
          <p:nvPr/>
        </p:nvSpPr>
        <p:spPr>
          <a:xfrm>
            <a:off x="578587" y="1410672"/>
            <a:ext cx="8194200" cy="4874068"/>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The family decide to have solar panels installed.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will save the family £200 per year.</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The family have a water meter fitted and start to save water when they can.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will save the family £240 per year.</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What steps can you take to save water?</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The family has their insulation checked and improved.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will save the family £250 per year.</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The family replace their old boiler with a new, more efficient boiler.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will save the family £200 per year.</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The family have a smart meter fitted and start to reduce their electricity usage.</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will save the family £23 per year.</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What steps can you take to save electricity and gas?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Which steps saved the family the most money?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How much has the family saved by taking all of these steps?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Comment on the reliability of these savings figures.</a:t>
            </a:r>
            <a:endParaRPr sz="1300" b="0" i="0" u="none" strike="noStrike" cap="none" dirty="0">
              <a:solidFill>
                <a:srgbClr val="000000"/>
              </a:solidFill>
              <a:latin typeface="Arial"/>
              <a:ea typeface="Arial"/>
              <a:cs typeface="Arial"/>
              <a:sym typeface="Arial"/>
            </a:endParaRPr>
          </a:p>
        </p:txBody>
      </p:sp>
      <p:sp>
        <p:nvSpPr>
          <p:cNvPr id="246" name="Google Shape;246;p11"/>
          <p:cNvSpPr txBox="1"/>
          <p:nvPr/>
        </p:nvSpPr>
        <p:spPr>
          <a:xfrm>
            <a:off x="578582" y="743455"/>
            <a:ext cx="77724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How much can the family save on their bills using these measures?</a:t>
            </a:r>
            <a:endParaRPr sz="1300" b="0" i="0" u="none" strike="noStrike" cap="none">
              <a:solidFill>
                <a:srgbClr val="000000"/>
              </a:solidFill>
              <a:latin typeface="Arial"/>
              <a:ea typeface="Arial"/>
              <a:cs typeface="Arial"/>
              <a:sym typeface="Arial"/>
            </a:endParaRPr>
          </a:p>
        </p:txBody>
      </p:sp>
      <p:sp>
        <p:nvSpPr>
          <p:cNvPr id="247" name="Google Shape;247;p11"/>
          <p:cNvSpPr txBox="1"/>
          <p:nvPr/>
        </p:nvSpPr>
        <p:spPr>
          <a:xfrm>
            <a:off x="578582" y="476286"/>
            <a:ext cx="26976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1" i="0" u="sng" strike="noStrike" cap="none">
                <a:solidFill>
                  <a:srgbClr val="000000"/>
                </a:solidFill>
                <a:latin typeface="Arial"/>
                <a:ea typeface="Arial"/>
                <a:cs typeface="Arial"/>
                <a:sym typeface="Arial"/>
              </a:rPr>
              <a:t>SUPPORT VERSION</a:t>
            </a:r>
            <a:endParaRPr sz="1300" b="1" i="0" u="sng"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2"/>
          <p:cNvSpPr/>
          <p:nvPr/>
        </p:nvSpPr>
        <p:spPr>
          <a:xfrm>
            <a:off x="151520" y="151174"/>
            <a:ext cx="8840959" cy="6590819"/>
          </a:xfrm>
          <a:prstGeom prst="roundRect">
            <a:avLst>
              <a:gd name="adj" fmla="val 5461"/>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2"/>
          <p:cNvSpPr txBox="1"/>
          <p:nvPr/>
        </p:nvSpPr>
        <p:spPr>
          <a:xfrm>
            <a:off x="300950" y="523675"/>
            <a:ext cx="5242800" cy="3216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Original cost: £2668.50</a:t>
            </a:r>
            <a:endParaRPr sz="2400" b="0" i="0" u="none" strike="noStrike" cap="none">
              <a:solidFill>
                <a:srgbClr val="000000"/>
              </a:solidFill>
              <a:latin typeface="Arial"/>
              <a:ea typeface="Arial"/>
              <a:cs typeface="Arial"/>
              <a:sym typeface="Arial"/>
            </a:endParaRPr>
          </a:p>
        </p:txBody>
      </p:sp>
      <p:sp>
        <p:nvSpPr>
          <p:cNvPr id="254" name="Google Shape;254;p12"/>
          <p:cNvSpPr txBox="1"/>
          <p:nvPr/>
        </p:nvSpPr>
        <p:spPr>
          <a:xfrm>
            <a:off x="300950" y="876550"/>
            <a:ext cx="8210700" cy="5674287"/>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The family decide to have solar panels installed.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will save the family £200 per year.</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The family have a water meter fitted and start to save water when they can.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will save the family £240 per year.</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What steps can you take to save water?</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The family has their insulation checked and improved.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will save the family £250 per year.</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The family replace their old boiler with a new, more efficient boiler.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will save the family £200 per year.</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The family have a smart meter fitted and start to reduce their electricity usage.</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will save the family £23 per year.</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What steps can you take to save electricity and gas?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Which steps saved the family the most money?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How much has the family saved by taking all of these steps? </a:t>
            </a: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Comment on the reliability of these savings figures.</a:t>
            </a:r>
            <a:endParaRPr sz="1300" b="0" i="0" u="none" strike="noStrike" cap="none" dirty="0">
              <a:solidFill>
                <a:srgbClr val="000000"/>
              </a:solidFill>
              <a:latin typeface="Arial"/>
              <a:ea typeface="Arial"/>
              <a:cs typeface="Arial"/>
              <a:sym typeface="Arial"/>
            </a:endParaRPr>
          </a:p>
        </p:txBody>
      </p:sp>
      <p:sp>
        <p:nvSpPr>
          <p:cNvPr id="255" name="Google Shape;255;p12"/>
          <p:cNvSpPr txBox="1"/>
          <p:nvPr/>
        </p:nvSpPr>
        <p:spPr>
          <a:xfrm>
            <a:off x="151520" y="290530"/>
            <a:ext cx="77724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How much can the family save on their bills using these measures?</a:t>
            </a:r>
            <a:endParaRPr sz="1300" b="0" i="0" u="none" strike="noStrike" cap="none">
              <a:solidFill>
                <a:srgbClr val="000000"/>
              </a:solidFill>
              <a:latin typeface="Arial"/>
              <a:ea typeface="Arial"/>
              <a:cs typeface="Arial"/>
              <a:sym typeface="Arial"/>
            </a:endParaRPr>
          </a:p>
        </p:txBody>
      </p:sp>
      <p:sp>
        <p:nvSpPr>
          <p:cNvPr id="256" name="Google Shape;256;p12"/>
          <p:cNvSpPr txBox="1"/>
          <p:nvPr/>
        </p:nvSpPr>
        <p:spPr>
          <a:xfrm>
            <a:off x="6389370" y="275864"/>
            <a:ext cx="26976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1" i="0" u="none" strike="noStrike" cap="none">
                <a:solidFill>
                  <a:srgbClr val="000000"/>
                </a:solidFill>
                <a:latin typeface="Arial"/>
                <a:ea typeface="Arial"/>
                <a:cs typeface="Arial"/>
                <a:sym typeface="Arial"/>
              </a:rPr>
              <a:t>SUPPORT VERSION</a:t>
            </a:r>
            <a:endParaRPr sz="1300" b="1" i="0" u="none" strike="noStrike" cap="none">
              <a:solidFill>
                <a:srgbClr val="000000"/>
              </a:solidFill>
              <a:latin typeface="Arial"/>
              <a:ea typeface="Arial"/>
              <a:cs typeface="Arial"/>
              <a:sym typeface="Arial"/>
            </a:endParaRPr>
          </a:p>
        </p:txBody>
      </p:sp>
      <p:sp>
        <p:nvSpPr>
          <p:cNvPr id="257" name="Google Shape;257;p12"/>
          <p:cNvSpPr txBox="1"/>
          <p:nvPr/>
        </p:nvSpPr>
        <p:spPr>
          <a:xfrm>
            <a:off x="491530" y="2306229"/>
            <a:ext cx="7680900" cy="5043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FF0000"/>
                </a:solidFill>
                <a:latin typeface="Arial"/>
                <a:ea typeface="Arial"/>
                <a:cs typeface="Arial"/>
                <a:sym typeface="Arial"/>
              </a:rPr>
              <a:t>Fix leaking taps, turn off taps while brushing teeth, make use the cold water  you get while waiting for hot water, put a tub in the sink for washing up  (reduces how much water you put in), lower the float in the toilet cistern, hand- wash cars, use watering cans rather than hose pipes, reduce showering time,  only put the washing on when you have a full load.....</a:t>
            </a:r>
            <a:endParaRPr sz="1000" b="0" i="0" u="none" strike="noStrike" cap="none">
              <a:solidFill>
                <a:srgbClr val="FF0000"/>
              </a:solidFill>
              <a:latin typeface="Arial"/>
              <a:ea typeface="Arial"/>
              <a:cs typeface="Arial"/>
              <a:sym typeface="Arial"/>
            </a:endParaRPr>
          </a:p>
        </p:txBody>
      </p:sp>
      <p:grpSp>
        <p:nvGrpSpPr>
          <p:cNvPr id="258" name="Google Shape;258;p12"/>
          <p:cNvGrpSpPr/>
          <p:nvPr/>
        </p:nvGrpSpPr>
        <p:grpSpPr>
          <a:xfrm>
            <a:off x="491470" y="4934812"/>
            <a:ext cx="7680960" cy="1653029"/>
            <a:chOff x="546077" y="8735728"/>
            <a:chExt cx="8534400" cy="2926232"/>
          </a:xfrm>
        </p:grpSpPr>
        <p:sp>
          <p:nvSpPr>
            <p:cNvPr id="259" name="Google Shape;259;p12"/>
            <p:cNvSpPr txBox="1"/>
            <p:nvPr/>
          </p:nvSpPr>
          <p:spPr>
            <a:xfrm>
              <a:off x="546077" y="8735728"/>
              <a:ext cx="8534400" cy="492299"/>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rgbClr val="FF0000"/>
                  </a:solidFill>
                  <a:latin typeface="Arial"/>
                  <a:ea typeface="Arial"/>
                  <a:cs typeface="Arial"/>
                  <a:sym typeface="Arial"/>
                </a:rPr>
                <a:t>Turn off devices you're not using them, turn lights off when you leave a room,  don't leave devices on standby, turn the heating down, don't put the heating  on, reduce your shower time, use less water in your bath </a:t>
              </a:r>
              <a:endParaRPr sz="1000" b="0" i="0" u="none" strike="noStrike" cap="none" dirty="0">
                <a:solidFill>
                  <a:srgbClr val="FF0000"/>
                </a:solidFill>
                <a:latin typeface="Arial"/>
                <a:ea typeface="Arial"/>
                <a:cs typeface="Arial"/>
                <a:sym typeface="Arial"/>
              </a:endParaRPr>
            </a:p>
          </p:txBody>
        </p:sp>
        <p:sp>
          <p:nvSpPr>
            <p:cNvPr id="260" name="Google Shape;260;p12"/>
            <p:cNvSpPr txBox="1"/>
            <p:nvPr/>
          </p:nvSpPr>
          <p:spPr>
            <a:xfrm>
              <a:off x="546077" y="9689151"/>
              <a:ext cx="8534400" cy="292499"/>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rgbClr val="FF0000"/>
                  </a:solidFill>
                  <a:latin typeface="Arial"/>
                  <a:ea typeface="Arial"/>
                  <a:cs typeface="Arial"/>
                  <a:sym typeface="Arial"/>
                </a:rPr>
                <a:t>Insulating the house was best, followed by having a water meter and an  efficient boiler fitted.</a:t>
              </a:r>
              <a:endParaRPr sz="1000" b="0" i="0" u="none" strike="noStrike" cap="none" dirty="0">
                <a:solidFill>
                  <a:srgbClr val="FF0000"/>
                </a:solidFill>
                <a:latin typeface="Arial"/>
                <a:ea typeface="Arial"/>
                <a:cs typeface="Arial"/>
                <a:sym typeface="Arial"/>
              </a:endParaRPr>
            </a:p>
          </p:txBody>
        </p:sp>
        <p:sp>
          <p:nvSpPr>
            <p:cNvPr id="261" name="Google Shape;261;p12"/>
            <p:cNvSpPr txBox="1"/>
            <p:nvPr/>
          </p:nvSpPr>
          <p:spPr>
            <a:xfrm>
              <a:off x="546077" y="10416731"/>
              <a:ext cx="5283300" cy="292499"/>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rgbClr val="FF0000"/>
                  </a:solidFill>
                  <a:latin typeface="Arial"/>
                  <a:ea typeface="Arial"/>
                  <a:cs typeface="Arial"/>
                  <a:sym typeface="Arial"/>
                </a:rPr>
                <a:t>In total, £913 (which is roughly a third of their bills)</a:t>
              </a:r>
              <a:endParaRPr sz="1000" b="0" i="0" u="none" strike="noStrike" cap="none" dirty="0">
                <a:solidFill>
                  <a:srgbClr val="FF0000"/>
                </a:solidFill>
                <a:latin typeface="Arial"/>
                <a:ea typeface="Arial"/>
                <a:cs typeface="Arial"/>
                <a:sym typeface="Arial"/>
              </a:endParaRPr>
            </a:p>
          </p:txBody>
        </p:sp>
        <p:sp>
          <p:nvSpPr>
            <p:cNvPr id="262" name="Google Shape;262;p12"/>
            <p:cNvSpPr txBox="1"/>
            <p:nvPr/>
          </p:nvSpPr>
          <p:spPr>
            <a:xfrm>
              <a:off x="546077" y="11169661"/>
              <a:ext cx="8534400" cy="492299"/>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rgbClr val="FF0000"/>
                  </a:solidFill>
                  <a:latin typeface="Arial"/>
                  <a:ea typeface="Arial"/>
                  <a:cs typeface="Arial"/>
                  <a:sym typeface="Arial"/>
                </a:rPr>
                <a:t>How much you can save depends on how bad the situation is to start with. If  you're already eco-aware and live in a house with a good boiler and insulation,  it's hard to make further savings.</a:t>
              </a:r>
              <a:endParaRPr sz="1000" b="0" i="0" u="none" strike="noStrike" cap="none" dirty="0">
                <a:solidFill>
                  <a:srgbClr val="FF0000"/>
                </a:solidFill>
                <a:latin typeface="Arial"/>
                <a:ea typeface="Arial"/>
                <a:cs typeface="Arial"/>
                <a:sym typeface="Arial"/>
              </a:endParaRPr>
            </a:p>
          </p:txBody>
        </p:sp>
      </p:grpSp>
      <p:sp>
        <p:nvSpPr>
          <p:cNvPr id="263" name="Google Shape;263;p12"/>
          <p:cNvSpPr txBox="1"/>
          <p:nvPr/>
        </p:nvSpPr>
        <p:spPr>
          <a:xfrm>
            <a:off x="6926665" y="466969"/>
            <a:ext cx="16230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FF0000"/>
                </a:solidFill>
                <a:latin typeface="Arial"/>
                <a:ea typeface="Arial"/>
                <a:cs typeface="Arial"/>
                <a:sym typeface="Arial"/>
              </a:rPr>
              <a:t>ANSWERS</a:t>
            </a:r>
            <a:endParaRPr sz="1300" b="0" i="0" u="none" strike="noStrike" cap="none">
              <a:solidFill>
                <a:srgbClr val="FF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3"/>
          <p:cNvSpPr/>
          <p:nvPr/>
        </p:nvSpPr>
        <p:spPr>
          <a:xfrm>
            <a:off x="167200" y="118550"/>
            <a:ext cx="8706300" cy="6602700"/>
          </a:xfrm>
          <a:prstGeom prst="roundRect">
            <a:avLst>
              <a:gd name="adj" fmla="val 1177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3"/>
          <p:cNvSpPr txBox="1"/>
          <p:nvPr/>
        </p:nvSpPr>
        <p:spPr>
          <a:xfrm>
            <a:off x="386076" y="523675"/>
            <a:ext cx="5157600" cy="3216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Original cost: £2668.50</a:t>
            </a:r>
            <a:endParaRPr sz="2400" b="0" i="0" u="none" strike="noStrike" cap="none">
              <a:solidFill>
                <a:srgbClr val="000000"/>
              </a:solidFill>
              <a:latin typeface="Arial"/>
              <a:ea typeface="Arial"/>
              <a:cs typeface="Arial"/>
              <a:sym typeface="Arial"/>
            </a:endParaRPr>
          </a:p>
        </p:txBody>
      </p:sp>
      <p:sp>
        <p:nvSpPr>
          <p:cNvPr id="270" name="Google Shape;270;p13"/>
          <p:cNvSpPr txBox="1"/>
          <p:nvPr/>
        </p:nvSpPr>
        <p:spPr>
          <a:xfrm>
            <a:off x="300950" y="882350"/>
            <a:ext cx="8340300" cy="5474232"/>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The family decide to have solar panels installed.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will save the family £200 per year on their energy bills.</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The family have a water meter fitted and start to save water when they can.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will save the family £20 per month on their water bill.</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What steps can you take to save water?</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The family has their insulation checked and improved.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will save the family £250 per year on their energy bills.</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The family replace their old boiler with a new, more efficient boiler.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will save the family £200 per year on their energy bills.</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The family have a smart meter fitted and start to reduce their electricity usage.</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will save the family £23 per year.</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What steps can you take to save electricity and gas?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Which steps saved the family the most money?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How much has the family saved by taking all of these steps?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Comment on the reliability of these savings figures.</a:t>
            </a:r>
            <a:endParaRPr sz="1300" b="0" i="0" u="none" strike="noStrike" cap="none" dirty="0">
              <a:solidFill>
                <a:srgbClr val="000000"/>
              </a:solidFill>
              <a:latin typeface="Arial"/>
              <a:ea typeface="Arial"/>
              <a:cs typeface="Arial"/>
              <a:sym typeface="Arial"/>
            </a:endParaRPr>
          </a:p>
        </p:txBody>
      </p:sp>
      <p:sp>
        <p:nvSpPr>
          <p:cNvPr id="271" name="Google Shape;271;p13"/>
          <p:cNvSpPr txBox="1"/>
          <p:nvPr/>
        </p:nvSpPr>
        <p:spPr>
          <a:xfrm>
            <a:off x="386070" y="290530"/>
            <a:ext cx="77724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How much can the family save on their bills using these measures?</a:t>
            </a:r>
            <a:endParaRPr sz="1300" b="0" i="0" u="none" strike="noStrike" cap="none">
              <a:solidFill>
                <a:srgbClr val="000000"/>
              </a:solidFill>
              <a:latin typeface="Arial"/>
              <a:ea typeface="Arial"/>
              <a:cs typeface="Arial"/>
              <a:sym typeface="Arial"/>
            </a:endParaRPr>
          </a:p>
        </p:txBody>
      </p:sp>
      <p:sp>
        <p:nvSpPr>
          <p:cNvPr id="272" name="Google Shape;272;p13"/>
          <p:cNvSpPr txBox="1"/>
          <p:nvPr/>
        </p:nvSpPr>
        <p:spPr>
          <a:xfrm>
            <a:off x="6377220" y="332564"/>
            <a:ext cx="28803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1" i="0" u="none" strike="noStrike" cap="none">
                <a:solidFill>
                  <a:srgbClr val="000000"/>
                </a:solidFill>
                <a:latin typeface="Arial"/>
                <a:ea typeface="Arial"/>
                <a:cs typeface="Arial"/>
                <a:sym typeface="Arial"/>
              </a:rPr>
              <a:t>STANDARD VERSION</a:t>
            </a:r>
            <a:endParaRPr sz="1300" b="1"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4"/>
          <p:cNvSpPr/>
          <p:nvPr/>
        </p:nvSpPr>
        <p:spPr>
          <a:xfrm>
            <a:off x="95534" y="151175"/>
            <a:ext cx="8911988" cy="6611814"/>
          </a:xfrm>
          <a:prstGeom prst="roundRect">
            <a:avLst>
              <a:gd name="adj" fmla="val 751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4"/>
          <p:cNvSpPr txBox="1"/>
          <p:nvPr/>
        </p:nvSpPr>
        <p:spPr>
          <a:xfrm>
            <a:off x="369176" y="523675"/>
            <a:ext cx="5174400" cy="3216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Original cost: £2668.50</a:t>
            </a:r>
            <a:endParaRPr sz="2400" b="0" i="0" u="none" strike="noStrike" cap="none">
              <a:solidFill>
                <a:srgbClr val="000000"/>
              </a:solidFill>
              <a:latin typeface="Arial"/>
              <a:ea typeface="Arial"/>
              <a:cs typeface="Arial"/>
              <a:sym typeface="Arial"/>
            </a:endParaRPr>
          </a:p>
        </p:txBody>
      </p:sp>
      <p:sp>
        <p:nvSpPr>
          <p:cNvPr id="279" name="Google Shape;279;p14"/>
          <p:cNvSpPr txBox="1"/>
          <p:nvPr/>
        </p:nvSpPr>
        <p:spPr>
          <a:xfrm>
            <a:off x="300950" y="882350"/>
            <a:ext cx="8340000" cy="5843564"/>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The family decide to have solar panels installed.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will save the family £200 per year on their energy bills.</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The family have a water meter fitted and start to save water when they can.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will save the family £20 per month on their water bill.</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What steps can you take to save water?</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The family has their insulation checked and improved.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will save the family £250 per year on their energy bills.</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The family replace their old boiler with a new, more efficient boiler.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will save the family £200 per year on their energy bills.</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The family have a smart meter fitted and start to reduce their electricity usage.</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will save the family £23 per year.</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What steps can you take to save electricity and gas?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Which steps saved the family the most money?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How much has the family saved by taking all of these steps? </a:t>
            </a:r>
          </a:p>
          <a:p>
            <a:pPr marL="0" marR="0" lvl="0" indent="0" algn="l" rtl="0">
              <a:lnSpc>
                <a:spcPct val="100000"/>
              </a:lnSpc>
              <a:spcBef>
                <a:spcPts val="0"/>
              </a:spcBef>
              <a:spcAft>
                <a:spcPts val="0"/>
              </a:spcAft>
              <a:buClr>
                <a:srgbClr val="000000"/>
              </a:buClr>
              <a:buSzPts val="1300"/>
              <a:buFont typeface="Arial"/>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Comment on the reliability of these savings figures.</a:t>
            </a:r>
            <a:endParaRPr sz="1300" b="0" i="0" u="none" strike="noStrike" cap="none" dirty="0">
              <a:solidFill>
                <a:srgbClr val="000000"/>
              </a:solidFill>
              <a:latin typeface="Arial"/>
              <a:ea typeface="Arial"/>
              <a:cs typeface="Arial"/>
              <a:sym typeface="Arial"/>
            </a:endParaRPr>
          </a:p>
        </p:txBody>
      </p:sp>
      <p:sp>
        <p:nvSpPr>
          <p:cNvPr id="280" name="Google Shape;280;p14"/>
          <p:cNvSpPr txBox="1"/>
          <p:nvPr/>
        </p:nvSpPr>
        <p:spPr>
          <a:xfrm>
            <a:off x="300950" y="301300"/>
            <a:ext cx="75744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How much can the family save on their bills using these measures?</a:t>
            </a:r>
            <a:endParaRPr sz="1300" b="0" i="0" u="none" strike="noStrike" cap="none">
              <a:solidFill>
                <a:srgbClr val="000000"/>
              </a:solidFill>
              <a:latin typeface="Arial"/>
              <a:ea typeface="Arial"/>
              <a:cs typeface="Arial"/>
              <a:sym typeface="Arial"/>
            </a:endParaRPr>
          </a:p>
        </p:txBody>
      </p:sp>
      <p:sp>
        <p:nvSpPr>
          <p:cNvPr id="281" name="Google Shape;281;p14"/>
          <p:cNvSpPr txBox="1"/>
          <p:nvPr/>
        </p:nvSpPr>
        <p:spPr>
          <a:xfrm>
            <a:off x="6263695" y="301289"/>
            <a:ext cx="28803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1" i="0" u="none" strike="noStrike" cap="none">
                <a:solidFill>
                  <a:srgbClr val="000000"/>
                </a:solidFill>
                <a:latin typeface="Arial"/>
                <a:ea typeface="Arial"/>
                <a:cs typeface="Arial"/>
                <a:sym typeface="Arial"/>
              </a:rPr>
              <a:t>STANDARD VERSION</a:t>
            </a:r>
            <a:endParaRPr sz="1300" b="1" i="0" u="none" strike="noStrike" cap="none">
              <a:solidFill>
                <a:srgbClr val="000000"/>
              </a:solidFill>
              <a:latin typeface="Arial"/>
              <a:ea typeface="Arial"/>
              <a:cs typeface="Arial"/>
              <a:sym typeface="Arial"/>
            </a:endParaRPr>
          </a:p>
        </p:txBody>
      </p:sp>
      <p:sp>
        <p:nvSpPr>
          <p:cNvPr id="282" name="Google Shape;282;p14"/>
          <p:cNvSpPr txBox="1"/>
          <p:nvPr/>
        </p:nvSpPr>
        <p:spPr>
          <a:xfrm>
            <a:off x="369170" y="2362228"/>
            <a:ext cx="7680900" cy="5043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FF0000"/>
                </a:solidFill>
                <a:latin typeface="Arial"/>
                <a:ea typeface="Arial"/>
                <a:cs typeface="Arial"/>
                <a:sym typeface="Arial"/>
              </a:rPr>
              <a:t>Fix leaking taps, turn off taps while brushing teeth, make use the cold water  you get while waiting for hot water, put a tub in the sink for washing up  (reduces how much water you put in), lower the float in the toilet cistern, hand- wash cars, use watering cans rather than hose pipes, reduce showering time,  only put the washing on when you have a full load.....</a:t>
            </a:r>
            <a:endParaRPr sz="1000" b="0" i="0" u="none" strike="noStrike" cap="none">
              <a:solidFill>
                <a:srgbClr val="FF0000"/>
              </a:solidFill>
              <a:latin typeface="Arial"/>
              <a:ea typeface="Arial"/>
              <a:cs typeface="Arial"/>
              <a:sym typeface="Arial"/>
            </a:endParaRPr>
          </a:p>
        </p:txBody>
      </p:sp>
      <p:sp>
        <p:nvSpPr>
          <p:cNvPr id="283" name="Google Shape;283;p14"/>
          <p:cNvSpPr txBox="1"/>
          <p:nvPr/>
        </p:nvSpPr>
        <p:spPr>
          <a:xfrm>
            <a:off x="369170" y="4911329"/>
            <a:ext cx="7680900" cy="278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rgbClr val="FF0000"/>
                </a:solidFill>
                <a:latin typeface="Arial"/>
                <a:ea typeface="Arial"/>
                <a:cs typeface="Arial"/>
                <a:sym typeface="Arial"/>
              </a:rPr>
              <a:t>Turn off devices you're not using them, turn lights off when you leave a room,  don't leave devices on standby, turn the heating down, don't put the heating  on, reduce your shower time, use less water in your bath </a:t>
            </a:r>
            <a:endParaRPr sz="1000" b="0" i="0" u="none" strike="noStrike" cap="none" dirty="0">
              <a:solidFill>
                <a:srgbClr val="FF0000"/>
              </a:solidFill>
              <a:latin typeface="Arial"/>
              <a:ea typeface="Arial"/>
              <a:cs typeface="Arial"/>
              <a:sym typeface="Arial"/>
            </a:endParaRPr>
          </a:p>
        </p:txBody>
      </p:sp>
      <p:sp>
        <p:nvSpPr>
          <p:cNvPr id="284" name="Google Shape;284;p14"/>
          <p:cNvSpPr txBox="1"/>
          <p:nvPr/>
        </p:nvSpPr>
        <p:spPr>
          <a:xfrm>
            <a:off x="381075" y="5477214"/>
            <a:ext cx="7680900" cy="1653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rgbClr val="FF0000"/>
                </a:solidFill>
                <a:latin typeface="Arial"/>
                <a:ea typeface="Arial"/>
                <a:cs typeface="Arial"/>
                <a:sym typeface="Arial"/>
              </a:rPr>
              <a:t>Insulating the house was best, followed by having a water meter and an  efficient boiler fitted.</a:t>
            </a:r>
            <a:endParaRPr sz="1000" b="0" i="0" u="none" strike="noStrike" cap="none" dirty="0">
              <a:solidFill>
                <a:srgbClr val="FF0000"/>
              </a:solidFill>
              <a:latin typeface="Arial"/>
              <a:ea typeface="Arial"/>
              <a:cs typeface="Arial"/>
              <a:sym typeface="Arial"/>
            </a:endParaRPr>
          </a:p>
        </p:txBody>
      </p:sp>
      <p:sp>
        <p:nvSpPr>
          <p:cNvPr id="285" name="Google Shape;285;p14"/>
          <p:cNvSpPr txBox="1"/>
          <p:nvPr/>
        </p:nvSpPr>
        <p:spPr>
          <a:xfrm>
            <a:off x="393508" y="5656148"/>
            <a:ext cx="4755000" cy="1653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rgbClr val="FF0000"/>
                </a:solidFill>
                <a:latin typeface="Arial"/>
                <a:ea typeface="Arial"/>
                <a:cs typeface="Arial"/>
                <a:sym typeface="Arial"/>
              </a:rPr>
              <a:t>In total, £913 (which is roughly a third of their bills)</a:t>
            </a:r>
            <a:endParaRPr sz="1000" b="0" i="0" u="none" strike="noStrike" cap="none" dirty="0">
              <a:solidFill>
                <a:srgbClr val="FF0000"/>
              </a:solidFill>
              <a:latin typeface="Arial"/>
              <a:ea typeface="Arial"/>
              <a:cs typeface="Arial"/>
              <a:sym typeface="Arial"/>
            </a:endParaRPr>
          </a:p>
        </p:txBody>
      </p:sp>
      <p:sp>
        <p:nvSpPr>
          <p:cNvPr id="286" name="Google Shape;286;p14"/>
          <p:cNvSpPr txBox="1"/>
          <p:nvPr/>
        </p:nvSpPr>
        <p:spPr>
          <a:xfrm>
            <a:off x="393508" y="6416673"/>
            <a:ext cx="7896300" cy="278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rgbClr val="FF0000"/>
                </a:solidFill>
                <a:latin typeface="Arial"/>
                <a:ea typeface="Arial"/>
                <a:cs typeface="Arial"/>
                <a:sym typeface="Arial"/>
              </a:rPr>
              <a:t>How much you can save depends on how bad the situation is to start with. If  you're already eco-aware and live in a house with a good boiler and insulation,  it's hard to make further savings.</a:t>
            </a:r>
            <a:endParaRPr sz="1000" b="0" i="0" u="none" strike="noStrike" cap="none" dirty="0">
              <a:solidFill>
                <a:srgbClr val="FF0000"/>
              </a:solidFill>
              <a:latin typeface="Arial"/>
              <a:ea typeface="Arial"/>
              <a:cs typeface="Arial"/>
              <a:sym typeface="Arial"/>
            </a:endParaRPr>
          </a:p>
        </p:txBody>
      </p:sp>
      <p:sp>
        <p:nvSpPr>
          <p:cNvPr id="287" name="Google Shape;287;p14"/>
          <p:cNvSpPr txBox="1"/>
          <p:nvPr/>
        </p:nvSpPr>
        <p:spPr>
          <a:xfrm>
            <a:off x="6718150" y="469873"/>
            <a:ext cx="16230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FF0000"/>
                </a:solidFill>
                <a:latin typeface="Arial"/>
                <a:ea typeface="Arial"/>
                <a:cs typeface="Arial"/>
                <a:sym typeface="Arial"/>
              </a:rPr>
              <a:t>ANSWERS</a:t>
            </a:r>
            <a:endParaRPr sz="1300" b="0" i="0" u="none" strike="noStrike" cap="none">
              <a:solidFill>
                <a:srgbClr val="FF0000"/>
              </a:solidFill>
              <a:latin typeface="Arial"/>
              <a:ea typeface="Arial"/>
              <a:cs typeface="Arial"/>
              <a:sym typeface="Arial"/>
            </a:endParaRPr>
          </a:p>
        </p:txBody>
      </p:sp>
      <p:sp>
        <p:nvSpPr>
          <p:cNvPr id="13" name="Google Shape;261;p12">
            <a:extLst>
              <a:ext uri="{FF2B5EF4-FFF2-40B4-BE49-F238E27FC236}">
                <a16:creationId xmlns:a16="http://schemas.microsoft.com/office/drawing/2014/main" id="{B7302802-301B-4578-A149-5D114173A075}"/>
              </a:ext>
            </a:extLst>
          </p:cNvPr>
          <p:cNvSpPr txBox="1"/>
          <p:nvPr/>
        </p:nvSpPr>
        <p:spPr>
          <a:xfrm>
            <a:off x="393538" y="6058135"/>
            <a:ext cx="4754970" cy="165233"/>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rgbClr val="FF0000"/>
                </a:solidFill>
                <a:latin typeface="Arial"/>
                <a:ea typeface="Arial"/>
                <a:cs typeface="Arial"/>
                <a:sym typeface="Arial"/>
              </a:rPr>
              <a:t>In total, £913 (which is roughly a third of their bills)</a:t>
            </a:r>
            <a:endParaRPr sz="1000" b="0" i="0" u="none" strike="noStrike" cap="none" dirty="0">
              <a:solidFill>
                <a:srgbClr val="FF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5"/>
          <p:cNvSpPr/>
          <p:nvPr/>
        </p:nvSpPr>
        <p:spPr>
          <a:xfrm>
            <a:off x="142875" y="139025"/>
            <a:ext cx="8803500" cy="6468900"/>
          </a:xfrm>
          <a:prstGeom prst="roundRect">
            <a:avLst>
              <a:gd name="adj" fmla="val 1033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5"/>
          <p:cNvSpPr txBox="1"/>
          <p:nvPr/>
        </p:nvSpPr>
        <p:spPr>
          <a:xfrm>
            <a:off x="313100" y="523675"/>
            <a:ext cx="5230500" cy="3216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Original cost: £2668.50</a:t>
            </a:r>
            <a:endParaRPr sz="2400" b="0" i="0" u="none" strike="noStrike" cap="none">
              <a:solidFill>
                <a:srgbClr val="000000"/>
              </a:solidFill>
              <a:latin typeface="Arial"/>
              <a:ea typeface="Arial"/>
              <a:cs typeface="Arial"/>
              <a:sym typeface="Arial"/>
            </a:endParaRPr>
          </a:p>
        </p:txBody>
      </p:sp>
      <p:sp>
        <p:nvSpPr>
          <p:cNvPr id="294" name="Google Shape;294;p15"/>
          <p:cNvSpPr txBox="1"/>
          <p:nvPr/>
        </p:nvSpPr>
        <p:spPr>
          <a:xfrm>
            <a:off x="313100" y="882350"/>
            <a:ext cx="8560500" cy="39984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The family decide to have solar panels installed.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This costs £6000.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This will save the family £200 per year on their energy bills.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The family have a water meter fitted and start to save water when they can.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This is free.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This will save the family £20 per month on their water bill.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The family has their insulation checked and improved.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This costs £1300.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This will save the family £250 per year on their energy bills.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The family replace their old boiler with a new, more efficient boiler.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This costs £1600.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This will save the family £200 per year on their energy bills.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The family have a smart meter fitted and start to reduce their electricity usage.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This is free.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This will save the family £23 per year.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How much has the family saved in total?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How much has the family spent in total?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How long does it take for each step to break even? (How long does it take for the  family's savings to make up for the cost?)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Comment on the reliability of these savings figures.</a:t>
            </a:r>
            <a:endParaRPr sz="1300" b="0" i="0" u="none" strike="noStrike" cap="none">
              <a:solidFill>
                <a:srgbClr val="000000"/>
              </a:solidFill>
              <a:latin typeface="Arial"/>
              <a:ea typeface="Arial"/>
              <a:cs typeface="Arial"/>
              <a:sym typeface="Arial"/>
            </a:endParaRPr>
          </a:p>
        </p:txBody>
      </p:sp>
      <p:sp>
        <p:nvSpPr>
          <p:cNvPr id="295" name="Google Shape;295;p15"/>
          <p:cNvSpPr txBox="1"/>
          <p:nvPr/>
        </p:nvSpPr>
        <p:spPr>
          <a:xfrm>
            <a:off x="313100" y="301300"/>
            <a:ext cx="75621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How much can the family save on their bills using these measures?</a:t>
            </a:r>
            <a:endParaRPr sz="1300" b="0" i="0" u="none" strike="noStrike" cap="none">
              <a:solidFill>
                <a:srgbClr val="000000"/>
              </a:solidFill>
              <a:latin typeface="Arial"/>
              <a:ea typeface="Arial"/>
              <a:cs typeface="Arial"/>
              <a:sym typeface="Arial"/>
            </a:endParaRPr>
          </a:p>
        </p:txBody>
      </p:sp>
      <p:sp>
        <p:nvSpPr>
          <p:cNvPr id="296" name="Google Shape;296;p15"/>
          <p:cNvSpPr txBox="1"/>
          <p:nvPr/>
        </p:nvSpPr>
        <p:spPr>
          <a:xfrm>
            <a:off x="6332095" y="434339"/>
            <a:ext cx="28119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1" i="0" u="none" strike="noStrike" cap="none">
                <a:solidFill>
                  <a:srgbClr val="000000"/>
                </a:solidFill>
                <a:latin typeface="Arial"/>
                <a:ea typeface="Arial"/>
                <a:cs typeface="Arial"/>
                <a:sym typeface="Arial"/>
              </a:rPr>
              <a:t>EXTENSION VERSION</a:t>
            </a:r>
            <a:endParaRPr sz="1300" b="1"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g76b897a081_0_6"/>
          <p:cNvPicPr preferRelativeResize="0"/>
          <p:nvPr/>
        </p:nvPicPr>
        <p:blipFill rotWithShape="1">
          <a:blip r:embed="rId3">
            <a:alphaModFix/>
          </a:blip>
          <a:srcRect/>
          <a:stretch/>
        </p:blipFill>
        <p:spPr>
          <a:xfrm>
            <a:off x="4857750" y="0"/>
            <a:ext cx="4286250" cy="1038225"/>
          </a:xfrm>
          <a:prstGeom prst="rect">
            <a:avLst/>
          </a:prstGeom>
          <a:noFill/>
          <a:ln>
            <a:noFill/>
          </a:ln>
        </p:spPr>
      </p:pic>
      <p:pic>
        <p:nvPicPr>
          <p:cNvPr id="2" name="Picture 1">
            <a:extLst>
              <a:ext uri="{FF2B5EF4-FFF2-40B4-BE49-F238E27FC236}">
                <a16:creationId xmlns:a16="http://schemas.microsoft.com/office/drawing/2014/main" id="{00A5F844-EAB6-465A-B9B3-0BBC0C6AF970}"/>
              </a:ext>
            </a:extLst>
          </p:cNvPr>
          <p:cNvPicPr>
            <a:picLocks noChangeAspect="1"/>
          </p:cNvPicPr>
          <p:nvPr/>
        </p:nvPicPr>
        <p:blipFill rotWithShape="1">
          <a:blip r:embed="rId4"/>
          <a:srcRect l="2616" t="25441" r="6615" b="11075"/>
          <a:stretch/>
        </p:blipFill>
        <p:spPr>
          <a:xfrm>
            <a:off x="128185" y="1670538"/>
            <a:ext cx="8943901" cy="351692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6"/>
          <p:cNvSpPr/>
          <p:nvPr/>
        </p:nvSpPr>
        <p:spPr>
          <a:xfrm>
            <a:off x="94225" y="114700"/>
            <a:ext cx="8791500" cy="6675600"/>
          </a:xfrm>
          <a:prstGeom prst="roundRect">
            <a:avLst>
              <a:gd name="adj" fmla="val 931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16"/>
          <p:cNvSpPr txBox="1"/>
          <p:nvPr/>
        </p:nvSpPr>
        <p:spPr>
          <a:xfrm>
            <a:off x="240150" y="523675"/>
            <a:ext cx="5303400" cy="3216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Original cost: £2668.50</a:t>
            </a:r>
            <a:endParaRPr sz="2400" b="0" i="0" u="none" strike="noStrike" cap="none">
              <a:solidFill>
                <a:srgbClr val="000000"/>
              </a:solidFill>
              <a:latin typeface="Arial"/>
              <a:ea typeface="Arial"/>
              <a:cs typeface="Arial"/>
              <a:sym typeface="Arial"/>
            </a:endParaRPr>
          </a:p>
        </p:txBody>
      </p:sp>
      <p:sp>
        <p:nvSpPr>
          <p:cNvPr id="303" name="Google Shape;303;p16"/>
          <p:cNvSpPr txBox="1"/>
          <p:nvPr/>
        </p:nvSpPr>
        <p:spPr>
          <a:xfrm>
            <a:off x="240150" y="882350"/>
            <a:ext cx="8429700" cy="5674287"/>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The family decide to have solar panels installed.</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costs £6000.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will save the family £200 per year on their energy bills.</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The family have a water meter fitted and start to save water when they can.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is free.</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will save the family £20 per month on their water bill.</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The family has their insulation checked and improved.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costs £1300.</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will save the family £250 per year on their energy bills.</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The family replace their old boiler with a new, more efficient boiler.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costs £1600.</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will save the family £200 per year on their energy bills.</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The family have a smart meter fitted and start to reduce their electricity usage.</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is free.</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This will save the family £23 per year.</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How much has the family saved in total?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How much has the family spent in total?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How long does it take for each step to break even? (How long does it take for the family's savings to make up for the cost?) </a:t>
            </a: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Comment on the reliability of these savings figures.</a:t>
            </a:r>
            <a:endParaRPr sz="1300" b="0" i="0" u="none" strike="noStrike" cap="none" dirty="0">
              <a:solidFill>
                <a:srgbClr val="000000"/>
              </a:solidFill>
              <a:latin typeface="Arial"/>
              <a:ea typeface="Arial"/>
              <a:cs typeface="Arial"/>
              <a:sym typeface="Arial"/>
            </a:endParaRPr>
          </a:p>
        </p:txBody>
      </p:sp>
      <p:sp>
        <p:nvSpPr>
          <p:cNvPr id="304" name="Google Shape;304;p16"/>
          <p:cNvSpPr txBox="1"/>
          <p:nvPr/>
        </p:nvSpPr>
        <p:spPr>
          <a:xfrm>
            <a:off x="194375" y="301300"/>
            <a:ext cx="76809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How much can the family save on their bills using these measures?</a:t>
            </a:r>
            <a:endParaRPr sz="1300" b="0" i="0" u="none" strike="noStrike" cap="none">
              <a:solidFill>
                <a:srgbClr val="000000"/>
              </a:solidFill>
              <a:latin typeface="Arial"/>
              <a:ea typeface="Arial"/>
              <a:cs typeface="Arial"/>
              <a:sym typeface="Arial"/>
            </a:endParaRPr>
          </a:p>
        </p:txBody>
      </p:sp>
      <p:sp>
        <p:nvSpPr>
          <p:cNvPr id="305" name="Google Shape;305;p16"/>
          <p:cNvSpPr txBox="1"/>
          <p:nvPr/>
        </p:nvSpPr>
        <p:spPr>
          <a:xfrm>
            <a:off x="6279920" y="301289"/>
            <a:ext cx="28119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1" i="0" u="none" strike="noStrike" cap="none">
                <a:solidFill>
                  <a:srgbClr val="000000"/>
                </a:solidFill>
                <a:latin typeface="Arial"/>
                <a:ea typeface="Arial"/>
                <a:cs typeface="Arial"/>
                <a:sym typeface="Arial"/>
              </a:rPr>
              <a:t>EXTENSION VERSION</a:t>
            </a:r>
            <a:endParaRPr sz="1300" b="1" i="0" u="none" strike="noStrike" cap="none">
              <a:solidFill>
                <a:srgbClr val="000000"/>
              </a:solidFill>
              <a:latin typeface="Arial"/>
              <a:ea typeface="Arial"/>
              <a:cs typeface="Arial"/>
              <a:sym typeface="Arial"/>
            </a:endParaRPr>
          </a:p>
        </p:txBody>
      </p:sp>
      <p:sp>
        <p:nvSpPr>
          <p:cNvPr id="306" name="Google Shape;306;p16"/>
          <p:cNvSpPr txBox="1"/>
          <p:nvPr/>
        </p:nvSpPr>
        <p:spPr>
          <a:xfrm>
            <a:off x="4783575" y="4879771"/>
            <a:ext cx="4755000" cy="1653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rgbClr val="FF0000"/>
                </a:solidFill>
                <a:latin typeface="Arial"/>
                <a:ea typeface="Arial"/>
                <a:cs typeface="Arial"/>
                <a:sym typeface="Arial"/>
              </a:rPr>
              <a:t>In total, £913 (which is roughly a third of their bills)</a:t>
            </a:r>
            <a:endParaRPr sz="1000" b="0" i="0" u="none" strike="noStrike" cap="none" dirty="0">
              <a:solidFill>
                <a:srgbClr val="FF0000"/>
              </a:solidFill>
              <a:latin typeface="Arial"/>
              <a:ea typeface="Arial"/>
              <a:cs typeface="Arial"/>
              <a:sym typeface="Arial"/>
            </a:endParaRPr>
          </a:p>
        </p:txBody>
      </p:sp>
      <p:sp>
        <p:nvSpPr>
          <p:cNvPr id="307" name="Google Shape;307;p16"/>
          <p:cNvSpPr txBox="1"/>
          <p:nvPr/>
        </p:nvSpPr>
        <p:spPr>
          <a:xfrm>
            <a:off x="4181003" y="5265216"/>
            <a:ext cx="6766500" cy="1653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rgbClr val="FF0000"/>
                </a:solidFill>
                <a:latin typeface="Arial"/>
                <a:ea typeface="Arial"/>
                <a:cs typeface="Arial"/>
                <a:sym typeface="Arial"/>
              </a:rPr>
              <a:t>In total, £8900 (but their bills will be reduced EVERY YEAR from now on)</a:t>
            </a:r>
            <a:endParaRPr sz="1000" b="0" i="0" u="none" strike="noStrike" cap="none" dirty="0">
              <a:solidFill>
                <a:srgbClr val="FF0000"/>
              </a:solidFill>
              <a:latin typeface="Arial"/>
              <a:ea typeface="Arial"/>
              <a:cs typeface="Arial"/>
              <a:sym typeface="Arial"/>
            </a:endParaRPr>
          </a:p>
        </p:txBody>
      </p:sp>
      <p:sp>
        <p:nvSpPr>
          <p:cNvPr id="308" name="Google Shape;308;p16"/>
          <p:cNvSpPr txBox="1"/>
          <p:nvPr/>
        </p:nvSpPr>
        <p:spPr>
          <a:xfrm>
            <a:off x="4181003" y="6173870"/>
            <a:ext cx="7680900" cy="534418"/>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rgbClr val="FF0000"/>
                </a:solidFill>
                <a:latin typeface="Arial"/>
                <a:ea typeface="Arial"/>
                <a:cs typeface="Arial"/>
                <a:sym typeface="Arial"/>
              </a:rPr>
              <a:t>How much you can save depends on how bad the situation is to start with. </a:t>
            </a: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rgbClr val="FF0000"/>
                </a:solidFill>
                <a:latin typeface="Arial"/>
                <a:ea typeface="Arial"/>
                <a:cs typeface="Arial"/>
                <a:sym typeface="Arial"/>
              </a:rPr>
              <a:t>If  you're already eco-aware and live in a house with a good boiler and </a:t>
            </a: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rgbClr val="FF0000"/>
                </a:solidFill>
                <a:latin typeface="Arial"/>
                <a:ea typeface="Arial"/>
                <a:cs typeface="Arial"/>
                <a:sym typeface="Arial"/>
              </a:rPr>
              <a:t>insulation,  it's hard to make further savings.</a:t>
            </a:r>
            <a:endParaRPr sz="1000" b="0" i="0" u="none" strike="noStrike" cap="none" dirty="0">
              <a:solidFill>
                <a:srgbClr val="FF0000"/>
              </a:solidFill>
              <a:latin typeface="Arial"/>
              <a:ea typeface="Arial"/>
              <a:cs typeface="Arial"/>
              <a:sym typeface="Arial"/>
            </a:endParaRPr>
          </a:p>
        </p:txBody>
      </p:sp>
      <p:sp>
        <p:nvSpPr>
          <p:cNvPr id="309" name="Google Shape;309;p16"/>
          <p:cNvSpPr txBox="1"/>
          <p:nvPr/>
        </p:nvSpPr>
        <p:spPr>
          <a:xfrm>
            <a:off x="4748420" y="5845693"/>
            <a:ext cx="15315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FF0000"/>
                </a:solidFill>
                <a:latin typeface="Arial"/>
                <a:ea typeface="Arial"/>
                <a:cs typeface="Arial"/>
                <a:sym typeface="Arial"/>
              </a:rPr>
              <a:t>See above</a:t>
            </a:r>
            <a:endParaRPr sz="1300" b="0" i="0" u="none" strike="noStrike" cap="none" dirty="0">
              <a:solidFill>
                <a:srgbClr val="FF0000"/>
              </a:solidFill>
              <a:latin typeface="Arial"/>
              <a:ea typeface="Arial"/>
              <a:cs typeface="Arial"/>
              <a:sym typeface="Arial"/>
            </a:endParaRPr>
          </a:p>
        </p:txBody>
      </p:sp>
      <p:sp>
        <p:nvSpPr>
          <p:cNvPr id="310" name="Google Shape;310;p16"/>
          <p:cNvSpPr txBox="1"/>
          <p:nvPr/>
        </p:nvSpPr>
        <p:spPr>
          <a:xfrm>
            <a:off x="4783575" y="964021"/>
            <a:ext cx="3886200" cy="4695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FF0000"/>
                </a:solidFill>
                <a:latin typeface="Arial"/>
                <a:ea typeface="Arial"/>
                <a:cs typeface="Arial"/>
                <a:sym typeface="Arial"/>
              </a:rPr>
              <a:t>30 years to break even (they should see if their council will give them a grant to install them!)</a:t>
            </a:r>
            <a:endParaRPr sz="1300" b="0" i="0" u="none" strike="noStrike" cap="none" dirty="0">
              <a:solidFill>
                <a:srgbClr val="FF0000"/>
              </a:solidFill>
              <a:latin typeface="Arial"/>
              <a:ea typeface="Arial"/>
              <a:cs typeface="Arial"/>
              <a:sym typeface="Arial"/>
            </a:endParaRPr>
          </a:p>
        </p:txBody>
      </p:sp>
      <p:sp>
        <p:nvSpPr>
          <p:cNvPr id="311" name="Google Shape;311;p16"/>
          <p:cNvSpPr txBox="1"/>
          <p:nvPr/>
        </p:nvSpPr>
        <p:spPr>
          <a:xfrm>
            <a:off x="4783575" y="2078200"/>
            <a:ext cx="18516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FF0000"/>
                </a:solidFill>
                <a:latin typeface="Arial"/>
                <a:ea typeface="Arial"/>
                <a:cs typeface="Arial"/>
                <a:sym typeface="Arial"/>
              </a:rPr>
              <a:t>Only savings!</a:t>
            </a:r>
            <a:endParaRPr sz="1300" b="0" i="0" u="none" strike="noStrike" cap="none" dirty="0">
              <a:solidFill>
                <a:srgbClr val="FF0000"/>
              </a:solidFill>
              <a:latin typeface="Arial"/>
              <a:ea typeface="Arial"/>
              <a:cs typeface="Arial"/>
              <a:sym typeface="Arial"/>
            </a:endParaRPr>
          </a:p>
        </p:txBody>
      </p:sp>
      <p:sp>
        <p:nvSpPr>
          <p:cNvPr id="312" name="Google Shape;312;p16"/>
          <p:cNvSpPr txBox="1"/>
          <p:nvPr/>
        </p:nvSpPr>
        <p:spPr>
          <a:xfrm>
            <a:off x="4783575" y="4422328"/>
            <a:ext cx="18516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FF0000"/>
                </a:solidFill>
                <a:latin typeface="Arial"/>
                <a:ea typeface="Arial"/>
                <a:cs typeface="Arial"/>
                <a:sym typeface="Arial"/>
              </a:rPr>
              <a:t>Only savings!</a:t>
            </a:r>
            <a:endParaRPr sz="1300" b="0" i="0" u="none" strike="noStrike" cap="none" dirty="0">
              <a:solidFill>
                <a:srgbClr val="FF0000"/>
              </a:solidFill>
              <a:latin typeface="Arial"/>
              <a:ea typeface="Arial"/>
              <a:cs typeface="Arial"/>
              <a:sym typeface="Arial"/>
            </a:endParaRPr>
          </a:p>
        </p:txBody>
      </p:sp>
      <p:sp>
        <p:nvSpPr>
          <p:cNvPr id="313" name="Google Shape;313;p16"/>
          <p:cNvSpPr txBox="1"/>
          <p:nvPr/>
        </p:nvSpPr>
        <p:spPr>
          <a:xfrm>
            <a:off x="4783575" y="3589139"/>
            <a:ext cx="26517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FF0000"/>
                </a:solidFill>
                <a:latin typeface="Arial"/>
                <a:ea typeface="Arial"/>
                <a:cs typeface="Arial"/>
                <a:sym typeface="Arial"/>
              </a:rPr>
              <a:t>8 years to break even</a:t>
            </a:r>
            <a:endParaRPr sz="1300" b="0" i="0" u="none" strike="noStrike" cap="none" dirty="0">
              <a:solidFill>
                <a:srgbClr val="FF0000"/>
              </a:solidFill>
              <a:latin typeface="Arial"/>
              <a:ea typeface="Arial"/>
              <a:cs typeface="Arial"/>
              <a:sym typeface="Arial"/>
            </a:endParaRPr>
          </a:p>
        </p:txBody>
      </p:sp>
      <p:sp>
        <p:nvSpPr>
          <p:cNvPr id="314" name="Google Shape;314;p16"/>
          <p:cNvSpPr txBox="1"/>
          <p:nvPr/>
        </p:nvSpPr>
        <p:spPr>
          <a:xfrm>
            <a:off x="4783575" y="2786000"/>
            <a:ext cx="28575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FF0000"/>
                </a:solidFill>
                <a:latin typeface="Arial"/>
                <a:ea typeface="Arial"/>
                <a:cs typeface="Arial"/>
                <a:sym typeface="Arial"/>
              </a:rPr>
              <a:t>1.2 years to break even</a:t>
            </a:r>
            <a:endParaRPr sz="1300" b="0" i="0" u="none" strike="noStrike" cap="none" dirty="0">
              <a:solidFill>
                <a:srgbClr val="FF0000"/>
              </a:solidFill>
              <a:latin typeface="Arial"/>
              <a:ea typeface="Arial"/>
              <a:cs typeface="Arial"/>
              <a:sym typeface="Arial"/>
            </a:endParaRPr>
          </a:p>
        </p:txBody>
      </p:sp>
      <p:sp>
        <p:nvSpPr>
          <p:cNvPr id="315" name="Google Shape;315;p16"/>
          <p:cNvSpPr txBox="1"/>
          <p:nvPr/>
        </p:nvSpPr>
        <p:spPr>
          <a:xfrm>
            <a:off x="6469365" y="469877"/>
            <a:ext cx="16230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FF0000"/>
                </a:solidFill>
                <a:latin typeface="Arial"/>
                <a:ea typeface="Arial"/>
                <a:cs typeface="Arial"/>
                <a:sym typeface="Arial"/>
              </a:rPr>
              <a:t>ANSWERS</a:t>
            </a:r>
            <a:endParaRPr sz="1300" b="0" i="0" u="none" strike="noStrike" cap="none">
              <a:solidFill>
                <a:srgbClr val="FF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7bff47396d_0_0"/>
          <p:cNvSpPr/>
          <p:nvPr/>
        </p:nvSpPr>
        <p:spPr>
          <a:xfrm>
            <a:off x="179350" y="215825"/>
            <a:ext cx="8718300" cy="6432300"/>
          </a:xfrm>
          <a:prstGeom prst="roundRect">
            <a:avLst>
              <a:gd name="adj" fmla="val 7561"/>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g7bff47396d_0_0"/>
          <p:cNvSpPr txBox="1"/>
          <p:nvPr/>
        </p:nvSpPr>
        <p:spPr>
          <a:xfrm>
            <a:off x="325275" y="288800"/>
            <a:ext cx="8487600" cy="6189300"/>
          </a:xfrm>
          <a:prstGeom prst="rect">
            <a:avLst/>
          </a:prstGeom>
          <a:noFill/>
          <a:ln>
            <a:noFill/>
          </a:ln>
        </p:spPr>
        <p:txBody>
          <a:bodyPr spcFirstLastPara="1" wrap="square" lIns="72075" tIns="36025" rIns="72075" bIns="360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GB" sz="1400" b="1" i="0" u="sng" strike="noStrike" cap="none" dirty="0">
                <a:solidFill>
                  <a:srgbClr val="000000"/>
                </a:solidFill>
                <a:latin typeface="Arial"/>
                <a:ea typeface="Arial"/>
                <a:cs typeface="Arial"/>
                <a:sym typeface="Arial"/>
              </a:rPr>
              <a:t>Further Extension / Class discussion </a:t>
            </a:r>
            <a:endParaRPr sz="1400" b="1" i="0" u="sng"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400" b="0" i="0" u="none" strike="noStrike" cap="none" dirty="0">
                <a:solidFill>
                  <a:srgbClr val="000000"/>
                </a:solidFill>
                <a:latin typeface="Arial"/>
                <a:ea typeface="Arial"/>
                <a:cs typeface="Arial"/>
                <a:sym typeface="Arial"/>
              </a:rPr>
              <a:t>You have calculated the savings that one household could make if they implemented energy saving strategies.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400" b="0" i="0" u="none" strike="noStrike" cap="none" dirty="0">
                <a:solidFill>
                  <a:srgbClr val="000000"/>
                </a:solidFill>
                <a:latin typeface="Arial"/>
                <a:ea typeface="Arial"/>
                <a:cs typeface="Arial"/>
                <a:sym typeface="Arial"/>
              </a:rPr>
              <a:t>How much would be saved if everyone in Leeds did the same ?(320,000 households)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400" b="0" i="0" u="none" strike="noStrike" cap="none" dirty="0">
                <a:solidFill>
                  <a:srgbClr val="000000"/>
                </a:solidFill>
                <a:latin typeface="Arial"/>
                <a:ea typeface="Arial"/>
                <a:cs typeface="Arial"/>
                <a:sym typeface="Arial"/>
              </a:rPr>
              <a:t>How much would be saved if everyone in England did the same? (19.2 million households)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400" b="0" i="0" u="none" strike="noStrike" cap="none" dirty="0">
                <a:solidFill>
                  <a:srgbClr val="000000"/>
                </a:solidFill>
                <a:latin typeface="Arial"/>
                <a:ea typeface="Arial"/>
                <a:cs typeface="Arial"/>
                <a:sym typeface="Arial"/>
              </a:rPr>
              <a:t>How much would be saved if everyone in the UK did the same? (27.6 million households)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400" b="0" i="0" u="none" strike="noStrike" cap="none" dirty="0">
                <a:solidFill>
                  <a:srgbClr val="000000"/>
                </a:solidFill>
                <a:latin typeface="Arial"/>
                <a:ea typeface="Arial"/>
                <a:cs typeface="Arial"/>
                <a:sym typeface="Arial"/>
              </a:rPr>
              <a:t>You are not asked to estimate the following answers. That is deliberate. Can you think why?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400" b="0" i="0" u="none" strike="noStrike" cap="none" dirty="0">
                <a:solidFill>
                  <a:srgbClr val="000000"/>
                </a:solidFill>
                <a:latin typeface="Arial"/>
                <a:ea typeface="Arial"/>
                <a:cs typeface="Arial"/>
                <a:sym typeface="Arial"/>
              </a:rPr>
              <a:t>How much would be saved if everyone in Europe did the same? Or everyone in the whole world?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400" b="0" i="0" u="none" strike="noStrike" cap="none" dirty="0">
                <a:solidFill>
                  <a:srgbClr val="000000"/>
                </a:solidFill>
                <a:latin typeface="Arial"/>
                <a:ea typeface="Arial"/>
                <a:cs typeface="Arial"/>
                <a:sym typeface="Arial"/>
              </a:rPr>
              <a:t>These approximations would not always be accurate.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400" b="0" i="0" u="none" strike="noStrike" cap="none" dirty="0">
                <a:solidFill>
                  <a:srgbClr val="000000"/>
                </a:solidFill>
                <a:latin typeface="Arial"/>
                <a:ea typeface="Arial"/>
                <a:cs typeface="Arial"/>
                <a:sym typeface="Arial"/>
              </a:rPr>
              <a:t>What factors would affect the amount of carbon and money saved?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400" b="0" i="0" u="none" strike="noStrike" cap="none" dirty="0">
                <a:solidFill>
                  <a:srgbClr val="000000"/>
                </a:solidFill>
                <a:latin typeface="Arial"/>
                <a:ea typeface="Arial"/>
                <a:cs typeface="Arial"/>
                <a:sym typeface="Arial"/>
              </a:rPr>
              <a:t>The amount of carbon a household already uses - some people will already live in a very energy efficient way, so the difference made by these strategies will be smaller. In general, larger houses will use a lot of energy so a lot can be saved. Newer houses also tend to be built to be energy efficient, so will have fewer savings to make.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400" b="0" i="0" u="none" strike="noStrike" cap="none" dirty="0">
                <a:solidFill>
                  <a:srgbClr val="000000"/>
                </a:solidFill>
                <a:latin typeface="Arial"/>
                <a:ea typeface="Arial"/>
                <a:cs typeface="Arial"/>
                <a:sym typeface="Arial"/>
              </a:rPr>
              <a:t>The differences between energy usage and energy needs around the world -for example, in warmer countries, less energy will be used for heating, so the savings that could be made are smaller.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400" b="0" i="0" u="none" strike="noStrike" cap="none" dirty="0">
                <a:solidFill>
                  <a:srgbClr val="000000"/>
                </a:solidFill>
                <a:latin typeface="Arial"/>
                <a:ea typeface="Arial"/>
                <a:cs typeface="Arial"/>
                <a:sym typeface="Arial"/>
              </a:rPr>
              <a:t>The cost of energy - our numbers are based on UK prices, but in different countries, the charges for energy are handled differently. </a:t>
            </a:r>
            <a:endParaRPr sz="1400" b="0" i="0" u="none" strike="noStrike" cap="none" dirty="0">
              <a:solidFill>
                <a:srgbClr val="000000"/>
              </a:solidFill>
              <a:latin typeface="Arial"/>
              <a:ea typeface="Arial"/>
              <a:cs typeface="Arial"/>
              <a:sym typeface="Arial"/>
            </a:endParaRPr>
          </a:p>
        </p:txBody>
      </p:sp>
      <p:sp>
        <p:nvSpPr>
          <p:cNvPr id="238" name="Google Shape;238;g7bff47396d_0_0"/>
          <p:cNvSpPr txBox="1"/>
          <p:nvPr/>
        </p:nvSpPr>
        <p:spPr>
          <a:xfrm>
            <a:off x="125730" y="4297010"/>
            <a:ext cx="7132200" cy="191400"/>
          </a:xfrm>
          <a:prstGeom prst="rect">
            <a:avLst/>
          </a:prstGeom>
          <a:noFill/>
          <a:ln>
            <a:noFill/>
          </a:ln>
        </p:spPr>
        <p:txBody>
          <a:bodyPr spcFirstLastPara="1" wrap="square" lIns="72075" tIns="36025" rIns="72075" bIns="36025"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EF3E1C1D-0DE0-4D85-A92E-16EB16CA3847}"/>
              </a:ext>
            </a:extLst>
          </p:cNvPr>
          <p:cNvSpPr/>
          <p:nvPr/>
        </p:nvSpPr>
        <p:spPr>
          <a:xfrm>
            <a:off x="381547" y="4754879"/>
            <a:ext cx="8368559" cy="1796195"/>
          </a:xfrm>
          <a:prstGeom prst="rect">
            <a:avLst/>
          </a:prstGeom>
          <a:solidFill>
            <a:srgbClr val="881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t>Click for information on factors affecting carbon and money savings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
          <p:cNvSpPr/>
          <p:nvPr/>
        </p:nvSpPr>
        <p:spPr>
          <a:xfrm>
            <a:off x="5724125" y="622604"/>
            <a:ext cx="3088550" cy="2022701"/>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
          <p:cNvSpPr txBox="1"/>
          <p:nvPr/>
        </p:nvSpPr>
        <p:spPr>
          <a:xfrm>
            <a:off x="80000" y="38104"/>
            <a:ext cx="8801100" cy="450600"/>
          </a:xfrm>
          <a:prstGeom prst="rect">
            <a:avLst/>
          </a:prstGeom>
          <a:noFill/>
          <a:ln>
            <a:noFill/>
          </a:ln>
        </p:spPr>
        <p:txBody>
          <a:bodyPr spcFirstLastPara="1" wrap="square" lIns="72075" tIns="36025" rIns="72075" bIns="360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GB" sz="2400" b="1" i="0" u="none" strike="noStrike" cap="none" dirty="0">
                <a:solidFill>
                  <a:srgbClr val="913F53"/>
                </a:solidFill>
                <a:latin typeface="Arial"/>
                <a:ea typeface="Arial"/>
                <a:cs typeface="Arial"/>
                <a:sym typeface="Arial"/>
              </a:rPr>
              <a:t>We’re living beyond the limits of our planet! </a:t>
            </a:r>
            <a:endParaRPr sz="600" b="0" i="0" u="none" strike="noStrike" cap="none" dirty="0">
              <a:solidFill>
                <a:srgbClr val="913F53"/>
              </a:solidFill>
              <a:latin typeface="Arial"/>
              <a:ea typeface="Arial"/>
              <a:cs typeface="Arial"/>
              <a:sym typeface="Arial"/>
            </a:endParaRPr>
          </a:p>
        </p:txBody>
      </p:sp>
      <p:sp>
        <p:nvSpPr>
          <p:cNvPr id="221" name="Google Shape;221;p2"/>
          <p:cNvSpPr txBox="1"/>
          <p:nvPr/>
        </p:nvSpPr>
        <p:spPr>
          <a:xfrm>
            <a:off x="232924" y="485039"/>
            <a:ext cx="5430399" cy="2042524"/>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600" b="1" i="0" u="sng" strike="noStrike" cap="none" dirty="0">
                <a:solidFill>
                  <a:srgbClr val="000000"/>
                </a:solidFill>
                <a:latin typeface="Arial"/>
                <a:ea typeface="Arial"/>
                <a:cs typeface="Arial"/>
                <a:sym typeface="Arial"/>
              </a:rPr>
              <a:t>Who is responsible? </a:t>
            </a:r>
            <a:endParaRPr sz="1600" b="1" i="0" u="sng"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6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600" b="1" i="0" u="none" strike="noStrike" cap="none" dirty="0">
                <a:solidFill>
                  <a:srgbClr val="000000"/>
                </a:solidFill>
                <a:latin typeface="Arial"/>
                <a:ea typeface="Arial"/>
                <a:cs typeface="Arial"/>
                <a:sym typeface="Arial"/>
              </a:rPr>
              <a:t>In 2018, the world produced 4.97 tons of carbon dioxide per capita </a:t>
            </a:r>
            <a:r>
              <a:rPr lang="en-GB" sz="1600" b="1" i="0" u="none" strike="noStrike" cap="none" dirty="0">
                <a:solidFill>
                  <a:schemeClr val="dk1"/>
                </a:solidFill>
                <a:latin typeface="Arial"/>
                <a:ea typeface="Arial"/>
                <a:cs typeface="Arial"/>
                <a:sym typeface="Arial"/>
              </a:rPr>
              <a:t>(this means if you divide the total amount of CO2 produced by the number of people). </a:t>
            </a:r>
          </a:p>
          <a:p>
            <a:pPr marL="0" marR="0" lvl="0" indent="0" algn="l" rtl="0">
              <a:lnSpc>
                <a:spcPct val="100000"/>
              </a:lnSpc>
              <a:spcBef>
                <a:spcPts val="0"/>
              </a:spcBef>
              <a:spcAft>
                <a:spcPts val="0"/>
              </a:spcAft>
              <a:buClr>
                <a:srgbClr val="000000"/>
              </a:buClr>
              <a:buSzPts val="1300"/>
              <a:buFont typeface="Arial"/>
              <a:buNone/>
            </a:pPr>
            <a:endParaRPr lang="en-GB" sz="1600" b="1" dirty="0">
              <a:solidFill>
                <a:schemeClr val="dk1"/>
              </a:solidFill>
            </a:endParaRPr>
          </a:p>
          <a:p>
            <a:pPr marL="0" marR="0" lvl="0" indent="0" algn="l" rtl="0">
              <a:lnSpc>
                <a:spcPct val="100000"/>
              </a:lnSpc>
              <a:spcBef>
                <a:spcPts val="0"/>
              </a:spcBef>
              <a:spcAft>
                <a:spcPts val="0"/>
              </a:spcAft>
              <a:buClr>
                <a:srgbClr val="000000"/>
              </a:buClr>
              <a:buSzPts val="1300"/>
              <a:buFont typeface="Arial"/>
              <a:buNone/>
            </a:pPr>
            <a:r>
              <a:rPr lang="en-GB" sz="1600" b="1" i="0" u="none" strike="noStrike" cap="none" dirty="0">
                <a:solidFill>
                  <a:schemeClr val="dk1"/>
                </a:solidFill>
                <a:latin typeface="Arial"/>
                <a:ea typeface="Arial"/>
                <a:cs typeface="Arial"/>
                <a:sym typeface="Arial"/>
              </a:rPr>
              <a:t>Not all countries produced the same levels of pollution though….</a:t>
            </a:r>
            <a:endParaRPr sz="1300" b="0" i="0" u="none" strike="noStrike" cap="none" dirty="0">
              <a:solidFill>
                <a:srgbClr val="000000"/>
              </a:solidFill>
              <a:latin typeface="Arial"/>
              <a:ea typeface="Arial"/>
              <a:cs typeface="Arial"/>
              <a:sym typeface="Arial"/>
            </a:endParaRPr>
          </a:p>
        </p:txBody>
      </p:sp>
      <p:sp>
        <p:nvSpPr>
          <p:cNvPr id="223" name="Google Shape;223;p2"/>
          <p:cNvSpPr txBox="1"/>
          <p:nvPr/>
        </p:nvSpPr>
        <p:spPr>
          <a:xfrm>
            <a:off x="5724125" y="648052"/>
            <a:ext cx="2996428" cy="198360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900"/>
              <a:buFont typeface="Arial"/>
              <a:buNone/>
            </a:pPr>
            <a:r>
              <a:rPr lang="en-GB" sz="1600" b="0" i="0" u="none" strike="noStrike" cap="none" dirty="0">
                <a:solidFill>
                  <a:schemeClr val="dk1"/>
                </a:solidFill>
                <a:latin typeface="Arial"/>
                <a:ea typeface="Arial"/>
                <a:cs typeface="Arial"/>
                <a:sym typeface="Arial"/>
              </a:rPr>
              <a:t>At current rates of carbon emissions, we face catastrophe: “irreversible damage to the natural world and the collapse of our societies”.</a:t>
            </a:r>
            <a:endParaRPr sz="16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900"/>
              <a:buFont typeface="Arial"/>
              <a:buNone/>
            </a:pPr>
            <a:r>
              <a:rPr lang="en-GB" sz="1600" b="0" i="0" u="none" strike="noStrike" cap="none" dirty="0">
                <a:solidFill>
                  <a:schemeClr val="dk1"/>
                </a:solidFill>
                <a:latin typeface="Arial"/>
                <a:ea typeface="Arial"/>
                <a:cs typeface="Arial"/>
                <a:sym typeface="Arial"/>
              </a:rPr>
              <a:t>Sir David Attenborough </a:t>
            </a:r>
            <a:r>
              <a:rPr lang="en-GB" sz="600" b="0" i="0" u="sng" strike="noStrike" cap="none" dirty="0">
                <a:solidFill>
                  <a:schemeClr val="dk1"/>
                </a:solidFill>
                <a:latin typeface="Arial"/>
                <a:ea typeface="Arial"/>
                <a:cs typeface="Arial"/>
                <a:sym typeface="Arial"/>
                <a:hlinkClick r:id="rId3"/>
              </a:rPr>
              <a:t>https://www.bbc.co.uk/news/science-environment-47976184</a:t>
            </a:r>
            <a:r>
              <a:rPr lang="en-GB" sz="600" b="0" i="0" u="none" strike="noStrike" cap="none" dirty="0">
                <a:solidFill>
                  <a:schemeClr val="dk1"/>
                </a:solidFill>
                <a:latin typeface="Arial"/>
                <a:ea typeface="Arial"/>
                <a:cs typeface="Arial"/>
                <a:sym typeface="Arial"/>
              </a:rPr>
              <a:t> </a:t>
            </a:r>
            <a:endParaRPr sz="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graphicFrame>
        <p:nvGraphicFramePr>
          <p:cNvPr id="3" name="Table 2">
            <a:extLst>
              <a:ext uri="{FF2B5EF4-FFF2-40B4-BE49-F238E27FC236}">
                <a16:creationId xmlns:a16="http://schemas.microsoft.com/office/drawing/2014/main" id="{306FF679-D96B-480C-9860-E5EA13C7FEF3}"/>
              </a:ext>
            </a:extLst>
          </p:cNvPr>
          <p:cNvGraphicFramePr>
            <a:graphicFrameLocks noGrp="1"/>
          </p:cNvGraphicFramePr>
          <p:nvPr>
            <p:extLst>
              <p:ext uri="{D42A27DB-BD31-4B8C-83A1-F6EECF244321}">
                <p14:modId xmlns:p14="http://schemas.microsoft.com/office/powerpoint/2010/main" val="1429854685"/>
              </p:ext>
            </p:extLst>
          </p:nvPr>
        </p:nvGraphicFramePr>
        <p:xfrm>
          <a:off x="327539" y="2620369"/>
          <a:ext cx="5133859" cy="2526621"/>
        </p:xfrm>
        <a:graphic>
          <a:graphicData uri="http://schemas.openxmlformats.org/drawingml/2006/table">
            <a:tbl>
              <a:tblPr firstRow="1" bandRow="1">
                <a:tableStyleId>{5C22544A-7EE6-4342-B048-85BDC9FD1C3A}</a:tableStyleId>
              </a:tblPr>
              <a:tblGrid>
                <a:gridCol w="1725715">
                  <a:extLst>
                    <a:ext uri="{9D8B030D-6E8A-4147-A177-3AD203B41FA5}">
                      <a16:colId xmlns:a16="http://schemas.microsoft.com/office/drawing/2014/main" val="298765852"/>
                    </a:ext>
                  </a:extLst>
                </a:gridCol>
                <a:gridCol w="3408144">
                  <a:extLst>
                    <a:ext uri="{9D8B030D-6E8A-4147-A177-3AD203B41FA5}">
                      <a16:colId xmlns:a16="http://schemas.microsoft.com/office/drawing/2014/main" val="971527636"/>
                    </a:ext>
                  </a:extLst>
                </a:gridCol>
              </a:tblGrid>
              <a:tr h="334625">
                <a:tc>
                  <a:txBody>
                    <a:bodyPr/>
                    <a:lstStyle/>
                    <a:p>
                      <a:r>
                        <a:rPr lang="en-GB" sz="1600" dirty="0"/>
                        <a:t>Country</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dirty="0"/>
                        <a:t>CO2 Emissions per capita 2018</a:t>
                      </a:r>
                    </a:p>
                  </a:txBody>
                  <a:tcPr/>
                </a:tc>
                <a:extLst>
                  <a:ext uri="{0D108BD9-81ED-4DB2-BD59-A6C34878D82A}">
                    <a16:rowId xmlns:a16="http://schemas.microsoft.com/office/drawing/2014/main" val="1121390105"/>
                  </a:ext>
                </a:extLst>
              </a:tr>
              <a:tr h="366686">
                <a:tc>
                  <a:txBody>
                    <a:bodyPr/>
                    <a:lstStyle/>
                    <a:p>
                      <a:r>
                        <a:rPr lang="en-GB" sz="1600" b="1" i="0" u="none" strike="noStrike" cap="none" dirty="0">
                          <a:solidFill>
                            <a:srgbClr val="000000"/>
                          </a:solidFill>
                          <a:latin typeface="+mn-lt"/>
                          <a:ea typeface="Arial"/>
                          <a:cs typeface="Arial"/>
                          <a:sym typeface="Arial"/>
                        </a:rPr>
                        <a:t>Uganda</a:t>
                      </a:r>
                      <a:endParaRPr lang="en-GB" sz="1600" dirty="0"/>
                    </a:p>
                  </a:txBody>
                  <a:tcPr/>
                </a:tc>
                <a:tc>
                  <a:txBody>
                    <a:bodyPr/>
                    <a:lstStyle/>
                    <a:p>
                      <a:r>
                        <a:rPr lang="en-GB" sz="1600" b="1" i="0" u="none" strike="noStrike" cap="none" dirty="0">
                          <a:solidFill>
                            <a:srgbClr val="000000"/>
                          </a:solidFill>
                          <a:latin typeface="+mn-lt"/>
                          <a:ea typeface="Arial"/>
                          <a:cs typeface="Arial"/>
                          <a:sym typeface="Arial"/>
                        </a:rPr>
                        <a:t>0.01</a:t>
                      </a:r>
                      <a:endParaRPr lang="en-GB" sz="1600" dirty="0"/>
                    </a:p>
                  </a:txBody>
                  <a:tcPr/>
                </a:tc>
                <a:extLst>
                  <a:ext uri="{0D108BD9-81ED-4DB2-BD59-A6C34878D82A}">
                    <a16:rowId xmlns:a16="http://schemas.microsoft.com/office/drawing/2014/main" val="1027964252"/>
                  </a:ext>
                </a:extLst>
              </a:tr>
              <a:tr h="366686">
                <a:tc>
                  <a:txBody>
                    <a:bodyPr/>
                    <a:lstStyle/>
                    <a:p>
                      <a:r>
                        <a:rPr lang="en-GB" sz="1600" b="1" i="0" u="none" strike="noStrike" cap="none" dirty="0">
                          <a:solidFill>
                            <a:srgbClr val="000000"/>
                          </a:solidFill>
                          <a:latin typeface="+mn-lt"/>
                          <a:ea typeface="Arial"/>
                          <a:cs typeface="Arial"/>
                          <a:sym typeface="Arial"/>
                        </a:rPr>
                        <a:t>Brazil</a:t>
                      </a:r>
                      <a:endParaRPr lang="en-GB" sz="1600" dirty="0"/>
                    </a:p>
                  </a:txBody>
                  <a:tcPr/>
                </a:tc>
                <a:tc>
                  <a:txBody>
                    <a:bodyPr/>
                    <a:lstStyle/>
                    <a:p>
                      <a:r>
                        <a:rPr lang="en-GB" sz="1600" b="1" i="0" u="none" strike="noStrike" cap="none" dirty="0">
                          <a:solidFill>
                            <a:srgbClr val="000000"/>
                          </a:solidFill>
                          <a:latin typeface="+mn-lt"/>
                          <a:ea typeface="Arial"/>
                          <a:cs typeface="Arial"/>
                          <a:sym typeface="Arial"/>
                        </a:rPr>
                        <a:t>2.37</a:t>
                      </a:r>
                      <a:endParaRPr lang="en-GB" sz="1600" dirty="0"/>
                    </a:p>
                  </a:txBody>
                  <a:tcPr/>
                </a:tc>
                <a:extLst>
                  <a:ext uri="{0D108BD9-81ED-4DB2-BD59-A6C34878D82A}">
                    <a16:rowId xmlns:a16="http://schemas.microsoft.com/office/drawing/2014/main" val="2339897628"/>
                  </a:ext>
                </a:extLst>
              </a:tr>
              <a:tr h="366686">
                <a:tc>
                  <a:txBody>
                    <a:bodyPr/>
                    <a:lstStyle/>
                    <a:p>
                      <a:r>
                        <a:rPr lang="en-GB" sz="1600" b="1" i="0" u="none" strike="noStrike" cap="none" dirty="0">
                          <a:solidFill>
                            <a:srgbClr val="000000"/>
                          </a:solidFill>
                          <a:latin typeface="+mn-lt"/>
                          <a:ea typeface="Arial"/>
                          <a:cs typeface="Arial"/>
                          <a:sym typeface="Arial"/>
                        </a:rPr>
                        <a:t>Sweden</a:t>
                      </a:r>
                      <a:endParaRPr lang="en-GB" sz="1600" dirty="0"/>
                    </a:p>
                  </a:txBody>
                  <a:tcPr/>
                </a:tc>
                <a:tc>
                  <a:txBody>
                    <a:bodyPr/>
                    <a:lstStyle/>
                    <a:p>
                      <a:r>
                        <a:rPr lang="en-GB" sz="1600" b="1" dirty="0"/>
                        <a:t>4.47</a:t>
                      </a:r>
                      <a:endParaRPr lang="en-GB" sz="1600" dirty="0"/>
                    </a:p>
                  </a:txBody>
                  <a:tcPr/>
                </a:tc>
                <a:extLst>
                  <a:ext uri="{0D108BD9-81ED-4DB2-BD59-A6C34878D82A}">
                    <a16:rowId xmlns:a16="http://schemas.microsoft.com/office/drawing/2014/main" val="3177370260"/>
                  </a:ext>
                </a:extLst>
              </a:tr>
              <a:tr h="366686">
                <a:tc>
                  <a:txBody>
                    <a:bodyPr/>
                    <a:lstStyle/>
                    <a:p>
                      <a:r>
                        <a:rPr lang="en-GB" sz="1600" b="1" i="0" u="none" strike="noStrike" cap="none" dirty="0">
                          <a:solidFill>
                            <a:srgbClr val="000000"/>
                          </a:solidFill>
                          <a:latin typeface="+mn-lt"/>
                          <a:ea typeface="Arial"/>
                          <a:cs typeface="Arial"/>
                          <a:sym typeface="Arial"/>
                        </a:rPr>
                        <a:t>United States </a:t>
                      </a:r>
                      <a:endParaRPr lang="en-GB" sz="1600" dirty="0"/>
                    </a:p>
                  </a:txBody>
                  <a:tcPr/>
                </a:tc>
                <a:tc>
                  <a:txBody>
                    <a:bodyPr/>
                    <a:lstStyle/>
                    <a:p>
                      <a:r>
                        <a:rPr lang="en-GB" sz="1600" b="1" i="0" u="none" strike="noStrike" cap="none" dirty="0">
                          <a:solidFill>
                            <a:srgbClr val="000000"/>
                          </a:solidFill>
                          <a:latin typeface="+mn-lt"/>
                          <a:ea typeface="Arial"/>
                          <a:cs typeface="Arial"/>
                          <a:sym typeface="Arial"/>
                        </a:rPr>
                        <a:t>16.14</a:t>
                      </a:r>
                      <a:endParaRPr lang="en-GB" sz="1600" dirty="0"/>
                    </a:p>
                  </a:txBody>
                  <a:tcPr/>
                </a:tc>
                <a:extLst>
                  <a:ext uri="{0D108BD9-81ED-4DB2-BD59-A6C34878D82A}">
                    <a16:rowId xmlns:a16="http://schemas.microsoft.com/office/drawing/2014/main" val="3662572925"/>
                  </a:ext>
                </a:extLst>
              </a:tr>
              <a:tr h="366686">
                <a:tc>
                  <a:txBody>
                    <a:bodyPr/>
                    <a:lstStyle/>
                    <a:p>
                      <a:r>
                        <a:rPr lang="en-GB" sz="1600" b="1" dirty="0"/>
                        <a:t>UK</a:t>
                      </a:r>
                      <a:endParaRPr lang="en-GB" sz="1600" dirty="0"/>
                    </a:p>
                  </a:txBody>
                  <a:tcPr/>
                </a:tc>
                <a:tc>
                  <a:txBody>
                    <a:bodyPr/>
                    <a:lstStyle/>
                    <a:p>
                      <a:r>
                        <a:rPr lang="en-GB" sz="1600" b="1" dirty="0"/>
                        <a:t>5.59</a:t>
                      </a:r>
                    </a:p>
                  </a:txBody>
                  <a:tcPr/>
                </a:tc>
                <a:extLst>
                  <a:ext uri="{0D108BD9-81ED-4DB2-BD59-A6C34878D82A}">
                    <a16:rowId xmlns:a16="http://schemas.microsoft.com/office/drawing/2014/main" val="2166609348"/>
                  </a:ext>
                </a:extLst>
              </a:tr>
              <a:tr h="3579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1" i="0" u="none" strike="noStrike" cap="none" dirty="0">
                          <a:solidFill>
                            <a:srgbClr val="000000"/>
                          </a:solidFill>
                          <a:latin typeface="+mn-lt"/>
                          <a:ea typeface="Arial"/>
                          <a:cs typeface="Arial"/>
                          <a:sym typeface="Arial"/>
                        </a:rPr>
                        <a:t>China</a:t>
                      </a:r>
                      <a:endParaRPr lang="en-GB" sz="1600" dirty="0"/>
                    </a:p>
                  </a:txBody>
                  <a:tcPr/>
                </a:tc>
                <a:tc>
                  <a:txBody>
                    <a:bodyPr/>
                    <a:lstStyle/>
                    <a:p>
                      <a:r>
                        <a:rPr lang="en-GB" sz="1600" b="1" dirty="0"/>
                        <a:t>7.95</a:t>
                      </a:r>
                    </a:p>
                  </a:txBody>
                  <a:tcPr/>
                </a:tc>
                <a:extLst>
                  <a:ext uri="{0D108BD9-81ED-4DB2-BD59-A6C34878D82A}">
                    <a16:rowId xmlns:a16="http://schemas.microsoft.com/office/drawing/2014/main" val="448288987"/>
                  </a:ext>
                </a:extLst>
              </a:tr>
            </a:tbl>
          </a:graphicData>
        </a:graphic>
      </p:graphicFrame>
      <p:sp>
        <p:nvSpPr>
          <p:cNvPr id="4" name="Rectangle 3">
            <a:extLst>
              <a:ext uri="{FF2B5EF4-FFF2-40B4-BE49-F238E27FC236}">
                <a16:creationId xmlns:a16="http://schemas.microsoft.com/office/drawing/2014/main" id="{0599750D-5C19-49F7-8FE1-1422B44EEB7D}"/>
              </a:ext>
            </a:extLst>
          </p:cNvPr>
          <p:cNvSpPr/>
          <p:nvPr/>
        </p:nvSpPr>
        <p:spPr>
          <a:xfrm>
            <a:off x="500210" y="5266324"/>
            <a:ext cx="7630916" cy="1477328"/>
          </a:xfrm>
          <a:prstGeom prst="rect">
            <a:avLst/>
          </a:prstGeom>
        </p:spPr>
        <p:txBody>
          <a:bodyPr wrap="square">
            <a:spAutoFit/>
          </a:bodyPr>
          <a:lstStyle/>
          <a:p>
            <a:pPr lvl="0">
              <a:buSzPts val="1300"/>
            </a:pPr>
            <a:r>
              <a:rPr lang="en-GB" sz="1800" b="1" dirty="0">
                <a:solidFill>
                  <a:schemeClr val="bg1"/>
                </a:solidFill>
              </a:rPr>
              <a:t>Why do different countries produce different levels of CO2 pollution per person? </a:t>
            </a:r>
          </a:p>
          <a:p>
            <a:pPr lvl="0">
              <a:buSzPts val="1300"/>
            </a:pPr>
            <a:endParaRPr lang="en-GB" sz="1800" b="1" dirty="0">
              <a:solidFill>
                <a:schemeClr val="bg1"/>
              </a:solidFill>
            </a:endParaRPr>
          </a:p>
          <a:p>
            <a:pPr lvl="0">
              <a:buSzPts val="1300"/>
            </a:pPr>
            <a:r>
              <a:rPr lang="en-GB" sz="1800" b="1" dirty="0">
                <a:solidFill>
                  <a:schemeClr val="bg1"/>
                </a:solidFill>
              </a:rPr>
              <a:t>The UK 2018 figure is a reduction from the 2017 figure of 5.73.  What might have brought it down?</a:t>
            </a:r>
          </a:p>
        </p:txBody>
      </p:sp>
      <p:pic>
        <p:nvPicPr>
          <p:cNvPr id="3074" name="Picture 2" descr="activist, banner, blue">
            <a:extLst>
              <a:ext uri="{FF2B5EF4-FFF2-40B4-BE49-F238E27FC236}">
                <a16:creationId xmlns:a16="http://schemas.microsoft.com/office/drawing/2014/main" id="{A5B343CD-5F41-436B-8276-73AA8EB86A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633" t="17611" r="15607" b="12516"/>
          <a:stretch/>
        </p:blipFill>
        <p:spPr bwMode="auto">
          <a:xfrm>
            <a:off x="5880131" y="2798528"/>
            <a:ext cx="2718815" cy="19258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7"/>
          <p:cNvSpPr txBox="1"/>
          <p:nvPr/>
        </p:nvSpPr>
        <p:spPr>
          <a:xfrm>
            <a:off x="2434630" y="237689"/>
            <a:ext cx="40920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800" b="1" i="0" u="none" strike="noStrike" cap="none">
                <a:solidFill>
                  <a:srgbClr val="913F53"/>
                </a:solidFill>
                <a:latin typeface="Arial"/>
                <a:ea typeface="Arial"/>
                <a:cs typeface="Arial"/>
                <a:sym typeface="Arial"/>
              </a:rPr>
              <a:t>SMART meters and Water meters</a:t>
            </a:r>
            <a:endParaRPr sz="1800" b="1" i="0" u="none" strike="noStrike" cap="none">
              <a:solidFill>
                <a:srgbClr val="913F53"/>
              </a:solidFill>
              <a:latin typeface="Arial"/>
              <a:ea typeface="Arial"/>
              <a:cs typeface="Arial"/>
              <a:sym typeface="Arial"/>
            </a:endParaRPr>
          </a:p>
        </p:txBody>
      </p:sp>
      <p:sp>
        <p:nvSpPr>
          <p:cNvPr id="321" name="Google Shape;321;p17"/>
          <p:cNvSpPr txBox="1"/>
          <p:nvPr/>
        </p:nvSpPr>
        <p:spPr>
          <a:xfrm>
            <a:off x="160020" y="667149"/>
            <a:ext cx="8641200" cy="14952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A water meter measures how much water you are using, and bills you  accordingly. If you do not have a water meter, the water company will  estimate the usage based on the size of your house and you will pay a fixed  amount. Generally, a large family uses more than the estimate, but a small  family or a lone person uses a lot less.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A SMART meter is a device that measures how much energy you are using  and tells you the cost of the energy you are using at that particular moment.  The government wants every home in the UK to be fitted with a SMART  meter by 2020.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How does having a water or SMART meter reduce your consumption? </a:t>
            </a:r>
            <a:endParaRPr sz="1400" b="0" i="0" u="none" strike="noStrike" cap="none">
              <a:solidFill>
                <a:srgbClr val="000000"/>
              </a:solidFill>
              <a:latin typeface="Arial"/>
              <a:ea typeface="Arial"/>
              <a:cs typeface="Arial"/>
              <a:sym typeface="Arial"/>
            </a:endParaRPr>
          </a:p>
        </p:txBody>
      </p:sp>
      <p:sp>
        <p:nvSpPr>
          <p:cNvPr id="322" name="Google Shape;322;p17"/>
          <p:cNvSpPr txBox="1"/>
          <p:nvPr/>
        </p:nvSpPr>
        <p:spPr>
          <a:xfrm>
            <a:off x="148590" y="3063144"/>
            <a:ext cx="8869800" cy="14952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It doesn't!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Meters encourage good habits. When a house is fitted with a water meter, the  occupants are generally more aware of their water usage because they know  they will pay more if they use more.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SMART meters show the amount of electricity you are using, but they rely on  householders then changing their habits.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(This is much like a revision guide. Owning a Maths revision guide does not  improve your grade. </a:t>
            </a:r>
            <a:r>
              <a:rPr lang="en-GB" sz="1300" b="1" i="0" u="sng" strike="noStrike" cap="none">
                <a:solidFill>
                  <a:srgbClr val="000000"/>
                </a:solidFill>
                <a:latin typeface="Arial"/>
                <a:ea typeface="Arial"/>
                <a:cs typeface="Arial"/>
                <a:sym typeface="Arial"/>
              </a:rPr>
              <a:t>Using</a:t>
            </a:r>
            <a:r>
              <a:rPr lang="en-GB" sz="1300" b="0" i="0" u="none" strike="noStrike" cap="none">
                <a:solidFill>
                  <a:srgbClr val="000000"/>
                </a:solidFill>
                <a:latin typeface="Arial"/>
                <a:ea typeface="Arial"/>
                <a:cs typeface="Arial"/>
                <a:sym typeface="Arial"/>
              </a:rPr>
              <a:t> your Maths revision guide is what makes the difference!)</a:t>
            </a:r>
            <a:endParaRPr sz="1300" b="0" i="0" u="none" strike="noStrike" cap="none">
              <a:solidFill>
                <a:srgbClr val="000000"/>
              </a:solidFill>
              <a:latin typeface="Arial"/>
              <a:ea typeface="Arial"/>
              <a:cs typeface="Arial"/>
              <a:sym typeface="Arial"/>
            </a:endParaRPr>
          </a:p>
        </p:txBody>
      </p:sp>
      <p:sp>
        <p:nvSpPr>
          <p:cNvPr id="323" name="Google Shape;323;p17"/>
          <p:cNvSpPr/>
          <p:nvPr/>
        </p:nvSpPr>
        <p:spPr>
          <a:xfrm>
            <a:off x="125849" y="3105574"/>
            <a:ext cx="8892541" cy="2353565"/>
          </a:xfrm>
          <a:custGeom>
            <a:avLst/>
            <a:gdLst/>
            <a:ahLst/>
            <a:cxnLst/>
            <a:rect l="l" t="t" r="r" b="b"/>
            <a:pathLst>
              <a:path w="9880601" h="4165601" extrusionOk="0">
                <a:moveTo>
                  <a:pt x="0" y="0"/>
                </a:moveTo>
                <a:lnTo>
                  <a:pt x="9880600" y="0"/>
                </a:lnTo>
                <a:lnTo>
                  <a:pt x="9880600" y="4165600"/>
                </a:lnTo>
                <a:lnTo>
                  <a:pt x="0" y="4165600"/>
                </a:lnTo>
                <a:close/>
              </a:path>
            </a:pathLst>
          </a:custGeom>
          <a:solidFill>
            <a:srgbClr val="88153D"/>
          </a:solidFill>
          <a:ln w="38100" cap="flat" cmpd="sng">
            <a:solidFill>
              <a:srgbClr val="88153D"/>
            </a:solidFill>
            <a:prstDash val="solid"/>
            <a:miter lim="800000"/>
            <a:headEnd type="none" w="sm" len="sm"/>
            <a:tailEnd type="none" w="sm" len="sm"/>
          </a:ln>
        </p:spPr>
        <p:txBody>
          <a:bodyPr spcFirstLastPara="1" wrap="square" lIns="72075" tIns="36025" rIns="72075" bIns="360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2400" b="1" i="0" u="none" strike="noStrike" cap="none">
                <a:solidFill>
                  <a:srgbClr val="FFFFFF"/>
                </a:solidFill>
                <a:latin typeface="Calibri"/>
                <a:ea typeface="Calibri"/>
                <a:cs typeface="Calibri"/>
                <a:sym typeface="Calibri"/>
              </a:rPr>
              <a:t>??????</a:t>
            </a:r>
            <a:endParaRPr sz="24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400"/>
                                        <p:tgtEl>
                                          <p:spTgt spid="323"/>
                                        </p:tgtEl>
                                      </p:cBhvr>
                                    </p:animEffect>
                                    <p:set>
                                      <p:cBhvr>
                                        <p:cTn id="7" dur="1" fill="hold">
                                          <p:stCondLst>
                                            <p:cond delay="400"/>
                                          </p:stCondLst>
                                        </p:cTn>
                                        <p:tgtEl>
                                          <p:spTgt spid="3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4098" name="Picture 2" descr="Cost, Calculator, Euro, Dollar, Money, Heating">
            <a:extLst>
              <a:ext uri="{FF2B5EF4-FFF2-40B4-BE49-F238E27FC236}">
                <a16:creationId xmlns:a16="http://schemas.microsoft.com/office/drawing/2014/main" id="{2FED7A4D-DB5F-4E31-A010-EFC8FB4F0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9" name="Google Shape;329;p18"/>
          <p:cNvSpPr txBox="1"/>
          <p:nvPr/>
        </p:nvSpPr>
        <p:spPr>
          <a:xfrm>
            <a:off x="80010" y="150646"/>
            <a:ext cx="8801100" cy="118074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72075" tIns="36025" rIns="72075" bIns="360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GB" sz="2400" b="1" i="0" u="none" strike="noStrike" cap="none" dirty="0">
                <a:solidFill>
                  <a:schemeClr val="tx1"/>
                </a:solidFill>
                <a:latin typeface="Arial"/>
                <a:ea typeface="Arial"/>
                <a:cs typeface="Arial"/>
                <a:sym typeface="Arial"/>
              </a:rPr>
              <a:t>We know now that reducing our energy consumption will save us money on  our household bills. It will also reduce our impact on the planet.</a:t>
            </a:r>
            <a:endParaRPr sz="2400" b="1" i="0" u="none" strike="noStrike" cap="none" dirty="0">
              <a:solidFill>
                <a:schemeClr val="tx1"/>
              </a:solidFill>
              <a:latin typeface="Arial"/>
              <a:ea typeface="Arial"/>
              <a:cs typeface="Arial"/>
              <a:sym typeface="Arial"/>
            </a:endParaRPr>
          </a:p>
        </p:txBody>
      </p:sp>
      <p:sp>
        <p:nvSpPr>
          <p:cNvPr id="330" name="Google Shape;330;p18"/>
          <p:cNvSpPr txBox="1"/>
          <p:nvPr/>
        </p:nvSpPr>
        <p:spPr>
          <a:xfrm>
            <a:off x="481800" y="5184978"/>
            <a:ext cx="8180400" cy="996083"/>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72075" tIns="36025" rIns="72075" bIns="360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GB" sz="3000" b="1" i="0" u="none" strike="noStrike" cap="none" dirty="0">
                <a:solidFill>
                  <a:schemeClr val="tx1"/>
                </a:solidFill>
                <a:latin typeface="Arial"/>
                <a:ea typeface="Arial"/>
                <a:cs typeface="Arial"/>
                <a:sym typeface="Arial"/>
              </a:rPr>
              <a:t>What if everyone made energy savings in their household? </a:t>
            </a:r>
            <a:endParaRPr sz="3000" b="1" i="0" u="none" strike="noStrike" cap="none" dirty="0">
              <a:solidFill>
                <a:schemeClr val="tx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2" name="Rectangle 1">
            <a:extLst>
              <a:ext uri="{FF2B5EF4-FFF2-40B4-BE49-F238E27FC236}">
                <a16:creationId xmlns:a16="http://schemas.microsoft.com/office/drawing/2014/main" id="{05F4BF61-5E8E-43FD-812D-BE3EE6F0ACFA}"/>
              </a:ext>
            </a:extLst>
          </p:cNvPr>
          <p:cNvSpPr/>
          <p:nvPr/>
        </p:nvSpPr>
        <p:spPr>
          <a:xfrm>
            <a:off x="507050" y="2080868"/>
            <a:ext cx="7930690" cy="3965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Google Shape;335;p19"/>
          <p:cNvSpPr/>
          <p:nvPr/>
        </p:nvSpPr>
        <p:spPr>
          <a:xfrm>
            <a:off x="811650" y="811650"/>
            <a:ext cx="7660500" cy="7260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9"/>
          <p:cNvSpPr txBox="1"/>
          <p:nvPr/>
        </p:nvSpPr>
        <p:spPr>
          <a:xfrm>
            <a:off x="1820900" y="155400"/>
            <a:ext cx="5082600" cy="191100"/>
          </a:xfrm>
          <a:prstGeom prst="rect">
            <a:avLst/>
          </a:prstGeom>
          <a:noFill/>
          <a:ln>
            <a:noFill/>
          </a:ln>
        </p:spPr>
        <p:txBody>
          <a:bodyPr spcFirstLastPara="1" wrap="square" lIns="72075" tIns="36025" rIns="72075" bIns="360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GB" sz="2400" b="1" i="0" u="none" strike="noStrike" cap="none">
                <a:solidFill>
                  <a:srgbClr val="913F53"/>
                </a:solidFill>
                <a:latin typeface="Arial"/>
                <a:ea typeface="Arial"/>
                <a:cs typeface="Arial"/>
                <a:sym typeface="Arial"/>
              </a:rPr>
              <a:t>Energy Saving Tips For Us All</a:t>
            </a:r>
            <a:endParaRPr sz="2400" b="1" i="0" u="none" strike="noStrike" cap="none">
              <a:solidFill>
                <a:srgbClr val="913F53"/>
              </a:solidFill>
              <a:latin typeface="Arial"/>
              <a:ea typeface="Arial"/>
              <a:cs typeface="Arial"/>
              <a:sym typeface="Arial"/>
            </a:endParaRPr>
          </a:p>
        </p:txBody>
      </p:sp>
      <p:sp>
        <p:nvSpPr>
          <p:cNvPr id="337" name="Google Shape;337;p19"/>
          <p:cNvSpPr txBox="1"/>
          <p:nvPr/>
        </p:nvSpPr>
        <p:spPr>
          <a:xfrm>
            <a:off x="507050" y="1635602"/>
            <a:ext cx="68124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dirty="0">
                <a:solidFill>
                  <a:srgbClr val="000000"/>
                </a:solidFill>
                <a:latin typeface="Arial"/>
                <a:ea typeface="Arial"/>
                <a:cs typeface="Arial"/>
                <a:sym typeface="Arial"/>
              </a:rPr>
              <a:t>To help us all save energy (and money), experts recommend:</a:t>
            </a:r>
            <a:endParaRPr sz="1400" b="1" i="0" u="none" strike="noStrike" cap="none" dirty="0">
              <a:solidFill>
                <a:srgbClr val="000000"/>
              </a:solidFill>
              <a:latin typeface="Arial"/>
              <a:ea typeface="Arial"/>
              <a:cs typeface="Arial"/>
              <a:sym typeface="Arial"/>
            </a:endParaRPr>
          </a:p>
        </p:txBody>
      </p:sp>
      <p:sp>
        <p:nvSpPr>
          <p:cNvPr id="338" name="Google Shape;338;p19"/>
          <p:cNvSpPr txBox="1"/>
          <p:nvPr/>
        </p:nvSpPr>
        <p:spPr>
          <a:xfrm>
            <a:off x="4362200" y="2136651"/>
            <a:ext cx="5006400" cy="272808"/>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turn off the tap when you brush your teeth</a:t>
            </a:r>
            <a:endParaRPr sz="1300" b="0" i="0" u="none" strike="noStrike" cap="none" dirty="0">
              <a:solidFill>
                <a:srgbClr val="000000"/>
              </a:solidFill>
              <a:latin typeface="Arial"/>
              <a:ea typeface="Arial"/>
              <a:cs typeface="Arial"/>
              <a:sym typeface="Arial"/>
            </a:endParaRPr>
          </a:p>
        </p:txBody>
      </p:sp>
      <p:sp>
        <p:nvSpPr>
          <p:cNvPr id="339" name="Google Shape;339;p19"/>
          <p:cNvSpPr txBox="1"/>
          <p:nvPr/>
        </p:nvSpPr>
        <p:spPr>
          <a:xfrm>
            <a:off x="960180" y="2314805"/>
            <a:ext cx="4503300" cy="272808"/>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dirty="0"/>
              <a:t>t</a:t>
            </a:r>
            <a:r>
              <a:rPr lang="en-GB" sz="1300" b="0" i="0" u="none" strike="noStrike" cap="none" dirty="0">
                <a:solidFill>
                  <a:srgbClr val="000000"/>
                </a:solidFill>
                <a:latin typeface="Arial"/>
                <a:ea typeface="Arial"/>
                <a:cs typeface="Arial"/>
                <a:sym typeface="Arial"/>
              </a:rPr>
              <a:t>urn the thermostat down by 1 degree</a:t>
            </a:r>
            <a:endParaRPr sz="1300" b="0" i="0" u="none" strike="noStrike" cap="none" dirty="0">
              <a:solidFill>
                <a:srgbClr val="000000"/>
              </a:solidFill>
              <a:latin typeface="Arial"/>
              <a:ea typeface="Arial"/>
              <a:cs typeface="Arial"/>
              <a:sym typeface="Arial"/>
            </a:endParaRPr>
          </a:p>
        </p:txBody>
      </p:sp>
      <p:sp>
        <p:nvSpPr>
          <p:cNvPr id="341" name="Google Shape;341;p19"/>
          <p:cNvSpPr txBox="1"/>
          <p:nvPr/>
        </p:nvSpPr>
        <p:spPr>
          <a:xfrm>
            <a:off x="811530" y="3041623"/>
            <a:ext cx="6355200" cy="272808"/>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let your hair dry naturally instead of using a hair dryer</a:t>
            </a:r>
            <a:endParaRPr sz="1300" b="0" i="0" u="none" strike="noStrike" cap="none" dirty="0">
              <a:solidFill>
                <a:srgbClr val="000000"/>
              </a:solidFill>
              <a:latin typeface="Arial"/>
              <a:ea typeface="Arial"/>
              <a:cs typeface="Arial"/>
              <a:sym typeface="Arial"/>
            </a:endParaRPr>
          </a:p>
        </p:txBody>
      </p:sp>
      <p:sp>
        <p:nvSpPr>
          <p:cNvPr id="342" name="Google Shape;342;p19"/>
          <p:cNvSpPr txBox="1"/>
          <p:nvPr/>
        </p:nvSpPr>
        <p:spPr>
          <a:xfrm>
            <a:off x="4183100" y="3519194"/>
            <a:ext cx="5440800" cy="272808"/>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put on a jumper instead of turning on the heating</a:t>
            </a:r>
            <a:endParaRPr sz="1300" b="0" i="0" u="none" strike="noStrike" cap="none" dirty="0">
              <a:solidFill>
                <a:srgbClr val="000000"/>
              </a:solidFill>
              <a:latin typeface="Arial"/>
              <a:ea typeface="Arial"/>
              <a:cs typeface="Arial"/>
              <a:sym typeface="Arial"/>
            </a:endParaRPr>
          </a:p>
        </p:txBody>
      </p:sp>
      <p:sp>
        <p:nvSpPr>
          <p:cNvPr id="343" name="Google Shape;343;p19"/>
          <p:cNvSpPr txBox="1"/>
          <p:nvPr/>
        </p:nvSpPr>
        <p:spPr>
          <a:xfrm>
            <a:off x="777240" y="3845071"/>
            <a:ext cx="5486400" cy="272808"/>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put a lid on the saucepan while you're cooking</a:t>
            </a:r>
            <a:endParaRPr sz="1300" b="0" i="0" u="none" strike="noStrike" cap="none" dirty="0">
              <a:solidFill>
                <a:srgbClr val="000000"/>
              </a:solidFill>
              <a:latin typeface="Arial"/>
              <a:ea typeface="Arial"/>
              <a:cs typeface="Arial"/>
              <a:sym typeface="Arial"/>
            </a:endParaRPr>
          </a:p>
        </p:txBody>
      </p:sp>
      <p:sp>
        <p:nvSpPr>
          <p:cNvPr id="344" name="Google Shape;344;p19"/>
          <p:cNvSpPr txBox="1"/>
          <p:nvPr/>
        </p:nvSpPr>
        <p:spPr>
          <a:xfrm>
            <a:off x="4196748" y="4227092"/>
            <a:ext cx="4434900" cy="272808"/>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turn off lights when you leave a room</a:t>
            </a:r>
            <a:endParaRPr sz="1300" b="0" i="0" u="none" strike="noStrike" cap="none" dirty="0">
              <a:solidFill>
                <a:srgbClr val="000000"/>
              </a:solidFill>
              <a:latin typeface="Arial"/>
              <a:ea typeface="Arial"/>
              <a:cs typeface="Arial"/>
              <a:sym typeface="Arial"/>
            </a:endParaRPr>
          </a:p>
        </p:txBody>
      </p:sp>
      <p:sp>
        <p:nvSpPr>
          <p:cNvPr id="345" name="Google Shape;345;p19"/>
          <p:cNvSpPr txBox="1"/>
          <p:nvPr/>
        </p:nvSpPr>
        <p:spPr>
          <a:xfrm>
            <a:off x="1085880" y="4517869"/>
            <a:ext cx="4251900" cy="272808"/>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keep doors shut to keep the heat in</a:t>
            </a:r>
            <a:endParaRPr sz="1300" b="0" i="0" u="none" strike="noStrike" cap="none" dirty="0">
              <a:solidFill>
                <a:srgbClr val="000000"/>
              </a:solidFill>
              <a:latin typeface="Arial"/>
              <a:ea typeface="Arial"/>
              <a:cs typeface="Arial"/>
              <a:sym typeface="Arial"/>
            </a:endParaRPr>
          </a:p>
        </p:txBody>
      </p:sp>
      <p:sp>
        <p:nvSpPr>
          <p:cNvPr id="346" name="Google Shape;346;p19"/>
          <p:cNvSpPr txBox="1"/>
          <p:nvPr/>
        </p:nvSpPr>
        <p:spPr>
          <a:xfrm>
            <a:off x="4050500" y="4958266"/>
            <a:ext cx="5189100" cy="272808"/>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turn off your TV when you're not watching it</a:t>
            </a:r>
            <a:endParaRPr sz="1300" b="0" i="0" u="none" strike="noStrike" cap="none" dirty="0">
              <a:solidFill>
                <a:srgbClr val="000000"/>
              </a:solidFill>
              <a:latin typeface="Arial"/>
              <a:ea typeface="Arial"/>
              <a:cs typeface="Arial"/>
              <a:sym typeface="Arial"/>
            </a:endParaRPr>
          </a:p>
        </p:txBody>
      </p:sp>
      <p:sp>
        <p:nvSpPr>
          <p:cNvPr id="347" name="Google Shape;347;p19"/>
          <p:cNvSpPr txBox="1"/>
          <p:nvPr/>
        </p:nvSpPr>
        <p:spPr>
          <a:xfrm>
            <a:off x="994400" y="853677"/>
            <a:ext cx="7246500" cy="6630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Write down 5 tips for saving energy. For each one that is on the list below, you score 5 points. If you have others to share with the group, bonus points will be awarded depending on how good an idea it is.</a:t>
            </a:r>
            <a:endParaRPr sz="1300" b="0" i="0" u="none" strike="noStrike" cap="none" dirty="0">
              <a:solidFill>
                <a:srgbClr val="000000"/>
              </a:solidFill>
              <a:latin typeface="Arial"/>
              <a:ea typeface="Arial"/>
              <a:cs typeface="Arial"/>
              <a:sym typeface="Arial"/>
            </a:endParaRPr>
          </a:p>
        </p:txBody>
      </p:sp>
      <p:sp>
        <p:nvSpPr>
          <p:cNvPr id="348" name="Google Shape;348;p19"/>
          <p:cNvSpPr txBox="1"/>
          <p:nvPr/>
        </p:nvSpPr>
        <p:spPr>
          <a:xfrm>
            <a:off x="1085880" y="5284143"/>
            <a:ext cx="4412100" cy="272808"/>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make your shower 2 minutes shorter</a:t>
            </a:r>
            <a:endParaRPr sz="1300" b="0" i="0" u="none" strike="noStrike" cap="none" dirty="0">
              <a:solidFill>
                <a:srgbClr val="000000"/>
              </a:solidFill>
              <a:latin typeface="Arial"/>
              <a:ea typeface="Arial"/>
              <a:cs typeface="Arial"/>
              <a:sym typeface="Arial"/>
            </a:endParaRPr>
          </a:p>
        </p:txBody>
      </p:sp>
      <p:sp>
        <p:nvSpPr>
          <p:cNvPr id="17" name="Google Shape;348;p19">
            <a:extLst>
              <a:ext uri="{FF2B5EF4-FFF2-40B4-BE49-F238E27FC236}">
                <a16:creationId xmlns:a16="http://schemas.microsoft.com/office/drawing/2014/main" id="{3DA659CF-D31B-4905-B34A-8BB511BF976C}"/>
              </a:ext>
            </a:extLst>
          </p:cNvPr>
          <p:cNvSpPr txBox="1"/>
          <p:nvPr/>
        </p:nvSpPr>
        <p:spPr>
          <a:xfrm>
            <a:off x="3913250" y="5644257"/>
            <a:ext cx="4412100" cy="272808"/>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dirty="0"/>
              <a:t>switch appliances off, don’t leave on standby</a:t>
            </a:r>
            <a:endParaRPr sz="1300" b="0" i="0" u="none" strike="noStrike" cap="none" dirty="0">
              <a:solidFill>
                <a:srgbClr val="000000"/>
              </a:solidFill>
              <a:latin typeface="Arial"/>
              <a:ea typeface="Arial"/>
              <a:cs typeface="Arial"/>
              <a:sym typeface="Arial"/>
            </a:endParaRPr>
          </a:p>
        </p:txBody>
      </p:sp>
      <p:sp>
        <p:nvSpPr>
          <p:cNvPr id="349" name="Google Shape;349;p19"/>
          <p:cNvSpPr/>
          <p:nvPr/>
        </p:nvSpPr>
        <p:spPr>
          <a:xfrm>
            <a:off x="424914" y="2080868"/>
            <a:ext cx="8094961" cy="4001914"/>
          </a:xfrm>
          <a:custGeom>
            <a:avLst/>
            <a:gdLst/>
            <a:ahLst/>
            <a:cxnLst/>
            <a:rect l="l" t="t" r="r" b="b"/>
            <a:pathLst>
              <a:path w="8877301" h="6578601" extrusionOk="0">
                <a:moveTo>
                  <a:pt x="0" y="0"/>
                </a:moveTo>
                <a:lnTo>
                  <a:pt x="8877300" y="0"/>
                </a:lnTo>
                <a:lnTo>
                  <a:pt x="8877300" y="6578600"/>
                </a:lnTo>
                <a:lnTo>
                  <a:pt x="0" y="6578600"/>
                </a:lnTo>
                <a:close/>
              </a:path>
            </a:pathLst>
          </a:custGeom>
          <a:solidFill>
            <a:srgbClr val="88153D"/>
          </a:solidFill>
          <a:ln w="38100" cap="flat" cmpd="sng">
            <a:solidFill>
              <a:srgbClr val="88153D"/>
            </a:solidFill>
            <a:prstDash val="solid"/>
            <a:miter lim="800000"/>
            <a:headEnd type="none" w="sm" len="sm"/>
            <a:tailEnd type="none" w="sm" len="sm"/>
          </a:ln>
        </p:spPr>
        <p:txBody>
          <a:bodyPr spcFirstLastPara="1" wrap="square" lIns="72075" tIns="36025" rIns="72075" bIns="360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4800" b="1" i="0" u="none" strike="noStrike" cap="none">
                <a:solidFill>
                  <a:srgbClr val="FFFFFF"/>
                </a:solidFill>
                <a:latin typeface="Calibri"/>
                <a:ea typeface="Calibri"/>
                <a:cs typeface="Calibri"/>
                <a:sym typeface="Calibri"/>
              </a:rPr>
              <a:t>???????</a:t>
            </a:r>
            <a:endParaRPr sz="48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49"/>
                                        </p:tgtEl>
                                      </p:cBhvr>
                                    </p:animEffect>
                                    <p:set>
                                      <p:cBhvr>
                                        <p:cTn id="7" dur="1" fill="hold">
                                          <p:stCondLst>
                                            <p:cond delay="1000"/>
                                          </p:stCondLst>
                                        </p:cTn>
                                        <p:tgtEl>
                                          <p:spTgt spid="3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C25546-0211-4421-84D4-DF67997E67B1}"/>
              </a:ext>
            </a:extLst>
          </p:cNvPr>
          <p:cNvPicPr>
            <a:picLocks noChangeAspect="1"/>
          </p:cNvPicPr>
          <p:nvPr/>
        </p:nvPicPr>
        <p:blipFill rotWithShape="1">
          <a:blip r:embed="rId2"/>
          <a:srcRect l="20615" t="21337" r="51077" b="7792"/>
          <a:stretch/>
        </p:blipFill>
        <p:spPr>
          <a:xfrm>
            <a:off x="815919" y="933973"/>
            <a:ext cx="3545058" cy="4990054"/>
          </a:xfrm>
          <a:prstGeom prst="rect">
            <a:avLst/>
          </a:prstGeom>
        </p:spPr>
      </p:pic>
      <p:sp>
        <p:nvSpPr>
          <p:cNvPr id="5" name="Rectangle 4">
            <a:extLst>
              <a:ext uri="{FF2B5EF4-FFF2-40B4-BE49-F238E27FC236}">
                <a16:creationId xmlns:a16="http://schemas.microsoft.com/office/drawing/2014/main" id="{0048D06C-5E12-485E-8711-1D71EFC49694}"/>
              </a:ext>
            </a:extLst>
          </p:cNvPr>
          <p:cNvSpPr/>
          <p:nvPr/>
        </p:nvSpPr>
        <p:spPr>
          <a:xfrm>
            <a:off x="4712670" y="933973"/>
            <a:ext cx="3671668" cy="4990054"/>
          </a:xfrm>
          <a:prstGeom prst="rect">
            <a:avLst/>
          </a:prstGeom>
          <a:solidFill>
            <a:srgbClr val="881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dirty="0"/>
              <a:t>Could you and your household save energy, money and carbon emissions?  </a:t>
            </a:r>
          </a:p>
          <a:p>
            <a:pPr algn="ctr"/>
            <a:endParaRPr lang="en-GB" sz="2500" b="1" dirty="0"/>
          </a:p>
          <a:p>
            <a:pPr algn="ctr"/>
            <a:r>
              <a:rPr lang="en-GB" sz="2500" b="1" dirty="0"/>
              <a:t>Have a go at the homework tasks and talk to others in your household to see what might be possible!</a:t>
            </a:r>
          </a:p>
        </p:txBody>
      </p:sp>
    </p:spTree>
    <p:extLst>
      <p:ext uri="{BB962C8B-B14F-4D97-AF65-F5344CB8AC3E}">
        <p14:creationId xmlns:p14="http://schemas.microsoft.com/office/powerpoint/2010/main" val="2764423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1053D9-8A23-4194-8369-AC32CEB15F6A}"/>
              </a:ext>
            </a:extLst>
          </p:cNvPr>
          <p:cNvPicPr>
            <a:picLocks noChangeAspect="1"/>
          </p:cNvPicPr>
          <p:nvPr/>
        </p:nvPicPr>
        <p:blipFill rotWithShape="1">
          <a:blip r:embed="rId2"/>
          <a:srcRect t="2376" b="15298"/>
          <a:stretch/>
        </p:blipFill>
        <p:spPr>
          <a:xfrm>
            <a:off x="188535" y="734708"/>
            <a:ext cx="8766928" cy="4808253"/>
          </a:xfrm>
          <a:prstGeom prst="rect">
            <a:avLst/>
          </a:prstGeom>
        </p:spPr>
      </p:pic>
    </p:spTree>
    <p:extLst>
      <p:ext uri="{BB962C8B-B14F-4D97-AF65-F5344CB8AC3E}">
        <p14:creationId xmlns:p14="http://schemas.microsoft.com/office/powerpoint/2010/main" val="1318496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g765acffa38_0_0"/>
          <p:cNvPicPr preferRelativeResize="0"/>
          <p:nvPr/>
        </p:nvPicPr>
        <p:blipFill rotWithShape="1">
          <a:blip r:embed="rId3">
            <a:alphaModFix/>
          </a:blip>
          <a:srcRect/>
          <a:stretch/>
        </p:blipFill>
        <p:spPr>
          <a:xfrm>
            <a:off x="2598339" y="2730886"/>
            <a:ext cx="3605719" cy="1047169"/>
          </a:xfrm>
          <a:prstGeom prst="rect">
            <a:avLst/>
          </a:prstGeom>
          <a:noFill/>
          <a:ln>
            <a:noFill/>
          </a:ln>
        </p:spPr>
      </p:pic>
      <p:pic>
        <p:nvPicPr>
          <p:cNvPr id="355" name="Google Shape;355;g765acffa38_0_0"/>
          <p:cNvPicPr preferRelativeResize="0"/>
          <p:nvPr/>
        </p:nvPicPr>
        <p:blipFill rotWithShape="1">
          <a:blip r:embed="rId4">
            <a:alphaModFix/>
          </a:blip>
          <a:srcRect/>
          <a:stretch/>
        </p:blipFill>
        <p:spPr>
          <a:xfrm>
            <a:off x="2538800" y="3900250"/>
            <a:ext cx="1566450" cy="1047185"/>
          </a:xfrm>
          <a:prstGeom prst="rect">
            <a:avLst/>
          </a:prstGeom>
          <a:noFill/>
          <a:ln>
            <a:noFill/>
          </a:ln>
        </p:spPr>
      </p:pic>
      <p:sp>
        <p:nvSpPr>
          <p:cNvPr id="356" name="Google Shape;356;g765acffa38_0_0"/>
          <p:cNvSpPr/>
          <p:nvPr/>
        </p:nvSpPr>
        <p:spPr>
          <a:xfrm>
            <a:off x="4105250" y="3851550"/>
            <a:ext cx="2154000" cy="137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g76b897a081_0_6"/>
          <p:cNvPicPr preferRelativeResize="0"/>
          <p:nvPr/>
        </p:nvPicPr>
        <p:blipFill rotWithShape="1">
          <a:blip r:embed="rId3">
            <a:alphaModFix/>
          </a:blip>
          <a:srcRect/>
          <a:stretch/>
        </p:blipFill>
        <p:spPr>
          <a:xfrm>
            <a:off x="4857750" y="0"/>
            <a:ext cx="4286250" cy="1038225"/>
          </a:xfrm>
          <a:prstGeom prst="rect">
            <a:avLst/>
          </a:prstGeom>
          <a:noFill/>
          <a:ln>
            <a:noFill/>
          </a:ln>
        </p:spPr>
      </p:pic>
      <p:pic>
        <p:nvPicPr>
          <p:cNvPr id="2" name="Picture 1">
            <a:extLst>
              <a:ext uri="{FF2B5EF4-FFF2-40B4-BE49-F238E27FC236}">
                <a16:creationId xmlns:a16="http://schemas.microsoft.com/office/drawing/2014/main" id="{442A2C52-5C73-49BD-AECD-CFEC34F1B4ED}"/>
              </a:ext>
            </a:extLst>
          </p:cNvPr>
          <p:cNvPicPr>
            <a:picLocks noChangeAspect="1"/>
          </p:cNvPicPr>
          <p:nvPr/>
        </p:nvPicPr>
        <p:blipFill rotWithShape="1">
          <a:blip r:embed="rId4"/>
          <a:srcRect l="4615" t="17232" r="9693" b="6697"/>
          <a:stretch/>
        </p:blipFill>
        <p:spPr>
          <a:xfrm>
            <a:off x="199648" y="1515795"/>
            <a:ext cx="8744704" cy="4364501"/>
          </a:xfrm>
          <a:prstGeom prst="rect">
            <a:avLst/>
          </a:prstGeom>
        </p:spPr>
      </p:pic>
    </p:spTree>
    <p:extLst>
      <p:ext uri="{BB962C8B-B14F-4D97-AF65-F5344CB8AC3E}">
        <p14:creationId xmlns:p14="http://schemas.microsoft.com/office/powerpoint/2010/main" val="2177842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p:nvPr/>
        </p:nvSpPr>
        <p:spPr>
          <a:xfrm>
            <a:off x="171450" y="200850"/>
            <a:ext cx="8702100" cy="1255200"/>
          </a:xfrm>
          <a:prstGeom prst="rect">
            <a:avLst/>
          </a:prstGeom>
          <a:noFill/>
          <a:ln>
            <a:noFill/>
          </a:ln>
        </p:spPr>
        <p:txBody>
          <a:bodyPr spcFirstLastPara="1" wrap="square" lIns="72075" tIns="36025" rIns="72075" bIns="360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GB" sz="3600" b="1" i="0" u="none" strike="noStrike" cap="none">
                <a:solidFill>
                  <a:srgbClr val="913F53"/>
                </a:solidFill>
                <a:latin typeface="Arial"/>
                <a:ea typeface="Arial"/>
                <a:cs typeface="Arial"/>
                <a:sym typeface="Arial"/>
              </a:rPr>
              <a:t>What bills do we need to pay to run a house?</a:t>
            </a:r>
            <a:endParaRPr sz="3600" b="1" i="0" u="none" strike="noStrike" cap="none">
              <a:solidFill>
                <a:srgbClr val="913F53"/>
              </a:solidFill>
              <a:latin typeface="Arial"/>
              <a:ea typeface="Arial"/>
              <a:cs typeface="Arial"/>
              <a:sym typeface="Arial"/>
            </a:endParaRPr>
          </a:p>
        </p:txBody>
      </p:sp>
      <p:pic>
        <p:nvPicPr>
          <p:cNvPr id="98" name="Google Shape;98;p3"/>
          <p:cNvPicPr preferRelativeResize="0"/>
          <p:nvPr/>
        </p:nvPicPr>
        <p:blipFill rotWithShape="1">
          <a:blip r:embed="rId3">
            <a:alphaModFix/>
          </a:blip>
          <a:srcRect l="13526" t="15391" r="14024" b="14776"/>
          <a:stretch/>
        </p:blipFill>
        <p:spPr>
          <a:xfrm>
            <a:off x="3097650" y="1943100"/>
            <a:ext cx="2821025" cy="3160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p:nvPr/>
        </p:nvSpPr>
        <p:spPr>
          <a:xfrm>
            <a:off x="171450" y="200850"/>
            <a:ext cx="8738400" cy="191100"/>
          </a:xfrm>
          <a:prstGeom prst="rect">
            <a:avLst/>
          </a:prstGeom>
          <a:noFill/>
          <a:ln>
            <a:noFill/>
          </a:ln>
        </p:spPr>
        <p:txBody>
          <a:bodyPr spcFirstLastPara="1" wrap="square" lIns="72075" tIns="36025" rIns="72075" bIns="360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GB" sz="3000" b="1" i="0" u="none" strike="noStrike" cap="none">
                <a:solidFill>
                  <a:srgbClr val="913F53"/>
                </a:solidFill>
                <a:latin typeface="Arial"/>
                <a:ea typeface="Arial"/>
                <a:cs typeface="Arial"/>
                <a:sym typeface="Arial"/>
              </a:rPr>
              <a:t>What bills do we need to pay to run a house?</a:t>
            </a:r>
            <a:endParaRPr sz="3000" b="1" i="0" u="none" strike="noStrike" cap="none">
              <a:solidFill>
                <a:srgbClr val="913F53"/>
              </a:solidFill>
              <a:latin typeface="Arial"/>
              <a:ea typeface="Arial"/>
              <a:cs typeface="Arial"/>
              <a:sym typeface="Arial"/>
            </a:endParaRPr>
          </a:p>
        </p:txBody>
      </p:sp>
      <p:sp>
        <p:nvSpPr>
          <p:cNvPr id="104" name="Google Shape;104;p4"/>
          <p:cNvSpPr txBox="1"/>
          <p:nvPr/>
        </p:nvSpPr>
        <p:spPr>
          <a:xfrm>
            <a:off x="1314450" y="1219519"/>
            <a:ext cx="14172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Water bill</a:t>
            </a:r>
            <a:endParaRPr sz="1400" b="1" i="0" u="none" strike="noStrike" cap="none">
              <a:solidFill>
                <a:srgbClr val="000000"/>
              </a:solidFill>
              <a:latin typeface="Arial"/>
              <a:ea typeface="Arial"/>
              <a:cs typeface="Arial"/>
              <a:sym typeface="Arial"/>
            </a:endParaRPr>
          </a:p>
        </p:txBody>
      </p:sp>
      <p:sp>
        <p:nvSpPr>
          <p:cNvPr id="105" name="Google Shape;105;p4"/>
          <p:cNvSpPr txBox="1"/>
          <p:nvPr/>
        </p:nvSpPr>
        <p:spPr>
          <a:xfrm>
            <a:off x="829755" y="3237909"/>
            <a:ext cx="11658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Gas bill</a:t>
            </a:r>
            <a:endParaRPr sz="1400" b="1" i="0" u="none" strike="noStrike" cap="none">
              <a:solidFill>
                <a:srgbClr val="000000"/>
              </a:solidFill>
              <a:latin typeface="Arial"/>
              <a:ea typeface="Arial"/>
              <a:cs typeface="Arial"/>
              <a:sym typeface="Arial"/>
            </a:endParaRPr>
          </a:p>
        </p:txBody>
      </p:sp>
      <p:sp>
        <p:nvSpPr>
          <p:cNvPr id="106" name="Google Shape;106;p4"/>
          <p:cNvSpPr txBox="1"/>
          <p:nvPr/>
        </p:nvSpPr>
        <p:spPr>
          <a:xfrm>
            <a:off x="6800850" y="1269734"/>
            <a:ext cx="15774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Electric bill</a:t>
            </a:r>
            <a:endParaRPr sz="1400" b="1" i="0" u="none" strike="noStrike" cap="none">
              <a:solidFill>
                <a:srgbClr val="000000"/>
              </a:solidFill>
              <a:latin typeface="Arial"/>
              <a:ea typeface="Arial"/>
              <a:cs typeface="Arial"/>
              <a:sym typeface="Arial"/>
            </a:endParaRPr>
          </a:p>
        </p:txBody>
      </p:sp>
      <p:sp>
        <p:nvSpPr>
          <p:cNvPr id="107" name="Google Shape;107;p4"/>
          <p:cNvSpPr txBox="1"/>
          <p:nvPr/>
        </p:nvSpPr>
        <p:spPr>
          <a:xfrm>
            <a:off x="1908810" y="4677213"/>
            <a:ext cx="15774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Council tax</a:t>
            </a:r>
            <a:endParaRPr sz="1400" b="1" i="0" u="none" strike="noStrike" cap="none">
              <a:solidFill>
                <a:srgbClr val="000000"/>
              </a:solidFill>
              <a:latin typeface="Arial"/>
              <a:ea typeface="Arial"/>
              <a:cs typeface="Arial"/>
              <a:sym typeface="Arial"/>
            </a:endParaRPr>
          </a:p>
        </p:txBody>
      </p:sp>
      <p:sp>
        <p:nvSpPr>
          <p:cNvPr id="108" name="Google Shape;108;p4"/>
          <p:cNvSpPr txBox="1"/>
          <p:nvPr/>
        </p:nvSpPr>
        <p:spPr>
          <a:xfrm>
            <a:off x="6378000" y="3046801"/>
            <a:ext cx="24231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Internet/phone line</a:t>
            </a:r>
            <a:endParaRPr sz="1400" b="1" i="0" u="none" strike="noStrike" cap="none">
              <a:solidFill>
                <a:srgbClr val="000000"/>
              </a:solidFill>
              <a:latin typeface="Arial"/>
              <a:ea typeface="Arial"/>
              <a:cs typeface="Arial"/>
              <a:sym typeface="Arial"/>
            </a:endParaRPr>
          </a:p>
        </p:txBody>
      </p:sp>
      <p:sp>
        <p:nvSpPr>
          <p:cNvPr id="109" name="Google Shape;109;p4"/>
          <p:cNvSpPr txBox="1"/>
          <p:nvPr/>
        </p:nvSpPr>
        <p:spPr>
          <a:xfrm>
            <a:off x="4926330" y="4670040"/>
            <a:ext cx="21717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Home insurance</a:t>
            </a:r>
            <a:endParaRPr sz="1400" b="1" i="0" u="none" strike="noStrike" cap="none">
              <a:solidFill>
                <a:srgbClr val="000000"/>
              </a:solidFill>
              <a:latin typeface="Arial"/>
              <a:ea typeface="Arial"/>
              <a:cs typeface="Arial"/>
              <a:sym typeface="Arial"/>
            </a:endParaRPr>
          </a:p>
        </p:txBody>
      </p:sp>
      <p:sp>
        <p:nvSpPr>
          <p:cNvPr id="110" name="Google Shape;110;p4"/>
          <p:cNvSpPr txBox="1"/>
          <p:nvPr/>
        </p:nvSpPr>
        <p:spPr>
          <a:xfrm>
            <a:off x="3783330" y="803448"/>
            <a:ext cx="15546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TV licence</a:t>
            </a:r>
            <a:endParaRPr sz="1400" b="1" i="0" u="none" strike="noStrike" cap="none">
              <a:solidFill>
                <a:srgbClr val="000000"/>
              </a:solidFill>
              <a:latin typeface="Arial"/>
              <a:ea typeface="Arial"/>
              <a:cs typeface="Arial"/>
              <a:sym typeface="Arial"/>
            </a:endParaRPr>
          </a:p>
        </p:txBody>
      </p:sp>
      <p:sp>
        <p:nvSpPr>
          <p:cNvPr id="111" name="Google Shape;111;p4"/>
          <p:cNvSpPr txBox="1"/>
          <p:nvPr/>
        </p:nvSpPr>
        <p:spPr>
          <a:xfrm>
            <a:off x="0" y="5552397"/>
            <a:ext cx="8961000" cy="191100"/>
          </a:xfrm>
          <a:prstGeom prst="rect">
            <a:avLst/>
          </a:prstGeom>
          <a:noFill/>
          <a:ln>
            <a:noFill/>
          </a:ln>
        </p:spPr>
        <p:txBody>
          <a:bodyPr spcFirstLastPara="1" wrap="square" lIns="72075" tIns="36025" rIns="72075" bIns="360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GB" sz="3000" b="1" i="0" u="none" strike="noStrike" cap="none">
                <a:solidFill>
                  <a:srgbClr val="88153D"/>
                </a:solidFill>
                <a:latin typeface="Arial"/>
                <a:ea typeface="Arial"/>
                <a:cs typeface="Arial"/>
                <a:sym typeface="Arial"/>
              </a:rPr>
              <a:t>Which of these have an impact on the environment as well as our bank balances?</a:t>
            </a:r>
            <a:endParaRPr sz="3000" b="1" i="0" u="none" strike="noStrike" cap="none">
              <a:solidFill>
                <a:srgbClr val="88153D"/>
              </a:solidFill>
              <a:latin typeface="Arial"/>
              <a:ea typeface="Arial"/>
              <a:cs typeface="Arial"/>
              <a:sym typeface="Arial"/>
            </a:endParaRPr>
          </a:p>
        </p:txBody>
      </p:sp>
      <p:pic>
        <p:nvPicPr>
          <p:cNvPr id="112" name="Google Shape;112;p4"/>
          <p:cNvPicPr preferRelativeResize="0"/>
          <p:nvPr/>
        </p:nvPicPr>
        <p:blipFill rotWithShape="1">
          <a:blip r:embed="rId3">
            <a:alphaModFix/>
          </a:blip>
          <a:srcRect l="13526" t="15391" r="14024" b="14776"/>
          <a:stretch/>
        </p:blipFill>
        <p:spPr>
          <a:xfrm>
            <a:off x="3011775" y="1577225"/>
            <a:ext cx="2240275" cy="25101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p:nvPr/>
        </p:nvSpPr>
        <p:spPr>
          <a:xfrm>
            <a:off x="325275" y="1747950"/>
            <a:ext cx="8572500" cy="40248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5"/>
          <p:cNvSpPr txBox="1"/>
          <p:nvPr/>
        </p:nvSpPr>
        <p:spPr>
          <a:xfrm>
            <a:off x="617100" y="1994200"/>
            <a:ext cx="8013300" cy="34137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Calculate the cost of running a home for a year on your worksheet.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These figures have been taken as an average for a family of 4 living in a  house somewhere in Leeds.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How would each of the following impact on the overall cost of running a  house: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the number of people who live in the house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the location of the house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if one of the adults works from home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if one of the people in the house is a baby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if the house is very old and poorly insulated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if everyone in the house is environmentally aware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if the adults in the house are very concerned about money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Can you think of any other factors that could affect the cost of running a  home?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119" name="Google Shape;119;p5"/>
          <p:cNvSpPr txBox="1"/>
          <p:nvPr/>
        </p:nvSpPr>
        <p:spPr>
          <a:xfrm>
            <a:off x="215825" y="264475"/>
            <a:ext cx="8572500" cy="437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300"/>
              <a:buFont typeface="Arial"/>
              <a:buNone/>
            </a:pPr>
            <a:r>
              <a:rPr lang="en-GB" sz="2400" b="1" i="0" u="none" strike="noStrike" cap="none" dirty="0">
                <a:solidFill>
                  <a:srgbClr val="913F53"/>
                </a:solidFill>
                <a:latin typeface="Arial"/>
                <a:ea typeface="Arial"/>
                <a:cs typeface="Arial"/>
                <a:sym typeface="Arial"/>
              </a:rPr>
              <a:t>Today we will look at the things that some home-owners do, and the impact of these choices on their lives, their bills, and the environment.</a:t>
            </a:r>
            <a:endParaRPr sz="2400" b="1" i="0" u="none" strike="noStrike" cap="none" dirty="0">
              <a:solidFill>
                <a:srgbClr val="913F53"/>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20" name="Google Shape;117;p5">
            <a:extLst>
              <a:ext uri="{FF2B5EF4-FFF2-40B4-BE49-F238E27FC236}">
                <a16:creationId xmlns:a16="http://schemas.microsoft.com/office/drawing/2014/main" id="{8178FFDD-214D-433A-A394-467F6BD3E291}"/>
              </a:ext>
            </a:extLst>
          </p:cNvPr>
          <p:cNvSpPr/>
          <p:nvPr/>
        </p:nvSpPr>
        <p:spPr>
          <a:xfrm>
            <a:off x="-618978" y="-295422"/>
            <a:ext cx="10269415" cy="7526216"/>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6"/>
          <p:cNvSpPr txBox="1"/>
          <p:nvPr/>
        </p:nvSpPr>
        <p:spPr>
          <a:xfrm>
            <a:off x="486375" y="482102"/>
            <a:ext cx="7863900" cy="191100"/>
          </a:xfrm>
          <a:prstGeom prst="rect">
            <a:avLst/>
          </a:prstGeom>
          <a:noFill/>
          <a:ln>
            <a:noFill/>
          </a:ln>
        </p:spPr>
        <p:txBody>
          <a:bodyPr spcFirstLastPara="1" wrap="square" lIns="72075" tIns="36025" rIns="72075" bIns="360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GB" sz="1800" b="1" i="0" u="none" strike="noStrike" cap="none">
                <a:solidFill>
                  <a:srgbClr val="913F53"/>
                </a:solidFill>
                <a:latin typeface="Arial"/>
                <a:ea typeface="Arial"/>
                <a:cs typeface="Arial"/>
                <a:sym typeface="Arial"/>
              </a:rPr>
              <a:t>Cost of running a home (2 people, 2 children, somewhere in Leeds)</a:t>
            </a:r>
            <a:endParaRPr sz="1800" b="1" i="0" u="none" strike="noStrike" cap="none">
              <a:solidFill>
                <a:srgbClr val="913F53"/>
              </a:solidFill>
              <a:latin typeface="Arial"/>
              <a:ea typeface="Arial"/>
              <a:cs typeface="Arial"/>
              <a:sym typeface="Arial"/>
            </a:endParaRPr>
          </a:p>
        </p:txBody>
      </p:sp>
      <p:sp>
        <p:nvSpPr>
          <p:cNvPr id="125" name="Google Shape;125;p6"/>
          <p:cNvSpPr txBox="1"/>
          <p:nvPr/>
        </p:nvSpPr>
        <p:spPr>
          <a:xfrm>
            <a:off x="6960875" y="0"/>
            <a:ext cx="2240400" cy="386100"/>
          </a:xfrm>
          <a:prstGeom prst="rect">
            <a:avLst/>
          </a:prstGeom>
          <a:solidFill>
            <a:srgbClr val="FFFFFF"/>
          </a:solidFill>
          <a:ln>
            <a:noFill/>
          </a:ln>
        </p:spPr>
        <p:txBody>
          <a:bodyPr spcFirstLastPara="1" wrap="square" lIns="72075" tIns="36025" rIns="72075" bIns="360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Extension version</a:t>
            </a:r>
            <a:endParaRPr sz="1300" b="0" i="0" u="none" strike="noStrike" cap="none">
              <a:solidFill>
                <a:srgbClr val="000000"/>
              </a:solidFill>
              <a:latin typeface="Arial"/>
              <a:ea typeface="Arial"/>
              <a:cs typeface="Arial"/>
              <a:sym typeface="Arial"/>
            </a:endParaRPr>
          </a:p>
        </p:txBody>
      </p:sp>
      <p:grpSp>
        <p:nvGrpSpPr>
          <p:cNvPr id="126" name="Google Shape;126;p6"/>
          <p:cNvGrpSpPr/>
          <p:nvPr/>
        </p:nvGrpSpPr>
        <p:grpSpPr>
          <a:xfrm>
            <a:off x="0" y="903951"/>
            <a:ext cx="9132490" cy="5410281"/>
            <a:chOff x="0" y="1600196"/>
            <a:chExt cx="10147211" cy="9577414"/>
          </a:xfrm>
        </p:grpSpPr>
        <p:sp>
          <p:nvSpPr>
            <p:cNvPr id="127" name="Google Shape;127;p6"/>
            <p:cNvSpPr txBox="1"/>
            <p:nvPr/>
          </p:nvSpPr>
          <p:spPr>
            <a:xfrm>
              <a:off x="853861" y="2710109"/>
              <a:ext cx="1574700" cy="3387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Water bill</a:t>
              </a:r>
              <a:endParaRPr sz="1400" b="1" i="0" u="none" strike="noStrike" cap="none">
                <a:solidFill>
                  <a:srgbClr val="000000"/>
                </a:solidFill>
                <a:latin typeface="Arial"/>
                <a:ea typeface="Arial"/>
                <a:cs typeface="Arial"/>
                <a:sym typeface="Arial"/>
              </a:endParaRPr>
            </a:p>
          </p:txBody>
        </p:sp>
        <p:sp>
          <p:nvSpPr>
            <p:cNvPr id="128" name="Google Shape;128;p6"/>
            <p:cNvSpPr txBox="1"/>
            <p:nvPr/>
          </p:nvSpPr>
          <p:spPr>
            <a:xfrm>
              <a:off x="215900" y="6477000"/>
              <a:ext cx="1295400" cy="338554"/>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Gas bill</a:t>
              </a:r>
              <a:endParaRPr sz="1400" b="1" i="0" u="none" strike="noStrike" cap="none">
                <a:solidFill>
                  <a:srgbClr val="000000"/>
                </a:solidFill>
                <a:latin typeface="Arial"/>
                <a:ea typeface="Arial"/>
                <a:cs typeface="Arial"/>
                <a:sym typeface="Arial"/>
              </a:endParaRPr>
            </a:p>
          </p:txBody>
        </p:sp>
        <p:sp>
          <p:nvSpPr>
            <p:cNvPr id="129" name="Google Shape;129;p6"/>
            <p:cNvSpPr txBox="1"/>
            <p:nvPr/>
          </p:nvSpPr>
          <p:spPr>
            <a:xfrm>
              <a:off x="0" y="6769118"/>
              <a:ext cx="2844900" cy="10773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This household pays its  energy charges quarterly  (every 3 months). The  average electricity bill is  £150 per quarter.</a:t>
              </a:r>
              <a:endParaRPr sz="1400" b="0" i="0" u="none" strike="noStrike" cap="none">
                <a:solidFill>
                  <a:srgbClr val="000000"/>
                </a:solidFill>
                <a:latin typeface="Arial"/>
                <a:ea typeface="Arial"/>
                <a:cs typeface="Arial"/>
                <a:sym typeface="Arial"/>
              </a:endParaRPr>
            </a:p>
          </p:txBody>
        </p:sp>
        <p:sp>
          <p:nvSpPr>
            <p:cNvPr id="130" name="Google Shape;130;p6"/>
            <p:cNvSpPr txBox="1"/>
            <p:nvPr/>
          </p:nvSpPr>
          <p:spPr>
            <a:xfrm>
              <a:off x="7525489" y="1853121"/>
              <a:ext cx="1752600" cy="3387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Electric bill</a:t>
              </a:r>
              <a:endParaRPr sz="1400" b="1" i="0" u="none" strike="noStrike" cap="none">
                <a:solidFill>
                  <a:srgbClr val="000000"/>
                </a:solidFill>
                <a:latin typeface="Arial"/>
                <a:ea typeface="Arial"/>
                <a:cs typeface="Arial"/>
                <a:sym typeface="Arial"/>
              </a:endParaRPr>
            </a:p>
          </p:txBody>
        </p:sp>
        <p:sp>
          <p:nvSpPr>
            <p:cNvPr id="131" name="Google Shape;131;p6"/>
            <p:cNvSpPr txBox="1"/>
            <p:nvPr/>
          </p:nvSpPr>
          <p:spPr>
            <a:xfrm>
              <a:off x="675961" y="9857670"/>
              <a:ext cx="1752600" cy="3387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Council tax</a:t>
              </a:r>
              <a:endParaRPr sz="1400" b="1" i="0" u="none" strike="noStrike" cap="none">
                <a:solidFill>
                  <a:srgbClr val="000000"/>
                </a:solidFill>
                <a:latin typeface="Arial"/>
                <a:ea typeface="Arial"/>
                <a:cs typeface="Arial"/>
                <a:sym typeface="Arial"/>
              </a:endParaRPr>
            </a:p>
          </p:txBody>
        </p:sp>
        <p:sp>
          <p:nvSpPr>
            <p:cNvPr id="132" name="Google Shape;132;p6"/>
            <p:cNvSpPr txBox="1"/>
            <p:nvPr/>
          </p:nvSpPr>
          <p:spPr>
            <a:xfrm>
              <a:off x="6811575" y="5374732"/>
              <a:ext cx="2692500" cy="3387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Internet/phone line</a:t>
              </a:r>
              <a:endParaRPr sz="1400" b="1" i="0" u="none" strike="noStrike" cap="none">
                <a:solidFill>
                  <a:srgbClr val="000000"/>
                </a:solidFill>
                <a:latin typeface="Arial"/>
                <a:ea typeface="Arial"/>
                <a:cs typeface="Arial"/>
                <a:sym typeface="Arial"/>
              </a:endParaRPr>
            </a:p>
          </p:txBody>
        </p:sp>
        <p:sp>
          <p:nvSpPr>
            <p:cNvPr id="133" name="Google Shape;133;p6"/>
            <p:cNvSpPr txBox="1"/>
            <p:nvPr/>
          </p:nvSpPr>
          <p:spPr>
            <a:xfrm>
              <a:off x="6204111" y="8195701"/>
              <a:ext cx="2412900" cy="3387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Home insurance</a:t>
              </a:r>
              <a:endParaRPr sz="1400" b="1" i="0" u="none" strike="noStrike" cap="none">
                <a:solidFill>
                  <a:srgbClr val="000000"/>
                </a:solidFill>
                <a:latin typeface="Arial"/>
                <a:ea typeface="Arial"/>
                <a:cs typeface="Arial"/>
                <a:sym typeface="Arial"/>
              </a:endParaRPr>
            </a:p>
          </p:txBody>
        </p:sp>
        <p:sp>
          <p:nvSpPr>
            <p:cNvPr id="134" name="Google Shape;134;p6"/>
            <p:cNvSpPr txBox="1"/>
            <p:nvPr/>
          </p:nvSpPr>
          <p:spPr>
            <a:xfrm>
              <a:off x="3771900" y="1600196"/>
              <a:ext cx="1727100" cy="3387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TV licence</a:t>
              </a:r>
              <a:endParaRPr sz="1400" b="1" i="0" u="none" strike="noStrike" cap="none">
                <a:solidFill>
                  <a:srgbClr val="000000"/>
                </a:solidFill>
                <a:latin typeface="Arial"/>
                <a:ea typeface="Arial"/>
                <a:cs typeface="Arial"/>
                <a:sym typeface="Arial"/>
              </a:endParaRPr>
            </a:p>
          </p:txBody>
        </p:sp>
        <p:sp>
          <p:nvSpPr>
            <p:cNvPr id="135" name="Google Shape;135;p6"/>
            <p:cNvSpPr txBox="1"/>
            <p:nvPr/>
          </p:nvSpPr>
          <p:spPr>
            <a:xfrm>
              <a:off x="3281114" y="1938750"/>
              <a:ext cx="3043500" cy="5847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A colour TV licence costs  £150.50 for a year.</a:t>
              </a:r>
              <a:endParaRPr sz="1400" b="0" i="0" u="none" strike="noStrike" cap="none">
                <a:solidFill>
                  <a:srgbClr val="000000"/>
                </a:solidFill>
                <a:latin typeface="Arial"/>
                <a:ea typeface="Arial"/>
                <a:cs typeface="Arial"/>
                <a:sym typeface="Arial"/>
              </a:endParaRPr>
            </a:p>
          </p:txBody>
        </p:sp>
        <p:sp>
          <p:nvSpPr>
            <p:cNvPr id="136" name="Google Shape;136;p6"/>
            <p:cNvSpPr txBox="1"/>
            <p:nvPr/>
          </p:nvSpPr>
          <p:spPr>
            <a:xfrm>
              <a:off x="6896111" y="2191649"/>
              <a:ext cx="3251100" cy="1688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a:ea typeface="Calibri"/>
                  <a:cs typeface="Calibri"/>
                  <a:sym typeface="Calibri"/>
                </a:rPr>
                <a:t>T</a:t>
              </a:r>
              <a:r>
                <a:rPr lang="en-GB" sz="1400" b="0" i="0" u="none" strike="noStrike" cap="none">
                  <a:solidFill>
                    <a:srgbClr val="000000"/>
                  </a:solidFill>
                  <a:latin typeface="Arial"/>
                  <a:ea typeface="Arial"/>
                  <a:cs typeface="Arial"/>
                  <a:sym typeface="Arial"/>
                </a:rPr>
                <a:t>his household pays its  energy charges quarterly  (every 3 months). The  average electricity bill is  £105 per quarter</a:t>
              </a:r>
              <a:endParaRPr sz="1400" b="0" i="0" u="none" strike="noStrike" cap="none">
                <a:solidFill>
                  <a:srgbClr val="000000"/>
                </a:solidFill>
                <a:latin typeface="Arial"/>
                <a:ea typeface="Arial"/>
                <a:cs typeface="Arial"/>
                <a:sym typeface="Arial"/>
              </a:endParaRPr>
            </a:p>
          </p:txBody>
        </p:sp>
        <p:sp>
          <p:nvSpPr>
            <p:cNvPr id="137" name="Google Shape;137;p6"/>
            <p:cNvSpPr txBox="1"/>
            <p:nvPr/>
          </p:nvSpPr>
          <p:spPr>
            <a:xfrm>
              <a:off x="320083" y="3048681"/>
              <a:ext cx="2844900" cy="8310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Water and sewerage charges  are different in different  regions. This household pays  £33 per month.</a:t>
              </a:r>
              <a:endParaRPr sz="1400" b="0" i="0" u="none" strike="noStrike" cap="none">
                <a:solidFill>
                  <a:srgbClr val="000000"/>
                </a:solidFill>
                <a:latin typeface="Arial"/>
                <a:ea typeface="Arial"/>
                <a:cs typeface="Arial"/>
                <a:sym typeface="Arial"/>
              </a:endParaRPr>
            </a:p>
          </p:txBody>
        </p:sp>
        <p:sp>
          <p:nvSpPr>
            <p:cNvPr id="138" name="Google Shape;138;p6"/>
            <p:cNvSpPr txBox="1"/>
            <p:nvPr/>
          </p:nvSpPr>
          <p:spPr>
            <a:xfrm>
              <a:off x="5424570" y="8534387"/>
              <a:ext cx="4431300" cy="13233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To be able to have a  mortgage, householders are  required to have home  insurance. The cost of this  can vary. This household  pays £140 per year for  insurance.</a:t>
              </a:r>
              <a:endParaRPr sz="1400" b="0" i="0" u="none" strike="noStrike" cap="none">
                <a:solidFill>
                  <a:srgbClr val="000000"/>
                </a:solidFill>
                <a:latin typeface="Arial"/>
                <a:ea typeface="Arial"/>
                <a:cs typeface="Arial"/>
                <a:sym typeface="Arial"/>
              </a:endParaRPr>
            </a:p>
          </p:txBody>
        </p:sp>
        <p:sp>
          <p:nvSpPr>
            <p:cNvPr id="139" name="Google Shape;139;p6"/>
            <p:cNvSpPr txBox="1"/>
            <p:nvPr/>
          </p:nvSpPr>
          <p:spPr>
            <a:xfrm>
              <a:off x="6735322" y="5741905"/>
              <a:ext cx="2844900" cy="8310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0" i="0" u="none" strike="noStrike" cap="none" dirty="0">
                  <a:solidFill>
                    <a:srgbClr val="000000"/>
                  </a:solidFill>
                  <a:latin typeface="Arial"/>
                  <a:ea typeface="Arial"/>
                  <a:cs typeface="Arial"/>
                  <a:sym typeface="Arial"/>
                </a:rPr>
                <a:t>This household pays  £26 per month for a  phone line and  broadband.</a:t>
              </a:r>
              <a:endParaRPr sz="1400" b="0" i="0" u="none" strike="noStrike" cap="none" dirty="0">
                <a:solidFill>
                  <a:srgbClr val="000000"/>
                </a:solidFill>
                <a:latin typeface="Arial"/>
                <a:ea typeface="Arial"/>
                <a:cs typeface="Arial"/>
                <a:sym typeface="Arial"/>
              </a:endParaRPr>
            </a:p>
          </p:txBody>
        </p:sp>
        <p:sp>
          <p:nvSpPr>
            <p:cNvPr id="140" name="Google Shape;140;p6"/>
            <p:cNvSpPr txBox="1"/>
            <p:nvPr/>
          </p:nvSpPr>
          <p:spPr>
            <a:xfrm>
              <a:off x="165000" y="10346610"/>
              <a:ext cx="4803600" cy="8310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The council works out which band your house belongs  in according to its size and value, and charges you the  appropriate amount. This household pays £650 per  year for council tax.</a:t>
              </a:r>
              <a:endParaRPr sz="1400" b="0" i="0" u="none" strike="noStrike" cap="none">
                <a:solidFill>
                  <a:srgbClr val="000000"/>
                </a:solidFill>
                <a:latin typeface="Arial"/>
                <a:ea typeface="Arial"/>
                <a:cs typeface="Arial"/>
                <a:sym typeface="Arial"/>
              </a:endParaRPr>
            </a:p>
          </p:txBody>
        </p:sp>
      </p:grpSp>
      <p:pic>
        <p:nvPicPr>
          <p:cNvPr id="141" name="Google Shape;141;p6"/>
          <p:cNvPicPr preferRelativeResize="0"/>
          <p:nvPr/>
        </p:nvPicPr>
        <p:blipFill rotWithShape="1">
          <a:blip r:embed="rId3">
            <a:alphaModFix/>
          </a:blip>
          <a:srcRect l="13526" t="15391" r="14024" b="14776"/>
          <a:stretch/>
        </p:blipFill>
        <p:spPr>
          <a:xfrm>
            <a:off x="3147887" y="1973550"/>
            <a:ext cx="2240275" cy="25101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20" name="Google Shape;117;p5">
            <a:extLst>
              <a:ext uri="{FF2B5EF4-FFF2-40B4-BE49-F238E27FC236}">
                <a16:creationId xmlns:a16="http://schemas.microsoft.com/office/drawing/2014/main" id="{749D668E-BC55-4077-8C1C-F077484651C7}"/>
              </a:ext>
            </a:extLst>
          </p:cNvPr>
          <p:cNvSpPr/>
          <p:nvPr/>
        </p:nvSpPr>
        <p:spPr>
          <a:xfrm>
            <a:off x="-703385" y="-196949"/>
            <a:ext cx="10438228" cy="7301133"/>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7"/>
          <p:cNvSpPr txBox="1"/>
          <p:nvPr/>
        </p:nvSpPr>
        <p:spPr>
          <a:xfrm>
            <a:off x="194300" y="323575"/>
            <a:ext cx="8888400" cy="191100"/>
          </a:xfrm>
          <a:prstGeom prst="rect">
            <a:avLst/>
          </a:prstGeom>
          <a:noFill/>
          <a:ln>
            <a:noFill/>
          </a:ln>
        </p:spPr>
        <p:txBody>
          <a:bodyPr spcFirstLastPara="1" wrap="square" lIns="72075" tIns="36025" rIns="72075" bIns="360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GB" sz="2400" b="1" i="0" u="none" strike="noStrike" cap="none">
                <a:solidFill>
                  <a:srgbClr val="913F53"/>
                </a:solidFill>
                <a:latin typeface="Arial"/>
                <a:ea typeface="Arial"/>
                <a:cs typeface="Arial"/>
                <a:sym typeface="Arial"/>
              </a:rPr>
              <a:t>Cost of running a home (2 people, 2 children, somewhere in Leeds)</a:t>
            </a:r>
            <a:endParaRPr sz="2400" b="1" i="0" u="none" strike="noStrike" cap="none">
              <a:solidFill>
                <a:srgbClr val="913F53"/>
              </a:solidFill>
              <a:latin typeface="Arial"/>
              <a:ea typeface="Arial"/>
              <a:cs typeface="Arial"/>
              <a:sym typeface="Arial"/>
            </a:endParaRPr>
          </a:p>
        </p:txBody>
      </p:sp>
      <p:sp>
        <p:nvSpPr>
          <p:cNvPr id="147" name="Google Shape;147;p7"/>
          <p:cNvSpPr txBox="1"/>
          <p:nvPr/>
        </p:nvSpPr>
        <p:spPr>
          <a:xfrm>
            <a:off x="6960875" y="7176"/>
            <a:ext cx="2171700" cy="330300"/>
          </a:xfrm>
          <a:prstGeom prst="rect">
            <a:avLst/>
          </a:prstGeom>
          <a:solidFill>
            <a:srgbClr val="FFFFFF"/>
          </a:solidFill>
          <a:ln>
            <a:noFill/>
          </a:ln>
        </p:spPr>
        <p:txBody>
          <a:bodyPr spcFirstLastPara="1" wrap="square" lIns="72075" tIns="36025" rIns="72075" bIns="360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Standard version</a:t>
            </a:r>
            <a:endParaRPr sz="1300" b="0" i="0" u="none" strike="noStrike" cap="none">
              <a:solidFill>
                <a:srgbClr val="000000"/>
              </a:solidFill>
              <a:latin typeface="Arial"/>
              <a:ea typeface="Arial"/>
              <a:cs typeface="Arial"/>
              <a:sym typeface="Arial"/>
            </a:endParaRPr>
          </a:p>
        </p:txBody>
      </p:sp>
      <p:sp>
        <p:nvSpPr>
          <p:cNvPr id="148" name="Google Shape;148;p7"/>
          <p:cNvSpPr txBox="1"/>
          <p:nvPr/>
        </p:nvSpPr>
        <p:spPr>
          <a:xfrm>
            <a:off x="634725" y="1355794"/>
            <a:ext cx="14172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Water bill</a:t>
            </a:r>
            <a:endParaRPr sz="1400" b="1" i="0" u="none" strike="noStrike" cap="none">
              <a:solidFill>
                <a:srgbClr val="000000"/>
              </a:solidFill>
              <a:latin typeface="Arial"/>
              <a:ea typeface="Arial"/>
              <a:cs typeface="Arial"/>
              <a:sym typeface="Arial"/>
            </a:endParaRPr>
          </a:p>
        </p:txBody>
      </p:sp>
      <p:sp>
        <p:nvSpPr>
          <p:cNvPr id="149" name="Google Shape;149;p7"/>
          <p:cNvSpPr txBox="1"/>
          <p:nvPr/>
        </p:nvSpPr>
        <p:spPr>
          <a:xfrm>
            <a:off x="886135" y="3235306"/>
            <a:ext cx="11658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Gas bill</a:t>
            </a:r>
            <a:endParaRPr sz="1400" b="1" i="0" u="none" strike="noStrike" cap="none">
              <a:solidFill>
                <a:srgbClr val="000000"/>
              </a:solidFill>
              <a:latin typeface="Arial"/>
              <a:ea typeface="Arial"/>
              <a:cs typeface="Arial"/>
              <a:sym typeface="Arial"/>
            </a:endParaRPr>
          </a:p>
        </p:txBody>
      </p:sp>
      <p:sp>
        <p:nvSpPr>
          <p:cNvPr id="150" name="Google Shape;150;p7"/>
          <p:cNvSpPr txBox="1"/>
          <p:nvPr/>
        </p:nvSpPr>
        <p:spPr>
          <a:xfrm>
            <a:off x="96550" y="3524550"/>
            <a:ext cx="3177600" cy="4695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This household pays its  energy charges monthly.  The average electricity bill  is £50 per month.</a:t>
            </a:r>
            <a:endParaRPr sz="1400" b="0" i="0" u="none" strike="noStrike" cap="none">
              <a:solidFill>
                <a:srgbClr val="000000"/>
              </a:solidFill>
              <a:latin typeface="Arial"/>
              <a:ea typeface="Arial"/>
              <a:cs typeface="Arial"/>
              <a:sym typeface="Arial"/>
            </a:endParaRPr>
          </a:p>
        </p:txBody>
      </p:sp>
      <p:sp>
        <p:nvSpPr>
          <p:cNvPr id="151" name="Google Shape;151;p7"/>
          <p:cNvSpPr txBox="1"/>
          <p:nvPr/>
        </p:nvSpPr>
        <p:spPr>
          <a:xfrm>
            <a:off x="5989315" y="2482366"/>
            <a:ext cx="15774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Electric bill</a:t>
            </a:r>
            <a:endParaRPr sz="1400" b="1" i="0" u="none" strike="noStrike" cap="none">
              <a:solidFill>
                <a:srgbClr val="000000"/>
              </a:solidFill>
              <a:latin typeface="Arial"/>
              <a:ea typeface="Arial"/>
              <a:cs typeface="Arial"/>
              <a:sym typeface="Arial"/>
            </a:endParaRPr>
          </a:p>
        </p:txBody>
      </p:sp>
      <p:sp>
        <p:nvSpPr>
          <p:cNvPr id="152" name="Google Shape;152;p7"/>
          <p:cNvSpPr txBox="1"/>
          <p:nvPr/>
        </p:nvSpPr>
        <p:spPr>
          <a:xfrm>
            <a:off x="1748790" y="4913944"/>
            <a:ext cx="15774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Council tax</a:t>
            </a:r>
            <a:endParaRPr sz="1400" b="1" i="0" u="none" strike="noStrike" cap="none">
              <a:solidFill>
                <a:srgbClr val="000000"/>
              </a:solidFill>
              <a:latin typeface="Arial"/>
              <a:ea typeface="Arial"/>
              <a:cs typeface="Arial"/>
              <a:sym typeface="Arial"/>
            </a:endParaRPr>
          </a:p>
        </p:txBody>
      </p:sp>
      <p:sp>
        <p:nvSpPr>
          <p:cNvPr id="153" name="Google Shape;153;p7"/>
          <p:cNvSpPr txBox="1"/>
          <p:nvPr/>
        </p:nvSpPr>
        <p:spPr>
          <a:xfrm>
            <a:off x="5989330" y="3989466"/>
            <a:ext cx="24231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Internet/phone line</a:t>
            </a:r>
            <a:endParaRPr sz="1400" b="1" i="0" u="none" strike="noStrike" cap="none">
              <a:solidFill>
                <a:srgbClr val="000000"/>
              </a:solidFill>
              <a:latin typeface="Arial"/>
              <a:ea typeface="Arial"/>
              <a:cs typeface="Arial"/>
              <a:sym typeface="Arial"/>
            </a:endParaRPr>
          </a:p>
        </p:txBody>
      </p:sp>
      <p:sp>
        <p:nvSpPr>
          <p:cNvPr id="154" name="Google Shape;154;p7"/>
          <p:cNvSpPr txBox="1"/>
          <p:nvPr/>
        </p:nvSpPr>
        <p:spPr>
          <a:xfrm>
            <a:off x="5826850" y="5173627"/>
            <a:ext cx="21717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Home insurance</a:t>
            </a:r>
            <a:endParaRPr sz="1400" b="1" i="0" u="none" strike="noStrike" cap="none">
              <a:solidFill>
                <a:srgbClr val="000000"/>
              </a:solidFill>
              <a:latin typeface="Arial"/>
              <a:ea typeface="Arial"/>
              <a:cs typeface="Arial"/>
              <a:sym typeface="Arial"/>
            </a:endParaRPr>
          </a:p>
        </p:txBody>
      </p:sp>
      <p:sp>
        <p:nvSpPr>
          <p:cNvPr id="155" name="Google Shape;155;p7"/>
          <p:cNvSpPr txBox="1"/>
          <p:nvPr/>
        </p:nvSpPr>
        <p:spPr>
          <a:xfrm>
            <a:off x="6000735" y="1314363"/>
            <a:ext cx="1554600" cy="1911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a:solidFill>
                  <a:srgbClr val="000000"/>
                </a:solidFill>
                <a:latin typeface="Arial"/>
                <a:ea typeface="Arial"/>
                <a:cs typeface="Arial"/>
                <a:sym typeface="Arial"/>
              </a:rPr>
              <a:t>TV licence</a:t>
            </a:r>
            <a:endParaRPr sz="1400" b="1" i="0" u="none" strike="noStrike" cap="none">
              <a:solidFill>
                <a:srgbClr val="000000"/>
              </a:solidFill>
              <a:latin typeface="Arial"/>
              <a:ea typeface="Arial"/>
              <a:cs typeface="Arial"/>
              <a:sym typeface="Arial"/>
            </a:endParaRPr>
          </a:p>
        </p:txBody>
      </p:sp>
      <p:sp>
        <p:nvSpPr>
          <p:cNvPr id="156" name="Google Shape;156;p7"/>
          <p:cNvSpPr txBox="1"/>
          <p:nvPr/>
        </p:nvSpPr>
        <p:spPr>
          <a:xfrm>
            <a:off x="6006402" y="1546900"/>
            <a:ext cx="2857500" cy="3303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A colour TV licence costs  £150.50 for a year.</a:t>
            </a:r>
            <a:endParaRPr sz="1400" b="0" i="0" u="none" strike="noStrike" cap="none">
              <a:solidFill>
                <a:srgbClr val="000000"/>
              </a:solidFill>
              <a:latin typeface="Arial"/>
              <a:ea typeface="Arial"/>
              <a:cs typeface="Arial"/>
              <a:sym typeface="Arial"/>
            </a:endParaRPr>
          </a:p>
        </p:txBody>
      </p:sp>
      <p:sp>
        <p:nvSpPr>
          <p:cNvPr id="157" name="Google Shape;157;p7"/>
          <p:cNvSpPr txBox="1"/>
          <p:nvPr/>
        </p:nvSpPr>
        <p:spPr>
          <a:xfrm>
            <a:off x="5960650" y="2750451"/>
            <a:ext cx="2949000" cy="7476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a:ea typeface="Calibri"/>
                <a:cs typeface="Calibri"/>
                <a:sym typeface="Calibri"/>
              </a:rPr>
              <a:t>T</a:t>
            </a:r>
            <a:r>
              <a:rPr lang="en-GB" sz="1400" b="0" i="0" u="none" strike="noStrike" cap="none">
                <a:solidFill>
                  <a:srgbClr val="000000"/>
                </a:solidFill>
                <a:latin typeface="Arial"/>
                <a:ea typeface="Arial"/>
                <a:cs typeface="Arial"/>
                <a:sym typeface="Arial"/>
              </a:rPr>
              <a:t>his household pays its  energy charges monthly.  The average electricity bill  is £35 per month.</a:t>
            </a:r>
            <a:endParaRPr sz="1400" b="0" i="0" u="none" strike="noStrike" cap="none">
              <a:solidFill>
                <a:srgbClr val="000000"/>
              </a:solidFill>
              <a:latin typeface="Arial"/>
              <a:ea typeface="Arial"/>
              <a:cs typeface="Arial"/>
              <a:sym typeface="Arial"/>
            </a:endParaRPr>
          </a:p>
        </p:txBody>
      </p:sp>
      <p:sp>
        <p:nvSpPr>
          <p:cNvPr id="158" name="Google Shape;158;p7"/>
          <p:cNvSpPr txBox="1"/>
          <p:nvPr/>
        </p:nvSpPr>
        <p:spPr>
          <a:xfrm>
            <a:off x="96550" y="1663150"/>
            <a:ext cx="3177600" cy="4695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Water and sewerage charges  are different in different  regions. This household pays  £33 per month.</a:t>
            </a:r>
            <a:endParaRPr sz="1400" b="0" i="0" u="none" strike="noStrike" cap="none">
              <a:solidFill>
                <a:srgbClr val="000000"/>
              </a:solidFill>
              <a:latin typeface="Arial"/>
              <a:ea typeface="Arial"/>
              <a:cs typeface="Arial"/>
              <a:sym typeface="Arial"/>
            </a:endParaRPr>
          </a:p>
        </p:txBody>
      </p:sp>
      <p:sp>
        <p:nvSpPr>
          <p:cNvPr id="159" name="Google Shape;159;p7"/>
          <p:cNvSpPr txBox="1"/>
          <p:nvPr/>
        </p:nvSpPr>
        <p:spPr>
          <a:xfrm>
            <a:off x="5623445" y="5416572"/>
            <a:ext cx="3314700" cy="7476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To be able to have a  mortgage, householders are  required to have home  insurance. The cost of this  can vary. This household  pays £140 per year for  insurance.</a:t>
            </a:r>
            <a:endParaRPr sz="1400" b="0" i="0" u="none" strike="noStrike" cap="none">
              <a:solidFill>
                <a:srgbClr val="000000"/>
              </a:solidFill>
              <a:latin typeface="Arial"/>
              <a:ea typeface="Arial"/>
              <a:cs typeface="Arial"/>
              <a:sym typeface="Arial"/>
            </a:endParaRPr>
          </a:p>
        </p:txBody>
      </p:sp>
      <p:sp>
        <p:nvSpPr>
          <p:cNvPr id="160" name="Google Shape;160;p7"/>
          <p:cNvSpPr txBox="1"/>
          <p:nvPr/>
        </p:nvSpPr>
        <p:spPr>
          <a:xfrm>
            <a:off x="5909200" y="4210450"/>
            <a:ext cx="3051900" cy="4695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This household pays  £26 per month for a  phone line and  broadband.</a:t>
            </a:r>
            <a:endParaRPr sz="1400" b="0" i="0" u="none" strike="noStrike" cap="none">
              <a:solidFill>
                <a:srgbClr val="000000"/>
              </a:solidFill>
              <a:latin typeface="Arial"/>
              <a:ea typeface="Arial"/>
              <a:cs typeface="Arial"/>
              <a:sym typeface="Arial"/>
            </a:endParaRPr>
          </a:p>
        </p:txBody>
      </p:sp>
      <p:sp>
        <p:nvSpPr>
          <p:cNvPr id="161" name="Google Shape;161;p7"/>
          <p:cNvSpPr txBox="1"/>
          <p:nvPr/>
        </p:nvSpPr>
        <p:spPr>
          <a:xfrm>
            <a:off x="194300" y="5114800"/>
            <a:ext cx="4459500" cy="469500"/>
          </a:xfrm>
          <a:prstGeom prst="rect">
            <a:avLst/>
          </a:prstGeom>
          <a:no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400" b="0" i="0" u="none" strike="noStrike" cap="none">
                <a:solidFill>
                  <a:srgbClr val="000000"/>
                </a:solidFill>
                <a:latin typeface="Arial"/>
                <a:ea typeface="Arial"/>
                <a:cs typeface="Arial"/>
                <a:sym typeface="Arial"/>
              </a:rPr>
              <a:t>The council works out which band your house belongs  in according to its size and value, and charges you the  appropriate amount. This household pays £650 per  year for council tax.</a:t>
            </a:r>
            <a:endParaRPr sz="1400" b="0" i="0" u="none" strike="noStrike" cap="none">
              <a:solidFill>
                <a:srgbClr val="000000"/>
              </a:solidFill>
              <a:latin typeface="Arial"/>
              <a:ea typeface="Arial"/>
              <a:cs typeface="Arial"/>
              <a:sym typeface="Arial"/>
            </a:endParaRPr>
          </a:p>
        </p:txBody>
      </p:sp>
      <p:pic>
        <p:nvPicPr>
          <p:cNvPr id="162" name="Google Shape;162;p7"/>
          <p:cNvPicPr preferRelativeResize="0"/>
          <p:nvPr/>
        </p:nvPicPr>
        <p:blipFill rotWithShape="1">
          <a:blip r:embed="rId3">
            <a:alphaModFix/>
          </a:blip>
          <a:srcRect l="13526" t="15391" r="14024" b="14776"/>
          <a:stretch/>
        </p:blipFill>
        <p:spPr>
          <a:xfrm>
            <a:off x="3463325" y="1710550"/>
            <a:ext cx="2240275" cy="25101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20" name="Google Shape;117;p5">
            <a:extLst>
              <a:ext uri="{FF2B5EF4-FFF2-40B4-BE49-F238E27FC236}">
                <a16:creationId xmlns:a16="http://schemas.microsoft.com/office/drawing/2014/main" id="{B604CD54-CB28-4CC8-9899-6E1FA90F2233}"/>
              </a:ext>
            </a:extLst>
          </p:cNvPr>
          <p:cNvSpPr/>
          <p:nvPr/>
        </p:nvSpPr>
        <p:spPr>
          <a:xfrm>
            <a:off x="-576776" y="-365760"/>
            <a:ext cx="10339754" cy="7540283"/>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8"/>
          <p:cNvSpPr txBox="1"/>
          <p:nvPr/>
        </p:nvSpPr>
        <p:spPr>
          <a:xfrm>
            <a:off x="0" y="337475"/>
            <a:ext cx="9144000" cy="191100"/>
          </a:xfrm>
          <a:prstGeom prst="rect">
            <a:avLst/>
          </a:prstGeom>
          <a:noFill/>
          <a:ln>
            <a:noFill/>
          </a:ln>
        </p:spPr>
        <p:txBody>
          <a:bodyPr spcFirstLastPara="1" wrap="square" lIns="72075" tIns="36025" rIns="72075" bIns="360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GB" sz="2200" b="1" i="0" u="none" strike="noStrike" cap="none">
                <a:solidFill>
                  <a:srgbClr val="913F53"/>
                </a:solidFill>
                <a:latin typeface="Arial"/>
                <a:ea typeface="Arial"/>
                <a:cs typeface="Arial"/>
                <a:sym typeface="Arial"/>
              </a:rPr>
              <a:t>Cost of running a home (2 people, 2 children, somewhere in Leeds)</a:t>
            </a:r>
            <a:endParaRPr sz="2200" b="1" i="0" u="none" strike="noStrike" cap="none">
              <a:solidFill>
                <a:srgbClr val="913F53"/>
              </a:solidFill>
              <a:latin typeface="Arial"/>
              <a:ea typeface="Arial"/>
              <a:cs typeface="Arial"/>
              <a:sym typeface="Arial"/>
            </a:endParaRPr>
          </a:p>
        </p:txBody>
      </p:sp>
      <p:sp>
        <p:nvSpPr>
          <p:cNvPr id="168" name="Google Shape;168;p8"/>
          <p:cNvSpPr txBox="1"/>
          <p:nvPr/>
        </p:nvSpPr>
        <p:spPr>
          <a:xfrm>
            <a:off x="6960875" y="7175"/>
            <a:ext cx="2228700" cy="330300"/>
          </a:xfrm>
          <a:prstGeom prst="rect">
            <a:avLst/>
          </a:prstGeom>
          <a:solidFill>
            <a:srgbClr val="FFFFFF"/>
          </a:solidFill>
          <a:ln>
            <a:noFill/>
          </a:ln>
        </p:spPr>
        <p:txBody>
          <a:bodyPr spcFirstLastPara="1" wrap="square" lIns="72075" tIns="36025" rIns="72075" bIns="360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Support version</a:t>
            </a:r>
            <a:endParaRPr sz="1300" b="0" i="0" u="none" strike="noStrike" cap="none">
              <a:solidFill>
                <a:srgbClr val="000000"/>
              </a:solidFill>
              <a:latin typeface="Arial"/>
              <a:ea typeface="Arial"/>
              <a:cs typeface="Arial"/>
              <a:sym typeface="Arial"/>
            </a:endParaRPr>
          </a:p>
        </p:txBody>
      </p:sp>
      <p:sp>
        <p:nvSpPr>
          <p:cNvPr id="169" name="Google Shape;169;p8"/>
          <p:cNvSpPr txBox="1"/>
          <p:nvPr/>
        </p:nvSpPr>
        <p:spPr>
          <a:xfrm>
            <a:off x="125850" y="2087625"/>
            <a:ext cx="3566100" cy="330300"/>
          </a:xfrm>
          <a:prstGeom prst="rect">
            <a:avLst/>
          </a:prstGeom>
          <a:solidFill>
            <a:srgbClr val="FFFFFF"/>
          </a:solid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FF0000"/>
                </a:solidFill>
                <a:latin typeface="Arial"/>
                <a:ea typeface="Arial"/>
                <a:cs typeface="Arial"/>
                <a:sym typeface="Arial"/>
              </a:rPr>
              <a:t>Water bill</a:t>
            </a:r>
            <a:endParaRPr sz="1300" b="0" i="0" u="none" strike="noStrike" cap="none">
              <a:solidFill>
                <a:srgbClr val="FF0000"/>
              </a:solidFill>
              <a:latin typeface="Arial"/>
              <a:ea typeface="Arial"/>
              <a:cs typeface="Arial"/>
              <a:sym typeface="Arial"/>
            </a:endParaRPr>
          </a:p>
        </p:txBody>
      </p:sp>
      <p:sp>
        <p:nvSpPr>
          <p:cNvPr id="170" name="Google Shape;170;p8"/>
          <p:cNvSpPr txBox="1"/>
          <p:nvPr/>
        </p:nvSpPr>
        <p:spPr>
          <a:xfrm>
            <a:off x="3321925" y="3455525"/>
            <a:ext cx="2320200" cy="330300"/>
          </a:xfrm>
          <a:prstGeom prst="rect">
            <a:avLst/>
          </a:prstGeom>
          <a:solidFill>
            <a:srgbClr val="FFFFFF"/>
          </a:solid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FF0000"/>
                </a:solidFill>
                <a:latin typeface="Arial"/>
                <a:ea typeface="Arial"/>
                <a:cs typeface="Arial"/>
                <a:sym typeface="Arial"/>
              </a:rPr>
              <a:t>Gas bill</a:t>
            </a:r>
            <a:endParaRPr sz="1300" b="0" i="0" u="none" strike="noStrike" cap="none">
              <a:solidFill>
                <a:srgbClr val="FF0000"/>
              </a:solidFill>
              <a:latin typeface="Arial"/>
              <a:ea typeface="Arial"/>
              <a:cs typeface="Arial"/>
              <a:sym typeface="Arial"/>
            </a:endParaRPr>
          </a:p>
        </p:txBody>
      </p:sp>
      <p:sp>
        <p:nvSpPr>
          <p:cNvPr id="171" name="Google Shape;171;p8"/>
          <p:cNvSpPr txBox="1"/>
          <p:nvPr/>
        </p:nvSpPr>
        <p:spPr>
          <a:xfrm>
            <a:off x="3325575" y="3682150"/>
            <a:ext cx="2320200" cy="1567800"/>
          </a:xfrm>
          <a:prstGeom prst="rect">
            <a:avLst/>
          </a:prstGeom>
          <a:solidFill>
            <a:srgbClr val="FFFFFF"/>
          </a:solid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This household pays its energy charges  monthly. The average electricity bill is £50 per  month.</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FF0000"/>
                </a:solidFill>
                <a:latin typeface="Arial"/>
                <a:ea typeface="Arial"/>
                <a:cs typeface="Arial"/>
                <a:sym typeface="Arial"/>
              </a:rPr>
              <a:t>Multiply by 12 to find the yearly cost for gas.</a:t>
            </a:r>
            <a:endParaRPr sz="1300" b="0" i="0" u="none" strike="noStrike" cap="none">
              <a:solidFill>
                <a:srgbClr val="FF0000"/>
              </a:solidFill>
              <a:latin typeface="Arial"/>
              <a:ea typeface="Arial"/>
              <a:cs typeface="Arial"/>
              <a:sym typeface="Arial"/>
            </a:endParaRPr>
          </a:p>
        </p:txBody>
      </p:sp>
      <p:sp>
        <p:nvSpPr>
          <p:cNvPr id="172" name="Google Shape;172;p8"/>
          <p:cNvSpPr txBox="1"/>
          <p:nvPr/>
        </p:nvSpPr>
        <p:spPr>
          <a:xfrm>
            <a:off x="6206500" y="804550"/>
            <a:ext cx="2460300" cy="330300"/>
          </a:xfrm>
          <a:prstGeom prst="rect">
            <a:avLst/>
          </a:prstGeom>
          <a:solidFill>
            <a:srgbClr val="FFFFFF"/>
          </a:solid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FF0000"/>
                </a:solidFill>
                <a:latin typeface="Arial"/>
                <a:ea typeface="Arial"/>
                <a:cs typeface="Arial"/>
                <a:sym typeface="Arial"/>
              </a:rPr>
              <a:t>Electric bill</a:t>
            </a:r>
            <a:endParaRPr sz="1300" b="0" i="0" u="none" strike="noStrike" cap="none">
              <a:solidFill>
                <a:srgbClr val="FF0000"/>
              </a:solidFill>
              <a:latin typeface="Arial"/>
              <a:ea typeface="Arial"/>
              <a:cs typeface="Arial"/>
              <a:sym typeface="Arial"/>
            </a:endParaRPr>
          </a:p>
        </p:txBody>
      </p:sp>
      <p:sp>
        <p:nvSpPr>
          <p:cNvPr id="173" name="Google Shape;173;p8"/>
          <p:cNvSpPr txBox="1"/>
          <p:nvPr/>
        </p:nvSpPr>
        <p:spPr>
          <a:xfrm>
            <a:off x="209800" y="3682150"/>
            <a:ext cx="2110500" cy="330300"/>
          </a:xfrm>
          <a:prstGeom prst="rect">
            <a:avLst/>
          </a:prstGeom>
          <a:solidFill>
            <a:srgbClr val="FFFFFF"/>
          </a:solid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FF"/>
                </a:solidFill>
                <a:latin typeface="Arial"/>
                <a:ea typeface="Arial"/>
                <a:cs typeface="Arial"/>
                <a:sym typeface="Arial"/>
              </a:rPr>
              <a:t>Council tax</a:t>
            </a:r>
            <a:endParaRPr sz="1300" b="0" i="0" u="none" strike="noStrike" cap="none">
              <a:solidFill>
                <a:srgbClr val="0000FF"/>
              </a:solidFill>
              <a:latin typeface="Arial"/>
              <a:ea typeface="Arial"/>
              <a:cs typeface="Arial"/>
              <a:sym typeface="Arial"/>
            </a:endParaRPr>
          </a:p>
        </p:txBody>
      </p:sp>
      <p:sp>
        <p:nvSpPr>
          <p:cNvPr id="174" name="Google Shape;174;p8"/>
          <p:cNvSpPr txBox="1"/>
          <p:nvPr/>
        </p:nvSpPr>
        <p:spPr>
          <a:xfrm>
            <a:off x="6275075" y="2614775"/>
            <a:ext cx="2628900" cy="330300"/>
          </a:xfrm>
          <a:prstGeom prst="rect">
            <a:avLst/>
          </a:prstGeom>
          <a:solidFill>
            <a:srgbClr val="FFFFFF"/>
          </a:solid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FF0000"/>
                </a:solidFill>
                <a:latin typeface="Arial"/>
                <a:ea typeface="Arial"/>
                <a:cs typeface="Arial"/>
                <a:sym typeface="Arial"/>
              </a:rPr>
              <a:t>Internet/phone line</a:t>
            </a:r>
            <a:endParaRPr sz="1300" b="0" i="0" u="none" strike="noStrike" cap="none">
              <a:solidFill>
                <a:srgbClr val="FF0000"/>
              </a:solidFill>
              <a:latin typeface="Arial"/>
              <a:ea typeface="Arial"/>
              <a:cs typeface="Arial"/>
              <a:sym typeface="Arial"/>
            </a:endParaRPr>
          </a:p>
        </p:txBody>
      </p:sp>
      <p:sp>
        <p:nvSpPr>
          <p:cNvPr id="175" name="Google Shape;175;p8"/>
          <p:cNvSpPr txBox="1"/>
          <p:nvPr/>
        </p:nvSpPr>
        <p:spPr>
          <a:xfrm>
            <a:off x="6172300" y="4113750"/>
            <a:ext cx="2798400" cy="231000"/>
          </a:xfrm>
          <a:prstGeom prst="rect">
            <a:avLst/>
          </a:prstGeom>
          <a:solidFill>
            <a:srgbClr val="FFFFFF"/>
          </a:solid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FF"/>
                </a:solidFill>
                <a:latin typeface="Arial"/>
                <a:ea typeface="Arial"/>
                <a:cs typeface="Arial"/>
                <a:sym typeface="Arial"/>
              </a:rPr>
              <a:t>Home insurance</a:t>
            </a:r>
            <a:endParaRPr sz="1300" b="0" i="0" u="none" strike="noStrike" cap="none">
              <a:solidFill>
                <a:srgbClr val="0000FF"/>
              </a:solidFill>
              <a:latin typeface="Arial"/>
              <a:ea typeface="Arial"/>
              <a:cs typeface="Arial"/>
              <a:sym typeface="Arial"/>
            </a:endParaRPr>
          </a:p>
        </p:txBody>
      </p:sp>
      <p:sp>
        <p:nvSpPr>
          <p:cNvPr id="176" name="Google Shape;176;p8"/>
          <p:cNvSpPr txBox="1"/>
          <p:nvPr/>
        </p:nvSpPr>
        <p:spPr>
          <a:xfrm>
            <a:off x="209625" y="1009350"/>
            <a:ext cx="2110500" cy="330300"/>
          </a:xfrm>
          <a:prstGeom prst="rect">
            <a:avLst/>
          </a:prstGeom>
          <a:solidFill>
            <a:srgbClr val="FFFFFF"/>
          </a:solid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FF"/>
                </a:solidFill>
                <a:latin typeface="Arial"/>
                <a:ea typeface="Arial"/>
                <a:cs typeface="Arial"/>
                <a:sym typeface="Arial"/>
              </a:rPr>
              <a:t>TV licence</a:t>
            </a:r>
            <a:endParaRPr sz="1300" b="0" i="0" u="none" strike="noStrike" cap="none">
              <a:solidFill>
                <a:srgbClr val="0000FF"/>
              </a:solidFill>
              <a:latin typeface="Arial"/>
              <a:ea typeface="Arial"/>
              <a:cs typeface="Arial"/>
              <a:sym typeface="Arial"/>
            </a:endParaRPr>
          </a:p>
        </p:txBody>
      </p:sp>
      <p:sp>
        <p:nvSpPr>
          <p:cNvPr id="177" name="Google Shape;177;p8"/>
          <p:cNvSpPr txBox="1"/>
          <p:nvPr/>
        </p:nvSpPr>
        <p:spPr>
          <a:xfrm>
            <a:off x="209800" y="1296050"/>
            <a:ext cx="2110500" cy="521100"/>
          </a:xfrm>
          <a:prstGeom prst="rect">
            <a:avLst/>
          </a:prstGeom>
          <a:solidFill>
            <a:srgbClr val="FFFFFF"/>
          </a:solid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A colour TV licence costs  £150.50 for a year.</a:t>
            </a:r>
            <a:endParaRPr sz="1300" b="0" i="0" u="none" strike="noStrike" cap="none">
              <a:solidFill>
                <a:srgbClr val="000000"/>
              </a:solidFill>
              <a:latin typeface="Arial"/>
              <a:ea typeface="Arial"/>
              <a:cs typeface="Arial"/>
              <a:sym typeface="Arial"/>
            </a:endParaRPr>
          </a:p>
        </p:txBody>
      </p:sp>
      <p:sp>
        <p:nvSpPr>
          <p:cNvPr id="178" name="Google Shape;178;p8"/>
          <p:cNvSpPr txBox="1"/>
          <p:nvPr/>
        </p:nvSpPr>
        <p:spPr>
          <a:xfrm>
            <a:off x="6206500" y="1111925"/>
            <a:ext cx="2460300" cy="1281900"/>
          </a:xfrm>
          <a:prstGeom prst="rect">
            <a:avLst/>
          </a:prstGeom>
          <a:solidFill>
            <a:srgbClr val="FFFFFF"/>
          </a:solid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This household pays its  energy charges monthly.  The average electricity bill  is £35 per month.</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FF0000"/>
                </a:solidFill>
                <a:latin typeface="Arial"/>
                <a:ea typeface="Arial"/>
                <a:cs typeface="Arial"/>
                <a:sym typeface="Arial"/>
              </a:rPr>
              <a:t>Multiply by 12 to find the  yearly cost for electricity.</a:t>
            </a:r>
            <a:endParaRPr sz="1300" b="0" i="0" u="none" strike="noStrike" cap="none">
              <a:solidFill>
                <a:srgbClr val="FF0000"/>
              </a:solidFill>
              <a:latin typeface="Arial"/>
              <a:ea typeface="Arial"/>
              <a:cs typeface="Arial"/>
              <a:sym typeface="Arial"/>
            </a:endParaRPr>
          </a:p>
        </p:txBody>
      </p:sp>
      <p:sp>
        <p:nvSpPr>
          <p:cNvPr id="179" name="Google Shape;179;p8"/>
          <p:cNvSpPr txBox="1"/>
          <p:nvPr/>
        </p:nvSpPr>
        <p:spPr>
          <a:xfrm>
            <a:off x="125850" y="2393825"/>
            <a:ext cx="3566100" cy="824700"/>
          </a:xfrm>
          <a:prstGeom prst="rect">
            <a:avLst/>
          </a:prstGeom>
          <a:solidFill>
            <a:srgbClr val="FFFFFF"/>
          </a:solid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Water and sewerage charges  are different in different regions.  This household pays £33 per  month.</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FF0000"/>
                </a:solidFill>
                <a:latin typeface="Arial"/>
                <a:ea typeface="Arial"/>
                <a:cs typeface="Arial"/>
                <a:sym typeface="Arial"/>
              </a:rPr>
              <a:t>Multiply by 12 to find the yearly  cost for water.</a:t>
            </a:r>
            <a:endParaRPr sz="1300" b="0" i="0" u="none" strike="noStrike" cap="none">
              <a:solidFill>
                <a:srgbClr val="FF0000"/>
              </a:solidFill>
              <a:latin typeface="Arial"/>
              <a:ea typeface="Arial"/>
              <a:cs typeface="Arial"/>
              <a:sym typeface="Arial"/>
            </a:endParaRPr>
          </a:p>
        </p:txBody>
      </p:sp>
      <p:sp>
        <p:nvSpPr>
          <p:cNvPr id="180" name="Google Shape;180;p8"/>
          <p:cNvSpPr txBox="1"/>
          <p:nvPr/>
        </p:nvSpPr>
        <p:spPr>
          <a:xfrm>
            <a:off x="6172200" y="4325700"/>
            <a:ext cx="2798400" cy="1057500"/>
          </a:xfrm>
          <a:prstGeom prst="rect">
            <a:avLst/>
          </a:prstGeom>
          <a:solidFill>
            <a:srgbClr val="FFFFFF"/>
          </a:solid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To be able to have a  mortgage, householders  need to have home  insurance. This household  pays £140 per year for  insurance.</a:t>
            </a:r>
            <a:endParaRPr sz="1300" b="0" i="0" u="none" strike="noStrike" cap="none">
              <a:solidFill>
                <a:srgbClr val="000000"/>
              </a:solidFill>
              <a:latin typeface="Arial"/>
              <a:ea typeface="Arial"/>
              <a:cs typeface="Arial"/>
              <a:sym typeface="Arial"/>
            </a:endParaRPr>
          </a:p>
        </p:txBody>
      </p:sp>
      <p:sp>
        <p:nvSpPr>
          <p:cNvPr id="181" name="Google Shape;181;p8"/>
          <p:cNvSpPr txBox="1"/>
          <p:nvPr/>
        </p:nvSpPr>
        <p:spPr>
          <a:xfrm>
            <a:off x="6275075" y="2866700"/>
            <a:ext cx="2628900" cy="1057500"/>
          </a:xfrm>
          <a:prstGeom prst="rect">
            <a:avLst/>
          </a:prstGeom>
          <a:solidFill>
            <a:srgbClr val="FFFFFF"/>
          </a:solid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This household pays  £26 per month for a  phone line and  broadband.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FF0000"/>
                </a:solidFill>
                <a:latin typeface="Arial"/>
                <a:ea typeface="Arial"/>
                <a:cs typeface="Arial"/>
                <a:sym typeface="Arial"/>
              </a:rPr>
              <a:t>Multiply by 12 to find  the yearly cost for  internet.</a:t>
            </a:r>
            <a:endParaRPr sz="1300" b="0" i="0" u="none" strike="noStrike" cap="none">
              <a:solidFill>
                <a:srgbClr val="FF0000"/>
              </a:solidFill>
              <a:latin typeface="Arial"/>
              <a:ea typeface="Arial"/>
              <a:cs typeface="Arial"/>
              <a:sym typeface="Arial"/>
            </a:endParaRPr>
          </a:p>
        </p:txBody>
      </p:sp>
      <p:sp>
        <p:nvSpPr>
          <p:cNvPr id="182" name="Google Shape;182;p8"/>
          <p:cNvSpPr txBox="1"/>
          <p:nvPr/>
        </p:nvSpPr>
        <p:spPr>
          <a:xfrm>
            <a:off x="209550" y="3924200"/>
            <a:ext cx="2110500" cy="1656900"/>
          </a:xfrm>
          <a:prstGeom prst="rect">
            <a:avLst/>
          </a:prstGeom>
          <a:solidFill>
            <a:srgbClr val="FFFFFF"/>
          </a:solid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The council works out which band your house belongs  in according to its size and value, and charges you the  appropriate amount. This household pays £650 per  year for council tax.</a:t>
            </a:r>
            <a:endParaRPr sz="1300" b="0" i="0" u="none" strike="noStrike" cap="none">
              <a:solidFill>
                <a:srgbClr val="000000"/>
              </a:solidFill>
              <a:latin typeface="Arial"/>
              <a:ea typeface="Arial"/>
              <a:cs typeface="Arial"/>
              <a:sym typeface="Arial"/>
            </a:endParaRPr>
          </a:p>
        </p:txBody>
      </p:sp>
      <p:sp>
        <p:nvSpPr>
          <p:cNvPr id="183" name="Google Shape;183;p8"/>
          <p:cNvSpPr txBox="1"/>
          <p:nvPr/>
        </p:nvSpPr>
        <p:spPr>
          <a:xfrm>
            <a:off x="289100" y="5713475"/>
            <a:ext cx="8730300" cy="1057500"/>
          </a:xfrm>
          <a:prstGeom prst="rect">
            <a:avLst/>
          </a:prstGeom>
          <a:solidFill>
            <a:srgbClr val="FFFFFF"/>
          </a:solidFill>
          <a:ln>
            <a:noFill/>
          </a:ln>
        </p:spPr>
        <p:txBody>
          <a:bodyPr spcFirstLastPara="1" wrap="square" lIns="72075" tIns="36025" rIns="72075" bIns="360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Total cost = water + tv licence + electric + internet + insurance + gas +  tax</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 = _____ + ______   + ______ + ______ +  ______  + _____ + ______</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 =</a:t>
            </a:r>
            <a:endParaRPr sz="1300" b="0" i="0" u="none" strike="noStrike" cap="none">
              <a:solidFill>
                <a:srgbClr val="000000"/>
              </a:solidFill>
              <a:latin typeface="Arial"/>
              <a:ea typeface="Arial"/>
              <a:cs typeface="Arial"/>
              <a:sym typeface="Arial"/>
            </a:endParaRPr>
          </a:p>
        </p:txBody>
      </p:sp>
      <p:pic>
        <p:nvPicPr>
          <p:cNvPr id="184" name="Google Shape;184;p8"/>
          <p:cNvPicPr preferRelativeResize="0"/>
          <p:nvPr/>
        </p:nvPicPr>
        <p:blipFill rotWithShape="1">
          <a:blip r:embed="rId3">
            <a:alphaModFix/>
          </a:blip>
          <a:srcRect l="13526" t="15391" r="14024" b="14776"/>
          <a:stretch/>
        </p:blipFill>
        <p:spPr>
          <a:xfrm>
            <a:off x="3888238" y="1009350"/>
            <a:ext cx="1971750" cy="220927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TotalTime>
  <Words>4144</Words>
  <Application>Microsoft Office PowerPoint</Application>
  <PresentationFormat>On-screen Show (4:3)</PresentationFormat>
  <Paragraphs>444</Paragraphs>
  <Slides>28</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Magnall</dc:creator>
  <cp:lastModifiedBy>Sarah Fishwick</cp:lastModifiedBy>
  <cp:revision>35</cp:revision>
  <dcterms:created xsi:type="dcterms:W3CDTF">2019-04-29T15:44:28Z</dcterms:created>
  <dcterms:modified xsi:type="dcterms:W3CDTF">2020-06-16T10:52:36Z</dcterms:modified>
</cp:coreProperties>
</file>