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6EAcaimfn/hLd9lYdWGy1FcTE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quirkyscience.com/wp-content/uploads/2013/10/Idea-Pixabay-by-OpenClips.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fnwmdW_RnVQ"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results?search_query=le+gaspillage+alimentair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https://cdn.pixabay.com/photo/2017/09/08/18/20/garbage-2729608_640.jpg</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https://www.facebook.com/VohitraEnvironnement/photos/bc.AboMhVNl4VAwSZgxz7GE9pqmKPL3upILeu-qn4vLlrdiKknUOK7-aOy4IQeOEOWXjprmrO4LfDrIQwu17wc4s2KtmVg8I2WszhX4ufxKFsBcrfvV4b1zxxcXMpgLP9K0j-bzGs4vzeVDsJs3KSXw_Sbu/535796286906196/?type=1&amp;opaqueCursor=Abq6Vaf39vg5MHhsWq3LCX_9xcpMoNPbtuLa3zFuUNtRjSuY-_lnFkXyjbH9D8AVJPSR4ynicQCyIcfocPnI748Dh5MrVfFD4dSfujxPYW-Z2OB96pv6FK441lqBCaKuiHPhXsfkgOqZzueltJW-LJvzbw6MRQ61on7d4r0Hr0zNcetJ7cOfs9EuE8ruw-HbxoOAuYBB4RJsLy79vxGPhD1Rstma5gTpJstRegj7lEqDbhz-DkTi1FQGdnfd7A2SRUfrS6ML8B5HdO0iZmAUDmBPgJonZE4Cp1WCQpdzvQyCM56gCWxC5Rld2t2qX_X-63sNti61KgumEcOEUuziiU1ZTjNQjO5a7LT78p1bsozZL_T2rNOQicZ8MO1CW3Vs-eQxxZcuuVbFlDFsBBt_7Ag9lQB_u6wpw1gDQ_Z74Mu7kjED3wwxwuS8s2w2HKHjippLYQVODaG8VTnl_azMNa4SbpCHpog2RrynGEM88A2x6A&amp;theater</a:t>
            </a:r>
            <a:endParaRPr/>
          </a:p>
          <a:p>
            <a:pPr marL="0" lvl="0" indent="0" algn="l" rtl="0">
              <a:spcBef>
                <a:spcPts val="0"/>
              </a:spcBef>
              <a:spcAft>
                <a:spcPts val="0"/>
              </a:spcAft>
              <a:buNone/>
            </a:pPr>
            <a:r>
              <a:rPr lang="en-US"/>
              <a:t>Source Vohitra Consommation </a:t>
            </a:r>
            <a:endParaRPr/>
          </a:p>
          <a:p>
            <a:pPr marL="0" lvl="0" indent="0" algn="l" rtl="0">
              <a:spcBef>
                <a:spcPts val="0"/>
              </a:spcBef>
              <a:spcAft>
                <a:spcPts val="0"/>
              </a:spcAft>
              <a:buNone/>
            </a:pPr>
            <a:endParaRPr/>
          </a:p>
          <a:p>
            <a:pPr marL="0" lvl="0" indent="0" algn="l" rtl="0">
              <a:spcBef>
                <a:spcPts val="0"/>
              </a:spcBef>
              <a:spcAft>
                <a:spcPts val="0"/>
              </a:spcAft>
              <a:buNone/>
            </a:pPr>
            <a:r>
              <a:rPr lang="en-US"/>
              <a:t>Some further prompts for discussion around how to reduce our waste in more general terms </a:t>
            </a:r>
            <a:endParaRPr/>
          </a:p>
        </p:txBody>
      </p:sp>
      <p:sp>
        <p:nvSpPr>
          <p:cNvPr id="170" name="Google Shape;17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u="sng">
                <a:solidFill>
                  <a:schemeClr val="hlink"/>
                </a:solidFill>
                <a:hlinkClick r:id="rId3"/>
              </a:rPr>
              <a:t>http://www.quirkyscience.com/wp-content/uploads/2013/10/Idea-Pixabay-by-OpenClips.jpg</a:t>
            </a:r>
            <a:r>
              <a:rPr lang="en-US"/>
              <a:t> </a:t>
            </a:r>
            <a:endParaRPr/>
          </a:p>
        </p:txBody>
      </p:sp>
      <p:sp>
        <p:nvSpPr>
          <p:cNvPr id="177" name="Google Shape;17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e3cf6bdac_25_4: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e3cf6bdac_25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3cf6bda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e3cf6bda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7e3cf6bda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e3cf6bdac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e3cf6bdac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e3cf6bdac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Picture prompt activity. Camels eating food waste from out of the waste bins in the UAE, 2019. (picture: Adam Ranson)</a:t>
            </a:r>
            <a:endParaRPr/>
          </a:p>
        </p:txBody>
      </p:sp>
      <p:sp>
        <p:nvSpPr>
          <p:cNvPr id="107" name="Google Shape;10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Video: </a:t>
            </a:r>
            <a:r>
              <a:rPr lang="en-US" sz="1200" u="sng">
                <a:solidFill>
                  <a:schemeClr val="dk1"/>
                </a:solidFill>
                <a:latin typeface="Calibri"/>
                <a:ea typeface="Calibri"/>
                <a:cs typeface="Calibri"/>
                <a:sym typeface="Calibri"/>
                <a:hlinkClick r:id="rId3"/>
              </a:rPr>
              <a:t>https://www.youtube.com/watch?v=fnwmdW_RnVQ</a:t>
            </a:r>
            <a:r>
              <a:rPr lang="en-US" sz="1200" u="sng">
                <a:solidFill>
                  <a:schemeClr val="dk1"/>
                </a:solidFill>
                <a:latin typeface="Calibri"/>
                <a:ea typeface="Calibri"/>
                <a:cs typeface="Calibri"/>
                <a:sym typeface="Calibri"/>
              </a:rPr>
              <a:t>; </a:t>
            </a:r>
            <a:br>
              <a:rPr lang="en-US" sz="1200" u="sng">
                <a:solidFill>
                  <a:schemeClr val="dk1"/>
                </a:solidFill>
                <a:latin typeface="Calibri"/>
                <a:ea typeface="Calibri"/>
                <a:cs typeface="Calibri"/>
                <a:sym typeface="Calibri"/>
              </a:rPr>
            </a:br>
            <a:r>
              <a:rPr lang="en-US" sz="1200" u="none">
                <a:solidFill>
                  <a:schemeClr val="dk1"/>
                </a:solidFill>
                <a:latin typeface="Calibri"/>
                <a:ea typeface="Calibri"/>
                <a:cs typeface="Calibri"/>
                <a:sym typeface="Calibri"/>
              </a:rPr>
              <a:t>additional video: </a:t>
            </a:r>
            <a:r>
              <a:rPr lang="en-US" sz="1200" u="sng">
                <a:solidFill>
                  <a:schemeClr val="dk1"/>
                </a:solidFill>
                <a:latin typeface="Calibri"/>
                <a:ea typeface="Calibri"/>
                <a:cs typeface="Calibri"/>
                <a:sym typeface="Calibri"/>
                <a:hlinkClick r:id="rId4"/>
              </a:rPr>
              <a:t>https://www.youtube.com/results?search_query=le+gaspillage+alimentaire</a:t>
            </a:r>
            <a:br>
              <a:rPr lang="en-US" sz="1200" u="sng">
                <a:solidFill>
                  <a:schemeClr val="dk1"/>
                </a:solidFill>
                <a:latin typeface="Calibri"/>
                <a:ea typeface="Calibri"/>
                <a:cs typeface="Calibri"/>
                <a:sym typeface="Calibri"/>
              </a:rPr>
            </a:br>
            <a:endParaRPr u="none"/>
          </a:p>
        </p:txBody>
      </p:sp>
      <p:sp>
        <p:nvSpPr>
          <p:cNvPr id="114" name="Google Shape;11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Text and pictures based on video on PPT slide 6. </a:t>
            </a:r>
            <a:br>
              <a:rPr lang="en-US"/>
            </a:br>
            <a:r>
              <a:rPr lang="en-US"/>
              <a:t>Worksheet with 7 phrases provided; teacher version with English translations provided at the end of the document)</a:t>
            </a:r>
            <a:br>
              <a:rPr lang="en-US"/>
            </a:br>
            <a:endParaRPr/>
          </a:p>
        </p:txBody>
      </p:sp>
      <p:sp>
        <p:nvSpPr>
          <p:cNvPr id="121" name="Google Shape;12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Solutions:1C, 2A, 3F, 4G, 5D, 6B, 7E</a:t>
            </a:r>
            <a:br>
              <a:rPr lang="en-US"/>
            </a:br>
            <a:endParaRPr/>
          </a:p>
        </p:txBody>
      </p:sp>
      <p:sp>
        <p:nvSpPr>
          <p:cNvPr id="135" name="Google Shape;13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Word doc – dominoes game to establish main facts about food waste in France </a:t>
            </a:r>
            <a:endParaRPr/>
          </a:p>
        </p:txBody>
      </p:sp>
      <p:sp>
        <p:nvSpPr>
          <p:cNvPr id="155" name="Google Shape;15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Word doc</a:t>
            </a:r>
            <a:endParaRPr/>
          </a:p>
          <a:p>
            <a:pPr marL="0" lvl="0" indent="0" algn="l" rtl="0">
              <a:spcBef>
                <a:spcPts val="0"/>
              </a:spcBef>
              <a:spcAft>
                <a:spcPts val="0"/>
              </a:spcAft>
              <a:buNone/>
            </a:pPr>
            <a:r>
              <a:rPr lang="en-US"/>
              <a:t>Pupils work in pairs and try to piece together the telephone conversation between Amélie (who has just started at University) and maman</a:t>
            </a:r>
            <a:endParaRPr/>
          </a:p>
          <a:p>
            <a:pPr marL="0" lvl="0" indent="0" algn="l" rtl="0">
              <a:spcBef>
                <a:spcPts val="0"/>
              </a:spcBef>
              <a:spcAft>
                <a:spcPts val="0"/>
              </a:spcAft>
              <a:buNone/>
            </a:pPr>
            <a:r>
              <a:rPr lang="en-US"/>
              <a:t>Teacher cuts up the conversation and pops into envelopes and pupils have to piece it back together in the correct order</a:t>
            </a:r>
            <a:endParaRPr/>
          </a:p>
          <a:p>
            <a:pPr marL="0" lvl="0" indent="0" algn="l" rtl="0">
              <a:spcBef>
                <a:spcPts val="0"/>
              </a:spcBef>
              <a:spcAft>
                <a:spcPts val="0"/>
              </a:spcAft>
              <a:buNone/>
            </a:pPr>
            <a:r>
              <a:rPr lang="en-US"/>
              <a:t>This could then be acted out as a role play and used as a comprehension activity to understand some of the ways we can cut down food waste</a:t>
            </a:r>
            <a:br>
              <a:rPr lang="en-US"/>
            </a:br>
            <a:endParaRPr/>
          </a:p>
          <a:p>
            <a:pPr marL="0" lvl="0" indent="0" algn="l" rtl="0">
              <a:spcBef>
                <a:spcPts val="0"/>
              </a:spcBef>
              <a:spcAft>
                <a:spcPts val="0"/>
              </a:spcAft>
              <a:buNone/>
            </a:pPr>
            <a:r>
              <a:rPr lang="en-US"/>
              <a:t>(graphics made by Suzi)</a:t>
            </a:r>
            <a:endParaRPr/>
          </a:p>
        </p:txBody>
      </p:sp>
      <p:sp>
        <p:nvSpPr>
          <p:cNvPr id="163" name="Google Shape;16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dey.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bubbl.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trjfp.com/activit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nwmdW_RnV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a:blip r:embed="rId3">
            <a:alphaModFix/>
          </a:blip>
          <a:stretch>
            <a:fillRect/>
          </a:stretch>
        </p:blipFill>
        <p:spPr>
          <a:xfrm>
            <a:off x="0" y="0"/>
            <a:ext cx="9144000" cy="6889507"/>
          </a:xfrm>
          <a:prstGeom prst="rect">
            <a:avLst/>
          </a:prstGeom>
          <a:noFill/>
          <a:ln>
            <a:noFill/>
          </a:ln>
        </p:spPr>
      </p:pic>
      <p:sp>
        <p:nvSpPr>
          <p:cNvPr id="89" name="Google Shape;89;p1"/>
          <p:cNvSpPr/>
          <p:nvPr/>
        </p:nvSpPr>
        <p:spPr>
          <a:xfrm>
            <a:off x="228000" y="0"/>
            <a:ext cx="5398800" cy="193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00527D"/>
                </a:solidFill>
              </a:rPr>
              <a:t>Inégalités réduites</a:t>
            </a:r>
            <a:endParaRPr sz="3600" b="1" i="0" u="none" strike="noStrike" cap="none">
              <a:solidFill>
                <a:srgbClr val="00527D"/>
              </a:solidFill>
            </a:endParaRPr>
          </a:p>
          <a:p>
            <a:pPr marL="0" marR="0" lvl="0" indent="0" algn="ctr" rtl="0">
              <a:spcBef>
                <a:spcPts val="0"/>
              </a:spcBef>
              <a:spcAft>
                <a:spcPts val="0"/>
              </a:spcAft>
              <a:buNone/>
            </a:pPr>
            <a:r>
              <a:rPr lang="en-US" sz="3600" b="1" i="0" u="none" strike="noStrike" cap="none">
                <a:solidFill>
                  <a:srgbClr val="00527D"/>
                </a:solidFill>
              </a:rPr>
              <a:t>Zéro gaspillage alimentaire</a:t>
            </a:r>
            <a:endParaRPr sz="3600" b="1" i="0" u="none" strike="noStrike" cap="none">
              <a:solidFill>
                <a:srgbClr val="0052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txBox="1">
            <a:spLocks noGrp="1"/>
          </p:cNvSpPr>
          <p:nvPr>
            <p:ph type="title"/>
          </p:nvPr>
        </p:nvSpPr>
        <p:spPr>
          <a:xfrm>
            <a:off x="228000" y="274650"/>
            <a:ext cx="87915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b="1">
                <a:solidFill>
                  <a:srgbClr val="00527D"/>
                </a:solidFill>
              </a:rPr>
              <a:t>Le zéro déchet chez soi – 5 gestes simples</a:t>
            </a:r>
            <a:endParaRPr sz="3959" b="1">
              <a:solidFill>
                <a:srgbClr val="00527D"/>
              </a:solidFill>
            </a:endParaRPr>
          </a:p>
        </p:txBody>
      </p:sp>
      <p:pic>
        <p:nvPicPr>
          <p:cNvPr id="173" name="Google Shape;173;p11" descr="50625302_535796293572862_2497926213117411328_o.jpg"/>
          <p:cNvPicPr preferRelativeResize="0">
            <a:picLocks noGrp="1"/>
          </p:cNvPicPr>
          <p:nvPr>
            <p:ph type="body" idx="1"/>
          </p:nvPr>
        </p:nvPicPr>
        <p:blipFill rotWithShape="1">
          <a:blip r:embed="rId3">
            <a:alphaModFix/>
          </a:blip>
          <a:srcRect l="-2723" r="-2723"/>
          <a:stretch/>
        </p:blipFill>
        <p:spPr>
          <a:xfrm>
            <a:off x="457200" y="1697475"/>
            <a:ext cx="8229600" cy="452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p:nvPr/>
        </p:nvSpPr>
        <p:spPr>
          <a:xfrm>
            <a:off x="325275" y="933250"/>
            <a:ext cx="8523900" cy="5751600"/>
          </a:xfrm>
          <a:prstGeom prst="roundRect">
            <a:avLst>
              <a:gd name="adj" fmla="val 1183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2"/>
          <p:cNvSpPr txBox="1">
            <a:spLocks noGrp="1"/>
          </p:cNvSpPr>
          <p:nvPr>
            <p:ph type="title"/>
          </p:nvPr>
        </p:nvSpPr>
        <p:spPr>
          <a:xfrm>
            <a:off x="457200" y="1"/>
            <a:ext cx="8229600" cy="1002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rgbClr val="00527D"/>
                </a:solidFill>
              </a:rPr>
              <a:t>Présentation en groupes</a:t>
            </a:r>
            <a:endParaRPr b="1">
              <a:solidFill>
                <a:srgbClr val="00527D"/>
              </a:solidFill>
            </a:endParaRPr>
          </a:p>
        </p:txBody>
      </p:sp>
      <p:sp>
        <p:nvSpPr>
          <p:cNvPr id="181" name="Google Shape;181;p12"/>
          <p:cNvSpPr txBox="1">
            <a:spLocks noGrp="1"/>
          </p:cNvSpPr>
          <p:nvPr>
            <p:ph type="body" idx="1"/>
          </p:nvPr>
        </p:nvSpPr>
        <p:spPr>
          <a:xfrm>
            <a:off x="641425" y="1152125"/>
            <a:ext cx="8045400" cy="55533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2240" b="1"/>
              <a:t>Students work in small groups to summarise what they have learned</a:t>
            </a:r>
            <a:r>
              <a:rPr lang="en-US"/>
              <a:t> </a:t>
            </a:r>
            <a:r>
              <a:rPr lang="en-US" sz="2240" b="1"/>
              <a:t>in this unit of work.  They should creatively present their work in one</a:t>
            </a:r>
            <a:r>
              <a:rPr lang="en-US"/>
              <a:t> </a:t>
            </a:r>
            <a:r>
              <a:rPr lang="en-US" sz="2240" b="1"/>
              <a:t>of the following 4 ways:</a:t>
            </a:r>
            <a:endParaRPr/>
          </a:p>
          <a:p>
            <a:pPr marL="342900" lvl="0" indent="-342900" algn="l" rtl="0">
              <a:lnSpc>
                <a:spcPct val="80000"/>
              </a:lnSpc>
              <a:spcBef>
                <a:spcPts val="448"/>
              </a:spcBef>
              <a:spcAft>
                <a:spcPts val="0"/>
              </a:spcAft>
              <a:buClr>
                <a:schemeClr val="dk1"/>
              </a:buClr>
              <a:buSzPts val="2240"/>
              <a:buNone/>
            </a:pPr>
            <a:endParaRPr sz="2240" b="1"/>
          </a:p>
          <a:p>
            <a:pPr marL="342900" lvl="0" indent="-342900" algn="l" rtl="0">
              <a:lnSpc>
                <a:spcPct val="80000"/>
              </a:lnSpc>
              <a:spcBef>
                <a:spcPts val="448"/>
              </a:spcBef>
              <a:spcAft>
                <a:spcPts val="0"/>
              </a:spcAft>
              <a:buClr>
                <a:schemeClr val="dk1"/>
              </a:buClr>
              <a:buSzPts val="2240"/>
              <a:buNone/>
            </a:pPr>
            <a:r>
              <a:rPr lang="en-US" sz="2240" u="sng">
                <a:solidFill>
                  <a:schemeClr val="hlink"/>
                </a:solidFill>
                <a:hlinkClick r:id="rId3"/>
              </a:rPr>
              <a:t>w</a:t>
            </a:r>
            <a:r>
              <a:rPr lang="en-US" sz="2240" u="sng">
                <a:solidFill>
                  <a:schemeClr val="hlink"/>
                </a:solidFill>
                <a:hlinkClick r:id="rId3"/>
              </a:rPr>
              <a:t>ww.fodey.com</a:t>
            </a:r>
            <a:endParaRPr sz="2240"/>
          </a:p>
          <a:p>
            <a:pPr marL="342900" lvl="0" indent="-342900" algn="l" rtl="0">
              <a:lnSpc>
                <a:spcPct val="80000"/>
              </a:lnSpc>
              <a:spcBef>
                <a:spcPts val="448"/>
              </a:spcBef>
              <a:spcAft>
                <a:spcPts val="0"/>
              </a:spcAft>
              <a:buClr>
                <a:schemeClr val="dk1"/>
              </a:buClr>
              <a:buSzPts val="2240"/>
              <a:buNone/>
            </a:pPr>
            <a:r>
              <a:rPr lang="en-US" sz="2240"/>
              <a:t>Newspaper article</a:t>
            </a:r>
            <a:endParaRPr/>
          </a:p>
          <a:p>
            <a:pPr marL="342900" lvl="0" indent="-342900" algn="l" rtl="0">
              <a:lnSpc>
                <a:spcPct val="80000"/>
              </a:lnSpc>
              <a:spcBef>
                <a:spcPts val="448"/>
              </a:spcBef>
              <a:spcAft>
                <a:spcPts val="0"/>
              </a:spcAft>
              <a:buClr>
                <a:schemeClr val="dk1"/>
              </a:buClr>
              <a:buSzPts val="2240"/>
              <a:buNone/>
            </a:pPr>
            <a:endParaRPr sz="2240"/>
          </a:p>
          <a:p>
            <a:pPr marL="0" lvl="0" indent="0" algn="l" rtl="0">
              <a:lnSpc>
                <a:spcPct val="80000"/>
              </a:lnSpc>
              <a:spcBef>
                <a:spcPts val="448"/>
              </a:spcBef>
              <a:spcAft>
                <a:spcPts val="0"/>
              </a:spcAft>
              <a:buClr>
                <a:schemeClr val="dk1"/>
              </a:buClr>
              <a:buSzPts val="2240"/>
              <a:buNone/>
            </a:pPr>
            <a:r>
              <a:rPr lang="en-US" sz="2240"/>
              <a:t>iMovie</a:t>
            </a:r>
            <a:endParaRPr sz="2240"/>
          </a:p>
          <a:p>
            <a:pPr marL="342900" lvl="0" indent="-342900" algn="l" rtl="0">
              <a:lnSpc>
                <a:spcPct val="80000"/>
              </a:lnSpc>
              <a:spcBef>
                <a:spcPts val="448"/>
              </a:spcBef>
              <a:spcAft>
                <a:spcPts val="0"/>
              </a:spcAft>
              <a:buClr>
                <a:schemeClr val="dk1"/>
              </a:buClr>
              <a:buSzPts val="2240"/>
              <a:buNone/>
            </a:pPr>
            <a:r>
              <a:rPr lang="en-US" sz="2240"/>
              <a:t>Short video clip</a:t>
            </a:r>
            <a:endParaRPr/>
          </a:p>
          <a:p>
            <a:pPr marL="342900" lvl="0" indent="-342900" algn="l" rtl="0">
              <a:lnSpc>
                <a:spcPct val="80000"/>
              </a:lnSpc>
              <a:spcBef>
                <a:spcPts val="448"/>
              </a:spcBef>
              <a:spcAft>
                <a:spcPts val="0"/>
              </a:spcAft>
              <a:buClr>
                <a:schemeClr val="dk1"/>
              </a:buClr>
              <a:buSzPts val="2240"/>
              <a:buNone/>
            </a:pPr>
            <a:endParaRPr sz="2240"/>
          </a:p>
          <a:p>
            <a:pPr marL="342900" lvl="0" indent="-342900" algn="l" rtl="0">
              <a:lnSpc>
                <a:spcPct val="80000"/>
              </a:lnSpc>
              <a:spcBef>
                <a:spcPts val="448"/>
              </a:spcBef>
              <a:spcAft>
                <a:spcPts val="0"/>
              </a:spcAft>
              <a:buClr>
                <a:schemeClr val="dk1"/>
              </a:buClr>
              <a:buSzPts val="2240"/>
              <a:buNone/>
            </a:pPr>
            <a:r>
              <a:rPr lang="en-US" sz="2240" u="sng">
                <a:solidFill>
                  <a:schemeClr val="hlink"/>
                </a:solidFill>
                <a:hlinkClick r:id="rId4"/>
              </a:rPr>
              <a:t>https://bubbl.us/</a:t>
            </a:r>
            <a:endParaRPr sz="2240"/>
          </a:p>
          <a:p>
            <a:pPr marL="342900" lvl="0" indent="-342900" algn="l" rtl="0">
              <a:lnSpc>
                <a:spcPct val="80000"/>
              </a:lnSpc>
              <a:spcBef>
                <a:spcPts val="448"/>
              </a:spcBef>
              <a:spcAft>
                <a:spcPts val="0"/>
              </a:spcAft>
              <a:buClr>
                <a:schemeClr val="dk1"/>
              </a:buClr>
              <a:buSzPts val="2240"/>
              <a:buNone/>
            </a:pPr>
            <a:r>
              <a:rPr lang="en-US" sz="2240"/>
              <a:t>Create a mind map </a:t>
            </a:r>
            <a:endParaRPr/>
          </a:p>
          <a:p>
            <a:pPr marL="342900" lvl="0" indent="-342900" algn="l" rtl="0">
              <a:lnSpc>
                <a:spcPct val="80000"/>
              </a:lnSpc>
              <a:spcBef>
                <a:spcPts val="448"/>
              </a:spcBef>
              <a:spcAft>
                <a:spcPts val="0"/>
              </a:spcAft>
              <a:buClr>
                <a:schemeClr val="dk1"/>
              </a:buClr>
              <a:buSzPts val="2240"/>
              <a:buNone/>
            </a:pPr>
            <a:endParaRPr sz="2240"/>
          </a:p>
        </p:txBody>
      </p:sp>
      <p:pic>
        <p:nvPicPr>
          <p:cNvPr id="182" name="Google Shape;182;p12"/>
          <p:cNvPicPr preferRelativeResize="0"/>
          <p:nvPr/>
        </p:nvPicPr>
        <p:blipFill>
          <a:blip r:embed="rId5">
            <a:alphaModFix/>
          </a:blip>
          <a:stretch>
            <a:fillRect/>
          </a:stretch>
        </p:blipFill>
        <p:spPr>
          <a:xfrm>
            <a:off x="3856597" y="3025700"/>
            <a:ext cx="4268150" cy="2406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B0C5-B0D2-4B3B-978C-FC5E5959E84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6A993E0-21A5-412A-A758-A1221A9D37B5}"/>
              </a:ext>
            </a:extLst>
          </p:cNvPr>
          <p:cNvSpPr>
            <a:spLocks noGrp="1"/>
          </p:cNvSpPr>
          <p:nvPr>
            <p:ph type="body" idx="1"/>
          </p:nvPr>
        </p:nvSpPr>
        <p:spPr/>
        <p:txBody>
          <a:bodyPr/>
          <a:lstStyle/>
          <a:p>
            <a:endParaRPr lang="en-GB"/>
          </a:p>
        </p:txBody>
      </p:sp>
      <p:pic>
        <p:nvPicPr>
          <p:cNvPr id="5" name="Picture 4">
            <a:hlinkClick r:id="rId2"/>
            <a:extLst>
              <a:ext uri="{FF2B5EF4-FFF2-40B4-BE49-F238E27FC236}">
                <a16:creationId xmlns:a16="http://schemas.microsoft.com/office/drawing/2014/main" id="{23CACC17-9651-4439-90FE-BF5CD638E413}"/>
              </a:ext>
            </a:extLst>
          </p:cNvPr>
          <p:cNvPicPr>
            <a:picLocks noChangeAspect="1"/>
          </p:cNvPicPr>
          <p:nvPr/>
        </p:nvPicPr>
        <p:blipFill rotWithShape="1">
          <a:blip r:embed="rId3"/>
          <a:srcRect t="53128" b="14462"/>
          <a:stretch/>
        </p:blipFill>
        <p:spPr>
          <a:xfrm>
            <a:off x="106987" y="1160584"/>
            <a:ext cx="8930026" cy="4093699"/>
          </a:xfrm>
          <a:prstGeom prst="rect">
            <a:avLst/>
          </a:prstGeom>
        </p:spPr>
      </p:pic>
    </p:spTree>
    <p:extLst>
      <p:ext uri="{BB962C8B-B14F-4D97-AF65-F5344CB8AC3E}">
        <p14:creationId xmlns:p14="http://schemas.microsoft.com/office/powerpoint/2010/main" val="208912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7e3cf6bdac_25_4"/>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188" name="Google Shape;188;g7e3cf6bdac_25_4"/>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189" name="Google Shape;189;g7e3cf6bdac_25_4"/>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6" name="Google Shape;96;g7e3cf6bdac_0_0"/>
          <p:cNvPicPr preferRelativeResize="0"/>
          <p:nvPr/>
        </p:nvPicPr>
        <p:blipFill>
          <a:blip r:embed="rId3">
            <a:alphaModFix/>
          </a:blip>
          <a:stretch>
            <a:fillRect/>
          </a:stretch>
        </p:blipFill>
        <p:spPr>
          <a:xfrm>
            <a:off x="0" y="1076325"/>
            <a:ext cx="9143999" cy="4234375"/>
          </a:xfrm>
          <a:prstGeom prst="rect">
            <a:avLst/>
          </a:prstGeom>
          <a:noFill/>
          <a:ln>
            <a:noFill/>
          </a:ln>
        </p:spPr>
      </p:pic>
      <p:pic>
        <p:nvPicPr>
          <p:cNvPr id="2" name="Picture 1">
            <a:extLst>
              <a:ext uri="{FF2B5EF4-FFF2-40B4-BE49-F238E27FC236}">
                <a16:creationId xmlns:a16="http://schemas.microsoft.com/office/drawing/2014/main" id="{30013B29-0FA5-4F41-8985-1D24DB2A029A}"/>
              </a:ext>
            </a:extLst>
          </p:cNvPr>
          <p:cNvPicPr>
            <a:picLocks noChangeAspect="1"/>
          </p:cNvPicPr>
          <p:nvPr/>
        </p:nvPicPr>
        <p:blipFill>
          <a:blip r:embed="rId4"/>
          <a:stretch>
            <a:fillRect/>
          </a:stretch>
        </p:blipFill>
        <p:spPr>
          <a:xfrm>
            <a:off x="5138581" y="0"/>
            <a:ext cx="4005419" cy="9327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3" name="Picture 2">
            <a:extLst>
              <a:ext uri="{FF2B5EF4-FFF2-40B4-BE49-F238E27FC236}">
                <a16:creationId xmlns:a16="http://schemas.microsoft.com/office/drawing/2014/main" id="{D6A3DED4-AE8D-4B46-82B2-F415FEFB5796}"/>
              </a:ext>
            </a:extLst>
          </p:cNvPr>
          <p:cNvPicPr>
            <a:picLocks noChangeAspect="1"/>
          </p:cNvPicPr>
          <p:nvPr/>
        </p:nvPicPr>
        <p:blipFill rotWithShape="1">
          <a:blip r:embed="rId3"/>
          <a:srcRect t="13473" b="45846"/>
          <a:stretch/>
        </p:blipFill>
        <p:spPr>
          <a:xfrm>
            <a:off x="375195" y="1209821"/>
            <a:ext cx="8393609" cy="4829783"/>
          </a:xfrm>
          <a:prstGeom prst="rect">
            <a:avLst/>
          </a:prstGeom>
        </p:spPr>
      </p:pic>
      <p:pic>
        <p:nvPicPr>
          <p:cNvPr id="5" name="Picture 4">
            <a:extLst>
              <a:ext uri="{FF2B5EF4-FFF2-40B4-BE49-F238E27FC236}">
                <a16:creationId xmlns:a16="http://schemas.microsoft.com/office/drawing/2014/main" id="{AFADBB1C-214A-4D1E-81FF-75C0DF6BC9C0}"/>
              </a:ext>
            </a:extLst>
          </p:cNvPr>
          <p:cNvPicPr>
            <a:picLocks noChangeAspect="1"/>
          </p:cNvPicPr>
          <p:nvPr/>
        </p:nvPicPr>
        <p:blipFill rotWithShape="1">
          <a:blip r:embed="rId4"/>
          <a:srcRect l="43907" b="90769"/>
          <a:stretch/>
        </p:blipFill>
        <p:spPr>
          <a:xfrm>
            <a:off x="5026769" y="0"/>
            <a:ext cx="4009321" cy="93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457200" y="167201"/>
            <a:ext cx="8229600" cy="1250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800" b="1">
                <a:solidFill>
                  <a:srgbClr val="00527D"/>
                </a:solidFill>
              </a:rPr>
              <a:t>Qu’est-ce qui se passe?</a:t>
            </a:r>
            <a:endParaRPr sz="4800" b="1">
              <a:solidFill>
                <a:srgbClr val="00527D"/>
              </a:solidFill>
            </a:endParaRPr>
          </a:p>
        </p:txBody>
      </p:sp>
      <p:pic>
        <p:nvPicPr>
          <p:cNvPr id="110" name="Google Shape;110;p5"/>
          <p:cNvPicPr preferRelativeResize="0">
            <a:picLocks noGrp="1"/>
          </p:cNvPicPr>
          <p:nvPr>
            <p:ph type="body" idx="1"/>
          </p:nvPr>
        </p:nvPicPr>
        <p:blipFill rotWithShape="1">
          <a:blip r:embed="rId3">
            <a:alphaModFix/>
          </a:blip>
          <a:srcRect/>
          <a:stretch/>
        </p:blipFill>
        <p:spPr>
          <a:xfrm>
            <a:off x="1002754" y="1178858"/>
            <a:ext cx="7138491" cy="53538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US" sz="3959" b="1" u="sng">
                <a:solidFill>
                  <a:srgbClr val="00527D"/>
                </a:solidFill>
                <a:hlinkClick r:id="rId3"/>
              </a:rPr>
              <a:t>C’est quoi, le gaspillage alimentaire?</a:t>
            </a:r>
            <a:endParaRPr sz="3959" b="1">
              <a:solidFill>
                <a:srgbClr val="00527D"/>
              </a:solidFill>
            </a:endParaRPr>
          </a:p>
        </p:txBody>
      </p:sp>
      <p:pic>
        <p:nvPicPr>
          <p:cNvPr id="117" name="Google Shape;117;p6"/>
          <p:cNvPicPr preferRelativeResize="0"/>
          <p:nvPr/>
        </p:nvPicPr>
        <p:blipFill rotWithShape="1">
          <a:blip r:embed="rId4">
            <a:alphaModFix/>
          </a:blip>
          <a:srcRect/>
          <a:stretch/>
        </p:blipFill>
        <p:spPr>
          <a:xfrm>
            <a:off x="1200620" y="1417638"/>
            <a:ext cx="6691050" cy="502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p:nvPr/>
        </p:nvSpPr>
        <p:spPr>
          <a:xfrm>
            <a:off x="240150" y="114700"/>
            <a:ext cx="8718300" cy="1365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txBox="1">
            <a:spLocks noGrp="1"/>
          </p:cNvSpPr>
          <p:nvPr>
            <p:ph type="body" idx="1"/>
          </p:nvPr>
        </p:nvSpPr>
        <p:spPr>
          <a:xfrm>
            <a:off x="349600" y="164175"/>
            <a:ext cx="8608800" cy="1218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r>
              <a:rPr lang="en-US" sz="2200" u="sng"/>
              <a:t>Match up activity:</a:t>
            </a:r>
            <a:r>
              <a:rPr lang="en-US" sz="2200"/>
              <a:t> Find the picture to match the text and write the letter on your worksheet.</a:t>
            </a:r>
            <a:br>
              <a:rPr lang="en-US" sz="2200"/>
            </a:br>
            <a:r>
              <a:rPr lang="en-US" sz="2200" u="sng"/>
              <a:t>*Extension task: </a:t>
            </a:r>
            <a:r>
              <a:rPr lang="en-US" sz="2200"/>
              <a:t>Translate into English.</a:t>
            </a:r>
            <a:endParaRPr sz="2200"/>
          </a:p>
        </p:txBody>
      </p:sp>
      <p:pic>
        <p:nvPicPr>
          <p:cNvPr id="125" name="Google Shape;125;p7"/>
          <p:cNvPicPr preferRelativeResize="0"/>
          <p:nvPr/>
        </p:nvPicPr>
        <p:blipFill rotWithShape="1">
          <a:blip r:embed="rId3">
            <a:alphaModFix/>
          </a:blip>
          <a:srcRect/>
          <a:stretch/>
        </p:blipFill>
        <p:spPr>
          <a:xfrm>
            <a:off x="7345105" y="1538629"/>
            <a:ext cx="1725295" cy="3028949"/>
          </a:xfrm>
          <a:prstGeom prst="rect">
            <a:avLst/>
          </a:prstGeom>
          <a:noFill/>
          <a:ln>
            <a:noFill/>
          </a:ln>
        </p:spPr>
      </p:pic>
      <p:pic>
        <p:nvPicPr>
          <p:cNvPr id="126" name="Google Shape;126;p7"/>
          <p:cNvPicPr preferRelativeResize="0"/>
          <p:nvPr/>
        </p:nvPicPr>
        <p:blipFill rotWithShape="1">
          <a:blip r:embed="rId4">
            <a:alphaModFix/>
          </a:blip>
          <a:srcRect/>
          <a:stretch/>
        </p:blipFill>
        <p:spPr>
          <a:xfrm>
            <a:off x="133105" y="4896110"/>
            <a:ext cx="2699753" cy="1829513"/>
          </a:xfrm>
          <a:prstGeom prst="rect">
            <a:avLst/>
          </a:prstGeom>
          <a:solidFill>
            <a:schemeClr val="accent3"/>
          </a:solidFill>
          <a:ln>
            <a:noFill/>
          </a:ln>
        </p:spPr>
      </p:pic>
      <p:pic>
        <p:nvPicPr>
          <p:cNvPr id="127" name="Google Shape;127;p7"/>
          <p:cNvPicPr preferRelativeResize="0"/>
          <p:nvPr/>
        </p:nvPicPr>
        <p:blipFill rotWithShape="1">
          <a:blip r:embed="rId5">
            <a:alphaModFix/>
          </a:blip>
          <a:srcRect/>
          <a:stretch/>
        </p:blipFill>
        <p:spPr>
          <a:xfrm>
            <a:off x="4960625" y="2331525"/>
            <a:ext cx="2161875" cy="1702518"/>
          </a:xfrm>
          <a:prstGeom prst="rect">
            <a:avLst/>
          </a:prstGeom>
          <a:noFill/>
          <a:ln>
            <a:noFill/>
          </a:ln>
        </p:spPr>
      </p:pic>
      <p:pic>
        <p:nvPicPr>
          <p:cNvPr id="128" name="Google Shape;128;p7"/>
          <p:cNvPicPr preferRelativeResize="0"/>
          <p:nvPr/>
        </p:nvPicPr>
        <p:blipFill rotWithShape="1">
          <a:blip r:embed="rId6">
            <a:alphaModFix/>
          </a:blip>
          <a:srcRect/>
          <a:stretch/>
        </p:blipFill>
        <p:spPr>
          <a:xfrm>
            <a:off x="2579403" y="2376054"/>
            <a:ext cx="2277368" cy="1633960"/>
          </a:xfrm>
          <a:prstGeom prst="rect">
            <a:avLst/>
          </a:prstGeom>
          <a:noFill/>
          <a:ln>
            <a:noFill/>
          </a:ln>
        </p:spPr>
      </p:pic>
      <p:pic>
        <p:nvPicPr>
          <p:cNvPr id="129" name="Google Shape;129;p7"/>
          <p:cNvPicPr preferRelativeResize="0"/>
          <p:nvPr/>
        </p:nvPicPr>
        <p:blipFill rotWithShape="1">
          <a:blip r:embed="rId7">
            <a:alphaModFix/>
          </a:blip>
          <a:srcRect l="25977" t="7958" b="7112"/>
          <a:stretch/>
        </p:blipFill>
        <p:spPr>
          <a:xfrm>
            <a:off x="3047462" y="4363275"/>
            <a:ext cx="2161862" cy="2332298"/>
          </a:xfrm>
          <a:prstGeom prst="rect">
            <a:avLst/>
          </a:prstGeom>
          <a:noFill/>
          <a:ln>
            <a:noFill/>
          </a:ln>
        </p:spPr>
      </p:pic>
      <p:pic>
        <p:nvPicPr>
          <p:cNvPr id="130" name="Google Shape;130;p7"/>
          <p:cNvPicPr preferRelativeResize="0"/>
          <p:nvPr/>
        </p:nvPicPr>
        <p:blipFill rotWithShape="1">
          <a:blip r:embed="rId8">
            <a:alphaModFix/>
          </a:blip>
          <a:srcRect/>
          <a:stretch/>
        </p:blipFill>
        <p:spPr>
          <a:xfrm>
            <a:off x="5362047" y="4644185"/>
            <a:ext cx="2819133" cy="1965051"/>
          </a:xfrm>
          <a:prstGeom prst="rect">
            <a:avLst/>
          </a:prstGeom>
          <a:noFill/>
          <a:ln>
            <a:noFill/>
          </a:ln>
        </p:spPr>
      </p:pic>
      <p:pic>
        <p:nvPicPr>
          <p:cNvPr id="131" name="Google Shape;131;p7"/>
          <p:cNvPicPr preferRelativeResize="0"/>
          <p:nvPr/>
        </p:nvPicPr>
        <p:blipFill rotWithShape="1">
          <a:blip r:embed="rId9">
            <a:alphaModFix/>
          </a:blip>
          <a:srcRect l="6126" t="4314" r="5447" b="7733"/>
          <a:stretch/>
        </p:blipFill>
        <p:spPr>
          <a:xfrm>
            <a:off x="198176" y="3335725"/>
            <a:ext cx="2277375" cy="1365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8"/>
          <p:cNvPicPr preferRelativeResize="0"/>
          <p:nvPr/>
        </p:nvPicPr>
        <p:blipFill rotWithShape="1">
          <a:blip r:embed="rId3">
            <a:alphaModFix/>
          </a:blip>
          <a:srcRect/>
          <a:stretch/>
        </p:blipFill>
        <p:spPr>
          <a:xfrm>
            <a:off x="229833" y="146502"/>
            <a:ext cx="3740398" cy="2329745"/>
          </a:xfrm>
          <a:prstGeom prst="rect">
            <a:avLst/>
          </a:prstGeom>
          <a:noFill/>
          <a:ln>
            <a:noFill/>
          </a:ln>
        </p:spPr>
      </p:pic>
      <p:pic>
        <p:nvPicPr>
          <p:cNvPr id="138" name="Google Shape;138;p8"/>
          <p:cNvPicPr preferRelativeResize="0"/>
          <p:nvPr/>
        </p:nvPicPr>
        <p:blipFill rotWithShape="1">
          <a:blip r:embed="rId4">
            <a:alphaModFix/>
          </a:blip>
          <a:srcRect r="8065"/>
          <a:stretch/>
        </p:blipFill>
        <p:spPr>
          <a:xfrm>
            <a:off x="7284102" y="146502"/>
            <a:ext cx="1749287" cy="2912665"/>
          </a:xfrm>
          <a:prstGeom prst="rect">
            <a:avLst/>
          </a:prstGeom>
          <a:noFill/>
          <a:ln>
            <a:noFill/>
          </a:ln>
        </p:spPr>
      </p:pic>
      <p:pic>
        <p:nvPicPr>
          <p:cNvPr id="139" name="Google Shape;139;p8"/>
          <p:cNvPicPr preferRelativeResize="0"/>
          <p:nvPr/>
        </p:nvPicPr>
        <p:blipFill rotWithShape="1">
          <a:blip r:embed="rId5">
            <a:alphaModFix/>
          </a:blip>
          <a:srcRect r="4232"/>
          <a:stretch/>
        </p:blipFill>
        <p:spPr>
          <a:xfrm>
            <a:off x="229833" y="4593868"/>
            <a:ext cx="4016443" cy="2170683"/>
          </a:xfrm>
          <a:prstGeom prst="rect">
            <a:avLst/>
          </a:prstGeom>
          <a:noFill/>
          <a:ln>
            <a:noFill/>
          </a:ln>
        </p:spPr>
      </p:pic>
      <p:pic>
        <p:nvPicPr>
          <p:cNvPr id="140" name="Google Shape;140;p8"/>
          <p:cNvPicPr preferRelativeResize="0"/>
          <p:nvPr/>
        </p:nvPicPr>
        <p:blipFill rotWithShape="1">
          <a:blip r:embed="rId6">
            <a:alphaModFix/>
          </a:blip>
          <a:srcRect/>
          <a:stretch/>
        </p:blipFill>
        <p:spPr>
          <a:xfrm>
            <a:off x="4591875" y="4119801"/>
            <a:ext cx="4262607" cy="2644750"/>
          </a:xfrm>
          <a:prstGeom prst="rect">
            <a:avLst/>
          </a:prstGeom>
          <a:noFill/>
          <a:ln>
            <a:noFill/>
          </a:ln>
        </p:spPr>
      </p:pic>
      <p:pic>
        <p:nvPicPr>
          <p:cNvPr id="141" name="Google Shape;141;p8"/>
          <p:cNvPicPr preferRelativeResize="0"/>
          <p:nvPr/>
        </p:nvPicPr>
        <p:blipFill rotWithShape="1">
          <a:blip r:embed="rId7">
            <a:alphaModFix/>
          </a:blip>
          <a:srcRect/>
          <a:stretch/>
        </p:blipFill>
        <p:spPr>
          <a:xfrm>
            <a:off x="4213064" y="102554"/>
            <a:ext cx="2922105" cy="1876425"/>
          </a:xfrm>
          <a:prstGeom prst="rect">
            <a:avLst/>
          </a:prstGeom>
          <a:noFill/>
          <a:ln>
            <a:noFill/>
          </a:ln>
        </p:spPr>
      </p:pic>
      <p:pic>
        <p:nvPicPr>
          <p:cNvPr id="142" name="Google Shape;142;p8"/>
          <p:cNvPicPr preferRelativeResize="0"/>
          <p:nvPr/>
        </p:nvPicPr>
        <p:blipFill rotWithShape="1">
          <a:blip r:embed="rId8">
            <a:alphaModFix/>
          </a:blip>
          <a:srcRect/>
          <a:stretch/>
        </p:blipFill>
        <p:spPr>
          <a:xfrm>
            <a:off x="4591875" y="2182178"/>
            <a:ext cx="2504661" cy="1753977"/>
          </a:xfrm>
          <a:prstGeom prst="rect">
            <a:avLst/>
          </a:prstGeom>
          <a:noFill/>
          <a:ln>
            <a:noFill/>
          </a:ln>
        </p:spPr>
      </p:pic>
      <p:sp>
        <p:nvSpPr>
          <p:cNvPr id="143" name="Google Shape;143;p8"/>
          <p:cNvSpPr/>
          <p:nvPr/>
        </p:nvSpPr>
        <p:spPr>
          <a:xfrm>
            <a:off x="566531" y="1751471"/>
            <a:ext cx="536713" cy="497268"/>
          </a:xfrm>
          <a:prstGeom prst="ellipse">
            <a:avLst/>
          </a:prstGeom>
          <a:solidFill>
            <a:srgbClr val="FFC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0" i="0" u="none" strike="noStrike" cap="none">
                <a:solidFill>
                  <a:srgbClr val="000000"/>
                </a:solidFill>
                <a:latin typeface="Calibri"/>
                <a:ea typeface="Calibri"/>
                <a:cs typeface="Calibri"/>
                <a:sym typeface="Calibri"/>
              </a:rPr>
              <a:t>C</a:t>
            </a:r>
            <a:endParaRPr sz="2600" b="0" i="0" u="none" strike="noStrike" cap="none">
              <a:solidFill>
                <a:srgbClr val="000000"/>
              </a:solidFill>
              <a:latin typeface="Calibri"/>
              <a:ea typeface="Calibri"/>
              <a:cs typeface="Calibri"/>
              <a:sym typeface="Calibri"/>
            </a:endParaRPr>
          </a:p>
        </p:txBody>
      </p:sp>
      <p:sp>
        <p:nvSpPr>
          <p:cNvPr id="144" name="Google Shape;144;p8"/>
          <p:cNvSpPr/>
          <p:nvPr/>
        </p:nvSpPr>
        <p:spPr>
          <a:xfrm>
            <a:off x="1969697" y="3871167"/>
            <a:ext cx="536713" cy="497268"/>
          </a:xfrm>
          <a:prstGeom prst="ellipse">
            <a:avLst/>
          </a:prstGeom>
          <a:solidFill>
            <a:srgbClr val="FFC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0" i="0" u="none" strike="noStrike" cap="none">
                <a:solidFill>
                  <a:srgbClr val="000000"/>
                </a:solidFill>
                <a:latin typeface="Calibri"/>
                <a:ea typeface="Calibri"/>
                <a:cs typeface="Calibri"/>
                <a:sym typeface="Calibri"/>
              </a:rPr>
              <a:t>D</a:t>
            </a:r>
            <a:endParaRPr sz="2600" b="0" i="0" u="none" strike="noStrike" cap="none">
              <a:solidFill>
                <a:srgbClr val="000000"/>
              </a:solidFill>
              <a:latin typeface="Calibri"/>
              <a:ea typeface="Calibri"/>
              <a:cs typeface="Calibri"/>
              <a:sym typeface="Calibri"/>
            </a:endParaRPr>
          </a:p>
        </p:txBody>
      </p:sp>
      <p:sp>
        <p:nvSpPr>
          <p:cNvPr id="145" name="Google Shape;145;p8"/>
          <p:cNvSpPr/>
          <p:nvPr/>
        </p:nvSpPr>
        <p:spPr>
          <a:xfrm>
            <a:off x="1152940" y="6058427"/>
            <a:ext cx="536713" cy="497268"/>
          </a:xfrm>
          <a:prstGeom prst="ellipse">
            <a:avLst/>
          </a:prstGeom>
          <a:solidFill>
            <a:srgbClr val="FFC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0" i="0" u="none" strike="noStrike" cap="none">
                <a:solidFill>
                  <a:schemeClr val="dk1"/>
                </a:solidFill>
                <a:latin typeface="Calibri"/>
                <a:ea typeface="Calibri"/>
                <a:cs typeface="Calibri"/>
                <a:sym typeface="Calibri"/>
              </a:rPr>
              <a:t>F</a:t>
            </a:r>
            <a:endParaRPr sz="2600" b="0" i="0" u="none" strike="noStrike" cap="none">
              <a:solidFill>
                <a:schemeClr val="dk1"/>
              </a:solidFill>
              <a:latin typeface="Calibri"/>
              <a:ea typeface="Calibri"/>
              <a:cs typeface="Calibri"/>
              <a:sym typeface="Calibri"/>
            </a:endParaRPr>
          </a:p>
        </p:txBody>
      </p:sp>
      <p:sp>
        <p:nvSpPr>
          <p:cNvPr id="146" name="Google Shape;146;p8"/>
          <p:cNvSpPr/>
          <p:nvPr/>
        </p:nvSpPr>
        <p:spPr>
          <a:xfrm>
            <a:off x="6259352" y="1406603"/>
            <a:ext cx="536713" cy="497268"/>
          </a:xfrm>
          <a:prstGeom prst="ellipse">
            <a:avLst/>
          </a:prstGeom>
          <a:solidFill>
            <a:srgbClr val="FFC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0" i="0" u="none" strike="noStrike" cap="none">
                <a:solidFill>
                  <a:srgbClr val="000000"/>
                </a:solidFill>
                <a:latin typeface="Calibri"/>
                <a:ea typeface="Calibri"/>
                <a:cs typeface="Calibri"/>
                <a:sym typeface="Calibri"/>
              </a:rPr>
              <a:t>B</a:t>
            </a:r>
            <a:endParaRPr sz="2600" b="0" i="0" u="none" strike="noStrike" cap="none">
              <a:solidFill>
                <a:srgbClr val="000000"/>
              </a:solidFill>
              <a:latin typeface="Calibri"/>
              <a:ea typeface="Calibri"/>
              <a:cs typeface="Calibri"/>
              <a:sym typeface="Calibri"/>
            </a:endParaRPr>
          </a:p>
        </p:txBody>
      </p:sp>
      <p:sp>
        <p:nvSpPr>
          <p:cNvPr id="147" name="Google Shape;147;p8"/>
          <p:cNvSpPr/>
          <p:nvPr/>
        </p:nvSpPr>
        <p:spPr>
          <a:xfrm>
            <a:off x="8317769" y="313610"/>
            <a:ext cx="536713" cy="497268"/>
          </a:xfrm>
          <a:prstGeom prst="ellipse">
            <a:avLst/>
          </a:prstGeom>
          <a:solidFill>
            <a:srgbClr val="FFC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0" i="0" u="none" strike="noStrike" cap="none">
                <a:solidFill>
                  <a:srgbClr val="000000"/>
                </a:solidFill>
                <a:latin typeface="Calibri"/>
                <a:ea typeface="Calibri"/>
                <a:cs typeface="Calibri"/>
                <a:sym typeface="Calibri"/>
              </a:rPr>
              <a:t>A</a:t>
            </a:r>
            <a:endParaRPr sz="2600" b="0" i="0" u="none" strike="noStrike" cap="none">
              <a:solidFill>
                <a:srgbClr val="000000"/>
              </a:solidFill>
              <a:latin typeface="Calibri"/>
              <a:ea typeface="Calibri"/>
              <a:cs typeface="Calibri"/>
              <a:sym typeface="Calibri"/>
            </a:endParaRPr>
          </a:p>
        </p:txBody>
      </p:sp>
      <p:sp>
        <p:nvSpPr>
          <p:cNvPr id="148" name="Google Shape;148;p8"/>
          <p:cNvSpPr/>
          <p:nvPr/>
        </p:nvSpPr>
        <p:spPr>
          <a:xfrm>
            <a:off x="4754218" y="3379552"/>
            <a:ext cx="536713" cy="497268"/>
          </a:xfrm>
          <a:prstGeom prst="ellipse">
            <a:avLst/>
          </a:prstGeom>
          <a:solidFill>
            <a:srgbClr val="FFC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0" i="0" u="none" strike="noStrike" cap="none">
                <a:solidFill>
                  <a:schemeClr val="dk1"/>
                </a:solidFill>
                <a:latin typeface="Calibri"/>
                <a:ea typeface="Calibri"/>
                <a:cs typeface="Calibri"/>
                <a:sym typeface="Calibri"/>
              </a:rPr>
              <a:t>E</a:t>
            </a:r>
            <a:endParaRPr sz="2600" b="0" i="0" u="none" strike="noStrike" cap="none">
              <a:solidFill>
                <a:schemeClr val="dk1"/>
              </a:solidFill>
              <a:latin typeface="Calibri"/>
              <a:ea typeface="Calibri"/>
              <a:cs typeface="Calibri"/>
              <a:sym typeface="Calibri"/>
            </a:endParaRPr>
          </a:p>
        </p:txBody>
      </p:sp>
      <p:sp>
        <p:nvSpPr>
          <p:cNvPr id="149" name="Google Shape;149;p8"/>
          <p:cNvSpPr/>
          <p:nvPr/>
        </p:nvSpPr>
        <p:spPr>
          <a:xfrm>
            <a:off x="4787348" y="5875081"/>
            <a:ext cx="536713" cy="497268"/>
          </a:xfrm>
          <a:prstGeom prst="ellipse">
            <a:avLst/>
          </a:prstGeom>
          <a:solidFill>
            <a:srgbClr val="FFC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0" i="0" u="none" strike="noStrike" cap="none">
                <a:solidFill>
                  <a:schemeClr val="dk1"/>
                </a:solidFill>
                <a:latin typeface="Calibri"/>
                <a:ea typeface="Calibri"/>
                <a:cs typeface="Calibri"/>
                <a:sym typeface="Calibri"/>
              </a:rPr>
              <a:t>G</a:t>
            </a:r>
            <a:endParaRPr sz="2600" b="0" i="0" u="none" strike="noStrike" cap="none">
              <a:solidFill>
                <a:schemeClr val="dk1"/>
              </a:solidFill>
              <a:latin typeface="Calibri"/>
              <a:ea typeface="Calibri"/>
              <a:cs typeface="Calibri"/>
              <a:sym typeface="Calibri"/>
            </a:endParaRPr>
          </a:p>
        </p:txBody>
      </p:sp>
      <p:pic>
        <p:nvPicPr>
          <p:cNvPr id="150" name="Google Shape;150;p8"/>
          <p:cNvPicPr preferRelativeResize="0"/>
          <p:nvPr/>
        </p:nvPicPr>
        <p:blipFill rotWithShape="1">
          <a:blip r:embed="rId9">
            <a:alphaModFix/>
          </a:blip>
          <a:srcRect/>
          <a:stretch/>
        </p:blipFill>
        <p:spPr>
          <a:xfrm>
            <a:off x="277727" y="2562773"/>
            <a:ext cx="3644609" cy="1947672"/>
          </a:xfrm>
          <a:prstGeom prst="rect">
            <a:avLst/>
          </a:prstGeom>
          <a:noFill/>
          <a:ln>
            <a:noFill/>
          </a:ln>
        </p:spPr>
      </p:pic>
      <p:sp>
        <p:nvSpPr>
          <p:cNvPr id="151" name="Google Shape;151;p8"/>
          <p:cNvSpPr/>
          <p:nvPr/>
        </p:nvSpPr>
        <p:spPr>
          <a:xfrm>
            <a:off x="3128054" y="3927131"/>
            <a:ext cx="536713" cy="497268"/>
          </a:xfrm>
          <a:prstGeom prst="ellipse">
            <a:avLst/>
          </a:prstGeom>
          <a:solidFill>
            <a:srgbClr val="FFC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0" i="0" u="none" strike="noStrike" cap="none">
                <a:solidFill>
                  <a:schemeClr val="dk1"/>
                </a:solidFill>
                <a:latin typeface="Calibri"/>
                <a:ea typeface="Calibri"/>
                <a:cs typeface="Calibri"/>
                <a:sym typeface="Calibri"/>
              </a:rPr>
              <a:t>D</a:t>
            </a:r>
            <a:endParaRPr sz="26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457200" y="1"/>
            <a:ext cx="8229600" cy="1006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US" sz="3959" b="1">
                <a:solidFill>
                  <a:srgbClr val="00527D"/>
                </a:solidFill>
              </a:rPr>
              <a:t>Le gaspillage alimentaire en France</a:t>
            </a:r>
            <a:endParaRPr sz="3959" b="1">
              <a:solidFill>
                <a:srgbClr val="00527D"/>
              </a:solidFill>
            </a:endParaRPr>
          </a:p>
        </p:txBody>
      </p:sp>
      <p:pic>
        <p:nvPicPr>
          <p:cNvPr id="158" name="Google Shape;158;p9" descr="Screen Shot 2019-09-19 at 14.24.26.png"/>
          <p:cNvPicPr preferRelativeResize="0">
            <a:picLocks noGrp="1"/>
          </p:cNvPicPr>
          <p:nvPr>
            <p:ph type="body" idx="1"/>
          </p:nvPr>
        </p:nvPicPr>
        <p:blipFill rotWithShape="1">
          <a:blip r:embed="rId3">
            <a:alphaModFix/>
          </a:blip>
          <a:srcRect l="9789" r="5009" b="34946"/>
          <a:stretch/>
        </p:blipFill>
        <p:spPr>
          <a:xfrm>
            <a:off x="708500" y="1989146"/>
            <a:ext cx="3657300" cy="3175500"/>
          </a:xfrm>
          <a:prstGeom prst="rect">
            <a:avLst/>
          </a:prstGeom>
          <a:noFill/>
          <a:ln>
            <a:noFill/>
          </a:ln>
        </p:spPr>
      </p:pic>
      <p:pic>
        <p:nvPicPr>
          <p:cNvPr id="159" name="Google Shape;159;p9" descr="Screen Shot 2019-09-19 at 14.24.39.png"/>
          <p:cNvPicPr preferRelativeResize="0"/>
          <p:nvPr/>
        </p:nvPicPr>
        <p:blipFill rotWithShape="1">
          <a:blip r:embed="rId4">
            <a:alphaModFix/>
          </a:blip>
          <a:srcRect t="6790" b="-6790"/>
          <a:stretch/>
        </p:blipFill>
        <p:spPr>
          <a:xfrm>
            <a:off x="4572000" y="1358825"/>
            <a:ext cx="4059775" cy="5363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b="1">
                <a:solidFill>
                  <a:srgbClr val="00527D"/>
                </a:solidFill>
              </a:rPr>
              <a:t>Zéro gaspillage alimentaire – </a:t>
            </a:r>
            <a:br>
              <a:rPr lang="en-US" sz="3959" b="1">
                <a:solidFill>
                  <a:srgbClr val="00527D"/>
                </a:solidFill>
              </a:rPr>
            </a:br>
            <a:r>
              <a:rPr lang="en-US" sz="3959" b="1">
                <a:solidFill>
                  <a:srgbClr val="00527D"/>
                </a:solidFill>
              </a:rPr>
              <a:t>Text message challenge</a:t>
            </a:r>
            <a:br>
              <a:rPr lang="en-US" sz="3959">
                <a:solidFill>
                  <a:srgbClr val="00527D"/>
                </a:solidFill>
              </a:rPr>
            </a:br>
            <a:endParaRPr sz="3959">
              <a:solidFill>
                <a:srgbClr val="00527D"/>
              </a:solidFill>
            </a:endParaRPr>
          </a:p>
        </p:txBody>
      </p:sp>
      <p:pic>
        <p:nvPicPr>
          <p:cNvPr id="166" name="Google Shape;166;p10"/>
          <p:cNvPicPr preferRelativeResize="0"/>
          <p:nvPr/>
        </p:nvPicPr>
        <p:blipFill rotWithShape="1">
          <a:blip r:embed="rId3">
            <a:alphaModFix/>
          </a:blip>
          <a:srcRect t="1254"/>
          <a:stretch/>
        </p:blipFill>
        <p:spPr>
          <a:xfrm>
            <a:off x="2244480" y="1246350"/>
            <a:ext cx="4246720" cy="56116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Words>
  <Application>Microsoft Office PowerPoint</Application>
  <PresentationFormat>On-screen Show (4:3)</PresentationFormat>
  <Paragraphs>54</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Qu’est-ce qui se passe?</vt:lpstr>
      <vt:lpstr>C’est quoi, le gaspillage alimentaire?</vt:lpstr>
      <vt:lpstr>PowerPoint Presentation</vt:lpstr>
      <vt:lpstr>PowerPoint Presentation</vt:lpstr>
      <vt:lpstr>Le gaspillage alimentaire en France</vt:lpstr>
      <vt:lpstr>Zéro gaspillage alimentaire –  Text message challenge </vt:lpstr>
      <vt:lpstr>Le zéro déchet chez soi – 5 gestes simples</vt:lpstr>
      <vt:lpstr>Présentation en groupes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1</cp:revision>
  <dcterms:created xsi:type="dcterms:W3CDTF">2019-09-19T13:56:06Z</dcterms:created>
  <dcterms:modified xsi:type="dcterms:W3CDTF">2020-06-05T13:19:19Z</dcterms:modified>
</cp:coreProperties>
</file>