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76" r:id="rId6"/>
    <p:sldId id="261" r:id="rId7"/>
    <p:sldId id="275" r:id="rId8"/>
    <p:sldId id="265" r:id="rId9"/>
    <p:sldId id="266" r:id="rId10"/>
    <p:sldId id="269" r:id="rId11"/>
    <p:sldId id="262" r:id="rId12"/>
    <p:sldId id="277" r:id="rId13"/>
    <p:sldId id="263" r:id="rId14"/>
    <p:sldId id="264" r:id="rId15"/>
    <p:sldId id="268" r:id="rId16"/>
    <p:sldId id="267" r:id="rId17"/>
    <p:sldId id="270" r:id="rId18"/>
    <p:sldId id="272" r:id="rId19"/>
    <p:sldId id="278" r:id="rId20"/>
    <p:sldId id="27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OKK10MgPHcz85TxnXBv8gVoap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61EC45-8D86-42C4-BE27-A065E0584961}">
  <a:tblStyle styleId="{E761EC45-8D86-42C4-BE27-A065E058496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dn.pixabay.com/photo/2014/04/05/11/40/chess-316657__340.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da/photos/%C3%A6ndring-verden-mand-avis-l%C3%A6se-403948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dn.pixabay.com/photo/2019/10/07/07/38/storm-4531945_640.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da/photos/fredagen-for-fremtiden-greta-thunberg-475992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mages.pexels.com/photos/2058780/pexels-photo-2058780.jpeg?auto=compress&amp;amp%3Bcs=tinysrgb&amp;amp%3Bfit=crop&amp;amp%3Bh=1200&amp;amp%3Bw=80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dn.pixabay.com/photo/2019/03/15/19/18/school-strike-4-climate-4057783_640.jp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dn.pixabay.com/photo/2014/04/05/11/40/chess-316657__340.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da/photos/profet-ezekiel-ezechiel-lion-tyren-160258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dn.pixabay.com/photo/2015/10/31/23/31/church-window-1016443_1280.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dn.pixabay.com/photo/2017/04/21/19/47/prophet-2249733_960_720.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Photo: </a:t>
            </a:r>
            <a:r>
              <a:rPr lang="fr-FR" dirty="0">
                <a:hlinkClick r:id="rId3"/>
              </a:rPr>
              <a:t>https://cdn.pixabay.com/photo/2014/04/05/11/40/chess-316657__340.jpg</a:t>
            </a:r>
            <a:endParaRPr lang="fr-FR" dirty="0"/>
          </a:p>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Link this back to the examples discussed so far, ensure students understand that being a prophet is not always easy.</a:t>
            </a:r>
            <a:endParaRPr/>
          </a:p>
        </p:txBody>
      </p:sp>
      <p:sp>
        <p:nvSpPr>
          <p:cNvPr id="203" name="Google Shape;20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Make links to the main learning outcome. Can they add anything to their image?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Photo: </a:t>
            </a:r>
            <a:r>
              <a:rPr lang="en-GB" dirty="0">
                <a:hlinkClick r:id="rId3"/>
              </a:rPr>
              <a:t>https://pixabay.com/da/photos/%C3%A6ndring-verden-mand-avis-l%C3%A6se-4039486/</a:t>
            </a:r>
            <a:endParaRPr lang="en-GB" dirty="0"/>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251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Make links to the main learning outcome. Can they add anything to their image?</a:t>
            </a:r>
          </a:p>
          <a:p>
            <a:pPr marL="0" lvl="0" indent="0" algn="l" rtl="0">
              <a:lnSpc>
                <a:spcPct val="100000"/>
              </a:lnSpc>
              <a:spcBef>
                <a:spcPts val="0"/>
              </a:spcBef>
              <a:spcAft>
                <a:spcPts val="0"/>
              </a:spcAft>
              <a:buSzPts val="1400"/>
              <a:buNone/>
            </a:pPr>
            <a:r>
              <a:rPr lang="en-GB" dirty="0"/>
              <a:t>Photo: </a:t>
            </a:r>
            <a:r>
              <a:rPr lang="en-GB" dirty="0">
                <a:hlinkClick r:id="rId3"/>
              </a:rPr>
              <a:t>https://cdn.pixabay.com/photo/2019/10/07/07/38/storm-4531945_640.jpg</a:t>
            </a:r>
            <a:endParaRPr dirty="0"/>
          </a:p>
        </p:txBody>
      </p:sp>
      <p:sp>
        <p:nvSpPr>
          <p:cNvPr id="141" name="Google Shape;1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5669f17ee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65669f17ee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Make links to the main learning outcome. Can they add anything to their image?</a:t>
            </a:r>
          </a:p>
          <a:p>
            <a:pPr marL="0" lvl="0" indent="0" algn="l" rtl="0">
              <a:lnSpc>
                <a:spcPct val="100000"/>
              </a:lnSpc>
              <a:spcBef>
                <a:spcPts val="0"/>
              </a:spcBef>
              <a:spcAft>
                <a:spcPts val="0"/>
              </a:spcAft>
              <a:buSzPts val="1400"/>
              <a:buNone/>
            </a:pPr>
            <a:r>
              <a:rPr lang="en-GB" dirty="0"/>
              <a:t>Photo: </a:t>
            </a:r>
            <a:r>
              <a:rPr lang="en-GB" dirty="0">
                <a:hlinkClick r:id="rId3"/>
              </a:rPr>
              <a:t>https://pixabay.com/da/photos/fredagen-for-fremtiden-greta-thunberg-4759928/</a:t>
            </a:r>
            <a:endParaRPr dirty="0"/>
          </a:p>
        </p:txBody>
      </p:sp>
      <p:sp>
        <p:nvSpPr>
          <p:cNvPr id="151" name="Google Shape;151;g65669f17ee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Photo: </a:t>
            </a:r>
            <a:r>
              <a:rPr lang="en-GB" sz="1200" b="0" i="0" u="none" strike="noStrike" cap="none" dirty="0">
                <a:solidFill>
                  <a:schemeClr val="dk1"/>
                </a:solidFill>
                <a:effectLst/>
                <a:latin typeface="Calibri"/>
                <a:ea typeface="Calibri"/>
                <a:cs typeface="Calibri"/>
                <a:sym typeface="Calibri"/>
              </a:rPr>
              <a:t> </a:t>
            </a:r>
            <a:r>
              <a:rPr lang="en-GB" sz="1200" b="1" i="0" u="sng" strike="noStrike" cap="none" dirty="0">
                <a:solidFill>
                  <a:schemeClr val="dk1"/>
                </a:solidFill>
                <a:effectLst/>
                <a:latin typeface="Calibri"/>
                <a:ea typeface="Calibri"/>
                <a:cs typeface="Calibri"/>
                <a:sym typeface="Calibri"/>
                <a:hlinkClick r:id="rId3" tooltip="pexels-photo-2058780.jpeg"/>
              </a:rPr>
              <a:t>pexels-photo-2058780.jpeg</a:t>
            </a:r>
            <a:endParaRPr lang="en-GB" sz="1200" b="1" i="0" u="sng"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hlinkClick r:id="rId4"/>
              </a:rPr>
              <a:t>https://cdn.pixabay.com/photo/2019/03/15/19/18/school-strike-4-climate-4057783_640.jpg</a:t>
            </a:r>
            <a:endParaRPr lang="fr-FR" dirty="0"/>
          </a:p>
          <a:p>
            <a:pPr marL="0" lvl="0" indent="0" algn="l" rtl="0">
              <a:lnSpc>
                <a:spcPct val="100000"/>
              </a:lnSpc>
              <a:spcBef>
                <a:spcPts val="0"/>
              </a:spcBef>
              <a:spcAft>
                <a:spcPts val="0"/>
              </a:spcAft>
              <a:buSzPts val="1400"/>
              <a:buNone/>
            </a:pPr>
            <a:endParaRPr dirty="0"/>
          </a:p>
        </p:txBody>
      </p:sp>
      <p:sp>
        <p:nvSpPr>
          <p:cNvPr id="195" name="Google Shape;1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Discuss in small groups and then feedback as a whole</a:t>
            </a:r>
            <a:endParaRPr/>
          </a:p>
        </p:txBody>
      </p:sp>
      <p:sp>
        <p:nvSpPr>
          <p:cNvPr id="180" name="Google Shape;18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Students shade in the column accordingly. They should then move around the room comparing their answers before feeding back as a whole class. </a:t>
            </a:r>
            <a:endParaRPr/>
          </a:p>
        </p:txBody>
      </p:sp>
      <p:sp>
        <p:nvSpPr>
          <p:cNvPr id="214" name="Google Shape;2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Final reflection</a:t>
            </a:r>
          </a:p>
          <a:p>
            <a:pPr marL="0" lvl="0" indent="0" algn="l" rtl="0">
              <a:lnSpc>
                <a:spcPct val="100000"/>
              </a:lnSpc>
              <a:spcBef>
                <a:spcPts val="0"/>
              </a:spcBef>
              <a:spcAft>
                <a:spcPts val="0"/>
              </a:spcAft>
              <a:buSzPts val="1400"/>
              <a:buNone/>
            </a:pPr>
            <a:r>
              <a:rPr lang="en-GB" dirty="0"/>
              <a:t>Photo: </a:t>
            </a:r>
            <a:r>
              <a:rPr lang="en-GB" dirty="0">
                <a:hlinkClick r:id="rId3"/>
              </a:rPr>
              <a:t>https://cdn.pixabay.com/photo/2014/04/05/11/40/chess-316657__340.jpg</a:t>
            </a:r>
            <a:endParaRPr dirty="0"/>
          </a:p>
        </p:txBody>
      </p:sp>
      <p:sp>
        <p:nvSpPr>
          <p:cNvPr id="234" name="Google Shape;2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d964dc7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6d964dc7c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5669f17e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65669f17e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Eve - take off the citizenship outcome so this is just an RE lesson</a:t>
            </a:r>
            <a:endParaRPr/>
          </a:p>
        </p:txBody>
      </p:sp>
      <p:sp>
        <p:nvSpPr>
          <p:cNvPr id="94" name="Google Shape;94;g65669f17e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Can students guess the missing words to complete the definition?  Future / Message / God / Courage / Hope</a:t>
            </a:r>
            <a:endParaRPr dirty="0"/>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Can students guess the missing words to complete the definition?  Future / Message / God / Courage / Hope</a:t>
            </a:r>
            <a:endParaRPr dirty="0"/>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extLst>
      <p:ext uri="{BB962C8B-B14F-4D97-AF65-F5344CB8AC3E}">
        <p14:creationId xmlns:p14="http://schemas.microsoft.com/office/powerpoint/2010/main" val="65280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aim is to break apart the definition and analyse it in more detail. Students should begin to consider the positives and negatives of prophecy. </a:t>
            </a:r>
            <a:endParaRPr dirty="0"/>
          </a:p>
        </p:txBody>
      </p:sp>
      <p:sp>
        <p:nvSpPr>
          <p:cNvPr id="122" name="Google Shape;1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Photo: </a:t>
            </a:r>
            <a:r>
              <a:rPr lang="en-GB" dirty="0">
                <a:hlinkClick r:id="rId3"/>
              </a:rPr>
              <a:t>https://pixabay.com/da/photos/profet-ezekiel-ezechiel-lion-tyren-1602585/</a:t>
            </a:r>
            <a:endParaRPr dirty="0"/>
          </a:p>
        </p:txBody>
      </p:sp>
      <p:sp>
        <p:nvSpPr>
          <p:cNvPr id="161" name="Google Shape;1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371021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Photo: </a:t>
            </a:r>
            <a:r>
              <a:rPr lang="en-GB" dirty="0">
                <a:hlinkClick r:id="rId3"/>
              </a:rPr>
              <a:t>https://cdn.pixabay.com/photo/2015/10/31/23/31/church-window-1016443_1280.jpg</a:t>
            </a:r>
            <a:endParaRPr dirty="0"/>
          </a:p>
        </p:txBody>
      </p:sp>
      <p:sp>
        <p:nvSpPr>
          <p:cNvPr id="161" name="Google Shape;1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Photo: </a:t>
            </a:r>
            <a:r>
              <a:rPr lang="en-GB" dirty="0">
                <a:hlinkClick r:id="rId3"/>
              </a:rPr>
              <a:t>https://cdn.pixabay.com/photo/2017/04/21/19/47/prophet-2249733_960_720.jpg</a:t>
            </a:r>
            <a:endParaRPr dirty="0"/>
          </a:p>
          <a:p>
            <a:pPr marL="0" lvl="0" indent="0" algn="l" rtl="0">
              <a:lnSpc>
                <a:spcPct val="100000"/>
              </a:lnSpc>
              <a:spcBef>
                <a:spcPts val="0"/>
              </a:spcBef>
              <a:spcAft>
                <a:spcPts val="0"/>
              </a:spcAft>
              <a:buSzPts val="1400"/>
              <a:buNone/>
            </a:pPr>
            <a:endParaRPr dirty="0"/>
          </a:p>
        </p:txBody>
      </p:sp>
      <p:sp>
        <p:nvSpPr>
          <p:cNvPr id="171" name="Google Shape;1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theguardian.com/environment/climate-consensus-97-per-cent/2018/jun/25/30-years-later-deniers-are-still-lying-about-hansens-amazing-global-warming-predic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en.wikipedia.org/wiki/Greta_Thunbe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limaterealityproject.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p:nvPr/>
        </p:nvSpPr>
        <p:spPr>
          <a:xfrm>
            <a:off x="2686930" y="4354870"/>
            <a:ext cx="7258929" cy="1722374"/>
          </a:xfrm>
          <a:prstGeom prst="roundRect">
            <a:avLst>
              <a:gd name="adj" fmla="val 11244"/>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txBox="1"/>
          <p:nvPr/>
        </p:nvSpPr>
        <p:spPr>
          <a:xfrm>
            <a:off x="3418449" y="4431227"/>
            <a:ext cx="579588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GB" sz="9600" b="1" i="0" u="none" strike="noStrike" cap="none" dirty="0">
                <a:solidFill>
                  <a:srgbClr val="FFFFFF"/>
                </a:solidFill>
                <a:latin typeface="Arial"/>
                <a:ea typeface="Arial"/>
                <a:cs typeface="Arial"/>
                <a:sym typeface="Arial"/>
              </a:rPr>
              <a:t>Prophecy</a:t>
            </a:r>
            <a:r>
              <a:rPr lang="en-GB" sz="96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p:nvPr/>
        </p:nvSpPr>
        <p:spPr>
          <a:xfrm>
            <a:off x="6197900" y="393925"/>
            <a:ext cx="5524800" cy="61617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3"/>
          <p:cNvSpPr/>
          <p:nvPr/>
        </p:nvSpPr>
        <p:spPr>
          <a:xfrm>
            <a:off x="455600" y="304400"/>
            <a:ext cx="5524800" cy="62514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 name="Google Shape;207;p13"/>
          <p:cNvPicPr preferRelativeResize="0"/>
          <p:nvPr/>
        </p:nvPicPr>
        <p:blipFill rotWithShape="1">
          <a:blip r:embed="rId3">
            <a:alphaModFix/>
          </a:blip>
          <a:srcRect/>
          <a:stretch/>
        </p:blipFill>
        <p:spPr>
          <a:xfrm>
            <a:off x="7273650" y="4327125"/>
            <a:ext cx="3552550" cy="2140500"/>
          </a:xfrm>
          <a:prstGeom prst="rect">
            <a:avLst/>
          </a:prstGeom>
          <a:noFill/>
          <a:ln>
            <a:noFill/>
          </a:ln>
        </p:spPr>
      </p:pic>
      <p:sp>
        <p:nvSpPr>
          <p:cNvPr id="208" name="Google Shape;208;p13"/>
          <p:cNvSpPr txBox="1"/>
          <p:nvPr/>
        </p:nvSpPr>
        <p:spPr>
          <a:xfrm>
            <a:off x="542600" y="680425"/>
            <a:ext cx="5350800" cy="3424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Arial"/>
                <a:ea typeface="Arial"/>
                <a:cs typeface="Arial"/>
                <a:sym typeface="Arial"/>
              </a:rPr>
              <a:t>Prophets are often seen as being or wanting to be </a:t>
            </a:r>
            <a:r>
              <a:rPr lang="en-GB" sz="2800" b="1" i="0" u="none" strike="noStrike" cap="none">
                <a:solidFill>
                  <a:srgbClr val="6A368D"/>
                </a:solidFill>
                <a:latin typeface="Arial"/>
                <a:ea typeface="Arial"/>
                <a:cs typeface="Arial"/>
                <a:sym typeface="Arial"/>
              </a:rPr>
              <a:t>ahead of the curve</a:t>
            </a:r>
            <a:r>
              <a:rPr lang="en-GB" sz="2800" b="0" i="0" u="none" strike="noStrike" cap="none">
                <a:solidFill>
                  <a:srgbClr val="6A368D"/>
                </a:solidFill>
                <a:latin typeface="Arial"/>
                <a:ea typeface="Arial"/>
                <a:cs typeface="Arial"/>
                <a:sym typeface="Arial"/>
              </a:rPr>
              <a:t>.</a:t>
            </a:r>
            <a:r>
              <a:rPr lang="en-GB" sz="2800" b="0" i="0" u="none" strike="noStrike" cap="none">
                <a:solidFill>
                  <a:schemeClr val="dk1"/>
                </a:solidFill>
                <a:latin typeface="Arial"/>
                <a:ea typeface="Arial"/>
                <a:cs typeface="Arial"/>
                <a:sym typeface="Arial"/>
              </a:rPr>
              <a:t> This could mean that they are admired by many, but could also mean that they are ridiculed and unpopular.  They could be seen as bizarre or even crazy. </a:t>
            </a:r>
            <a:endParaRPr sz="1400" b="0" i="0" u="none" strike="noStrike" cap="none">
              <a:solidFill>
                <a:srgbClr val="000000"/>
              </a:solidFill>
              <a:latin typeface="Arial"/>
              <a:ea typeface="Arial"/>
              <a:cs typeface="Arial"/>
              <a:sym typeface="Arial"/>
            </a:endParaRPr>
          </a:p>
        </p:txBody>
      </p:sp>
      <p:sp>
        <p:nvSpPr>
          <p:cNvPr id="209" name="Google Shape;209;p13"/>
          <p:cNvSpPr txBox="1"/>
          <p:nvPr/>
        </p:nvSpPr>
        <p:spPr>
          <a:xfrm>
            <a:off x="6463925" y="752050"/>
            <a:ext cx="5172000" cy="418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Arial"/>
                <a:ea typeface="Arial"/>
                <a:cs typeface="Arial"/>
                <a:sym typeface="Arial"/>
              </a:rPr>
              <a:t>What prophets have to tell us might be </a:t>
            </a:r>
            <a:r>
              <a:rPr lang="en-GB" sz="2800" b="1" i="0" u="none" strike="noStrike" cap="none">
                <a:solidFill>
                  <a:srgbClr val="6A368D"/>
                </a:solidFill>
                <a:latin typeface="Arial"/>
                <a:ea typeface="Arial"/>
                <a:cs typeface="Arial"/>
                <a:sym typeface="Arial"/>
              </a:rPr>
              <a:t>uncomfortable</a:t>
            </a:r>
            <a:r>
              <a:rPr lang="en-GB" sz="2800" b="0" i="0" u="none" strike="noStrike" cap="none">
                <a:solidFill>
                  <a:schemeClr val="dk1"/>
                </a:solidFill>
                <a:latin typeface="Arial"/>
                <a:ea typeface="Arial"/>
                <a:cs typeface="Arial"/>
                <a:sym typeface="Arial"/>
              </a:rPr>
              <a:t>. It might be something that we don’t want to hear or don’t want to take responsibility for. To admit that they could be right could be to admit that our current actions are wrong.</a:t>
            </a:r>
            <a:endParaRPr sz="1400" b="0" i="0" u="none" strike="noStrike" cap="none">
              <a:solidFill>
                <a:srgbClr val="000000"/>
              </a:solidFill>
              <a:latin typeface="Arial"/>
              <a:ea typeface="Arial"/>
              <a:cs typeface="Arial"/>
              <a:sym typeface="Arial"/>
            </a:endParaRPr>
          </a:p>
        </p:txBody>
      </p:sp>
      <p:pic>
        <p:nvPicPr>
          <p:cNvPr id="210" name="Google Shape;210;p13"/>
          <p:cNvPicPr preferRelativeResize="0"/>
          <p:nvPr/>
        </p:nvPicPr>
        <p:blipFill rotWithShape="1">
          <a:blip r:embed="rId4">
            <a:alphaModFix/>
          </a:blip>
          <a:srcRect l="30515" t="11467" r="29368" b="49765"/>
          <a:stretch/>
        </p:blipFill>
        <p:spPr>
          <a:xfrm>
            <a:off x="1156250" y="4198250"/>
            <a:ext cx="3666999" cy="2269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p:nvPr/>
        </p:nvSpPr>
        <p:spPr>
          <a:xfrm>
            <a:off x="7097000" y="1311075"/>
            <a:ext cx="4652400" cy="4635300"/>
          </a:xfrm>
          <a:prstGeom prst="roundRect">
            <a:avLst>
              <a:gd name="adj" fmla="val 16667"/>
            </a:avLst>
          </a:prstGeom>
          <a:solidFill>
            <a:srgbClr val="4B3186"/>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6"/>
          <p:cNvSpPr/>
          <p:nvPr/>
        </p:nvSpPr>
        <p:spPr>
          <a:xfrm>
            <a:off x="310575" y="1311075"/>
            <a:ext cx="4652400" cy="4635300"/>
          </a:xfrm>
          <a:prstGeom prst="roundRect">
            <a:avLst>
              <a:gd name="adj" fmla="val 16667"/>
            </a:avLst>
          </a:prstGeom>
          <a:solidFill>
            <a:srgbClr val="6A368D"/>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6"/>
          <p:cNvSpPr txBox="1"/>
          <p:nvPr/>
        </p:nvSpPr>
        <p:spPr>
          <a:xfrm>
            <a:off x="523121" y="1741846"/>
            <a:ext cx="4227300" cy="353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Arial"/>
                <a:ea typeface="Arial"/>
                <a:cs typeface="Arial"/>
                <a:sym typeface="Arial"/>
              </a:rPr>
              <a:t>Draw an outline of a person. This picture will represent a prophet.</a:t>
            </a:r>
            <a:endParaRPr sz="1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Arial"/>
                <a:ea typeface="Arial"/>
                <a:cs typeface="Arial"/>
                <a:sym typeface="Arial"/>
              </a:rPr>
              <a:t>Inside the prophet make notes on how a prophet may feel.</a:t>
            </a:r>
            <a:endParaRPr sz="1400" b="1" i="0" u="none" strike="noStrike" cap="none">
              <a:solidFill>
                <a:srgbClr val="FFFFFF"/>
              </a:solidFill>
              <a:latin typeface="Arial"/>
              <a:ea typeface="Arial"/>
              <a:cs typeface="Arial"/>
              <a:sym typeface="Arial"/>
            </a:endParaRPr>
          </a:p>
        </p:txBody>
      </p:sp>
      <p:sp>
        <p:nvSpPr>
          <p:cNvPr id="136" name="Google Shape;136;p6"/>
          <p:cNvSpPr txBox="1"/>
          <p:nvPr/>
        </p:nvSpPr>
        <p:spPr>
          <a:xfrm>
            <a:off x="7389613" y="1989938"/>
            <a:ext cx="4227300" cy="255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Arial"/>
                <a:ea typeface="Arial"/>
                <a:cs typeface="Arial"/>
                <a:sym typeface="Arial"/>
              </a:rPr>
              <a:t>Around the outside of your prophet make notes on how a prophet may be seen by others.</a:t>
            </a:r>
            <a:endParaRPr sz="1400" b="1" i="0" u="none" strike="noStrike" cap="none">
              <a:solidFill>
                <a:srgbClr val="FFFFFF"/>
              </a:solidFill>
              <a:latin typeface="Arial"/>
              <a:ea typeface="Arial"/>
              <a:cs typeface="Arial"/>
              <a:sym typeface="Arial"/>
            </a:endParaRPr>
          </a:p>
        </p:txBody>
      </p:sp>
      <p:pic>
        <p:nvPicPr>
          <p:cNvPr id="137" name="Google Shape;137;p6"/>
          <p:cNvPicPr preferRelativeResize="0"/>
          <p:nvPr/>
        </p:nvPicPr>
        <p:blipFill rotWithShape="1">
          <a:blip r:embed="rId3">
            <a:alphaModFix/>
          </a:blip>
          <a:srcRect/>
          <a:stretch/>
        </p:blipFill>
        <p:spPr>
          <a:xfrm>
            <a:off x="4578400" y="1741850"/>
            <a:ext cx="3035225" cy="3892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050" name="Picture 2" descr="Change, World, Man, Newspaper, Reading, Title, Heading">
            <a:extLst>
              <a:ext uri="{FF2B5EF4-FFF2-40B4-BE49-F238E27FC236}">
                <a16:creationId xmlns:a16="http://schemas.microsoft.com/office/drawing/2014/main" id="{AEA5FD3F-B596-43AB-B2A5-E170B5789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10" r="764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 name="Google Shape;133;p6"/>
          <p:cNvSpPr/>
          <p:nvPr/>
        </p:nvSpPr>
        <p:spPr>
          <a:xfrm>
            <a:off x="6457950" y="400050"/>
            <a:ext cx="5505450" cy="6153150"/>
          </a:xfrm>
          <a:prstGeom prst="roundRect">
            <a:avLst>
              <a:gd name="adj" fmla="val 16667"/>
            </a:avLst>
          </a:prstGeom>
          <a:solidFill>
            <a:srgbClr val="EA5783"/>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6"/>
          <p:cNvSpPr txBox="1"/>
          <p:nvPr/>
        </p:nvSpPr>
        <p:spPr>
          <a:xfrm>
            <a:off x="6970974" y="723047"/>
            <a:ext cx="4516175" cy="5509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dirty="0">
                <a:solidFill>
                  <a:srgbClr val="FFFFFF"/>
                </a:solidFill>
                <a:latin typeface="Arial"/>
                <a:ea typeface="Arial"/>
                <a:cs typeface="Arial"/>
                <a:sym typeface="Arial"/>
              </a:rPr>
              <a:t>Looking around at our world today, what do you think a prophet might see as the ‘signs of the times’ for us?  </a:t>
            </a:r>
          </a:p>
          <a:p>
            <a:pPr marL="0" marR="0" lvl="0" indent="0" algn="l" rtl="0">
              <a:lnSpc>
                <a:spcPct val="100000"/>
              </a:lnSpc>
              <a:spcBef>
                <a:spcPts val="0"/>
              </a:spcBef>
              <a:spcAft>
                <a:spcPts val="0"/>
              </a:spcAft>
              <a:buClr>
                <a:srgbClr val="000000"/>
              </a:buClr>
              <a:buSzPts val="3200"/>
              <a:buFont typeface="Arial"/>
              <a:buNone/>
            </a:pPr>
            <a:endParaRPr lang="en-GB" sz="3200" b="1" dirty="0">
              <a:solidFill>
                <a:srgbClr val="FFFFFF"/>
              </a:solidFill>
            </a:endParaRPr>
          </a:p>
          <a:p>
            <a:pPr marL="0" marR="0" lvl="0" indent="0" algn="l" rtl="0">
              <a:lnSpc>
                <a:spcPct val="100000"/>
              </a:lnSpc>
              <a:spcBef>
                <a:spcPts val="0"/>
              </a:spcBef>
              <a:spcAft>
                <a:spcPts val="0"/>
              </a:spcAft>
              <a:buClr>
                <a:srgbClr val="000000"/>
              </a:buClr>
              <a:buSzPts val="3200"/>
              <a:buFont typeface="Arial"/>
              <a:buNone/>
            </a:pPr>
            <a:r>
              <a:rPr lang="en-GB" sz="3200" b="1" i="0" u="none" strike="noStrike" cap="none" dirty="0">
                <a:solidFill>
                  <a:srgbClr val="FFFFFF"/>
                </a:solidFill>
                <a:latin typeface="Arial"/>
                <a:ea typeface="Arial"/>
                <a:cs typeface="Arial"/>
                <a:sym typeface="Arial"/>
              </a:rPr>
              <a:t>What might a modern prophet warn us about?  Where might they see hope?</a:t>
            </a:r>
            <a:endParaRPr sz="1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92845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45" name="Google Shape;145;p7"/>
          <p:cNvSpPr/>
          <p:nvPr/>
        </p:nvSpPr>
        <p:spPr>
          <a:xfrm>
            <a:off x="-1550375" y="-241225"/>
            <a:ext cx="11045100" cy="7258200"/>
          </a:xfrm>
          <a:prstGeom prst="ellipse">
            <a:avLst/>
          </a:prstGeom>
          <a:solidFill>
            <a:srgbClr val="EA5783">
              <a:alpha val="8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
          <p:cNvSpPr txBox="1"/>
          <p:nvPr/>
        </p:nvSpPr>
        <p:spPr>
          <a:xfrm>
            <a:off x="155500" y="1138750"/>
            <a:ext cx="8460300" cy="4955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rgbClr val="FFFFFF"/>
                </a:solidFill>
                <a:latin typeface="Century Gothic"/>
                <a:ea typeface="Century Gothic"/>
                <a:cs typeface="Century Gothic"/>
                <a:sym typeface="Century Gothic"/>
              </a:rPr>
              <a:t>Thirty years ago, James Hansen testified to the US Congress about the dangers of human-caused climate change. In his testimony, Hansen showed the results of his 1988 study using a climate model to project future global warming under three possible scenarios, ranging from ‘business as usual’ heavy pollution in his Scenario A to ‘draconian emissions cuts’ in Scenario C, with a moderate Scenario B in between.</a:t>
            </a: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rgbClr val="FFFFFF"/>
                </a:solidFill>
                <a:latin typeface="Century Gothic"/>
                <a:ea typeface="Century Gothic"/>
                <a:cs typeface="Century Gothic"/>
                <a:sym typeface="Century Gothic"/>
              </a:rPr>
              <a:t>The actual 1988–2017 temperature increase was about 0.6°C. Hansen’s 1988 global climate model was almost spot-on.</a:t>
            </a:r>
            <a:endParaRPr sz="2400" b="1"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FFFFFF"/>
                </a:solidFill>
                <a:latin typeface="Calibri"/>
                <a:ea typeface="Calibri"/>
                <a:cs typeface="Calibri"/>
                <a:sym typeface="Calibri"/>
                <a:hlinkClick r:id="rId4"/>
              </a:rPr>
              <a:t>https://www.theguardian.com/environment/climate-consensus-97-per-cent/2018/jun/25/30-years-later-deniers-are</a:t>
            </a:r>
            <a:r>
              <a:rPr lang="en-GB" sz="1400" b="0" i="0" u="sng" strike="noStrike" cap="none" dirty="0">
                <a:solidFill>
                  <a:srgbClr val="FFFFFF"/>
                </a:solidFill>
                <a:latin typeface="Calibri"/>
                <a:ea typeface="Calibri"/>
                <a:cs typeface="Calibri"/>
                <a:sym typeface="Calibri"/>
                <a:hlinkClick r:id="rId4"/>
              </a:rPr>
              <a:t>-still-lying-about-hansens-amazing-global-warming-prediction</a:t>
            </a:r>
            <a:r>
              <a:rPr lang="en-GB" sz="1400" b="0" i="0" u="none" strike="noStrike" cap="none" dirty="0">
                <a:solidFill>
                  <a:srgbClr val="FFFFFF"/>
                </a:solidFill>
                <a:latin typeface="Calibri"/>
                <a:ea typeface="Calibri"/>
                <a:cs typeface="Calibri"/>
                <a:sym typeface="Calibri"/>
              </a:rPr>
              <a:t> </a:t>
            </a:r>
            <a:endParaRPr sz="1400" b="0" i="0" u="none" strike="noStrike" cap="none" dirty="0">
              <a:solidFill>
                <a:srgbClr val="FFFFFF"/>
              </a:solidFill>
              <a:latin typeface="Arial"/>
              <a:ea typeface="Arial"/>
              <a:cs typeface="Arial"/>
              <a:sym typeface="Arial"/>
            </a:endParaRPr>
          </a:p>
        </p:txBody>
      </p:sp>
      <p:sp>
        <p:nvSpPr>
          <p:cNvPr id="147" name="Google Shape;147;p7"/>
          <p:cNvSpPr/>
          <p:nvPr/>
        </p:nvSpPr>
        <p:spPr>
          <a:xfrm>
            <a:off x="1872075" y="310171"/>
            <a:ext cx="5678100" cy="75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FEFEFE"/>
                </a:solidFill>
                <a:latin typeface="Calibri"/>
                <a:ea typeface="Calibri"/>
                <a:cs typeface="Calibri"/>
                <a:sym typeface="Calibri"/>
              </a:rPr>
              <a:t>James Hansen</a:t>
            </a:r>
            <a:endParaRPr sz="4800" b="1" i="0" u="none" strike="noStrike" cap="none">
              <a:solidFill>
                <a:srgbClr val="FEFEFE"/>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3074" name="Picture 2" descr="Friday For the Future, Greta Thunberg, Climate Change">
            <a:extLst>
              <a:ext uri="{FF2B5EF4-FFF2-40B4-BE49-F238E27FC236}">
                <a16:creationId xmlns:a16="http://schemas.microsoft.com/office/drawing/2014/main" id="{4D3BAA61-2285-45DA-A289-010F511FF3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0" t="7001" r="-3374" b="26240"/>
          <a:stretch/>
        </p:blipFill>
        <p:spPr bwMode="auto">
          <a:xfrm>
            <a:off x="0" y="-1"/>
            <a:ext cx="13244051" cy="6858001"/>
          </a:xfrm>
          <a:prstGeom prst="rect">
            <a:avLst/>
          </a:prstGeom>
          <a:noFill/>
          <a:extLst>
            <a:ext uri="{909E8E84-426E-40DD-AFC4-6F175D3DCCD1}">
              <a14:hiddenFill xmlns:a14="http://schemas.microsoft.com/office/drawing/2010/main">
                <a:solidFill>
                  <a:srgbClr val="FFFFFF"/>
                </a:solidFill>
              </a14:hiddenFill>
            </a:ext>
          </a:extLst>
        </p:spPr>
      </p:pic>
      <p:sp>
        <p:nvSpPr>
          <p:cNvPr id="155" name="Google Shape;155;g65669f17ee_1_23"/>
          <p:cNvSpPr/>
          <p:nvPr/>
        </p:nvSpPr>
        <p:spPr>
          <a:xfrm>
            <a:off x="-1550375" y="-241225"/>
            <a:ext cx="10166175" cy="8057870"/>
          </a:xfrm>
          <a:prstGeom prst="ellipse">
            <a:avLst/>
          </a:prstGeom>
          <a:solidFill>
            <a:srgbClr val="EA5783">
              <a:alpha val="8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65669f17ee_1_23"/>
          <p:cNvSpPr txBox="1"/>
          <p:nvPr/>
        </p:nvSpPr>
        <p:spPr>
          <a:xfrm>
            <a:off x="294968" y="1138750"/>
            <a:ext cx="8320832" cy="526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GB" sz="2400" b="1" i="0" u="none" strike="noStrike" cap="none" dirty="0">
                <a:solidFill>
                  <a:srgbClr val="FFFFFF"/>
                </a:solidFill>
                <a:latin typeface="Arial"/>
                <a:ea typeface="Arial"/>
                <a:cs typeface="Arial"/>
                <a:sym typeface="Arial"/>
              </a:rPr>
              <a:t>Thunberg first became known when she began spending her school days, alone, outside the </a:t>
            </a:r>
          </a:p>
          <a:p>
            <a:pPr marL="0" marR="0" lvl="0" indent="0" algn="l" rtl="0">
              <a:lnSpc>
                <a:spcPct val="100000"/>
              </a:lnSpc>
              <a:spcBef>
                <a:spcPts val="0"/>
              </a:spcBef>
              <a:spcAft>
                <a:spcPts val="0"/>
              </a:spcAft>
              <a:buClr>
                <a:schemeClr val="dk1"/>
              </a:buClr>
              <a:buSzPts val="2400"/>
              <a:buFont typeface="Arial"/>
              <a:buNone/>
            </a:pPr>
            <a:r>
              <a:rPr lang="en-GB" sz="2400" b="1" i="0" u="none" strike="noStrike" cap="none" dirty="0">
                <a:solidFill>
                  <a:srgbClr val="FFFFFF"/>
                </a:solidFill>
                <a:latin typeface="Arial"/>
                <a:ea typeface="Arial"/>
                <a:cs typeface="Arial"/>
                <a:sym typeface="Arial"/>
              </a:rPr>
              <a:t>Swedish parliament to call for stronger action on </a:t>
            </a:r>
          </a:p>
          <a:p>
            <a:pPr marL="0" marR="0" lvl="0" indent="0" algn="l" rtl="0">
              <a:lnSpc>
                <a:spcPct val="100000"/>
              </a:lnSpc>
              <a:spcBef>
                <a:spcPts val="0"/>
              </a:spcBef>
              <a:spcAft>
                <a:spcPts val="0"/>
              </a:spcAft>
              <a:buClr>
                <a:schemeClr val="dk1"/>
              </a:buClr>
              <a:buSzPts val="2400"/>
              <a:buFont typeface="Arial"/>
              <a:buNone/>
            </a:pPr>
            <a:r>
              <a:rPr lang="en-GB" sz="2400" b="1" i="0" u="none" strike="noStrike" cap="none" dirty="0">
                <a:solidFill>
                  <a:srgbClr val="FFFFFF"/>
                </a:solidFill>
                <a:latin typeface="Arial"/>
                <a:ea typeface="Arial"/>
                <a:cs typeface="Arial"/>
                <a:sym typeface="Arial"/>
              </a:rPr>
              <a:t>global warming by holding up a sign saying "School strike for climate". Soon, other students engaged in similar protests in their own communities. </a:t>
            </a:r>
          </a:p>
          <a:p>
            <a:pPr marL="0" marR="0" lvl="0" indent="0" algn="l" rtl="0">
              <a:lnSpc>
                <a:spcPct val="100000"/>
              </a:lnSpc>
              <a:spcBef>
                <a:spcPts val="0"/>
              </a:spcBef>
              <a:spcAft>
                <a:spcPts val="0"/>
              </a:spcAft>
              <a:buClr>
                <a:schemeClr val="dk1"/>
              </a:buClr>
              <a:buSzPts val="2400"/>
              <a:buFont typeface="Arial"/>
              <a:buNone/>
            </a:pPr>
            <a:endParaRPr lang="en-GB" sz="2400" b="1" dirty="0">
              <a:solidFill>
                <a:srgbClr val="FFFFFF"/>
              </a:solidFill>
            </a:endParaRPr>
          </a:p>
          <a:p>
            <a:pPr marL="0" marR="0" lvl="0" indent="0" algn="l" rtl="0">
              <a:lnSpc>
                <a:spcPct val="100000"/>
              </a:lnSpc>
              <a:spcBef>
                <a:spcPts val="0"/>
              </a:spcBef>
              <a:spcAft>
                <a:spcPts val="0"/>
              </a:spcAft>
              <a:buClr>
                <a:schemeClr val="dk1"/>
              </a:buClr>
              <a:buSzPts val="2400"/>
              <a:buFont typeface="Arial"/>
              <a:buNone/>
            </a:pPr>
            <a:r>
              <a:rPr lang="en-GB" sz="2400" b="1" i="0" u="none" strike="noStrike" cap="none" dirty="0">
                <a:solidFill>
                  <a:srgbClr val="FFFFFF"/>
                </a:solidFill>
                <a:latin typeface="Arial"/>
                <a:ea typeface="Arial"/>
                <a:cs typeface="Arial"/>
                <a:sym typeface="Arial"/>
              </a:rPr>
              <a:t>Together, they organised a school climate strike movement under the name Fridays for Future. After Thunberg addressed the 2018 United Nations Climate Change Conference, student strikes took place every week somewhere in the world. In 2019, there were a number of coordinated multi-city protests involving over one million students each.</a:t>
            </a:r>
            <a:endParaRPr sz="24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GB" sz="1800" b="1" i="0" u="sng" strike="noStrike" cap="none" dirty="0">
                <a:solidFill>
                  <a:srgbClr val="FFFFFF"/>
                </a:solidFill>
                <a:latin typeface="Arial"/>
                <a:ea typeface="Arial"/>
                <a:cs typeface="Arial"/>
                <a:sym typeface="Arial"/>
                <a:hlinkClick r:id="rId4"/>
              </a:rPr>
              <a:t>https://en.wikipedia.org/wiki/Greta_Thunberg</a:t>
            </a:r>
            <a:r>
              <a:rPr lang="en-GB" sz="1800" b="0" i="0" u="none" strike="noStrike" cap="none" dirty="0">
                <a:solidFill>
                  <a:schemeClr val="dk1"/>
                </a:solidFill>
                <a:latin typeface="Century Gothic"/>
                <a:ea typeface="Century Gothic"/>
                <a:cs typeface="Century Gothic"/>
                <a:sym typeface="Century Gothic"/>
              </a:rPr>
              <a:t> </a:t>
            </a:r>
            <a:endParaRPr sz="1800" b="0" i="0" u="none" strike="noStrike" cap="none" dirty="0">
              <a:solidFill>
                <a:schemeClr val="dk1"/>
              </a:solidFill>
              <a:latin typeface="Arial"/>
              <a:ea typeface="Arial"/>
              <a:cs typeface="Arial"/>
              <a:sym typeface="Arial"/>
            </a:endParaRPr>
          </a:p>
        </p:txBody>
      </p:sp>
      <p:sp>
        <p:nvSpPr>
          <p:cNvPr id="157" name="Google Shape;157;g65669f17ee_1_23"/>
          <p:cNvSpPr/>
          <p:nvPr/>
        </p:nvSpPr>
        <p:spPr>
          <a:xfrm>
            <a:off x="1872075" y="310171"/>
            <a:ext cx="5678100" cy="75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GB" sz="4800" b="1" i="0" u="none" strike="noStrike" cap="none">
                <a:solidFill>
                  <a:srgbClr val="FEFEFE"/>
                </a:solidFill>
                <a:latin typeface="Calibri"/>
                <a:ea typeface="Calibri"/>
                <a:cs typeface="Calibri"/>
                <a:sym typeface="Calibri"/>
              </a:rPr>
              <a:t>Greta Thunberg</a:t>
            </a:r>
            <a:endParaRPr sz="4800" b="1" i="0" u="none" strike="noStrike" cap="none">
              <a:solidFill>
                <a:srgbClr val="FEFEFE"/>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p:cNvSpPr/>
          <p:nvPr/>
        </p:nvSpPr>
        <p:spPr>
          <a:xfrm>
            <a:off x="709845" y="4107716"/>
            <a:ext cx="6007509" cy="2580967"/>
          </a:xfrm>
          <a:prstGeom prst="roundRect">
            <a:avLst>
              <a:gd name="adj" fmla="val 9614"/>
            </a:avLst>
          </a:prstGeom>
          <a:solidFill>
            <a:srgbClr val="4B3186"/>
          </a:solidFill>
          <a:ln w="9525" cap="flat" cmpd="sng">
            <a:solidFill>
              <a:srgbClr val="4B31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2400"/>
              <a:buFont typeface="Arial"/>
              <a:buNone/>
            </a:pPr>
            <a:r>
              <a:rPr lang="en-GB" sz="2400" b="1" dirty="0">
                <a:solidFill>
                  <a:schemeClr val="lt1"/>
                </a:solidFill>
              </a:rPr>
              <a:t>Would you like to be Greta Thunberg? </a:t>
            </a:r>
          </a:p>
          <a:p>
            <a:pPr marL="0" lvl="0" indent="0" algn="ctr" rtl="0">
              <a:lnSpc>
                <a:spcPct val="115000"/>
              </a:lnSpc>
              <a:spcBef>
                <a:spcPts val="0"/>
              </a:spcBef>
              <a:spcAft>
                <a:spcPts val="0"/>
              </a:spcAft>
              <a:buClr>
                <a:schemeClr val="dk1"/>
              </a:buClr>
              <a:buSzPts val="2400"/>
              <a:buFont typeface="Arial"/>
              <a:buNone/>
            </a:pPr>
            <a:r>
              <a:rPr lang="en-GB" sz="2400" b="1" dirty="0">
                <a:solidFill>
                  <a:schemeClr val="lt1"/>
                </a:solidFill>
              </a:rPr>
              <a:t>How about Ezekiel, Jesus or </a:t>
            </a:r>
          </a:p>
          <a:p>
            <a:pPr marL="0" lvl="0" indent="0" algn="ctr" rtl="0">
              <a:lnSpc>
                <a:spcPct val="115000"/>
              </a:lnSpc>
              <a:spcBef>
                <a:spcPts val="0"/>
              </a:spcBef>
              <a:spcAft>
                <a:spcPts val="0"/>
              </a:spcAft>
              <a:buClr>
                <a:schemeClr val="dk1"/>
              </a:buClr>
              <a:buSzPts val="2400"/>
              <a:buFont typeface="Arial"/>
              <a:buNone/>
            </a:pPr>
            <a:r>
              <a:rPr lang="en-GB" sz="2400" b="1" dirty="0">
                <a:solidFill>
                  <a:schemeClr val="lt1"/>
                </a:solidFill>
              </a:rPr>
              <a:t>Prophet Muhammed?</a:t>
            </a:r>
            <a:endParaRPr sz="2400" b="1" dirty="0">
              <a:solidFill>
                <a:schemeClr val="lt1"/>
              </a:solidFill>
            </a:endParaRPr>
          </a:p>
          <a:p>
            <a:pPr marL="0" lvl="0" indent="0" algn="ctr" rtl="0">
              <a:lnSpc>
                <a:spcPct val="115000"/>
              </a:lnSpc>
              <a:spcBef>
                <a:spcPts val="0"/>
              </a:spcBef>
              <a:spcAft>
                <a:spcPts val="0"/>
              </a:spcAft>
              <a:buClr>
                <a:schemeClr val="dk1"/>
              </a:buClr>
              <a:buSzPts val="2400"/>
              <a:buFont typeface="Arial"/>
              <a:buNone/>
            </a:pPr>
            <a:endParaRPr sz="2400" b="1" dirty="0">
              <a:solidFill>
                <a:schemeClr val="lt1"/>
              </a:solidFill>
            </a:endParaRPr>
          </a:p>
          <a:p>
            <a:pPr marL="0" lvl="0" indent="0" algn="ctr" rtl="0">
              <a:lnSpc>
                <a:spcPct val="115000"/>
              </a:lnSpc>
              <a:spcBef>
                <a:spcPts val="0"/>
              </a:spcBef>
              <a:spcAft>
                <a:spcPts val="0"/>
              </a:spcAft>
              <a:buClr>
                <a:schemeClr val="dk1"/>
              </a:buClr>
              <a:buSzPts val="2400"/>
              <a:buFont typeface="Arial"/>
              <a:buNone/>
            </a:pPr>
            <a:r>
              <a:rPr lang="en-GB" sz="2400" b="1" dirty="0">
                <a:solidFill>
                  <a:schemeClr val="lt1"/>
                </a:solidFill>
              </a:rPr>
              <a:t>Why?  Why not?</a:t>
            </a:r>
            <a:endParaRPr sz="2400" b="1" dirty="0">
              <a:solidFill>
                <a:schemeClr val="lt1"/>
              </a:solidFill>
            </a:endParaRPr>
          </a:p>
        </p:txBody>
      </p:sp>
      <p:pic>
        <p:nvPicPr>
          <p:cNvPr id="198" name="Google Shape;198;p12"/>
          <p:cNvPicPr preferRelativeResize="0"/>
          <p:nvPr/>
        </p:nvPicPr>
        <p:blipFill rotWithShape="1">
          <a:blip r:embed="rId3">
            <a:alphaModFix/>
          </a:blip>
          <a:srcRect t="27470" b="4208"/>
          <a:stretch/>
        </p:blipFill>
        <p:spPr>
          <a:xfrm>
            <a:off x="0" y="0"/>
            <a:ext cx="3713600" cy="3486664"/>
          </a:xfrm>
          <a:prstGeom prst="rect">
            <a:avLst/>
          </a:prstGeom>
          <a:noFill/>
          <a:ln>
            <a:noFill/>
          </a:ln>
        </p:spPr>
      </p:pic>
      <p:sp>
        <p:nvSpPr>
          <p:cNvPr id="199" name="Google Shape;199;p12"/>
          <p:cNvSpPr txBox="1"/>
          <p:nvPr/>
        </p:nvSpPr>
        <p:spPr>
          <a:xfrm>
            <a:off x="3713600" y="0"/>
            <a:ext cx="8632800" cy="539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1" u="none" strike="noStrike" cap="none" dirty="0">
                <a:solidFill>
                  <a:srgbClr val="6A368D"/>
                </a:solidFill>
              </a:rPr>
              <a:t>The movement that Greta has inspired has been a gradual and often lonely experience…</a:t>
            </a:r>
            <a:endParaRPr sz="2300" b="1" dirty="0">
              <a:solidFill>
                <a:srgbClr val="6A368D"/>
              </a:solidFill>
            </a:endParaRPr>
          </a:p>
          <a:p>
            <a:pPr marL="0" marR="0" lvl="0" indent="0" algn="l" rtl="0">
              <a:lnSpc>
                <a:spcPct val="115000"/>
              </a:lnSpc>
              <a:spcBef>
                <a:spcPts val="0"/>
              </a:spcBef>
              <a:spcAft>
                <a:spcPts val="0"/>
              </a:spcAft>
              <a:buClr>
                <a:srgbClr val="000000"/>
              </a:buClr>
              <a:buSzPts val="2400"/>
              <a:buFont typeface="Arial"/>
              <a:buNone/>
            </a:pPr>
            <a:endParaRPr sz="2400" b="1" dirty="0">
              <a:solidFill>
                <a:srgbClr val="FFFFFF"/>
              </a:solidFill>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dirty="0">
                <a:solidFill>
                  <a:srgbClr val="FFFFFF"/>
                </a:solidFill>
                <a:latin typeface="Arial"/>
                <a:ea typeface="Arial"/>
                <a:cs typeface="Arial"/>
                <a:sym typeface="Arial"/>
              </a:rPr>
              <a:t>The inspiring images of activism do not tell the full story. </a:t>
            </a:r>
            <a:endParaRPr sz="1400" b="1" i="0" u="none" strike="noStrike" cap="none" dirty="0">
              <a:solidFill>
                <a:srgbClr val="FFFFFF"/>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400"/>
              <a:buFont typeface="Arial"/>
              <a:buNone/>
            </a:pPr>
            <a:r>
              <a:rPr lang="en-GB" sz="2400" i="0" u="none" strike="noStrike" cap="none" dirty="0">
                <a:solidFill>
                  <a:srgbClr val="FFFFFF"/>
                </a:solidFill>
              </a:rPr>
              <a:t>She has been criticised</a:t>
            </a:r>
            <a:endParaRPr sz="1400" i="0" u="none" strike="noStrike" cap="none" dirty="0">
              <a:solidFill>
                <a:srgbClr val="FFFFFF"/>
              </a:solidFill>
            </a:endParaRPr>
          </a:p>
          <a:p>
            <a:pPr marL="457200" marR="0" lvl="0" indent="0" algn="l" rtl="0">
              <a:lnSpc>
                <a:spcPct val="115000"/>
              </a:lnSpc>
              <a:spcBef>
                <a:spcPts val="0"/>
              </a:spcBef>
              <a:spcAft>
                <a:spcPts val="0"/>
              </a:spcAft>
              <a:buClr>
                <a:srgbClr val="000000"/>
              </a:buClr>
              <a:buSzPts val="2400"/>
              <a:buFont typeface="Arial"/>
              <a:buNone/>
            </a:pPr>
            <a:r>
              <a:rPr lang="en-GB" sz="2400" i="0" u="none" strike="noStrike" cap="none" dirty="0">
                <a:solidFill>
                  <a:srgbClr val="FFFFFF"/>
                </a:solidFill>
              </a:rPr>
              <a:t>She has been laughed at</a:t>
            </a:r>
            <a:endParaRPr sz="1400" i="0" u="none" strike="noStrike" cap="none" dirty="0">
              <a:solidFill>
                <a:srgbClr val="FFFFFF"/>
              </a:solidFill>
            </a:endParaRPr>
          </a:p>
          <a:p>
            <a:pPr marL="457200" marR="0" lvl="0" indent="0" algn="l" rtl="0">
              <a:lnSpc>
                <a:spcPct val="115000"/>
              </a:lnSpc>
              <a:spcBef>
                <a:spcPts val="0"/>
              </a:spcBef>
              <a:spcAft>
                <a:spcPts val="0"/>
              </a:spcAft>
              <a:buClr>
                <a:srgbClr val="000000"/>
              </a:buClr>
              <a:buSzPts val="2400"/>
              <a:buFont typeface="Arial"/>
              <a:buNone/>
            </a:pPr>
            <a:r>
              <a:rPr lang="en-GB" sz="2400" i="0" u="none" strike="noStrike" cap="none" dirty="0">
                <a:solidFill>
                  <a:srgbClr val="FFFFFF"/>
                </a:solidFill>
              </a:rPr>
              <a:t>She has faced the fury of grown men</a:t>
            </a:r>
            <a:endParaRPr sz="1400" i="0" u="none" strike="noStrike" cap="none" dirty="0">
              <a:solidFill>
                <a:srgbClr val="FFFFFF"/>
              </a:solidFill>
            </a:endParaRPr>
          </a:p>
          <a:p>
            <a:pPr marL="0" marR="0" lvl="0" indent="0" algn="l" rtl="0">
              <a:lnSpc>
                <a:spcPct val="115000"/>
              </a:lnSpc>
              <a:spcBef>
                <a:spcPts val="0"/>
              </a:spcBef>
              <a:spcAft>
                <a:spcPts val="0"/>
              </a:spcAft>
              <a:buClr>
                <a:srgbClr val="000000"/>
              </a:buClr>
              <a:buSzPts val="2400"/>
              <a:buFont typeface="Arial"/>
              <a:buNone/>
            </a:pPr>
            <a:endParaRPr sz="2400" b="1" i="0" u="none" strike="noStrike" cap="none" dirty="0">
              <a:solidFill>
                <a:srgbClr val="FFFFFF"/>
              </a:solidFill>
              <a:latin typeface="Arial"/>
              <a:ea typeface="Arial"/>
              <a:cs typeface="Arial"/>
              <a:sym typeface="Arial"/>
            </a:endParaRPr>
          </a:p>
          <a:p>
            <a:pPr marL="0" marR="0" lvl="0" indent="457200" algn="l" rtl="0">
              <a:lnSpc>
                <a:spcPct val="115000"/>
              </a:lnSpc>
              <a:spcBef>
                <a:spcPts val="0"/>
              </a:spcBef>
              <a:spcAft>
                <a:spcPts val="0"/>
              </a:spcAft>
              <a:buClr>
                <a:srgbClr val="000000"/>
              </a:buClr>
              <a:buSzPts val="2400"/>
              <a:buFont typeface="Arial"/>
              <a:buNone/>
            </a:pPr>
            <a:r>
              <a:rPr lang="en-GB" sz="2400" b="1" i="0" u="none" strike="noStrike" cap="none" dirty="0">
                <a:solidFill>
                  <a:srgbClr val="FFFFFF"/>
                </a:solidFill>
                <a:latin typeface="Arial"/>
                <a:ea typeface="Arial"/>
                <a:cs typeface="Arial"/>
                <a:sym typeface="Arial"/>
              </a:rPr>
              <a:t>She is a teenager</a:t>
            </a:r>
            <a:endParaRPr sz="14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endParaRPr sz="1400" b="1" i="0" u="none" strike="noStrike" cap="none" dirty="0">
              <a:solidFill>
                <a:srgbClr val="FFFFFF"/>
              </a:solidFill>
              <a:latin typeface="Arial"/>
              <a:ea typeface="Arial"/>
              <a:cs typeface="Arial"/>
              <a:sym typeface="Arial"/>
            </a:endParaRPr>
          </a:p>
        </p:txBody>
      </p:sp>
      <p:pic>
        <p:nvPicPr>
          <p:cNvPr id="5" name="Google Shape;228;p17">
            <a:extLst>
              <a:ext uri="{FF2B5EF4-FFF2-40B4-BE49-F238E27FC236}">
                <a16:creationId xmlns:a16="http://schemas.microsoft.com/office/drawing/2014/main" id="{E63BA9D9-A507-442C-A4BC-254B7F9A67DD}"/>
              </a:ext>
            </a:extLst>
          </p:cNvPr>
          <p:cNvPicPr preferRelativeResize="0"/>
          <p:nvPr/>
        </p:nvPicPr>
        <p:blipFill rotWithShape="1">
          <a:blip r:embed="rId4">
            <a:alphaModFix amt="93000"/>
          </a:blip>
          <a:srcRect l="28549" t="31953" r="30459" b="18614"/>
          <a:stretch/>
        </p:blipFill>
        <p:spPr>
          <a:xfrm>
            <a:off x="7427200" y="3097161"/>
            <a:ext cx="4764800" cy="37608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83" name="Google Shape;18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84" name="Google Shape;184;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5" name="Google Shape;185;p11"/>
          <p:cNvSpPr/>
          <p:nvPr/>
        </p:nvSpPr>
        <p:spPr>
          <a:xfrm>
            <a:off x="243175" y="775125"/>
            <a:ext cx="9437400" cy="1122900"/>
          </a:xfrm>
          <a:prstGeom prst="roundRect">
            <a:avLst>
              <a:gd name="adj" fmla="val 16667"/>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1"/>
          <p:cNvSpPr txBox="1"/>
          <p:nvPr/>
        </p:nvSpPr>
        <p:spPr>
          <a:xfrm>
            <a:off x="379718" y="904233"/>
            <a:ext cx="100185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Arial"/>
                <a:ea typeface="Arial"/>
                <a:cs typeface="Arial"/>
                <a:sym typeface="Arial"/>
              </a:rPr>
              <a:t>Could you imagine being a prophet?</a:t>
            </a:r>
            <a:endParaRPr sz="1400" b="1" i="0" u="none" strike="noStrike" cap="none">
              <a:solidFill>
                <a:srgbClr val="FFFFFF"/>
              </a:solidFill>
              <a:latin typeface="Arial"/>
              <a:ea typeface="Arial"/>
              <a:cs typeface="Arial"/>
              <a:sym typeface="Arial"/>
            </a:endParaRPr>
          </a:p>
        </p:txBody>
      </p:sp>
      <p:sp>
        <p:nvSpPr>
          <p:cNvPr id="187" name="Google Shape;187;p11"/>
          <p:cNvSpPr/>
          <p:nvPr/>
        </p:nvSpPr>
        <p:spPr>
          <a:xfrm>
            <a:off x="2564575" y="5172775"/>
            <a:ext cx="8585100" cy="1259400"/>
          </a:xfrm>
          <a:prstGeom prst="roundRect">
            <a:avLst>
              <a:gd name="adj" fmla="val 16667"/>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1"/>
          <p:cNvSpPr txBox="1"/>
          <p:nvPr/>
        </p:nvSpPr>
        <p:spPr>
          <a:xfrm>
            <a:off x="2844364" y="5448465"/>
            <a:ext cx="8799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Arial"/>
                <a:ea typeface="Arial"/>
                <a:cs typeface="Arial"/>
                <a:sym typeface="Arial"/>
              </a:rPr>
              <a:t>Would you like to be a prophet?</a:t>
            </a:r>
            <a:endParaRPr sz="1400" b="1" i="0" u="none" strike="noStrike" cap="none">
              <a:solidFill>
                <a:srgbClr val="FFFFFF"/>
              </a:solidFill>
              <a:latin typeface="Arial"/>
              <a:ea typeface="Arial"/>
              <a:cs typeface="Arial"/>
              <a:sym typeface="Arial"/>
            </a:endParaRPr>
          </a:p>
        </p:txBody>
      </p:sp>
      <p:sp>
        <p:nvSpPr>
          <p:cNvPr id="189" name="Google Shape;189;p11"/>
          <p:cNvSpPr/>
          <p:nvPr/>
        </p:nvSpPr>
        <p:spPr>
          <a:xfrm>
            <a:off x="2185275" y="2058438"/>
            <a:ext cx="8706600" cy="1122900"/>
          </a:xfrm>
          <a:prstGeom prst="roundRect">
            <a:avLst>
              <a:gd name="adj" fmla="val 16667"/>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1"/>
          <p:cNvSpPr txBox="1"/>
          <p:nvPr/>
        </p:nvSpPr>
        <p:spPr>
          <a:xfrm>
            <a:off x="2503828" y="2265876"/>
            <a:ext cx="87066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Arial"/>
                <a:ea typeface="Arial"/>
                <a:cs typeface="Arial"/>
                <a:sym typeface="Arial"/>
              </a:rPr>
              <a:t>Is being a prophet always easy?</a:t>
            </a:r>
            <a:endParaRPr sz="1400" b="1" i="0" u="none" strike="noStrike" cap="none">
              <a:solidFill>
                <a:srgbClr val="FFFFFF"/>
              </a:solidFill>
              <a:latin typeface="Arial"/>
              <a:ea typeface="Arial"/>
              <a:cs typeface="Arial"/>
              <a:sym typeface="Arial"/>
            </a:endParaRPr>
          </a:p>
        </p:txBody>
      </p:sp>
      <p:sp>
        <p:nvSpPr>
          <p:cNvPr id="191" name="Google Shape;191;p11"/>
          <p:cNvSpPr/>
          <p:nvPr/>
        </p:nvSpPr>
        <p:spPr>
          <a:xfrm>
            <a:off x="364575" y="3627550"/>
            <a:ext cx="8585100" cy="1259400"/>
          </a:xfrm>
          <a:prstGeom prst="roundRect">
            <a:avLst>
              <a:gd name="adj" fmla="val 16667"/>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1"/>
          <p:cNvSpPr txBox="1"/>
          <p:nvPr/>
        </p:nvSpPr>
        <p:spPr>
          <a:xfrm>
            <a:off x="492618" y="3903252"/>
            <a:ext cx="8799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Arial"/>
                <a:ea typeface="Arial"/>
                <a:cs typeface="Arial"/>
                <a:sym typeface="Arial"/>
              </a:rPr>
              <a:t>Are prophets always believed?</a:t>
            </a:r>
            <a:endParaRPr sz="1400"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p:nvPr/>
        </p:nvSpPr>
        <p:spPr>
          <a:xfrm>
            <a:off x="7484700" y="296500"/>
            <a:ext cx="4433400" cy="18159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17" name="Google Shape;217;p16"/>
          <p:cNvGraphicFramePr/>
          <p:nvPr/>
        </p:nvGraphicFramePr>
        <p:xfrm>
          <a:off x="243181" y="2699792"/>
          <a:ext cx="11674925" cy="3991500"/>
        </p:xfrm>
        <a:graphic>
          <a:graphicData uri="http://schemas.openxmlformats.org/drawingml/2006/table">
            <a:tbl>
              <a:tblPr firstRow="1" bandRow="1">
                <a:noFill/>
                <a:tableStyleId>{E761EC45-8D86-42C4-BE27-A065E0584961}</a:tableStyleId>
              </a:tblPr>
              <a:tblGrid>
                <a:gridCol w="10718300">
                  <a:extLst>
                    <a:ext uri="{9D8B030D-6E8A-4147-A177-3AD203B41FA5}">
                      <a16:colId xmlns:a16="http://schemas.microsoft.com/office/drawing/2014/main" val="20000"/>
                    </a:ext>
                  </a:extLst>
                </a:gridCol>
                <a:gridCol w="956625">
                  <a:extLst>
                    <a:ext uri="{9D8B030D-6E8A-4147-A177-3AD203B41FA5}">
                      <a16:colId xmlns:a16="http://schemas.microsoft.com/office/drawing/2014/main" val="20001"/>
                    </a:ext>
                  </a:extLst>
                </a:gridCol>
              </a:tblGrid>
              <a:tr h="6652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000000"/>
                          </a:solidFill>
                          <a:latin typeface="Arial"/>
                          <a:ea typeface="Arial"/>
                          <a:cs typeface="Arial"/>
                          <a:sym typeface="Arial"/>
                        </a:rPr>
                        <a:t>Challenging a teacher who you see throwing their plastic bottle in the bin.</a:t>
                      </a:r>
                      <a:endParaRPr sz="1400"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6652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latin typeface="Arial"/>
                          <a:ea typeface="Arial"/>
                          <a:cs typeface="Arial"/>
                          <a:sym typeface="Arial"/>
                        </a:rPr>
                        <a:t>Boycotting shops that may encourage ‘throw away fashion’ due to very cheap prices e.g. Primark</a:t>
                      </a:r>
                      <a:endParaRPr sz="1400" b="1"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652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latin typeface="Arial"/>
                          <a:ea typeface="Arial"/>
                          <a:cs typeface="Arial"/>
                          <a:sym typeface="Arial"/>
                        </a:rPr>
                        <a:t>Challenging a friend who makes a sexist joke (even though others are laughing)</a:t>
                      </a:r>
                      <a:endParaRPr sz="1400" b="1"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652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latin typeface="Arial"/>
                          <a:ea typeface="Arial"/>
                          <a:cs typeface="Arial"/>
                          <a:sym typeface="Arial"/>
                        </a:rPr>
                        <a:t>Speaking to your family about the environmental impact of consuming meat, with the intention of persuading them to go meat free for a day each week</a:t>
                      </a:r>
                      <a:endParaRPr sz="1400" b="1"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6652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latin typeface="Arial"/>
                          <a:ea typeface="Arial"/>
                          <a:cs typeface="Arial"/>
                          <a:sym typeface="Arial"/>
                        </a:rPr>
                        <a:t>Informing a teacher when, via social media, you are sent a doctored photo of another student, clearly meant to embarrass them. </a:t>
                      </a:r>
                      <a:endParaRPr sz="1400" b="1"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6652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latin typeface="Arial"/>
                          <a:ea typeface="Arial"/>
                          <a:cs typeface="Arial"/>
                          <a:sym typeface="Arial"/>
                        </a:rPr>
                        <a:t>Using social media to share political and environmental messages, even when feedback from your friends suggests this is making you ‘look weird’.</a:t>
                      </a:r>
                      <a:endParaRPr sz="1400" b="1"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218" name="Google Shape;218;p16"/>
          <p:cNvSpPr txBox="1"/>
          <p:nvPr/>
        </p:nvSpPr>
        <p:spPr>
          <a:xfrm>
            <a:off x="8905492" y="296500"/>
            <a:ext cx="3012600" cy="18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0000"/>
                </a:solidFill>
                <a:latin typeface="Century Gothic"/>
                <a:ea typeface="Century Gothic"/>
                <a:cs typeface="Century Gothic"/>
                <a:sym typeface="Century Gothic"/>
              </a:rPr>
              <a:t>Red – No way       </a:t>
            </a:r>
            <a:endParaRPr sz="2800" b="1" i="0" u="none" strike="noStrike" cap="none">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C000"/>
                </a:solidFill>
                <a:latin typeface="Century Gothic"/>
                <a:ea typeface="Century Gothic"/>
                <a:cs typeface="Century Gothic"/>
                <a:sym typeface="Century Gothic"/>
              </a:rPr>
              <a:t>Amber – Maybe       </a:t>
            </a:r>
            <a:endParaRPr sz="2800" b="1" i="0" u="none" strike="noStrike" cap="none">
              <a:solidFill>
                <a:srgbClr val="FFC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B050"/>
                </a:solidFill>
                <a:latin typeface="Century Gothic"/>
                <a:ea typeface="Century Gothic"/>
                <a:cs typeface="Century Gothic"/>
                <a:sym typeface="Century Gothic"/>
              </a:rPr>
              <a:t>Green – OK!</a:t>
            </a:r>
            <a:endParaRPr sz="1400" b="0" i="0" u="none" strike="noStrike" cap="none">
              <a:solidFill>
                <a:srgbClr val="000000"/>
              </a:solidFill>
              <a:latin typeface="Arial"/>
              <a:ea typeface="Arial"/>
              <a:cs typeface="Arial"/>
              <a:sym typeface="Arial"/>
            </a:endParaRPr>
          </a:p>
        </p:txBody>
      </p:sp>
      <p:sp>
        <p:nvSpPr>
          <p:cNvPr id="219" name="Google Shape;219;p16"/>
          <p:cNvSpPr txBox="1"/>
          <p:nvPr/>
        </p:nvSpPr>
        <p:spPr>
          <a:xfrm>
            <a:off x="243175" y="461950"/>
            <a:ext cx="7161600" cy="193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dirty="0">
                <a:solidFill>
                  <a:srgbClr val="FFFFFF"/>
                </a:solidFill>
              </a:rPr>
              <a:t>Following the example of prophets isn’t always simple. </a:t>
            </a:r>
          </a:p>
          <a:p>
            <a:pPr marL="0" marR="0" lvl="0" indent="0" algn="l" rtl="0">
              <a:lnSpc>
                <a:spcPct val="100000"/>
              </a:lnSpc>
              <a:spcBef>
                <a:spcPts val="0"/>
              </a:spcBef>
              <a:spcAft>
                <a:spcPts val="0"/>
              </a:spcAft>
              <a:buClr>
                <a:srgbClr val="000000"/>
              </a:buClr>
              <a:buSzPts val="2800"/>
              <a:buFont typeface="Arial"/>
              <a:buNone/>
            </a:pPr>
            <a:r>
              <a:rPr lang="en-GB" sz="2800" b="1" dirty="0">
                <a:solidFill>
                  <a:srgbClr val="FFFFFF"/>
                </a:solidFill>
              </a:rPr>
              <a:t>H</a:t>
            </a:r>
            <a:r>
              <a:rPr lang="en-GB" sz="2800" b="1" i="0" u="none" strike="noStrike" cap="none" dirty="0">
                <a:solidFill>
                  <a:srgbClr val="FFFFFF"/>
                </a:solidFill>
                <a:latin typeface="Arial"/>
                <a:ea typeface="Arial"/>
                <a:cs typeface="Arial"/>
                <a:sym typeface="Arial"/>
              </a:rPr>
              <a:t>ow likely/easy is it to speak out in the following examples?</a:t>
            </a:r>
            <a:endParaRPr sz="1400" b="1" i="0" u="none" strike="noStrike" cap="none" dirty="0">
              <a:solidFill>
                <a:srgbClr val="FFFFFF"/>
              </a:solidFill>
              <a:latin typeface="Arial"/>
              <a:ea typeface="Arial"/>
              <a:cs typeface="Arial"/>
              <a:sym typeface="Arial"/>
            </a:endParaRPr>
          </a:p>
        </p:txBody>
      </p:sp>
      <p:pic>
        <p:nvPicPr>
          <p:cNvPr id="220" name="Google Shape;220;p16"/>
          <p:cNvPicPr preferRelativeResize="0"/>
          <p:nvPr/>
        </p:nvPicPr>
        <p:blipFill rotWithShape="1">
          <a:blip r:embed="rId3">
            <a:alphaModFix/>
          </a:blip>
          <a:srcRect/>
          <a:stretch/>
        </p:blipFill>
        <p:spPr>
          <a:xfrm>
            <a:off x="7682025" y="643600"/>
            <a:ext cx="1082700" cy="1219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37" name="Google Shape;23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38" name="Google Shape;238;p18"/>
          <p:cNvPicPr preferRelativeResize="0"/>
          <p:nvPr/>
        </p:nvPicPr>
        <p:blipFill rotWithShape="1">
          <a:blip r:embed="rId3">
            <a:alphaModFix/>
          </a:blip>
          <a:srcRect t="13366"/>
          <a:stretch/>
        </p:blipFill>
        <p:spPr>
          <a:xfrm>
            <a:off x="0" y="0"/>
            <a:ext cx="12192000" cy="6858000"/>
          </a:xfrm>
          <a:prstGeom prst="rect">
            <a:avLst/>
          </a:prstGeom>
          <a:noFill/>
          <a:ln>
            <a:noFill/>
          </a:ln>
        </p:spPr>
      </p:pic>
      <p:sp>
        <p:nvSpPr>
          <p:cNvPr id="241" name="Google Shape;241;p18"/>
          <p:cNvSpPr/>
          <p:nvPr/>
        </p:nvSpPr>
        <p:spPr>
          <a:xfrm>
            <a:off x="1077675" y="3673075"/>
            <a:ext cx="9680100" cy="1716600"/>
          </a:xfrm>
          <a:prstGeom prst="roundRect">
            <a:avLst>
              <a:gd name="adj" fmla="val 16667"/>
            </a:avLst>
          </a:prstGeom>
          <a:solidFill>
            <a:srgbClr val="EA57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8"/>
          <p:cNvSpPr txBox="1"/>
          <p:nvPr/>
        </p:nvSpPr>
        <p:spPr>
          <a:xfrm>
            <a:off x="1135117" y="3807078"/>
            <a:ext cx="933318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rgbClr val="FFFFFF"/>
                </a:solidFill>
                <a:latin typeface="Arial"/>
                <a:ea typeface="Arial"/>
                <a:cs typeface="Arial"/>
                <a:sym typeface="Arial"/>
              </a:rPr>
              <a:t>What do I / could I do to be a prophet now?</a:t>
            </a:r>
            <a:endParaRPr sz="32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GB" sz="3200" b="1" dirty="0">
                <a:solidFill>
                  <a:srgbClr val="FFFFFF"/>
                </a:solidFill>
              </a:rPr>
              <a:t>What challenges might I face and how could I overcome them? </a:t>
            </a:r>
            <a:endParaRPr sz="3200" b="1"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8CFBC23F-F7CC-4D9B-9798-D7C74923C9F1}"/>
              </a:ext>
            </a:extLst>
          </p:cNvPr>
          <p:cNvPicPr>
            <a:picLocks noChangeAspect="1"/>
          </p:cNvPicPr>
          <p:nvPr/>
        </p:nvPicPr>
        <p:blipFill rotWithShape="1">
          <a:blip r:embed="rId3"/>
          <a:srcRect l="8654" t="22550" r="13577" b="9724"/>
          <a:stretch/>
        </p:blipFill>
        <p:spPr>
          <a:xfrm>
            <a:off x="794909" y="1114864"/>
            <a:ext cx="10602182" cy="5190979"/>
          </a:xfrm>
          <a:prstGeom prst="rect">
            <a:avLst/>
          </a:prstGeom>
        </p:spPr>
      </p:pic>
    </p:spTree>
    <p:extLst>
      <p:ext uri="{BB962C8B-B14F-4D97-AF65-F5344CB8AC3E}">
        <p14:creationId xmlns:p14="http://schemas.microsoft.com/office/powerpoint/2010/main" val="1294423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 name="Picture 3">
            <a:extLst>
              <a:ext uri="{FF2B5EF4-FFF2-40B4-BE49-F238E27FC236}">
                <a16:creationId xmlns:a16="http://schemas.microsoft.com/office/drawing/2014/main" id="{3D523B86-989F-489E-B7E6-AB43AF3028C3}"/>
              </a:ext>
            </a:extLst>
          </p:cNvPr>
          <p:cNvPicPr>
            <a:picLocks noChangeAspect="1"/>
          </p:cNvPicPr>
          <p:nvPr/>
        </p:nvPicPr>
        <p:blipFill rotWithShape="1">
          <a:blip r:embed="rId3"/>
          <a:srcRect l="39342" t="16826" r="20132" b="64217"/>
          <a:stretch/>
        </p:blipFill>
        <p:spPr>
          <a:xfrm>
            <a:off x="7251030" y="0"/>
            <a:ext cx="4940970" cy="1299410"/>
          </a:xfrm>
          <a:prstGeom prst="rect">
            <a:avLst/>
          </a:prstGeom>
        </p:spPr>
      </p:pic>
      <p:pic>
        <p:nvPicPr>
          <p:cNvPr id="3" name="Picture 2">
            <a:extLst>
              <a:ext uri="{FF2B5EF4-FFF2-40B4-BE49-F238E27FC236}">
                <a16:creationId xmlns:a16="http://schemas.microsoft.com/office/drawing/2014/main" id="{D21C78CE-E93D-44E0-9895-8C051F116901}"/>
              </a:ext>
            </a:extLst>
          </p:cNvPr>
          <p:cNvPicPr>
            <a:picLocks noChangeAspect="1"/>
          </p:cNvPicPr>
          <p:nvPr/>
        </p:nvPicPr>
        <p:blipFill rotWithShape="1">
          <a:blip r:embed="rId4"/>
          <a:srcRect l="3231" t="27066" r="7116" b="8082"/>
          <a:stretch/>
        </p:blipFill>
        <p:spPr>
          <a:xfrm>
            <a:off x="371271" y="1927274"/>
            <a:ext cx="11449457" cy="46564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6d964dc7cf_0_0"/>
          <p:cNvPicPr preferRelativeResize="0"/>
          <p:nvPr/>
        </p:nvPicPr>
        <p:blipFill rotWithShape="1">
          <a:blip r:embed="rId3">
            <a:alphaModFix/>
          </a:blip>
          <a:srcRect/>
          <a:stretch/>
        </p:blipFill>
        <p:spPr>
          <a:xfrm>
            <a:off x="4350711" y="2730875"/>
            <a:ext cx="4007350" cy="1047175"/>
          </a:xfrm>
          <a:prstGeom prst="rect">
            <a:avLst/>
          </a:prstGeom>
          <a:noFill/>
          <a:ln>
            <a:noFill/>
          </a:ln>
        </p:spPr>
      </p:pic>
      <p:pic>
        <p:nvPicPr>
          <p:cNvPr id="248" name="Google Shape;248;g6d964dc7cf_0_0"/>
          <p:cNvPicPr preferRelativeResize="0"/>
          <p:nvPr/>
        </p:nvPicPr>
        <p:blipFill rotWithShape="1">
          <a:blip r:embed="rId4">
            <a:alphaModFix/>
          </a:blip>
          <a:srcRect/>
          <a:stretch/>
        </p:blipFill>
        <p:spPr>
          <a:xfrm>
            <a:off x="4298338" y="3863169"/>
            <a:ext cx="1484869" cy="992643"/>
          </a:xfrm>
          <a:prstGeom prst="rect">
            <a:avLst/>
          </a:prstGeom>
          <a:noFill/>
          <a:ln>
            <a:noFill/>
          </a:ln>
        </p:spPr>
      </p:pic>
      <p:sp>
        <p:nvSpPr>
          <p:cNvPr id="249" name="Google Shape;249;g6d964dc7cf_0_0"/>
          <p:cNvSpPr/>
          <p:nvPr/>
        </p:nvSpPr>
        <p:spPr>
          <a:xfrm>
            <a:off x="5852861" y="3863175"/>
            <a:ext cx="2712600" cy="1491000"/>
          </a:xfrm>
          <a:prstGeom prst="rect">
            <a:avLst/>
          </a:prstGeom>
          <a:noFill/>
          <a:ln>
            <a:noFill/>
          </a:ln>
        </p:spPr>
        <p:txBody>
          <a:bodyPr spcFirstLastPara="1" wrap="square" lIns="93125" tIns="46550" rIns="93125" bIns="4655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A7D65C1B-EDD2-49E8-9B42-896D705EA75C}"/>
              </a:ext>
            </a:extLst>
          </p:cNvPr>
          <p:cNvPicPr>
            <a:picLocks noChangeAspect="1"/>
          </p:cNvPicPr>
          <p:nvPr/>
        </p:nvPicPr>
        <p:blipFill rotWithShape="1">
          <a:blip r:embed="rId3"/>
          <a:srcRect l="36692" t="27271" r="6539" b="19780"/>
          <a:stretch/>
        </p:blipFill>
        <p:spPr>
          <a:xfrm>
            <a:off x="984737" y="883021"/>
            <a:ext cx="10944667" cy="5739277"/>
          </a:xfrm>
          <a:prstGeom prst="rect">
            <a:avLst/>
          </a:prstGeom>
        </p:spPr>
      </p:pic>
      <p:pic>
        <p:nvPicPr>
          <p:cNvPr id="4" name="Picture 3">
            <a:extLst>
              <a:ext uri="{FF2B5EF4-FFF2-40B4-BE49-F238E27FC236}">
                <a16:creationId xmlns:a16="http://schemas.microsoft.com/office/drawing/2014/main" id="{C5EC482A-969A-4949-82CE-0307893C2650}"/>
              </a:ext>
            </a:extLst>
          </p:cNvPr>
          <p:cNvPicPr>
            <a:picLocks noChangeAspect="1"/>
          </p:cNvPicPr>
          <p:nvPr/>
        </p:nvPicPr>
        <p:blipFill rotWithShape="1">
          <a:blip r:embed="rId4"/>
          <a:srcRect l="39342" t="16826" r="20132" b="64217"/>
          <a:stretch/>
        </p:blipFill>
        <p:spPr>
          <a:xfrm>
            <a:off x="7251030" y="0"/>
            <a:ext cx="4940970" cy="12994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p:nvPr/>
        </p:nvSpPr>
        <p:spPr>
          <a:xfrm>
            <a:off x="402450" y="972633"/>
            <a:ext cx="11121600" cy="5737656"/>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
          <p:cNvSpPr txBox="1">
            <a:spLocks noGrp="1"/>
          </p:cNvSpPr>
          <p:nvPr>
            <p:ph type="body" idx="1"/>
          </p:nvPr>
        </p:nvSpPr>
        <p:spPr>
          <a:xfrm>
            <a:off x="834450" y="1211125"/>
            <a:ext cx="10515600" cy="16035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600"/>
              <a:buNone/>
            </a:pPr>
            <a:r>
              <a:rPr lang="en-GB" sz="2400" dirty="0">
                <a:latin typeface="Arial"/>
                <a:ea typeface="Arial"/>
                <a:cs typeface="Arial"/>
                <a:sym typeface="Arial"/>
              </a:rPr>
              <a:t>A prophet is generally seen as a</a:t>
            </a:r>
            <a:r>
              <a:rPr lang="en-GB" sz="2400" dirty="0">
                <a:solidFill>
                  <a:schemeClr val="dk1"/>
                </a:solidFill>
                <a:latin typeface="Arial"/>
                <a:ea typeface="Arial"/>
                <a:cs typeface="Arial"/>
                <a:sym typeface="Arial"/>
              </a:rPr>
              <a:t> forecaster</a:t>
            </a:r>
            <a:r>
              <a:rPr lang="en-GB" sz="2400" dirty="0">
                <a:latin typeface="Arial"/>
                <a:ea typeface="Arial"/>
                <a:cs typeface="Arial"/>
                <a:sym typeface="Arial"/>
              </a:rPr>
              <a:t> </a:t>
            </a:r>
            <a:r>
              <a:rPr lang="en-GB" sz="2400" dirty="0">
                <a:solidFill>
                  <a:schemeClr val="dk1"/>
                </a:solidFill>
                <a:latin typeface="Arial"/>
                <a:ea typeface="Arial"/>
                <a:cs typeface="Arial"/>
                <a:sym typeface="Arial"/>
              </a:rPr>
              <a:t>of the </a:t>
            </a:r>
            <a:r>
              <a:rPr lang="en-GB" sz="2400" dirty="0">
                <a:solidFill>
                  <a:schemeClr val="dk1"/>
                </a:solidFill>
                <a:highlight>
                  <a:srgbClr val="000000"/>
                </a:highlight>
                <a:latin typeface="Arial"/>
                <a:ea typeface="Arial"/>
                <a:cs typeface="Arial"/>
                <a:sym typeface="Arial"/>
              </a:rPr>
              <a:t>future</a:t>
            </a:r>
            <a:r>
              <a:rPr lang="en-GB" sz="2400" dirty="0">
                <a:solidFill>
                  <a:schemeClr val="dk1"/>
                </a:solidFill>
                <a:latin typeface="Arial"/>
                <a:ea typeface="Arial"/>
                <a:cs typeface="Arial"/>
                <a:sym typeface="Arial"/>
              </a:rPr>
              <a:t>.  In many religions, however, the word prophet has a more precise meaning. </a:t>
            </a:r>
          </a:p>
          <a:p>
            <a:pPr marL="0" lvl="0" indent="0" rtl="0">
              <a:lnSpc>
                <a:spcPct val="90000"/>
              </a:lnSpc>
              <a:spcBef>
                <a:spcPts val="0"/>
              </a:spcBef>
              <a:spcAft>
                <a:spcPts val="0"/>
              </a:spcAft>
              <a:buClr>
                <a:schemeClr val="dk1"/>
              </a:buClr>
              <a:buSzPts val="3600"/>
              <a:buNone/>
            </a:pPr>
            <a:endParaRPr lang="en-GB" sz="2400" dirty="0">
              <a:latin typeface="Arial"/>
              <a:ea typeface="Arial"/>
              <a:cs typeface="Arial"/>
              <a:sym typeface="Arial"/>
            </a:endParaRPr>
          </a:p>
          <a:p>
            <a:pPr marL="0" lvl="0" indent="0" rtl="0">
              <a:lnSpc>
                <a:spcPct val="90000"/>
              </a:lnSpc>
              <a:spcBef>
                <a:spcPts val="0"/>
              </a:spcBef>
              <a:spcAft>
                <a:spcPts val="0"/>
              </a:spcAft>
              <a:buClr>
                <a:schemeClr val="dk1"/>
              </a:buClr>
              <a:buSzPts val="3600"/>
              <a:buNone/>
            </a:pPr>
            <a:r>
              <a:rPr lang="en-GB" sz="2400" dirty="0">
                <a:latin typeface="Arial"/>
                <a:ea typeface="Arial"/>
                <a:cs typeface="Arial"/>
                <a:sym typeface="Arial"/>
              </a:rPr>
              <a:t>Many religions believe that prophets </a:t>
            </a:r>
            <a:r>
              <a:rPr lang="en-GB" sz="2400" dirty="0">
                <a:solidFill>
                  <a:schemeClr val="dk1"/>
                </a:solidFill>
                <a:latin typeface="Arial"/>
                <a:ea typeface="Arial"/>
                <a:cs typeface="Arial"/>
                <a:sym typeface="Arial"/>
              </a:rPr>
              <a:t>bring a </a:t>
            </a:r>
            <a:r>
              <a:rPr lang="en-GB" sz="2400" dirty="0">
                <a:solidFill>
                  <a:schemeClr val="dk1"/>
                </a:solidFill>
                <a:highlight>
                  <a:srgbClr val="000000"/>
                </a:highlight>
                <a:latin typeface="Arial"/>
                <a:ea typeface="Arial"/>
                <a:cs typeface="Arial"/>
                <a:sym typeface="Arial"/>
              </a:rPr>
              <a:t>message</a:t>
            </a:r>
            <a:r>
              <a:rPr lang="en-GB" sz="2400" dirty="0">
                <a:solidFill>
                  <a:schemeClr val="dk1"/>
                </a:solidFill>
                <a:latin typeface="Arial"/>
                <a:ea typeface="Arial"/>
                <a:cs typeface="Arial"/>
                <a:sym typeface="Arial"/>
              </a:rPr>
              <a:t> </a:t>
            </a:r>
            <a:r>
              <a:rPr lang="en-GB" sz="2400">
                <a:solidFill>
                  <a:schemeClr val="dk1"/>
                </a:solidFill>
                <a:latin typeface="Arial"/>
                <a:ea typeface="Arial"/>
                <a:cs typeface="Arial"/>
                <a:sym typeface="Arial"/>
              </a:rPr>
              <a:t>from God.  </a:t>
            </a:r>
            <a:r>
              <a:rPr lang="en-GB" sz="2400" dirty="0">
                <a:solidFill>
                  <a:schemeClr val="dk1"/>
                </a:solidFill>
                <a:latin typeface="Arial"/>
                <a:ea typeface="Arial"/>
                <a:cs typeface="Arial"/>
                <a:sym typeface="Arial"/>
              </a:rPr>
              <a:t>They are inspired by a strong faith to speak to reveal the will of </a:t>
            </a:r>
            <a:r>
              <a:rPr lang="en-GB" sz="2400" dirty="0">
                <a:solidFill>
                  <a:schemeClr val="dk1"/>
                </a:solidFill>
                <a:highlight>
                  <a:srgbClr val="000000"/>
                </a:highlight>
                <a:latin typeface="Arial"/>
                <a:ea typeface="Arial"/>
                <a:cs typeface="Arial"/>
                <a:sym typeface="Arial"/>
              </a:rPr>
              <a:t>God</a:t>
            </a:r>
            <a:r>
              <a:rPr lang="en-GB" sz="2400" dirty="0">
                <a:solidFill>
                  <a:schemeClr val="dk1"/>
                </a:solidFill>
                <a:latin typeface="Arial"/>
                <a:ea typeface="Arial"/>
                <a:cs typeface="Arial"/>
                <a:sym typeface="Arial"/>
              </a:rPr>
              <a:t>.  P</a:t>
            </a:r>
            <a:r>
              <a:rPr lang="en-GB" sz="2400" dirty="0">
                <a:latin typeface="Arial"/>
                <a:ea typeface="Arial"/>
                <a:cs typeface="Arial"/>
                <a:sym typeface="Arial"/>
              </a:rPr>
              <a:t>rophets perceive the world ‘with God’s eyes’. They</a:t>
            </a:r>
            <a:r>
              <a:rPr lang="en-GB" sz="2400" dirty="0">
                <a:solidFill>
                  <a:schemeClr val="dk1"/>
                </a:solidFill>
                <a:latin typeface="Arial"/>
                <a:ea typeface="Arial"/>
                <a:cs typeface="Arial"/>
                <a:sym typeface="Arial"/>
              </a:rPr>
              <a:t> look around and see things going wrong in their own society, they see people not following the will of God, injustices being done.  They perceive where this will lead if it continues. </a:t>
            </a:r>
          </a:p>
          <a:p>
            <a:pPr marL="0" lvl="0" indent="0">
              <a:spcBef>
                <a:spcPts val="0"/>
              </a:spcBef>
              <a:buSzPts val="3600"/>
              <a:buNone/>
            </a:pPr>
            <a:endParaRPr lang="en-GB" sz="2400" dirty="0">
              <a:latin typeface="Arial"/>
              <a:ea typeface="Arial"/>
              <a:cs typeface="Arial"/>
              <a:sym typeface="Arial"/>
            </a:endParaRPr>
          </a:p>
          <a:p>
            <a:pPr marL="0" lvl="0" indent="0">
              <a:spcBef>
                <a:spcPts val="0"/>
              </a:spcBef>
              <a:buSzPts val="3600"/>
              <a:buNone/>
            </a:pPr>
            <a:r>
              <a:rPr lang="en-GB" sz="2400" dirty="0">
                <a:solidFill>
                  <a:schemeClr val="dk1"/>
                </a:solidFill>
                <a:latin typeface="Arial"/>
                <a:ea typeface="Arial"/>
                <a:cs typeface="Arial"/>
                <a:sym typeface="Arial"/>
              </a:rPr>
              <a:t>Prophets need to have the </a:t>
            </a:r>
            <a:r>
              <a:rPr lang="en-GB" sz="2400" dirty="0">
                <a:solidFill>
                  <a:schemeClr val="dk1"/>
                </a:solidFill>
                <a:highlight>
                  <a:srgbClr val="000000"/>
                </a:highlight>
                <a:latin typeface="Arial"/>
                <a:ea typeface="Arial"/>
                <a:cs typeface="Arial"/>
                <a:sym typeface="Arial"/>
              </a:rPr>
              <a:t>courage</a:t>
            </a:r>
            <a:r>
              <a:rPr lang="en-GB" sz="2400" dirty="0">
                <a:solidFill>
                  <a:schemeClr val="dk1"/>
                </a:solidFill>
                <a:latin typeface="Arial"/>
                <a:ea typeface="Arial"/>
                <a:cs typeface="Arial"/>
                <a:sym typeface="Arial"/>
              </a:rPr>
              <a:t> to speak out about what they see. </a:t>
            </a:r>
            <a:r>
              <a:rPr lang="en-GB" sz="2400" dirty="0">
                <a:latin typeface="Arial"/>
                <a:ea typeface="Arial"/>
                <a:cs typeface="Arial"/>
                <a:sym typeface="Arial"/>
              </a:rPr>
              <a:t>They tell people what is going wrong and warn about what will happen in the future if people continue to behave as they are - but also promising </a:t>
            </a:r>
            <a:r>
              <a:rPr lang="en-GB" sz="2400" dirty="0">
                <a:highlight>
                  <a:srgbClr val="000000"/>
                </a:highlight>
                <a:latin typeface="Arial"/>
                <a:ea typeface="Arial"/>
                <a:cs typeface="Arial"/>
                <a:sym typeface="Arial"/>
              </a:rPr>
              <a:t>hope</a:t>
            </a:r>
            <a:r>
              <a:rPr lang="en-GB" sz="2400" dirty="0">
                <a:latin typeface="Arial"/>
                <a:ea typeface="Arial"/>
                <a:cs typeface="Arial"/>
                <a:sym typeface="Arial"/>
              </a:rPr>
              <a:t> if people do change their ways and follow God’s will.  This is often an unwelcome message and </a:t>
            </a:r>
            <a:r>
              <a:rPr lang="en-GB" sz="2400" dirty="0">
                <a:solidFill>
                  <a:schemeClr val="dk1"/>
                </a:solidFill>
                <a:latin typeface="Arial"/>
                <a:ea typeface="Arial"/>
                <a:cs typeface="Arial"/>
                <a:sym typeface="Arial"/>
              </a:rPr>
              <a:t>usually makes them very unpopular.  </a:t>
            </a:r>
            <a:r>
              <a:rPr lang="en-GB" sz="2400" dirty="0">
                <a:latin typeface="Arial"/>
                <a:ea typeface="Arial"/>
                <a:cs typeface="Arial"/>
                <a:sym typeface="Arial"/>
              </a:rPr>
              <a:t>Speaking out is </a:t>
            </a:r>
            <a:r>
              <a:rPr lang="en-GB" sz="2400" dirty="0">
                <a:solidFill>
                  <a:schemeClr val="dk1"/>
                </a:solidFill>
                <a:latin typeface="Arial"/>
                <a:ea typeface="Arial"/>
                <a:cs typeface="Arial"/>
                <a:sym typeface="Arial"/>
              </a:rPr>
              <a:t>often at great personal cost; sometimes prophets are even killed for proclaiming God’s message.  </a:t>
            </a:r>
            <a:endParaRPr sz="2400" dirty="0">
              <a:latin typeface="Arial"/>
              <a:ea typeface="Arial"/>
              <a:cs typeface="Arial"/>
              <a:sym typeface="Arial"/>
            </a:endParaRPr>
          </a:p>
        </p:txBody>
      </p:sp>
      <p:sp>
        <p:nvSpPr>
          <p:cNvPr id="111" name="Google Shape;111;p3"/>
          <p:cNvSpPr/>
          <p:nvPr/>
        </p:nvSpPr>
        <p:spPr>
          <a:xfrm>
            <a:off x="402450" y="49233"/>
            <a:ext cx="56898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dirty="0">
                <a:solidFill>
                  <a:srgbClr val="4B3186"/>
                </a:solidFill>
                <a:latin typeface="Arial"/>
                <a:ea typeface="Arial"/>
                <a:cs typeface="Arial"/>
                <a:sym typeface="Arial"/>
              </a:rPr>
              <a:t>A Prophet is…</a:t>
            </a:r>
            <a:endParaRPr sz="1400" b="1" i="0" u="none" strike="noStrike" cap="none" dirty="0">
              <a:solidFill>
                <a:srgbClr val="4B318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p:nvPr/>
        </p:nvSpPr>
        <p:spPr>
          <a:xfrm>
            <a:off x="402450" y="972633"/>
            <a:ext cx="11121600" cy="5737656"/>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
          <p:cNvSpPr txBox="1">
            <a:spLocks noGrp="1"/>
          </p:cNvSpPr>
          <p:nvPr>
            <p:ph type="body" idx="1"/>
          </p:nvPr>
        </p:nvSpPr>
        <p:spPr>
          <a:xfrm>
            <a:off x="834450" y="1211125"/>
            <a:ext cx="10515600" cy="16035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600"/>
              <a:buNone/>
            </a:pPr>
            <a:r>
              <a:rPr lang="en-GB" sz="2400" dirty="0">
                <a:latin typeface="Arial"/>
                <a:ea typeface="Arial"/>
                <a:cs typeface="Arial"/>
                <a:sym typeface="Arial"/>
              </a:rPr>
              <a:t>A prophet is generally seen as a</a:t>
            </a:r>
            <a:r>
              <a:rPr lang="en-GB" sz="2400" dirty="0">
                <a:solidFill>
                  <a:schemeClr val="dk1"/>
                </a:solidFill>
                <a:latin typeface="Arial"/>
                <a:ea typeface="Arial"/>
                <a:cs typeface="Arial"/>
                <a:sym typeface="Arial"/>
              </a:rPr>
              <a:t> forecaster</a:t>
            </a:r>
            <a:r>
              <a:rPr lang="en-GB" sz="2400" dirty="0">
                <a:latin typeface="Arial"/>
                <a:ea typeface="Arial"/>
                <a:cs typeface="Arial"/>
                <a:sym typeface="Arial"/>
              </a:rPr>
              <a:t> </a:t>
            </a:r>
            <a:r>
              <a:rPr lang="en-GB" sz="2400" dirty="0">
                <a:solidFill>
                  <a:schemeClr val="dk1"/>
                </a:solidFill>
                <a:latin typeface="Arial"/>
                <a:ea typeface="Arial"/>
                <a:cs typeface="Arial"/>
                <a:sym typeface="Arial"/>
              </a:rPr>
              <a:t>of the </a:t>
            </a:r>
            <a:r>
              <a:rPr lang="en-GB" sz="2400" dirty="0">
                <a:solidFill>
                  <a:schemeClr val="dk1"/>
                </a:solidFill>
                <a:highlight>
                  <a:srgbClr val="FFFF00"/>
                </a:highlight>
                <a:latin typeface="Arial"/>
                <a:ea typeface="Arial"/>
                <a:cs typeface="Arial"/>
                <a:sym typeface="Arial"/>
              </a:rPr>
              <a:t>future</a:t>
            </a:r>
            <a:r>
              <a:rPr lang="en-GB" sz="2400" dirty="0">
                <a:solidFill>
                  <a:schemeClr val="dk1"/>
                </a:solidFill>
                <a:latin typeface="Arial"/>
                <a:ea typeface="Arial"/>
                <a:cs typeface="Arial"/>
                <a:sym typeface="Arial"/>
              </a:rPr>
              <a:t>.  In many religions, however, the word prophet has a more precise meaning. </a:t>
            </a:r>
          </a:p>
          <a:p>
            <a:pPr marL="0" lvl="0" indent="0" rtl="0">
              <a:lnSpc>
                <a:spcPct val="90000"/>
              </a:lnSpc>
              <a:spcBef>
                <a:spcPts val="0"/>
              </a:spcBef>
              <a:spcAft>
                <a:spcPts val="0"/>
              </a:spcAft>
              <a:buClr>
                <a:schemeClr val="dk1"/>
              </a:buClr>
              <a:buSzPts val="3600"/>
              <a:buNone/>
            </a:pPr>
            <a:endParaRPr lang="en-GB" sz="2400" dirty="0">
              <a:latin typeface="Arial"/>
              <a:ea typeface="Arial"/>
              <a:cs typeface="Arial"/>
              <a:sym typeface="Arial"/>
            </a:endParaRPr>
          </a:p>
          <a:p>
            <a:pPr marL="0" lvl="0" indent="0" rtl="0">
              <a:lnSpc>
                <a:spcPct val="90000"/>
              </a:lnSpc>
              <a:spcBef>
                <a:spcPts val="0"/>
              </a:spcBef>
              <a:spcAft>
                <a:spcPts val="0"/>
              </a:spcAft>
              <a:buClr>
                <a:schemeClr val="dk1"/>
              </a:buClr>
              <a:buSzPts val="3600"/>
              <a:buNone/>
            </a:pPr>
            <a:r>
              <a:rPr lang="en-GB" sz="2400" dirty="0">
                <a:latin typeface="Arial"/>
                <a:ea typeface="Arial"/>
                <a:cs typeface="Arial"/>
                <a:sym typeface="Arial"/>
              </a:rPr>
              <a:t>Many religions believe that prophets </a:t>
            </a:r>
            <a:r>
              <a:rPr lang="en-GB" sz="2400" dirty="0">
                <a:solidFill>
                  <a:schemeClr val="dk1"/>
                </a:solidFill>
                <a:latin typeface="Arial"/>
                <a:ea typeface="Arial"/>
                <a:cs typeface="Arial"/>
                <a:sym typeface="Arial"/>
              </a:rPr>
              <a:t>bring a </a:t>
            </a:r>
            <a:r>
              <a:rPr lang="en-GB" sz="2400" dirty="0">
                <a:solidFill>
                  <a:schemeClr val="dk1"/>
                </a:solidFill>
                <a:highlight>
                  <a:srgbClr val="FFFF00"/>
                </a:highlight>
                <a:latin typeface="Arial"/>
                <a:ea typeface="Arial"/>
                <a:cs typeface="Arial"/>
                <a:sym typeface="Arial"/>
              </a:rPr>
              <a:t>message</a:t>
            </a:r>
            <a:r>
              <a:rPr lang="en-GB" sz="2400" dirty="0">
                <a:solidFill>
                  <a:schemeClr val="dk1"/>
                </a:solidFill>
                <a:latin typeface="Arial"/>
                <a:ea typeface="Arial"/>
                <a:cs typeface="Arial"/>
                <a:sym typeface="Arial"/>
              </a:rPr>
              <a:t> from God  They are inspired by a strong faith to speak to reveal the will of </a:t>
            </a:r>
            <a:r>
              <a:rPr lang="en-GB" sz="2400" dirty="0">
                <a:solidFill>
                  <a:schemeClr val="dk1"/>
                </a:solidFill>
                <a:highlight>
                  <a:srgbClr val="FFFF00"/>
                </a:highlight>
                <a:latin typeface="Arial"/>
                <a:ea typeface="Arial"/>
                <a:cs typeface="Arial"/>
                <a:sym typeface="Arial"/>
              </a:rPr>
              <a:t>God</a:t>
            </a:r>
            <a:r>
              <a:rPr lang="en-GB" sz="2400" dirty="0">
                <a:solidFill>
                  <a:schemeClr val="dk1"/>
                </a:solidFill>
                <a:latin typeface="Arial"/>
                <a:ea typeface="Arial"/>
                <a:cs typeface="Arial"/>
                <a:sym typeface="Arial"/>
              </a:rPr>
              <a:t>.  P</a:t>
            </a:r>
            <a:r>
              <a:rPr lang="en-GB" sz="2400" dirty="0">
                <a:latin typeface="Arial"/>
                <a:ea typeface="Arial"/>
                <a:cs typeface="Arial"/>
                <a:sym typeface="Arial"/>
              </a:rPr>
              <a:t>rophets perceive the world ‘with God’s eyes’. They</a:t>
            </a:r>
            <a:r>
              <a:rPr lang="en-GB" sz="2400" dirty="0">
                <a:solidFill>
                  <a:schemeClr val="dk1"/>
                </a:solidFill>
                <a:latin typeface="Arial"/>
                <a:ea typeface="Arial"/>
                <a:cs typeface="Arial"/>
                <a:sym typeface="Arial"/>
              </a:rPr>
              <a:t> look around and see things going wrong in their own society, they see people not following the will of God, injustices being done.  They perceive where this will lead if it continues. </a:t>
            </a:r>
          </a:p>
          <a:p>
            <a:pPr marL="0" lvl="0" indent="0">
              <a:spcBef>
                <a:spcPts val="0"/>
              </a:spcBef>
              <a:buSzPts val="3600"/>
              <a:buNone/>
            </a:pPr>
            <a:endParaRPr lang="en-GB" sz="2400" dirty="0">
              <a:latin typeface="Arial"/>
              <a:ea typeface="Arial"/>
              <a:cs typeface="Arial"/>
              <a:sym typeface="Arial"/>
            </a:endParaRPr>
          </a:p>
          <a:p>
            <a:pPr marL="0" lvl="0" indent="0">
              <a:spcBef>
                <a:spcPts val="0"/>
              </a:spcBef>
              <a:buSzPts val="3600"/>
              <a:buNone/>
            </a:pPr>
            <a:r>
              <a:rPr lang="en-GB" sz="2400" dirty="0">
                <a:solidFill>
                  <a:schemeClr val="dk1"/>
                </a:solidFill>
                <a:latin typeface="Arial"/>
                <a:ea typeface="Arial"/>
                <a:cs typeface="Arial"/>
                <a:sym typeface="Arial"/>
              </a:rPr>
              <a:t>Prophets need to have the </a:t>
            </a:r>
            <a:r>
              <a:rPr lang="en-GB" sz="2400" dirty="0">
                <a:solidFill>
                  <a:schemeClr val="dk1"/>
                </a:solidFill>
                <a:highlight>
                  <a:srgbClr val="FFFF00"/>
                </a:highlight>
                <a:latin typeface="Arial"/>
                <a:ea typeface="Arial"/>
                <a:cs typeface="Arial"/>
                <a:sym typeface="Arial"/>
              </a:rPr>
              <a:t>courage</a:t>
            </a:r>
            <a:r>
              <a:rPr lang="en-GB" sz="2400" dirty="0">
                <a:solidFill>
                  <a:schemeClr val="dk1"/>
                </a:solidFill>
                <a:latin typeface="Arial"/>
                <a:ea typeface="Arial"/>
                <a:cs typeface="Arial"/>
                <a:sym typeface="Arial"/>
              </a:rPr>
              <a:t> to speak out about what they see. </a:t>
            </a:r>
            <a:r>
              <a:rPr lang="en-GB" sz="2400" dirty="0">
                <a:latin typeface="Arial"/>
                <a:ea typeface="Arial"/>
                <a:cs typeface="Arial"/>
                <a:sym typeface="Arial"/>
              </a:rPr>
              <a:t>They tell people what is going wrong and warn about what will happen in the future if people continue to behave as they are - but also promising </a:t>
            </a:r>
            <a:r>
              <a:rPr lang="en-GB" sz="2400" dirty="0">
                <a:highlight>
                  <a:srgbClr val="FFFF00"/>
                </a:highlight>
                <a:latin typeface="Arial"/>
                <a:ea typeface="Arial"/>
                <a:cs typeface="Arial"/>
                <a:sym typeface="Arial"/>
              </a:rPr>
              <a:t>hope</a:t>
            </a:r>
            <a:r>
              <a:rPr lang="en-GB" sz="2400" dirty="0">
                <a:latin typeface="Arial"/>
                <a:ea typeface="Arial"/>
                <a:cs typeface="Arial"/>
                <a:sym typeface="Arial"/>
              </a:rPr>
              <a:t> if people do change their ways and follow God’s will.  This is often an unwelcome message and </a:t>
            </a:r>
            <a:r>
              <a:rPr lang="en-GB" sz="2400" dirty="0">
                <a:solidFill>
                  <a:schemeClr val="dk1"/>
                </a:solidFill>
                <a:latin typeface="Arial"/>
                <a:ea typeface="Arial"/>
                <a:cs typeface="Arial"/>
                <a:sym typeface="Arial"/>
              </a:rPr>
              <a:t>usually makes them very unpopular.  </a:t>
            </a:r>
            <a:r>
              <a:rPr lang="en-GB" sz="2400" dirty="0">
                <a:latin typeface="Arial"/>
                <a:ea typeface="Arial"/>
                <a:cs typeface="Arial"/>
                <a:sym typeface="Arial"/>
              </a:rPr>
              <a:t>Speaking out is </a:t>
            </a:r>
            <a:r>
              <a:rPr lang="en-GB" sz="2400" dirty="0">
                <a:solidFill>
                  <a:schemeClr val="dk1"/>
                </a:solidFill>
                <a:latin typeface="Arial"/>
                <a:ea typeface="Arial"/>
                <a:cs typeface="Arial"/>
                <a:sym typeface="Arial"/>
              </a:rPr>
              <a:t>often at great personal cost; sometimes prophets are even killed for proclaiming God’s message.  </a:t>
            </a:r>
            <a:endParaRPr sz="2400" dirty="0">
              <a:latin typeface="Arial"/>
              <a:ea typeface="Arial"/>
              <a:cs typeface="Arial"/>
              <a:sym typeface="Arial"/>
            </a:endParaRPr>
          </a:p>
        </p:txBody>
      </p:sp>
      <p:sp>
        <p:nvSpPr>
          <p:cNvPr id="111" name="Google Shape;111;p3"/>
          <p:cNvSpPr/>
          <p:nvPr/>
        </p:nvSpPr>
        <p:spPr>
          <a:xfrm>
            <a:off x="402450" y="49233"/>
            <a:ext cx="56898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dirty="0">
                <a:solidFill>
                  <a:srgbClr val="4B3186"/>
                </a:solidFill>
                <a:latin typeface="Arial"/>
                <a:ea typeface="Arial"/>
                <a:cs typeface="Arial"/>
                <a:sym typeface="Arial"/>
              </a:rPr>
              <a:t>A Prophet is…</a:t>
            </a:r>
            <a:endParaRPr sz="1400" b="1" i="0" u="none" strike="noStrike" cap="none" dirty="0">
              <a:solidFill>
                <a:srgbClr val="4B3186"/>
              </a:solidFill>
              <a:latin typeface="Arial"/>
              <a:ea typeface="Arial"/>
              <a:cs typeface="Arial"/>
              <a:sym typeface="Arial"/>
            </a:endParaRPr>
          </a:p>
        </p:txBody>
      </p:sp>
    </p:spTree>
    <p:extLst>
      <p:ext uri="{BB962C8B-B14F-4D97-AF65-F5344CB8AC3E}">
        <p14:creationId xmlns:p14="http://schemas.microsoft.com/office/powerpoint/2010/main" val="362841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p:nvPr/>
        </p:nvSpPr>
        <p:spPr>
          <a:xfrm>
            <a:off x="167325" y="1867550"/>
            <a:ext cx="11834700" cy="4885500"/>
          </a:xfrm>
          <a:prstGeom prst="roundRect">
            <a:avLst>
              <a:gd name="adj" fmla="val 1105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25" name="Google Shape;125;p5"/>
          <p:cNvGraphicFramePr/>
          <p:nvPr>
            <p:extLst>
              <p:ext uri="{D42A27DB-BD31-4B8C-83A1-F6EECF244321}">
                <p14:modId xmlns:p14="http://schemas.microsoft.com/office/powerpoint/2010/main" val="1947892559"/>
              </p:ext>
            </p:extLst>
          </p:nvPr>
        </p:nvGraphicFramePr>
        <p:xfrm>
          <a:off x="334437" y="2051585"/>
          <a:ext cx="6775839" cy="4615953"/>
        </p:xfrm>
        <a:graphic>
          <a:graphicData uri="http://schemas.openxmlformats.org/drawingml/2006/table">
            <a:tbl>
              <a:tblPr firstRow="1" bandRow="1">
                <a:noFill/>
                <a:tableStyleId>{E761EC45-8D86-42C4-BE27-A065E0584961}</a:tableStyleId>
              </a:tblPr>
              <a:tblGrid>
                <a:gridCol w="2258613">
                  <a:extLst>
                    <a:ext uri="{9D8B030D-6E8A-4147-A177-3AD203B41FA5}">
                      <a16:colId xmlns:a16="http://schemas.microsoft.com/office/drawing/2014/main" val="20000"/>
                    </a:ext>
                  </a:extLst>
                </a:gridCol>
                <a:gridCol w="2258613">
                  <a:extLst>
                    <a:ext uri="{9D8B030D-6E8A-4147-A177-3AD203B41FA5}">
                      <a16:colId xmlns:a16="http://schemas.microsoft.com/office/drawing/2014/main" val="20001"/>
                    </a:ext>
                  </a:extLst>
                </a:gridCol>
                <a:gridCol w="2258613">
                  <a:extLst>
                    <a:ext uri="{9D8B030D-6E8A-4147-A177-3AD203B41FA5}">
                      <a16:colId xmlns:a16="http://schemas.microsoft.com/office/drawing/2014/main" val="20002"/>
                    </a:ext>
                  </a:extLst>
                </a:gridCol>
              </a:tblGrid>
              <a:tr h="809863">
                <a:tc>
                  <a:txBody>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lang="en-GB" sz="3600" u="none" strike="noStrike" cap="none" dirty="0">
                          <a:solidFill>
                            <a:schemeClr val="dk1"/>
                          </a:solidFill>
                          <a:latin typeface="Arial"/>
                          <a:ea typeface="Arial"/>
                          <a:cs typeface="Arial"/>
                          <a:sym typeface="Arial"/>
                        </a:rPr>
                        <a:t>God</a:t>
                      </a:r>
                      <a:endParaRPr lang="en-GB" sz="36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14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GB" sz="3600" u="none" strike="noStrike" cap="none" dirty="0">
                          <a:solidFill>
                            <a:schemeClr val="dk1"/>
                          </a:solidFill>
                          <a:latin typeface="Arial"/>
                          <a:ea typeface="Arial"/>
                          <a:cs typeface="Arial"/>
                          <a:sym typeface="Arial"/>
                        </a:rPr>
                        <a:t>Future</a:t>
                      </a:r>
                      <a:endParaRPr sz="14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lang="en-GB" sz="3600" u="none" strike="noStrike" cap="none" dirty="0">
                          <a:solidFill>
                            <a:schemeClr val="dk1"/>
                          </a:solidFill>
                          <a:latin typeface="Arial"/>
                          <a:ea typeface="Arial"/>
                          <a:cs typeface="Arial"/>
                          <a:sym typeface="Arial"/>
                        </a:rPr>
                        <a:t>Courage</a:t>
                      </a:r>
                      <a:endParaRPr lang="en-GB" sz="14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62503">
                <a:tc>
                  <a:txBody>
                    <a:bodyPr/>
                    <a:lstStyle/>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Does anyone truly know the will of God?</a:t>
                      </a:r>
                    </a:p>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How might someone who claims to ‘know the will of God’ be treated by others?</a:t>
                      </a:r>
                    </a:p>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Does everyone in society want to know the ‘will of God’?  Who might be most interested / most angry?</a:t>
                      </a: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Is it possible to see into the future?</a:t>
                      </a:r>
                    </a:p>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How are the predictions a prophet makes different from those of a fortune teller?</a:t>
                      </a:r>
                      <a:endParaRPr sz="1600" u="none" strike="noStrike" cap="none"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Do you think most people would want to know the future? Even if they had to really change their behaviour to bring about a positive future? </a:t>
                      </a:r>
                      <a:endParaRPr sz="16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tc>
                  <a:txBody>
                    <a:bodyPr/>
                    <a:lstStyle/>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Why might a prophet need courage?</a:t>
                      </a:r>
                    </a:p>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What problems might a prophet face when trying to proclaim the will of God?</a:t>
                      </a:r>
                    </a:p>
                    <a:p>
                      <a:pPr marL="285750" marR="0" lvl="0" indent="-28575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 Which people might get particularly angry if a prophet said that society was unjust and was heading for disaster?</a:t>
                      </a:r>
                      <a:endParaRPr sz="16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26" name="Google Shape;126;p5"/>
          <p:cNvSpPr txBox="1"/>
          <p:nvPr/>
        </p:nvSpPr>
        <p:spPr>
          <a:xfrm>
            <a:off x="432900" y="773750"/>
            <a:ext cx="11326200" cy="109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FFFFFF"/>
                </a:solidFill>
                <a:latin typeface="Century Gothic"/>
                <a:ea typeface="Century Gothic"/>
                <a:cs typeface="Century Gothic"/>
                <a:sym typeface="Century Gothic"/>
              </a:rPr>
              <a:t>Break into groups, with each group looking at one of the key words from the Prophet definition, be ready to feed back. </a:t>
            </a:r>
            <a:endParaRPr sz="2600" b="0" i="0" u="none" strike="noStrike" cap="none">
              <a:solidFill>
                <a:srgbClr val="FFFFFF"/>
              </a:solidFill>
              <a:latin typeface="Arial"/>
              <a:ea typeface="Arial"/>
              <a:cs typeface="Arial"/>
              <a:sym typeface="Arial"/>
            </a:endParaRPr>
          </a:p>
        </p:txBody>
      </p:sp>
      <p:cxnSp>
        <p:nvCxnSpPr>
          <p:cNvPr id="127" name="Google Shape;127;p5"/>
          <p:cNvCxnSpPr/>
          <p:nvPr/>
        </p:nvCxnSpPr>
        <p:spPr>
          <a:xfrm>
            <a:off x="2517578" y="2093844"/>
            <a:ext cx="15300" cy="4460700"/>
          </a:xfrm>
          <a:prstGeom prst="straightConnector1">
            <a:avLst/>
          </a:prstGeom>
          <a:noFill/>
          <a:ln w="9525" cap="flat" cmpd="sng">
            <a:solidFill>
              <a:srgbClr val="000000"/>
            </a:solidFill>
            <a:prstDash val="solid"/>
            <a:round/>
            <a:headEnd type="none" w="sm" len="sm"/>
            <a:tailEnd type="none" w="sm" len="sm"/>
          </a:ln>
        </p:spPr>
      </p:cxnSp>
      <p:cxnSp>
        <p:nvCxnSpPr>
          <p:cNvPr id="128" name="Google Shape;128;p5"/>
          <p:cNvCxnSpPr/>
          <p:nvPr/>
        </p:nvCxnSpPr>
        <p:spPr>
          <a:xfrm>
            <a:off x="4832640" y="2051585"/>
            <a:ext cx="0" cy="4551900"/>
          </a:xfrm>
          <a:prstGeom prst="straightConnector1">
            <a:avLst/>
          </a:prstGeom>
          <a:noFill/>
          <a:ln w="9525" cap="flat" cmpd="sng">
            <a:solidFill>
              <a:srgbClr val="000000"/>
            </a:solidFill>
            <a:prstDash val="solid"/>
            <a:round/>
            <a:headEnd type="none" w="sm" len="sm"/>
            <a:tailEnd type="none" w="sm" len="sm"/>
          </a:ln>
        </p:spPr>
      </p:cxnSp>
      <p:graphicFrame>
        <p:nvGraphicFramePr>
          <p:cNvPr id="2" name="Table 1">
            <a:extLst>
              <a:ext uri="{FF2B5EF4-FFF2-40B4-BE49-F238E27FC236}">
                <a16:creationId xmlns:a16="http://schemas.microsoft.com/office/drawing/2014/main" id="{28E243E3-136A-468E-8930-B5686BCB46B0}"/>
              </a:ext>
            </a:extLst>
          </p:cNvPr>
          <p:cNvGraphicFramePr>
            <a:graphicFrameLocks noGrp="1"/>
          </p:cNvGraphicFramePr>
          <p:nvPr>
            <p:extLst>
              <p:ext uri="{D42A27DB-BD31-4B8C-83A1-F6EECF244321}">
                <p14:modId xmlns:p14="http://schemas.microsoft.com/office/powerpoint/2010/main" val="913011997"/>
              </p:ext>
            </p:extLst>
          </p:nvPr>
        </p:nvGraphicFramePr>
        <p:xfrm>
          <a:off x="7195299" y="2073378"/>
          <a:ext cx="2229029" cy="4572366"/>
        </p:xfrm>
        <a:graphic>
          <a:graphicData uri="http://schemas.openxmlformats.org/drawingml/2006/table">
            <a:tbl>
              <a:tblPr firstRow="1" bandRow="1">
                <a:noFill/>
                <a:tableStyleId>{E761EC45-8D86-42C4-BE27-A065E0584961}</a:tableStyleId>
              </a:tblPr>
              <a:tblGrid>
                <a:gridCol w="2229029">
                  <a:extLst>
                    <a:ext uri="{9D8B030D-6E8A-4147-A177-3AD203B41FA5}">
                      <a16:colId xmlns:a16="http://schemas.microsoft.com/office/drawing/2014/main" val="1720407791"/>
                    </a:ext>
                  </a:extLst>
                </a:gridCol>
              </a:tblGrid>
              <a:tr h="809863">
                <a:tc>
                  <a:txBody>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lang="en-GB" sz="3600" u="none" strike="noStrike" cap="none" dirty="0">
                          <a:solidFill>
                            <a:schemeClr val="dk1"/>
                          </a:solidFill>
                          <a:latin typeface="Arial"/>
                          <a:ea typeface="Arial"/>
                          <a:cs typeface="Arial"/>
                          <a:sym typeface="Arial"/>
                        </a:rPr>
                        <a:t>Message</a:t>
                      </a:r>
                      <a:endParaRPr lang="en-GB" sz="14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3862619824"/>
                  </a:ext>
                </a:extLst>
              </a:tr>
              <a:tr h="3762503">
                <a:tc>
                  <a:txBody>
                    <a:bodyPr/>
                    <a:lstStyle/>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How could a prophet be sure their message was from God ?</a:t>
                      </a:r>
                    </a:p>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In what ways might prophets try to get their message heard?</a:t>
                      </a:r>
                    </a:p>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Why might a prophet’s message be unpopular and who with?</a:t>
                      </a:r>
                      <a:endParaRPr sz="16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1914565820"/>
                  </a:ext>
                </a:extLst>
              </a:tr>
            </a:tbl>
          </a:graphicData>
        </a:graphic>
      </p:graphicFrame>
      <p:cxnSp>
        <p:nvCxnSpPr>
          <p:cNvPr id="8" name="Google Shape;128;p5">
            <a:extLst>
              <a:ext uri="{FF2B5EF4-FFF2-40B4-BE49-F238E27FC236}">
                <a16:creationId xmlns:a16="http://schemas.microsoft.com/office/drawing/2014/main" id="{122C50E3-8A17-4C40-BB20-0545521EC2BC}"/>
              </a:ext>
            </a:extLst>
          </p:cNvPr>
          <p:cNvCxnSpPr/>
          <p:nvPr/>
        </p:nvCxnSpPr>
        <p:spPr>
          <a:xfrm>
            <a:off x="7165538" y="2051585"/>
            <a:ext cx="0" cy="4551900"/>
          </a:xfrm>
          <a:prstGeom prst="straightConnector1">
            <a:avLst/>
          </a:prstGeom>
          <a:noFill/>
          <a:ln w="9525" cap="flat" cmpd="sng">
            <a:solidFill>
              <a:srgbClr val="000000"/>
            </a:solidFill>
            <a:prstDash val="solid"/>
            <a:round/>
            <a:headEnd type="none" w="sm" len="sm"/>
            <a:tailEnd type="none" w="sm" len="sm"/>
          </a:ln>
        </p:spPr>
      </p:cxnSp>
      <p:graphicFrame>
        <p:nvGraphicFramePr>
          <p:cNvPr id="9" name="Table 8">
            <a:extLst>
              <a:ext uri="{FF2B5EF4-FFF2-40B4-BE49-F238E27FC236}">
                <a16:creationId xmlns:a16="http://schemas.microsoft.com/office/drawing/2014/main" id="{C8910DF4-112A-4613-A119-D06F9B0337D5}"/>
              </a:ext>
            </a:extLst>
          </p:cNvPr>
          <p:cNvGraphicFramePr>
            <a:graphicFrameLocks noGrp="1"/>
          </p:cNvGraphicFramePr>
          <p:nvPr>
            <p:extLst>
              <p:ext uri="{D42A27DB-BD31-4B8C-83A1-F6EECF244321}">
                <p14:modId xmlns:p14="http://schemas.microsoft.com/office/powerpoint/2010/main" val="1630243184"/>
              </p:ext>
            </p:extLst>
          </p:nvPr>
        </p:nvGraphicFramePr>
        <p:xfrm>
          <a:off x="9437385" y="2051584"/>
          <a:ext cx="2420172" cy="4572366"/>
        </p:xfrm>
        <a:graphic>
          <a:graphicData uri="http://schemas.openxmlformats.org/drawingml/2006/table">
            <a:tbl>
              <a:tblPr firstRow="1" bandRow="1">
                <a:noFill/>
                <a:tableStyleId>{E761EC45-8D86-42C4-BE27-A065E0584961}</a:tableStyleId>
              </a:tblPr>
              <a:tblGrid>
                <a:gridCol w="2420172">
                  <a:extLst>
                    <a:ext uri="{9D8B030D-6E8A-4147-A177-3AD203B41FA5}">
                      <a16:colId xmlns:a16="http://schemas.microsoft.com/office/drawing/2014/main" val="1720407791"/>
                    </a:ext>
                  </a:extLst>
                </a:gridCol>
              </a:tblGrid>
              <a:tr h="809863">
                <a:tc>
                  <a:txBody>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lang="en-GB" sz="3600" u="none" strike="noStrike" cap="none" dirty="0">
                          <a:solidFill>
                            <a:schemeClr val="dk1"/>
                          </a:solidFill>
                          <a:latin typeface="Arial"/>
                          <a:ea typeface="Arial"/>
                          <a:cs typeface="Arial"/>
                          <a:sym typeface="Arial"/>
                        </a:rPr>
                        <a:t>Hope</a:t>
                      </a:r>
                      <a:endParaRPr lang="en-GB" sz="1400" u="none" strike="noStrike" cap="none" dirty="0">
                        <a:latin typeface="Arial"/>
                        <a:ea typeface="Arial"/>
                        <a:cs typeface="Arial"/>
                        <a:sym typeface="Arial"/>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3862619824"/>
                  </a:ext>
                </a:extLst>
              </a:tr>
              <a:tr h="3762503">
                <a:tc>
                  <a:txBody>
                    <a:bodyPr/>
                    <a:lstStyle/>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Doom or hope - would people be likely to react in different ways to different kinds of messages from a prophet?</a:t>
                      </a:r>
                    </a:p>
                    <a:p>
                      <a:pPr marL="342900" marR="0" lvl="0" indent="-342900" algn="l" rtl="0">
                        <a:lnSpc>
                          <a:spcPct val="100000"/>
                        </a:lnSpc>
                        <a:spcBef>
                          <a:spcPts val="0"/>
                        </a:spcBef>
                        <a:spcAft>
                          <a:spcPts val="0"/>
                        </a:spcAft>
                        <a:buClr>
                          <a:schemeClr val="dk1"/>
                        </a:buClr>
                        <a:buSzPts val="2400"/>
                        <a:buFont typeface="Arial"/>
                        <a:buChar char="•"/>
                      </a:pPr>
                      <a:r>
                        <a:rPr lang="en-GB" sz="1600" u="none" strike="noStrike" cap="none" dirty="0">
                          <a:latin typeface="Arial"/>
                          <a:ea typeface="Arial"/>
                          <a:cs typeface="Arial"/>
                          <a:sym typeface="Arial"/>
                        </a:rPr>
                        <a:t>What would it feel like to be a prophet who could see how bad / good things could be but not be listened to?</a:t>
                      </a: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chemeClr val="dk1">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1914565820"/>
                  </a:ext>
                </a:extLst>
              </a:tr>
            </a:tbl>
          </a:graphicData>
        </a:graphic>
      </p:graphicFrame>
      <p:cxnSp>
        <p:nvCxnSpPr>
          <p:cNvPr id="10" name="Google Shape;128;p5">
            <a:extLst>
              <a:ext uri="{FF2B5EF4-FFF2-40B4-BE49-F238E27FC236}">
                <a16:creationId xmlns:a16="http://schemas.microsoft.com/office/drawing/2014/main" id="{AEF46EE5-9FD6-4CAB-9299-364069BA9050}"/>
              </a:ext>
            </a:extLst>
          </p:cNvPr>
          <p:cNvCxnSpPr/>
          <p:nvPr/>
        </p:nvCxnSpPr>
        <p:spPr>
          <a:xfrm>
            <a:off x="9467542" y="2093844"/>
            <a:ext cx="0" cy="455190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0" name="Picture 2" descr="Prophet, Ezekiel, Ezechiel, Lion, Taurus, Eagle, Angel">
            <a:extLst>
              <a:ext uri="{FF2B5EF4-FFF2-40B4-BE49-F238E27FC236}">
                <a16:creationId xmlns:a16="http://schemas.microsoft.com/office/drawing/2014/main" id="{8A3DE9EA-B883-4264-A66A-CCA779B570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44"/>
          <a:stretch/>
        </p:blipFill>
        <p:spPr bwMode="auto">
          <a:xfrm flipH="1">
            <a:off x="-3" y="-143548"/>
            <a:ext cx="6144921" cy="69297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phet, Ezekiel, Ezechiel, Lion, Taurus, Eagle, Angel">
            <a:extLst>
              <a:ext uri="{FF2B5EF4-FFF2-40B4-BE49-F238E27FC236}">
                <a16:creationId xmlns:a16="http://schemas.microsoft.com/office/drawing/2014/main" id="{60CD1EF4-2934-4491-9375-0D1284E0AB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72"/>
          <a:stretch/>
        </p:blipFill>
        <p:spPr bwMode="auto">
          <a:xfrm>
            <a:off x="6096000" y="-71774"/>
            <a:ext cx="6144921" cy="6929773"/>
          </a:xfrm>
          <a:prstGeom prst="rect">
            <a:avLst/>
          </a:prstGeom>
          <a:noFill/>
          <a:extLst>
            <a:ext uri="{909E8E84-426E-40DD-AFC4-6F175D3DCCD1}">
              <a14:hiddenFill xmlns:a14="http://schemas.microsoft.com/office/drawing/2010/main">
                <a:solidFill>
                  <a:srgbClr val="FFFFFF"/>
                </a:solidFill>
              </a14:hiddenFill>
            </a:ext>
          </a:extLst>
        </p:spPr>
      </p:pic>
      <p:sp>
        <p:nvSpPr>
          <p:cNvPr id="165" name="Google Shape;165;p9"/>
          <p:cNvSpPr/>
          <p:nvPr/>
        </p:nvSpPr>
        <p:spPr>
          <a:xfrm>
            <a:off x="-1771657" y="-653851"/>
            <a:ext cx="11217975" cy="8600850"/>
          </a:xfrm>
          <a:prstGeom prst="ellipse">
            <a:avLst/>
          </a:prstGeom>
          <a:solidFill>
            <a:srgbClr val="EA5783">
              <a:alpha val="80784"/>
            </a:srgbClr>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txBox="1"/>
          <p:nvPr/>
        </p:nvSpPr>
        <p:spPr>
          <a:xfrm>
            <a:off x="264550" y="1573702"/>
            <a:ext cx="8945792" cy="5924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600" b="1" dirty="0">
                <a:solidFill>
                  <a:srgbClr val="FFFFFF"/>
                </a:solidFill>
              </a:rPr>
              <a:t>Jews, Christians and Muslims believe Ezekiel </a:t>
            </a:r>
          </a:p>
          <a:p>
            <a:pPr marL="0" marR="0" lvl="0" indent="0" algn="l" rtl="0">
              <a:lnSpc>
                <a:spcPct val="100000"/>
              </a:lnSpc>
              <a:spcBef>
                <a:spcPts val="0"/>
              </a:spcBef>
              <a:spcAft>
                <a:spcPts val="0"/>
              </a:spcAft>
              <a:buClr>
                <a:srgbClr val="000000"/>
              </a:buClr>
              <a:buSzPts val="2800"/>
              <a:buFont typeface="Arial"/>
              <a:buNone/>
            </a:pPr>
            <a:r>
              <a:rPr lang="en-GB" sz="2600" b="1" dirty="0">
                <a:solidFill>
                  <a:srgbClr val="FFFFFF"/>
                </a:solidFill>
              </a:rPr>
              <a:t>was a prophet.  He lived in the 6</a:t>
            </a:r>
            <a:r>
              <a:rPr lang="en-GB" sz="2600" b="1" baseline="30000" dirty="0">
                <a:solidFill>
                  <a:srgbClr val="FFFFFF"/>
                </a:solidFill>
              </a:rPr>
              <a:t>th</a:t>
            </a:r>
            <a:r>
              <a:rPr lang="en-GB" sz="2600" b="1" dirty="0">
                <a:solidFill>
                  <a:srgbClr val="FFFFFF"/>
                </a:solidFill>
              </a:rPr>
              <a:t> Century BC at a </a:t>
            </a:r>
          </a:p>
          <a:p>
            <a:pPr marL="0" marR="0" lvl="0" indent="0" algn="l" rtl="0">
              <a:lnSpc>
                <a:spcPct val="100000"/>
              </a:lnSpc>
              <a:spcBef>
                <a:spcPts val="0"/>
              </a:spcBef>
              <a:spcAft>
                <a:spcPts val="0"/>
              </a:spcAft>
              <a:buClr>
                <a:srgbClr val="000000"/>
              </a:buClr>
              <a:buSzPts val="2800"/>
              <a:buFont typeface="Arial"/>
              <a:buNone/>
            </a:pPr>
            <a:r>
              <a:rPr lang="en-GB" sz="2600" b="1" dirty="0">
                <a:solidFill>
                  <a:srgbClr val="FFFFFF"/>
                </a:solidFill>
              </a:rPr>
              <a:t>time of war when Jerusalem was captured and the Jews were exiled in Babylon.</a:t>
            </a:r>
          </a:p>
          <a:p>
            <a:pPr marL="0" marR="0" lvl="0" indent="0" algn="l" rtl="0">
              <a:lnSpc>
                <a:spcPct val="100000"/>
              </a:lnSpc>
              <a:spcBef>
                <a:spcPts val="0"/>
              </a:spcBef>
              <a:spcAft>
                <a:spcPts val="0"/>
              </a:spcAft>
              <a:buClr>
                <a:srgbClr val="000000"/>
              </a:buClr>
              <a:buSzPts val="2800"/>
              <a:buFont typeface="Arial"/>
              <a:buNone/>
            </a:pPr>
            <a:endParaRPr lang="en-GB" sz="2600" b="1" dirty="0">
              <a:solidFill>
                <a:srgbClr val="FFFFFF"/>
              </a:solidFill>
            </a:endParaRPr>
          </a:p>
          <a:p>
            <a:pPr marL="0" marR="0" lvl="0" indent="0" algn="l" rtl="0">
              <a:lnSpc>
                <a:spcPct val="100000"/>
              </a:lnSpc>
              <a:spcBef>
                <a:spcPts val="0"/>
              </a:spcBef>
              <a:spcAft>
                <a:spcPts val="0"/>
              </a:spcAft>
              <a:buClr>
                <a:srgbClr val="000000"/>
              </a:buClr>
              <a:buSzPts val="2800"/>
              <a:buFont typeface="Arial"/>
              <a:buNone/>
            </a:pPr>
            <a:r>
              <a:rPr lang="en-GB" sz="2600" b="1" dirty="0">
                <a:solidFill>
                  <a:srgbClr val="FFFFFF"/>
                </a:solidFill>
                <a:latin typeface="Century Gothic"/>
                <a:ea typeface="Century Gothic"/>
                <a:cs typeface="Century Gothic"/>
                <a:sym typeface="Century Gothic"/>
              </a:rPr>
              <a:t>Ezekiel told the Jews that they weren’t following God’s rules: they were worshipping false gods and believing lies.  He said that they were like people who built a flimsy wall, then whitewashed over it and expected it to stand up for ever.  Ezekiel was very unpopular with the King. He prophesied the destruction of the city of Jerusalem, but also hope for the rebuilding of a </a:t>
            </a:r>
          </a:p>
          <a:p>
            <a:pPr marL="0" marR="0" lvl="0" indent="0" algn="l" rtl="0">
              <a:lnSpc>
                <a:spcPct val="100000"/>
              </a:lnSpc>
              <a:spcBef>
                <a:spcPts val="0"/>
              </a:spcBef>
              <a:spcAft>
                <a:spcPts val="0"/>
              </a:spcAft>
              <a:buClr>
                <a:srgbClr val="000000"/>
              </a:buClr>
              <a:buSzPts val="2800"/>
              <a:buFont typeface="Arial"/>
              <a:buNone/>
            </a:pPr>
            <a:r>
              <a:rPr lang="en-GB" sz="2600" b="1" dirty="0">
                <a:solidFill>
                  <a:srgbClr val="FFFFFF"/>
                </a:solidFill>
                <a:latin typeface="Century Gothic"/>
                <a:ea typeface="Century Gothic"/>
                <a:cs typeface="Century Gothic"/>
                <a:sym typeface="Century Gothic"/>
              </a:rPr>
              <a:t>new Temple in a new Jerusalem.</a:t>
            </a:r>
            <a:endParaRPr sz="2600" b="1" dirty="0">
              <a:solidFill>
                <a:srgbClr val="FFFFFF"/>
              </a:solidFill>
              <a:latin typeface="Century Gothic"/>
              <a:ea typeface="Century Gothic"/>
              <a:cs typeface="Century Gothic"/>
              <a:sym typeface="Century Gothic"/>
            </a:endParaRPr>
          </a:p>
          <a:p>
            <a:pPr marL="0" lvl="0" indent="0" algn="l" rtl="0">
              <a:lnSpc>
                <a:spcPct val="50000"/>
              </a:lnSpc>
              <a:spcBef>
                <a:spcPts val="0"/>
              </a:spcBef>
              <a:spcAft>
                <a:spcPts val="0"/>
              </a:spcAft>
              <a:buClr>
                <a:schemeClr val="dk1"/>
              </a:buClr>
              <a:buSzPts val="1100"/>
              <a:buFont typeface="Arial"/>
              <a:buNone/>
            </a:pPr>
            <a:endParaRPr sz="2600" b="1"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2800" b="1" dirty="0">
              <a:solidFill>
                <a:srgbClr val="FFFFFF"/>
              </a:solidFill>
            </a:endParaRPr>
          </a:p>
        </p:txBody>
      </p:sp>
      <p:sp>
        <p:nvSpPr>
          <p:cNvPr id="167" name="Google Shape;167;p9"/>
          <p:cNvSpPr/>
          <p:nvPr/>
        </p:nvSpPr>
        <p:spPr>
          <a:xfrm>
            <a:off x="1106708" y="41523"/>
            <a:ext cx="587383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GB" sz="9600" b="1" i="0" u="none" strike="noStrike" cap="none" dirty="0">
                <a:solidFill>
                  <a:srgbClr val="FEFEFE"/>
                </a:solidFill>
                <a:latin typeface="Calibri"/>
                <a:ea typeface="Calibri"/>
                <a:cs typeface="Calibri"/>
                <a:sym typeface="Calibri"/>
              </a:rPr>
              <a:t>Ezekiel</a:t>
            </a:r>
            <a:endParaRPr sz="9600" b="1" i="0" u="none" strike="noStrike" cap="none" dirty="0">
              <a:solidFill>
                <a:srgbClr val="FEFEFE"/>
              </a:solidFill>
              <a:latin typeface="Calibri"/>
              <a:ea typeface="Calibri"/>
              <a:cs typeface="Calibri"/>
              <a:sym typeface="Calibri"/>
            </a:endParaRPr>
          </a:p>
        </p:txBody>
      </p:sp>
    </p:spTree>
    <p:extLst>
      <p:ext uri="{BB962C8B-B14F-4D97-AF65-F5344CB8AC3E}">
        <p14:creationId xmlns:p14="http://schemas.microsoft.com/office/powerpoint/2010/main" val="252730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64" name="Google Shape;164;p9"/>
          <p:cNvPicPr preferRelativeResize="0">
            <a:picLocks noGrp="1"/>
          </p:cNvPicPr>
          <p:nvPr>
            <p:ph type="body" idx="1"/>
          </p:nvPr>
        </p:nvPicPr>
        <p:blipFill rotWithShape="1">
          <a:blip r:embed="rId3">
            <a:alphaModFix/>
          </a:blip>
          <a:srcRect b="12655"/>
          <a:stretch/>
        </p:blipFill>
        <p:spPr>
          <a:xfrm>
            <a:off x="0" y="0"/>
            <a:ext cx="12192000" cy="6858000"/>
          </a:xfrm>
          <a:prstGeom prst="rect">
            <a:avLst/>
          </a:prstGeom>
          <a:noFill/>
          <a:ln>
            <a:noFill/>
          </a:ln>
        </p:spPr>
      </p:pic>
      <p:sp>
        <p:nvSpPr>
          <p:cNvPr id="165" name="Google Shape;165;p9"/>
          <p:cNvSpPr/>
          <p:nvPr/>
        </p:nvSpPr>
        <p:spPr>
          <a:xfrm>
            <a:off x="-2759775" y="-223950"/>
            <a:ext cx="12719701" cy="7719900"/>
          </a:xfrm>
          <a:prstGeom prst="ellipse">
            <a:avLst/>
          </a:prstGeom>
          <a:solidFill>
            <a:srgbClr val="EA5783">
              <a:alpha val="80784"/>
            </a:srgbClr>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txBox="1"/>
          <p:nvPr/>
        </p:nvSpPr>
        <p:spPr>
          <a:xfrm>
            <a:off x="264550" y="1672178"/>
            <a:ext cx="9281700" cy="5462994"/>
          </a:xfrm>
          <a:prstGeom prst="rect">
            <a:avLst/>
          </a:prstGeom>
          <a:noFill/>
          <a:ln>
            <a:noFill/>
          </a:ln>
        </p:spPr>
        <p:txBody>
          <a:bodyPr spcFirstLastPara="1" wrap="square" lIns="91425" tIns="45700" rIns="91425" bIns="45700" anchor="t" anchorCtr="0">
            <a:spAutoFit/>
          </a:bodyPr>
          <a:lstStyle/>
          <a:p>
            <a:pPr>
              <a:buSzPts val="2800"/>
            </a:pPr>
            <a:r>
              <a:rPr lang="en-GB" sz="2800" b="1" dirty="0">
                <a:solidFill>
                  <a:srgbClr val="FFFFFF"/>
                </a:solidFill>
                <a:latin typeface="Century Gothic"/>
                <a:ea typeface="Century Gothic"/>
                <a:cs typeface="Century Gothic"/>
                <a:sym typeface="Century Gothic"/>
              </a:rPr>
              <a:t>To Christians, Jesus is the Son of God.  Christians believe that the Old Testament prophet Isaiah  prophesied the coming of Jesus to earth, saying that he would not be believed in his time, and would be persecuted and killed for his teachings (Isaiah 53).</a:t>
            </a:r>
          </a:p>
          <a:p>
            <a:pPr>
              <a:buSzPts val="2800"/>
            </a:pPr>
            <a:r>
              <a:rPr lang="en-GB" sz="2800" b="1" dirty="0">
                <a:solidFill>
                  <a:srgbClr val="4B3186"/>
                </a:solidFill>
                <a:latin typeface="Century Gothic"/>
                <a:ea typeface="Century Gothic"/>
                <a:cs typeface="Century Gothic"/>
                <a:sym typeface="Century Gothic"/>
              </a:rPr>
              <a:t>Is Isaiah 53 an accurate prophecy?</a:t>
            </a:r>
          </a:p>
          <a:p>
            <a:pPr>
              <a:buSzPts val="2800"/>
            </a:pPr>
            <a:endParaRPr lang="en-GB" sz="2800" b="1" dirty="0">
              <a:solidFill>
                <a:srgbClr val="4B3186"/>
              </a:solidFill>
              <a:latin typeface="Century Gothic"/>
              <a:ea typeface="Century Gothic"/>
              <a:cs typeface="Century Gothic"/>
              <a:sym typeface="Century Gothic"/>
            </a:endParaRPr>
          </a:p>
          <a:p>
            <a:pPr>
              <a:buSzPts val="2800"/>
            </a:pPr>
            <a:endParaRPr lang="en-GB" b="1" dirty="0">
              <a:solidFill>
                <a:srgbClr val="4B3186"/>
              </a:solidFill>
              <a:latin typeface="Century Gothic"/>
              <a:ea typeface="Century Gothic"/>
              <a:cs typeface="Century Gothic"/>
              <a:sym typeface="Century Gothic"/>
            </a:endParaRPr>
          </a:p>
          <a:p>
            <a:pPr>
              <a:buSzPts val="2800"/>
            </a:pPr>
            <a:endParaRPr lang="en-GB" b="1" dirty="0">
              <a:solidFill>
                <a:srgbClr val="4B318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Arial"/>
                <a:ea typeface="Arial"/>
                <a:cs typeface="Arial"/>
                <a:sym typeface="Arial"/>
              </a:rPr>
              <a:t>In Islam, Jesus is known as </a:t>
            </a:r>
            <a:r>
              <a:rPr lang="en-GB" sz="2800" b="1" i="0" u="none" strike="noStrike" cap="none" dirty="0" err="1">
                <a:solidFill>
                  <a:srgbClr val="FFFFFF"/>
                </a:solidFill>
                <a:latin typeface="Arial"/>
                <a:ea typeface="Arial"/>
                <a:cs typeface="Arial"/>
                <a:sym typeface="Arial"/>
              </a:rPr>
              <a:t>Eisa</a:t>
            </a:r>
            <a:r>
              <a:rPr lang="en-GB" sz="2800" b="1" i="0" u="none" strike="noStrike" cap="none" dirty="0">
                <a:solidFill>
                  <a:srgbClr val="FFFFFF"/>
                </a:solidFill>
                <a:latin typeface="Arial"/>
                <a:ea typeface="Arial"/>
                <a:cs typeface="Arial"/>
                <a:sym typeface="Arial"/>
              </a:rPr>
              <a:t> and is viewed as a very important prophet who brough</a:t>
            </a:r>
            <a:r>
              <a:rPr lang="en-GB" sz="2800" b="1" dirty="0">
                <a:solidFill>
                  <a:srgbClr val="FFFFFF"/>
                </a:solidFill>
              </a:rPr>
              <a:t>t the message about God’s will to the Jewish people</a:t>
            </a:r>
            <a:r>
              <a:rPr lang="en-GB" sz="2800" b="1" i="0" u="none" strike="noStrike" cap="none" dirty="0">
                <a:solidFill>
                  <a:srgbClr val="FFFFFF"/>
                </a:solidFill>
                <a:latin typeface="Arial"/>
                <a:ea typeface="Arial"/>
                <a:cs typeface="Arial"/>
                <a:sym typeface="Arial"/>
              </a:rPr>
              <a:t>. </a:t>
            </a:r>
            <a:endParaRPr sz="2800" b="1" i="0" u="none" strike="noStrike" cap="none" dirty="0">
              <a:solidFill>
                <a:srgbClr val="FFFFFF"/>
              </a:solidFill>
              <a:latin typeface="Arial"/>
              <a:ea typeface="Arial"/>
              <a:cs typeface="Arial"/>
              <a:sym typeface="Arial"/>
            </a:endParaRPr>
          </a:p>
          <a:p>
            <a:pPr marL="0" lvl="0" indent="0" algn="l" rtl="0">
              <a:lnSpc>
                <a:spcPct val="50000"/>
              </a:lnSpc>
              <a:spcBef>
                <a:spcPts val="0"/>
              </a:spcBef>
              <a:spcAft>
                <a:spcPts val="0"/>
              </a:spcAft>
              <a:buClr>
                <a:schemeClr val="dk1"/>
              </a:buClr>
              <a:buSzPts val="1100"/>
              <a:buFont typeface="Arial"/>
              <a:buNone/>
            </a:pPr>
            <a:endParaRPr sz="2600" b="1"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2800" b="1" dirty="0">
              <a:solidFill>
                <a:srgbClr val="FFFFFF"/>
              </a:solidFill>
            </a:endParaRPr>
          </a:p>
        </p:txBody>
      </p:sp>
      <p:sp>
        <p:nvSpPr>
          <p:cNvPr id="167" name="Google Shape;167;p9"/>
          <p:cNvSpPr/>
          <p:nvPr/>
        </p:nvSpPr>
        <p:spPr>
          <a:xfrm>
            <a:off x="1538478" y="131569"/>
            <a:ext cx="2885700" cy="110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GB" sz="9600" b="1" i="0" u="none" strike="noStrike" cap="none" dirty="0">
                <a:solidFill>
                  <a:srgbClr val="FEFEFE"/>
                </a:solidFill>
                <a:latin typeface="Calibri"/>
                <a:ea typeface="Calibri"/>
                <a:cs typeface="Calibri"/>
                <a:sym typeface="Calibri"/>
              </a:rPr>
              <a:t>Jesus</a:t>
            </a:r>
            <a:endParaRPr sz="9600" b="1" i="0" u="none" strike="noStrike" cap="none" dirty="0">
              <a:solidFill>
                <a:srgbClr val="FEFEFE"/>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0"/>
          <p:cNvPicPr preferRelativeResize="0"/>
          <p:nvPr/>
        </p:nvPicPr>
        <p:blipFill>
          <a:blip r:embed="rId3">
            <a:alphaModFix/>
          </a:blip>
          <a:stretch>
            <a:fillRect/>
          </a:stretch>
        </p:blipFill>
        <p:spPr>
          <a:xfrm>
            <a:off x="2" y="0"/>
            <a:ext cx="12192000" cy="6858001"/>
          </a:xfrm>
          <a:prstGeom prst="rect">
            <a:avLst/>
          </a:prstGeom>
          <a:noFill/>
          <a:ln>
            <a:noFill/>
          </a:ln>
        </p:spPr>
      </p:pic>
      <p:sp>
        <p:nvSpPr>
          <p:cNvPr id="174" name="Google Shape;174;p10"/>
          <p:cNvSpPr/>
          <p:nvPr/>
        </p:nvSpPr>
        <p:spPr>
          <a:xfrm>
            <a:off x="-988819" y="-826200"/>
            <a:ext cx="11613900" cy="8510400"/>
          </a:xfrm>
          <a:prstGeom prst="ellipse">
            <a:avLst/>
          </a:prstGeom>
          <a:solidFill>
            <a:srgbClr val="EA5783">
              <a:alpha val="8039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0"/>
          <p:cNvSpPr txBox="1"/>
          <p:nvPr/>
        </p:nvSpPr>
        <p:spPr>
          <a:xfrm>
            <a:off x="275325" y="1384974"/>
            <a:ext cx="10148700"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dirty="0">
                <a:solidFill>
                  <a:srgbClr val="FFFFFF"/>
                </a:solidFill>
              </a:rPr>
              <a:t>For Muslims, Prophet Muhammed (</a:t>
            </a:r>
            <a:r>
              <a:rPr lang="en-GB" sz="2800" b="1" dirty="0" err="1">
                <a:solidFill>
                  <a:srgbClr val="FFFFFF"/>
                </a:solidFill>
              </a:rPr>
              <a:t>pbuh</a:t>
            </a:r>
            <a:r>
              <a:rPr lang="en-GB" sz="2800" b="1" dirty="0">
                <a:solidFill>
                  <a:srgbClr val="FFFFFF"/>
                </a:solidFill>
              </a:rPr>
              <a:t>) is a very important figure.  He taught Muslims how to follow the rules of Allah.</a:t>
            </a:r>
            <a:endParaRPr sz="2800" b="1" dirty="0">
              <a:solidFill>
                <a:srgbClr val="FFFFFF"/>
              </a:solidFill>
            </a:endParaRPr>
          </a:p>
          <a:p>
            <a:pPr marL="0" marR="0" lvl="0" indent="0" algn="l" rtl="0">
              <a:lnSpc>
                <a:spcPct val="100000"/>
              </a:lnSpc>
              <a:spcBef>
                <a:spcPts val="0"/>
              </a:spcBef>
              <a:spcAft>
                <a:spcPts val="0"/>
              </a:spcAft>
              <a:buClr>
                <a:srgbClr val="000000"/>
              </a:buClr>
              <a:buSzPts val="2800"/>
              <a:buFont typeface="Arial"/>
              <a:buNone/>
            </a:pPr>
            <a:endParaRPr sz="2800" b="1" dirty="0">
              <a:solidFill>
                <a:srgbClr val="FFFFFF"/>
              </a:solidFill>
            </a:endParaRPr>
          </a:p>
          <a:p>
            <a:pPr marL="0" marR="0" lvl="0" indent="0" algn="l" rtl="0">
              <a:lnSpc>
                <a:spcPct val="100000"/>
              </a:lnSpc>
              <a:spcBef>
                <a:spcPts val="0"/>
              </a:spcBef>
              <a:spcAft>
                <a:spcPts val="0"/>
              </a:spcAft>
              <a:buClr>
                <a:srgbClr val="000000"/>
              </a:buClr>
              <a:buSzPts val="2800"/>
              <a:buFont typeface="Arial"/>
              <a:buNone/>
            </a:pPr>
            <a:r>
              <a:rPr lang="en-GB" sz="2800" b="1" dirty="0">
                <a:solidFill>
                  <a:srgbClr val="FFFFFF"/>
                </a:solidFill>
              </a:rPr>
              <a:t>He was orphaned at a young age, never learning to read or write, but  Allah chose him to receive His teachings and rules in the form of the Qur’an.  Despite this, Muhammed was still persecuted in his home town of Mecca when he brought Allah’s message, and he had to flee to Medina, where he raised an army and took Mecca back, in the name of Allah.</a:t>
            </a:r>
            <a:endParaRPr sz="2800" b="1" dirty="0">
              <a:solidFill>
                <a:srgbClr val="FFFFFF"/>
              </a:solidFill>
            </a:endParaRPr>
          </a:p>
        </p:txBody>
      </p:sp>
      <p:sp>
        <p:nvSpPr>
          <p:cNvPr id="176" name="Google Shape;176;p10"/>
          <p:cNvSpPr/>
          <p:nvPr/>
        </p:nvSpPr>
        <p:spPr>
          <a:xfrm>
            <a:off x="0" y="0"/>
            <a:ext cx="9436200" cy="97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6000" b="1">
                <a:solidFill>
                  <a:srgbClr val="FEFEFE"/>
                </a:solidFill>
              </a:rPr>
              <a:t>Prophet Muhammed</a:t>
            </a:r>
            <a:endParaRPr sz="60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TotalTime>
  <Words>2035</Words>
  <Application>Microsoft Office PowerPoint</Application>
  <PresentationFormat>Widescreen</PresentationFormat>
  <Paragraphs>137</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Century Gothic</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Allchin</dc:creator>
  <cp:lastModifiedBy>Hannah Langdana</cp:lastModifiedBy>
  <cp:revision>27</cp:revision>
  <dcterms:created xsi:type="dcterms:W3CDTF">2019-07-27T13:20:17Z</dcterms:created>
  <dcterms:modified xsi:type="dcterms:W3CDTF">2020-06-01T17:08:14Z</dcterms:modified>
</cp:coreProperties>
</file>