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9" r:id="rId15"/>
    <p:sldId id="268"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XVo99pdGs+ZENCzRYmSMETteR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40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4" Type="http://customschemas.google.com/relationships/presentationmetadata" Target="metadata"/><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2511379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https://pixabay.com/de/photos/aprikose-baum-3384306/</a:t>
            </a:r>
            <a:endParaRPr/>
          </a:p>
        </p:txBody>
      </p:sp>
      <p:sp>
        <p:nvSpPr>
          <p:cNvPr id="157" name="Google Shape;1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Important for students to look at the impact of meat consumption as a challenge of sustainable food production and consumption.</a:t>
            </a:r>
            <a:endParaRPr/>
          </a:p>
        </p:txBody>
      </p:sp>
      <p:sp>
        <p:nvSpPr>
          <p:cNvPr id="251" name="Google Shape;25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1" name="Google Shape;2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8" name="Google Shape;26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764909bfee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g764909bfe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64909bfe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g764909bfe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64909bfe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764909bfe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 name="Google Shape;20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4" name="Google Shape;22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9"/>
        <p:cNvGrpSpPr/>
        <p:nvPr/>
      </p:nvGrpSpPr>
      <p:grpSpPr>
        <a:xfrm>
          <a:off x="0" y="0"/>
          <a:ext cx="0" cy="0"/>
          <a:chOff x="0" y="0"/>
          <a:chExt cx="0" cy="0"/>
        </a:xfrm>
      </p:grpSpPr>
      <p:sp>
        <p:nvSpPr>
          <p:cNvPr id="100" name="Google Shape;100;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2" name="Google Shape;10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5"/>
        <p:cNvGrpSpPr/>
        <p:nvPr/>
      </p:nvGrpSpPr>
      <p:grpSpPr>
        <a:xfrm>
          <a:off x="0" y="0"/>
          <a:ext cx="0" cy="0"/>
          <a:chOff x="0" y="0"/>
          <a:chExt cx="0" cy="0"/>
        </a:xfrm>
      </p:grpSpPr>
      <p:sp>
        <p:nvSpPr>
          <p:cNvPr id="106" name="Google Shape;106;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8" name="Google Shape;10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4" name="Google Shape;114;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6" name="Google Shape;116;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2" name="Google Shape;132;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3" name="Google Shape;13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9" name="Google Shape;139;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0" name="Google Shape;14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BB56A"/>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5BB56A"/>
        </a:solidFill>
        <a:effectLst/>
      </p:bgPr>
    </p:bg>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www.rethinkfood.co.uk/futures/" TargetMode="Externa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hyperlink" Target="https://pixabay.com/photos/" TargetMode="External"/><Relationship Id="rId5"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hyperlink" Target="https://commons.wikimedia.org/wiki/File:Trend_in_percentage_of_undernourished_" TargetMode="External"/><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1"/>
          <p:cNvPicPr preferRelativeResize="0">
            <a:picLocks noGrp="1"/>
          </p:cNvPicPr>
          <p:nvPr>
            <p:ph type="body" idx="1"/>
          </p:nvPr>
        </p:nvPicPr>
        <p:blipFill rotWithShape="1">
          <a:blip r:embed="rId3">
            <a:alphaModFix/>
          </a:blip>
          <a:srcRect/>
          <a:stretch/>
        </p:blipFill>
        <p:spPr>
          <a:xfrm>
            <a:off x="0" y="-87625"/>
            <a:ext cx="12331201" cy="8112900"/>
          </a:xfrm>
          <a:prstGeom prst="rect">
            <a:avLst/>
          </a:prstGeom>
          <a:noFill/>
          <a:ln>
            <a:noFill/>
          </a:ln>
        </p:spPr>
      </p:pic>
      <p:sp>
        <p:nvSpPr>
          <p:cNvPr id="160" name="Google Shape;160;p1"/>
          <p:cNvSpPr txBox="1"/>
          <p:nvPr/>
        </p:nvSpPr>
        <p:spPr>
          <a:xfrm>
            <a:off x="804483" y="4267832"/>
            <a:ext cx="10439779" cy="1297115"/>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80000"/>
              </a:lnSpc>
              <a:spcBef>
                <a:spcPts val="0"/>
              </a:spcBef>
              <a:spcAft>
                <a:spcPts val="0"/>
              </a:spcAft>
              <a:buClr>
                <a:schemeClr val="lt1"/>
              </a:buClr>
              <a:buSzPts val="5365"/>
              <a:buFont typeface="Calibri"/>
              <a:buNone/>
            </a:pPr>
            <a:r>
              <a:rPr lang="en-GB" sz="6000" b="1" i="0" u="none" strike="noStrike" cap="none">
                <a:solidFill>
                  <a:srgbClr val="FFFFFF"/>
                </a:solidFill>
                <a:latin typeface="Calibri"/>
                <a:ea typeface="Calibri"/>
                <a:cs typeface="Calibri"/>
                <a:sym typeface="Calibri"/>
              </a:rPr>
              <a:t>Sustainable Food production</a:t>
            </a:r>
            <a:r>
              <a:rPr lang="en-GB" sz="6000" b="0" i="0" u="none" strike="noStrike" cap="none">
                <a:solidFill>
                  <a:srgbClr val="000000"/>
                </a:solidFill>
                <a:latin typeface="Calibri"/>
                <a:ea typeface="Calibri"/>
                <a:cs typeface="Calibri"/>
                <a:sym typeface="Calibri"/>
              </a:rPr>
              <a:t/>
            </a:r>
            <a:br>
              <a:rPr lang="en-GB" sz="6000" b="0" i="0" u="none" strike="noStrike" cap="none">
                <a:solidFill>
                  <a:srgbClr val="000000"/>
                </a:solidFill>
                <a:latin typeface="Calibri"/>
                <a:ea typeface="Calibri"/>
                <a:cs typeface="Calibri"/>
                <a:sym typeface="Calibri"/>
              </a:rPr>
            </a:br>
            <a:endParaRPr sz="6000" b="0" i="0" u="none" strike="noStrike" cap="none">
              <a:solidFill>
                <a:srgbClr val="000000"/>
              </a:solidFill>
              <a:latin typeface="Calibri"/>
              <a:ea typeface="Calibri"/>
              <a:cs typeface="Calibri"/>
              <a:sym typeface="Calibri"/>
            </a:endParaRPr>
          </a:p>
          <a:p>
            <a:pPr marL="0" marR="0" lvl="0" indent="0" algn="l" rtl="0">
              <a:lnSpc>
                <a:spcPct val="80000"/>
              </a:lnSpc>
              <a:spcBef>
                <a:spcPts val="600"/>
              </a:spcBef>
              <a:spcAft>
                <a:spcPts val="0"/>
              </a:spcAft>
              <a:buClr>
                <a:schemeClr val="dk1"/>
              </a:buClr>
              <a:buSzPts val="3330"/>
              <a:buFont typeface="Calibri"/>
              <a:buNone/>
            </a:pPr>
            <a:endParaRPr sz="3330" b="0" i="0" u="none" strike="noStrike" cap="none">
              <a:solidFill>
                <a:srgbClr val="000000"/>
              </a:solidFill>
              <a:latin typeface="Calibri"/>
              <a:ea typeface="Calibri"/>
              <a:cs typeface="Calibri"/>
              <a:sym typeface="Calibri"/>
            </a:endParaRPr>
          </a:p>
        </p:txBody>
      </p:sp>
      <p:sp>
        <p:nvSpPr>
          <p:cNvPr id="161" name="Google Shape;161;p1"/>
          <p:cNvSpPr txBox="1"/>
          <p:nvPr/>
        </p:nvSpPr>
        <p:spPr>
          <a:xfrm>
            <a:off x="661913" y="4953227"/>
            <a:ext cx="4805691" cy="83883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2400"/>
              <a:buFont typeface="Arial"/>
              <a:buNone/>
            </a:pPr>
            <a:r>
              <a:rPr lang="en-GB" sz="3000" b="1" i="0" u="none" strike="noStrike" cap="none">
                <a:solidFill>
                  <a:schemeClr val="lt1"/>
                </a:solidFill>
                <a:latin typeface="Calibri"/>
                <a:ea typeface="Calibri"/>
                <a:cs typeface="Calibri"/>
                <a:sym typeface="Calibri"/>
              </a:rPr>
              <a:t>Lesson1/2</a:t>
            </a:r>
            <a:endParaRPr sz="3000" b="1" i="0" u="none" strike="noStrike" cap="none">
              <a:solidFill>
                <a:srgbClr val="000000"/>
              </a:solidFill>
              <a:latin typeface="Arial"/>
              <a:ea typeface="Arial"/>
              <a:cs typeface="Arial"/>
              <a:sym typeface="Arial"/>
            </a:endParaRPr>
          </a:p>
        </p:txBody>
      </p:sp>
      <p:sp>
        <p:nvSpPr>
          <p:cNvPr id="162" name="Google Shape;162;p1"/>
          <p:cNvSpPr/>
          <p:nvPr/>
        </p:nvSpPr>
        <p:spPr>
          <a:xfrm>
            <a:off x="3064758" y="7779053"/>
            <a:ext cx="609600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Calibri"/>
                <a:ea typeface="Calibri"/>
                <a:cs typeface="Calibri"/>
                <a:sym typeface="Calibri"/>
              </a:rPr>
              <a:t>https://pixabay.com/photos/apricot-tree-regenerative-agriculture-3384306/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6" name="Google Shape;256;p9"/>
          <p:cNvSpPr/>
          <p:nvPr/>
        </p:nvSpPr>
        <p:spPr>
          <a:xfrm rot="400246">
            <a:off x="9455088" y="380865"/>
            <a:ext cx="2839471" cy="2639489"/>
          </a:xfrm>
          <a:prstGeom prst="star7">
            <a:avLst>
              <a:gd name="adj" fmla="val 34601"/>
              <a:gd name="hf" fmla="val 102572"/>
              <a:gd name="vf" fmla="val 10521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What is meant by the Anthropocene</a:t>
            </a:r>
            <a:endParaRPr sz="1400" b="0" i="0" u="none" strike="noStrike" cap="none">
              <a:solidFill>
                <a:srgbClr val="000000"/>
              </a:solidFill>
              <a:latin typeface="Arial"/>
              <a:ea typeface="Arial"/>
              <a:cs typeface="Arial"/>
              <a:sym typeface="Arial"/>
            </a:endParaRPr>
          </a:p>
        </p:txBody>
      </p:sp>
      <p:sp>
        <p:nvSpPr>
          <p:cNvPr id="257" name="Google Shape;257;p9"/>
          <p:cNvSpPr/>
          <p:nvPr/>
        </p:nvSpPr>
        <p:spPr>
          <a:xfrm rot="483294">
            <a:off x="8904705" y="2809659"/>
            <a:ext cx="3297129" cy="2893526"/>
          </a:xfrm>
          <a:prstGeom prst="star7">
            <a:avLst>
              <a:gd name="adj" fmla="val 34601"/>
              <a:gd name="hf" fmla="val 102572"/>
              <a:gd name="vf" fmla="val 10521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List as many health and environmental challenges associated with food  as you can. </a:t>
            </a:r>
            <a:endParaRPr sz="1400" b="0" i="0" u="none" strike="noStrike" cap="none">
              <a:solidFill>
                <a:srgbClr val="000000"/>
              </a:solidFill>
              <a:latin typeface="Arial"/>
              <a:ea typeface="Arial"/>
              <a:cs typeface="Arial"/>
              <a:sym typeface="Arial"/>
            </a:endParaRPr>
          </a:p>
        </p:txBody>
      </p:sp>
      <p:sp>
        <p:nvSpPr>
          <p:cNvPr id="258" name="Google Shape;258;p9"/>
          <p:cNvSpPr/>
          <p:nvPr/>
        </p:nvSpPr>
        <p:spPr>
          <a:xfrm>
            <a:off x="73024" y="161134"/>
            <a:ext cx="9763125" cy="914400"/>
          </a:xfrm>
          <a:prstGeom prst="rect">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a:solidFill>
                  <a:schemeClr val="lt1"/>
                </a:solidFill>
                <a:latin typeface="Calibri"/>
                <a:ea typeface="Calibri"/>
                <a:cs typeface="Calibri"/>
                <a:sym typeface="Calibri"/>
              </a:rPr>
              <a:t>Challenge - </a:t>
            </a:r>
            <a:r>
              <a:rPr lang="en-GB" sz="3600" b="0" i="0" u="none" strike="noStrike" cap="none">
                <a:solidFill>
                  <a:schemeClr val="lt1"/>
                </a:solidFill>
                <a:latin typeface="Calibri"/>
                <a:ea typeface="Calibri"/>
                <a:cs typeface="Calibri"/>
                <a:sym typeface="Calibri"/>
              </a:rPr>
              <a:t>changing the way we eat and grow food.</a:t>
            </a:r>
            <a:endParaRPr sz="1400" b="0" i="0" u="none" strike="noStrike" cap="none">
              <a:solidFill>
                <a:srgbClr val="000000"/>
              </a:solidFill>
              <a:latin typeface="Arial"/>
              <a:ea typeface="Arial"/>
              <a:cs typeface="Arial"/>
              <a:sym typeface="Arial"/>
            </a:endParaRPr>
          </a:p>
        </p:txBody>
      </p:sp>
      <p:pic>
        <p:nvPicPr>
          <p:cNvPr id="2" name="Picture 1" descr="fruits-155616_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1235"/>
            <a:ext cx="4738047" cy="3486907"/>
          </a:xfrm>
          <a:prstGeom prst="rect">
            <a:avLst/>
          </a:prstGeom>
        </p:spPr>
      </p:pic>
      <p:pic>
        <p:nvPicPr>
          <p:cNvPr id="3" name="Picture 2" descr="Screen Shot 2020-06-26 at 10.19.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3317" y="2423313"/>
            <a:ext cx="4066423" cy="31787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0"/>
          <p:cNvSpPr txBox="1">
            <a:spLocks noGrp="1"/>
          </p:cNvSpPr>
          <p:nvPr>
            <p:ph type="title"/>
          </p:nvPr>
        </p:nvSpPr>
        <p:spPr>
          <a:xfrm>
            <a:off x="838200" y="365125"/>
            <a:ext cx="10515600" cy="1325563"/>
          </a:xfrm>
          <a:prstGeom prst="rect">
            <a:avLst/>
          </a:prstGeom>
          <a:solidFill>
            <a:srgbClr val="01693F"/>
          </a:solidFill>
          <a:ln w="9525" cap="flat" cmpd="sng">
            <a:solidFill>
              <a:srgbClr val="01693F"/>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a:solidFill>
                  <a:schemeClr val="lt1"/>
                </a:solidFill>
              </a:rPr>
              <a:t> The challenge</a:t>
            </a:r>
            <a:endParaRPr/>
          </a:p>
        </p:txBody>
      </p:sp>
      <p:sp>
        <p:nvSpPr>
          <p:cNvPr id="264" name="Google Shape;264;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GB">
                <a:solidFill>
                  <a:srgbClr val="FFFFFF"/>
                </a:solidFill>
              </a:rPr>
              <a:t>Sustainable food production should provide</a:t>
            </a:r>
            <a:r>
              <a:rPr lang="en-GB"/>
              <a:t> </a:t>
            </a:r>
            <a:r>
              <a:rPr lang="en-GB">
                <a:solidFill>
                  <a:schemeClr val="accent2"/>
                </a:solidFill>
              </a:rPr>
              <a:t>enough food </a:t>
            </a:r>
            <a:r>
              <a:rPr lang="en-GB">
                <a:solidFill>
                  <a:srgbClr val="FFFFFF"/>
                </a:solidFill>
              </a:rPr>
              <a:t>for about</a:t>
            </a:r>
            <a:r>
              <a:rPr lang="en-GB"/>
              <a:t> </a:t>
            </a:r>
            <a:r>
              <a:rPr lang="en-GB">
                <a:solidFill>
                  <a:schemeClr val="accent2"/>
                </a:solidFill>
              </a:rPr>
              <a:t>10 billion people </a:t>
            </a:r>
            <a:r>
              <a:rPr lang="en-GB">
                <a:solidFill>
                  <a:srgbClr val="FFFFFF"/>
                </a:solidFill>
              </a:rPr>
              <a:t>should use no additional</a:t>
            </a:r>
            <a:r>
              <a:rPr lang="en-GB"/>
              <a:t> </a:t>
            </a:r>
            <a:r>
              <a:rPr lang="en-GB">
                <a:solidFill>
                  <a:schemeClr val="accent2"/>
                </a:solidFill>
              </a:rPr>
              <a:t>land</a:t>
            </a:r>
            <a:r>
              <a:rPr lang="en-GB">
                <a:solidFill>
                  <a:srgbClr val="FFFFFF"/>
                </a:solidFill>
              </a:rPr>
              <a:t>, safeguard existing </a:t>
            </a:r>
            <a:r>
              <a:rPr lang="en-GB">
                <a:solidFill>
                  <a:schemeClr val="accent2"/>
                </a:solidFill>
              </a:rPr>
              <a:t>biodiversity</a:t>
            </a:r>
            <a:r>
              <a:rPr lang="en-GB">
                <a:solidFill>
                  <a:srgbClr val="FFFFFF"/>
                </a:solidFill>
              </a:rPr>
              <a:t>, reduce consumptive </a:t>
            </a:r>
            <a:r>
              <a:rPr lang="en-GB">
                <a:solidFill>
                  <a:schemeClr val="accent2"/>
                </a:solidFill>
              </a:rPr>
              <a:t>water</a:t>
            </a:r>
            <a:r>
              <a:rPr lang="en-GB"/>
              <a:t> </a:t>
            </a:r>
            <a:r>
              <a:rPr lang="en-GB">
                <a:solidFill>
                  <a:srgbClr val="FFFFFF"/>
                </a:solidFill>
              </a:rPr>
              <a:t>use and manage water responsibly, substantially reduce </a:t>
            </a:r>
            <a:r>
              <a:rPr lang="en-GB">
                <a:solidFill>
                  <a:schemeClr val="accent2"/>
                </a:solidFill>
              </a:rPr>
              <a:t>nitrogen and phosphorus pollution</a:t>
            </a:r>
            <a:r>
              <a:rPr lang="en-GB">
                <a:solidFill>
                  <a:srgbClr val="FFFFFF"/>
                </a:solidFill>
              </a:rPr>
              <a:t>, produce zero</a:t>
            </a:r>
            <a:r>
              <a:rPr lang="en-GB"/>
              <a:t> </a:t>
            </a:r>
            <a:r>
              <a:rPr lang="en-GB">
                <a:solidFill>
                  <a:schemeClr val="accent2"/>
                </a:solidFill>
              </a:rPr>
              <a:t>carbon dioxide </a:t>
            </a:r>
            <a:r>
              <a:rPr lang="en-GB">
                <a:solidFill>
                  <a:srgbClr val="FFFFFF"/>
                </a:solidFill>
              </a:rPr>
              <a:t>emissions, and cause no further increase in other greenhouse gases such as </a:t>
            </a:r>
            <a:r>
              <a:rPr lang="en-GB">
                <a:solidFill>
                  <a:schemeClr val="accent2"/>
                </a:solidFill>
              </a:rPr>
              <a:t>methane and nitrous oxide</a:t>
            </a:r>
            <a:r>
              <a:rPr lang="en-GB">
                <a:solidFill>
                  <a:srgbClr val="FFFFFF"/>
                </a:solidFill>
              </a:rPr>
              <a:t>.</a:t>
            </a:r>
            <a:endParaRPr>
              <a:solidFill>
                <a:srgbClr val="FFFFFF"/>
              </a:solidFill>
            </a:endParaRPr>
          </a:p>
        </p:txBody>
      </p:sp>
      <p:sp>
        <p:nvSpPr>
          <p:cNvPr id="265" name="Google Shape;265;p10"/>
          <p:cNvSpPr/>
          <p:nvPr/>
        </p:nvSpPr>
        <p:spPr>
          <a:xfrm>
            <a:off x="4457699" y="4429125"/>
            <a:ext cx="3214689" cy="2063750"/>
          </a:xfrm>
          <a:prstGeom prst="star8">
            <a:avLst>
              <a:gd name="adj" fmla="val 3750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Calibri"/>
                <a:ea typeface="Calibri"/>
                <a:cs typeface="Calibri"/>
                <a:sym typeface="Calibri"/>
              </a:rPr>
              <a:t>Give yourself 10 points for each one you got!</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1"/>
          <p:cNvSpPr txBox="1">
            <a:spLocks noGrp="1"/>
          </p:cNvSpPr>
          <p:nvPr>
            <p:ph type="body" idx="1"/>
          </p:nvPr>
        </p:nvSpPr>
        <p:spPr>
          <a:xfrm>
            <a:off x="1571811" y="3060017"/>
            <a:ext cx="6066118" cy="243854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GB" sz="2400" b="1">
                <a:solidFill>
                  <a:srgbClr val="FFFFFF"/>
                </a:solidFill>
              </a:rPr>
              <a:t>Identify one change which you could undertake to make your diet more sustainable.</a:t>
            </a:r>
            <a:endParaRPr b="1">
              <a:solidFill>
                <a:srgbClr val="FFFFFF"/>
              </a:solidFill>
            </a:endParaRPr>
          </a:p>
        </p:txBody>
      </p:sp>
      <p:sp>
        <p:nvSpPr>
          <p:cNvPr id="271" name="Google Shape;271;p11"/>
          <p:cNvSpPr/>
          <p:nvPr/>
        </p:nvSpPr>
        <p:spPr>
          <a:xfrm rot="10800000">
            <a:off x="752858" y="744469"/>
            <a:ext cx="3275668" cy="4408488"/>
          </a:xfrm>
          <a:custGeom>
            <a:avLst/>
            <a:gdLst/>
            <a:ahLst/>
            <a:cxnLst/>
            <a:rect l="l" t="t" r="r" b="b"/>
            <a:pathLst>
              <a:path w="10002" h="10000" extrusionOk="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0169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11"/>
          <p:cNvSpPr/>
          <p:nvPr/>
        </p:nvSpPr>
        <p:spPr>
          <a:xfrm>
            <a:off x="8151962" y="1685652"/>
            <a:ext cx="3275013" cy="4408488"/>
          </a:xfrm>
          <a:custGeom>
            <a:avLst/>
            <a:gdLst/>
            <a:ahLst/>
            <a:cxnLst/>
            <a:rect l="l" t="t" r="r" b="b"/>
            <a:pathLst>
              <a:path w="10000" h="10000" extrusionOk="0">
                <a:moveTo>
                  <a:pt x="8761" y="0"/>
                </a:moveTo>
                <a:lnTo>
                  <a:pt x="10000" y="0"/>
                </a:lnTo>
                <a:lnTo>
                  <a:pt x="10000" y="10000"/>
                </a:lnTo>
                <a:lnTo>
                  <a:pt x="0" y="10000"/>
                </a:lnTo>
                <a:lnTo>
                  <a:pt x="0" y="9126"/>
                </a:lnTo>
                <a:lnTo>
                  <a:pt x="8761" y="9127"/>
                </a:lnTo>
                <a:lnTo>
                  <a:pt x="8761" y="0"/>
                </a:lnTo>
                <a:close/>
              </a:path>
            </a:pathLst>
          </a:custGeom>
          <a:solidFill>
            <a:srgbClr val="01693F"/>
          </a:solidFill>
          <a:ln>
            <a:noFill/>
          </a:ln>
        </p:spPr>
      </p:sp>
      <p:pic>
        <p:nvPicPr>
          <p:cNvPr id="273" name="Google Shape;273;p11" descr="Grapes"/>
          <p:cNvPicPr preferRelativeResize="0"/>
          <p:nvPr/>
        </p:nvPicPr>
        <p:blipFill rotWithShape="1">
          <a:blip r:embed="rId3">
            <a:alphaModFix/>
          </a:blip>
          <a:srcRect/>
          <a:stretch/>
        </p:blipFill>
        <p:spPr>
          <a:xfrm>
            <a:off x="8325899" y="3191551"/>
            <a:ext cx="2194559" cy="219455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xmlns="" id="{9464342F-B01E-430F-ABEA-1E3C942747CE}"/>
              </a:ext>
            </a:extLst>
          </p:cNvPr>
          <p:cNvPicPr>
            <a:picLocks noChangeAspect="1"/>
          </p:cNvPicPr>
          <p:nvPr/>
        </p:nvPicPr>
        <p:blipFill rotWithShape="1">
          <a:blip r:embed="rId3"/>
          <a:srcRect t="59656" b="15066"/>
          <a:stretch/>
        </p:blipFill>
        <p:spPr>
          <a:xfrm>
            <a:off x="165686" y="1081417"/>
            <a:ext cx="11860627" cy="4301540"/>
          </a:xfrm>
          <a:prstGeom prst="rect">
            <a:avLst/>
          </a:prstGeom>
        </p:spPr>
      </p:pic>
    </p:spTree>
    <p:extLst>
      <p:ext uri="{BB962C8B-B14F-4D97-AF65-F5344CB8AC3E}">
        <p14:creationId xmlns:p14="http://schemas.microsoft.com/office/powerpoint/2010/main" val="3295005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g764909bfee_0_14"/>
          <p:cNvPicPr preferRelativeResize="0"/>
          <p:nvPr/>
        </p:nvPicPr>
        <p:blipFill rotWithShape="1">
          <a:blip r:embed="rId3">
            <a:alphaModFix/>
          </a:blip>
          <a:srcRect/>
          <a:stretch/>
        </p:blipFill>
        <p:spPr>
          <a:xfrm>
            <a:off x="4161241" y="2512513"/>
            <a:ext cx="4252950" cy="1235125"/>
          </a:xfrm>
          <a:prstGeom prst="rect">
            <a:avLst/>
          </a:prstGeom>
          <a:noFill/>
          <a:ln>
            <a:noFill/>
          </a:ln>
        </p:spPr>
      </p:pic>
      <p:pic>
        <p:nvPicPr>
          <p:cNvPr id="279" name="Google Shape;279;g764909bfee_0_14"/>
          <p:cNvPicPr preferRelativeResize="0"/>
          <p:nvPr/>
        </p:nvPicPr>
        <p:blipFill rotWithShape="1">
          <a:blip r:embed="rId4">
            <a:alphaModFix/>
          </a:blip>
          <a:srcRect/>
          <a:stretch/>
        </p:blipFill>
        <p:spPr>
          <a:xfrm>
            <a:off x="4161251" y="3976401"/>
            <a:ext cx="1847581" cy="1235125"/>
          </a:xfrm>
          <a:prstGeom prst="rect">
            <a:avLst/>
          </a:prstGeom>
          <a:noFill/>
          <a:ln>
            <a:noFill/>
          </a:ln>
        </p:spPr>
      </p:pic>
      <p:sp>
        <p:nvSpPr>
          <p:cNvPr id="280" name="Google Shape;280;g764909bfee_0_14"/>
          <p:cNvSpPr/>
          <p:nvPr/>
        </p:nvSpPr>
        <p:spPr>
          <a:xfrm>
            <a:off x="6008825" y="3976400"/>
            <a:ext cx="2495400" cy="109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8" name="Google Shape;168;g764909bfee_0_0"/>
          <p:cNvPicPr preferRelativeResize="0"/>
          <p:nvPr/>
        </p:nvPicPr>
        <p:blipFill rotWithShape="1">
          <a:blip r:embed="rId3">
            <a:alphaModFix/>
          </a:blip>
          <a:srcRect/>
          <a:stretch/>
        </p:blipFill>
        <p:spPr>
          <a:xfrm>
            <a:off x="847212" y="933900"/>
            <a:ext cx="10497574" cy="5943275"/>
          </a:xfrm>
          <a:prstGeom prst="rect">
            <a:avLst/>
          </a:prstGeom>
          <a:noFill/>
          <a:ln>
            <a:noFill/>
          </a:ln>
        </p:spPr>
      </p:pic>
      <p:pic>
        <p:nvPicPr>
          <p:cNvPr id="4" name="Picture 3">
            <a:extLst>
              <a:ext uri="{FF2B5EF4-FFF2-40B4-BE49-F238E27FC236}">
                <a16:creationId xmlns:a16="http://schemas.microsoft.com/office/drawing/2014/main" xmlns="" id="{648AEF46-8FE5-4D7A-870B-9EA71E3E67F2}"/>
              </a:ext>
            </a:extLst>
          </p:cNvPr>
          <p:cNvPicPr>
            <a:picLocks noChangeAspect="1"/>
          </p:cNvPicPr>
          <p:nvPr/>
        </p:nvPicPr>
        <p:blipFill rotWithShape="1">
          <a:blip r:embed="rId4"/>
          <a:srcRect l="58366" t="34" b="91146"/>
          <a:stretch/>
        </p:blipFill>
        <p:spPr>
          <a:xfrm>
            <a:off x="7833361" y="0"/>
            <a:ext cx="3770142" cy="11297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2" name="Picture 1">
            <a:extLst>
              <a:ext uri="{FF2B5EF4-FFF2-40B4-BE49-F238E27FC236}">
                <a16:creationId xmlns:a16="http://schemas.microsoft.com/office/drawing/2014/main" xmlns="" id="{8769649E-4E7B-472A-9C78-7F3FD42246AD}"/>
              </a:ext>
            </a:extLst>
          </p:cNvPr>
          <p:cNvPicPr>
            <a:picLocks noChangeAspect="1"/>
          </p:cNvPicPr>
          <p:nvPr/>
        </p:nvPicPr>
        <p:blipFill rotWithShape="1">
          <a:blip r:embed="rId3"/>
          <a:srcRect t="14564" b="39283"/>
          <a:stretch/>
        </p:blipFill>
        <p:spPr>
          <a:xfrm>
            <a:off x="1533379" y="769295"/>
            <a:ext cx="9326880" cy="6088705"/>
          </a:xfrm>
          <a:prstGeom prst="rect">
            <a:avLst/>
          </a:prstGeom>
        </p:spPr>
      </p:pic>
      <p:pic>
        <p:nvPicPr>
          <p:cNvPr id="3" name="Picture 2">
            <a:extLst>
              <a:ext uri="{FF2B5EF4-FFF2-40B4-BE49-F238E27FC236}">
                <a16:creationId xmlns:a16="http://schemas.microsoft.com/office/drawing/2014/main" xmlns="" id="{9EE156A9-D817-4BC0-94B9-2527EC766B8C}"/>
              </a:ext>
            </a:extLst>
          </p:cNvPr>
          <p:cNvPicPr>
            <a:picLocks noChangeAspect="1"/>
          </p:cNvPicPr>
          <p:nvPr/>
        </p:nvPicPr>
        <p:blipFill rotWithShape="1">
          <a:blip r:embed="rId3"/>
          <a:srcRect l="58366" t="34" b="91146"/>
          <a:stretch/>
        </p:blipFill>
        <p:spPr>
          <a:xfrm>
            <a:off x="7301132" y="0"/>
            <a:ext cx="3770142" cy="11297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BB56A"/>
        </a:solidFill>
        <a:effectLst/>
      </p:bgPr>
    </p:bg>
    <p:spTree>
      <p:nvGrpSpPr>
        <p:cNvPr id="1" name="Shape 178"/>
        <p:cNvGrpSpPr/>
        <p:nvPr/>
      </p:nvGrpSpPr>
      <p:grpSpPr>
        <a:xfrm>
          <a:off x="0" y="0"/>
          <a:ext cx="0" cy="0"/>
          <a:chOff x="0" y="0"/>
          <a:chExt cx="0" cy="0"/>
        </a:xfrm>
      </p:grpSpPr>
      <p:sp>
        <p:nvSpPr>
          <p:cNvPr id="179" name="Google Shape;179;p2"/>
          <p:cNvSpPr/>
          <p:nvPr/>
        </p:nvSpPr>
        <p:spPr>
          <a:xfrm>
            <a:off x="0" y="0"/>
            <a:ext cx="12192000" cy="6858000"/>
          </a:xfrm>
          <a:prstGeom prst="rect">
            <a:avLst/>
          </a:prstGeom>
          <a:solidFill>
            <a:srgbClr val="5BB5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0" name="Google Shape;180;p2"/>
          <p:cNvPicPr preferRelativeResize="0"/>
          <p:nvPr/>
        </p:nvPicPr>
        <p:blipFill rotWithShape="1">
          <a:blip r:embed="rId3">
            <a:alphaModFix/>
          </a:blip>
          <a:srcRect b="9574"/>
          <a:stretch/>
        </p:blipFill>
        <p:spPr>
          <a:xfrm>
            <a:off x="4502948" y="480060"/>
            <a:ext cx="4144738" cy="58978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
          <p:cNvSpPr txBox="1">
            <a:spLocks noGrp="1"/>
          </p:cNvSpPr>
          <p:nvPr>
            <p:ph type="body" idx="1"/>
          </p:nvPr>
        </p:nvSpPr>
        <p:spPr>
          <a:xfrm>
            <a:off x="824708" y="379597"/>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FFFF"/>
              </a:buClr>
              <a:buSzPts val="4400"/>
              <a:buChar char="•"/>
            </a:pPr>
            <a:r>
              <a:rPr lang="en-GB" sz="4400" b="1">
                <a:solidFill>
                  <a:srgbClr val="FFFFFF"/>
                </a:solidFill>
              </a:rPr>
              <a:t>Where do animals get their food?</a:t>
            </a:r>
            <a:endParaRPr b="1">
              <a:solidFill>
                <a:srgbClr val="FFFFFF"/>
              </a:solidFill>
            </a:endParaRPr>
          </a:p>
          <a:p>
            <a:pPr marL="228600" lvl="0" indent="-50800" algn="l" rtl="0">
              <a:lnSpc>
                <a:spcPct val="90000"/>
              </a:lnSpc>
              <a:spcBef>
                <a:spcPts val="1000"/>
              </a:spcBef>
              <a:spcAft>
                <a:spcPts val="0"/>
              </a:spcAft>
              <a:buClr>
                <a:schemeClr val="dk1"/>
              </a:buClr>
              <a:buSzPts val="2800"/>
              <a:buNone/>
            </a:pPr>
            <a:endParaRPr/>
          </a:p>
        </p:txBody>
      </p:sp>
      <p:sp>
        <p:nvSpPr>
          <p:cNvPr id="186" name="Google Shape;186;p4"/>
          <p:cNvSpPr txBox="1">
            <a:spLocks noGrp="1"/>
          </p:cNvSpPr>
          <p:nvPr>
            <p:ph type="body" idx="2"/>
          </p:nvPr>
        </p:nvSpPr>
        <p:spPr>
          <a:xfrm>
            <a:off x="6185694" y="379597"/>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FFFF"/>
              </a:buClr>
              <a:buSzPts val="4400"/>
              <a:buChar char="•"/>
            </a:pPr>
            <a:r>
              <a:rPr lang="en-GB" sz="4400" b="1">
                <a:solidFill>
                  <a:srgbClr val="FFFFFF"/>
                </a:solidFill>
              </a:rPr>
              <a:t>Where do plants get their food?</a:t>
            </a:r>
            <a:endParaRPr b="1">
              <a:solidFill>
                <a:srgbClr val="FFFFFF"/>
              </a:solidFill>
            </a:endParaRPr>
          </a:p>
        </p:txBody>
      </p:sp>
      <p:pic>
        <p:nvPicPr>
          <p:cNvPr id="187" name="Google Shape;187;p4" descr="A panda bear walking in the grass&#10;&#10;Description automatically generated"/>
          <p:cNvPicPr preferRelativeResize="0"/>
          <p:nvPr/>
        </p:nvPicPr>
        <p:blipFill rotWithShape="1">
          <a:blip r:embed="rId3">
            <a:alphaModFix/>
          </a:blip>
          <a:srcRect/>
          <a:stretch/>
        </p:blipFill>
        <p:spPr>
          <a:xfrm>
            <a:off x="962078" y="2021322"/>
            <a:ext cx="5182368" cy="3429000"/>
          </a:xfrm>
          <a:prstGeom prst="rect">
            <a:avLst/>
          </a:prstGeom>
          <a:noFill/>
          <a:ln>
            <a:noFill/>
          </a:ln>
        </p:spPr>
      </p:pic>
      <p:sp>
        <p:nvSpPr>
          <p:cNvPr id="188" name="Google Shape;188;p4"/>
          <p:cNvSpPr txBox="1"/>
          <p:nvPr/>
        </p:nvSpPr>
        <p:spPr>
          <a:xfrm>
            <a:off x="658047" y="6169709"/>
            <a:ext cx="383303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No attribution necessary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https://pxhere.com/en/photo/856319</a:t>
            </a:r>
            <a:endParaRPr sz="1400" b="0" i="0" u="none" strike="noStrike" cap="none">
              <a:solidFill>
                <a:srgbClr val="000000"/>
              </a:solidFill>
              <a:latin typeface="Arial"/>
              <a:ea typeface="Arial"/>
              <a:cs typeface="Arial"/>
              <a:sym typeface="Arial"/>
            </a:endParaRPr>
          </a:p>
        </p:txBody>
      </p:sp>
      <p:pic>
        <p:nvPicPr>
          <p:cNvPr id="189" name="Google Shape;189;p4"/>
          <p:cNvPicPr preferRelativeResize="0"/>
          <p:nvPr/>
        </p:nvPicPr>
        <p:blipFill rotWithShape="1">
          <a:blip r:embed="rId4">
            <a:alphaModFix/>
          </a:blip>
          <a:srcRect/>
          <a:stretch/>
        </p:blipFill>
        <p:spPr>
          <a:xfrm>
            <a:off x="6397210" y="2026135"/>
            <a:ext cx="4559164" cy="3419373"/>
          </a:xfrm>
          <a:prstGeom prst="rect">
            <a:avLst/>
          </a:prstGeom>
          <a:noFill/>
          <a:ln>
            <a:noFill/>
          </a:ln>
        </p:spPr>
      </p:pic>
      <p:sp>
        <p:nvSpPr>
          <p:cNvPr id="190" name="Google Shape;190;p4"/>
          <p:cNvSpPr txBox="1"/>
          <p:nvPr/>
        </p:nvSpPr>
        <p:spPr>
          <a:xfrm>
            <a:off x="6804837" y="6492874"/>
            <a:ext cx="374391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Cc https://en.wikipedia.org/wiki/Plant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5"/>
          <p:cNvSpPr txBox="1">
            <a:spLocks noGrp="1"/>
          </p:cNvSpPr>
          <p:nvPr>
            <p:ph type="body" idx="1"/>
          </p:nvPr>
        </p:nvSpPr>
        <p:spPr>
          <a:xfrm>
            <a:off x="838200" y="404037"/>
            <a:ext cx="5181600" cy="577292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GB" sz="4400" b="1">
                <a:solidFill>
                  <a:srgbClr val="FFFFFF"/>
                </a:solidFill>
              </a:rPr>
              <a:t>Where does the mass of an animal come from?</a:t>
            </a:r>
            <a:endParaRPr b="1">
              <a:solidFill>
                <a:srgbClr val="FFFFFF"/>
              </a:solidFill>
            </a:endParaRPr>
          </a:p>
          <a:p>
            <a:pPr marL="228600" lvl="0" indent="-50800" algn="l" rtl="0">
              <a:lnSpc>
                <a:spcPct val="90000"/>
              </a:lnSpc>
              <a:spcBef>
                <a:spcPts val="1000"/>
              </a:spcBef>
              <a:spcAft>
                <a:spcPts val="0"/>
              </a:spcAft>
              <a:buClr>
                <a:schemeClr val="dk1"/>
              </a:buClr>
              <a:buSzPts val="2800"/>
              <a:buNone/>
            </a:pPr>
            <a:endParaRPr/>
          </a:p>
        </p:txBody>
      </p:sp>
      <p:sp>
        <p:nvSpPr>
          <p:cNvPr id="196" name="Google Shape;196;p5"/>
          <p:cNvSpPr txBox="1">
            <a:spLocks noGrp="1"/>
          </p:cNvSpPr>
          <p:nvPr>
            <p:ph type="body" idx="2"/>
          </p:nvPr>
        </p:nvSpPr>
        <p:spPr>
          <a:xfrm>
            <a:off x="6357725" y="404025"/>
            <a:ext cx="5181600" cy="5772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GB" sz="4400" b="1">
                <a:solidFill>
                  <a:srgbClr val="FFFFFF"/>
                </a:solidFill>
              </a:rPr>
              <a:t>Where does the mass of a plant come from?</a:t>
            </a:r>
            <a:endParaRPr b="1">
              <a:solidFill>
                <a:srgbClr val="FFFFFF"/>
              </a:solidFill>
            </a:endParaRPr>
          </a:p>
        </p:txBody>
      </p:sp>
      <p:pic>
        <p:nvPicPr>
          <p:cNvPr id="197" name="Google Shape;197;p5" descr="A baby elephant&#10;&#10;Description automatically generated"/>
          <p:cNvPicPr preferRelativeResize="0"/>
          <p:nvPr/>
        </p:nvPicPr>
        <p:blipFill rotWithShape="1">
          <a:blip r:embed="rId3">
            <a:alphaModFix/>
          </a:blip>
          <a:srcRect/>
          <a:stretch/>
        </p:blipFill>
        <p:spPr>
          <a:xfrm>
            <a:off x="819175" y="2333576"/>
            <a:ext cx="4715781" cy="3335433"/>
          </a:xfrm>
          <a:prstGeom prst="rect">
            <a:avLst/>
          </a:prstGeom>
          <a:noFill/>
          <a:ln>
            <a:noFill/>
          </a:ln>
        </p:spPr>
      </p:pic>
      <p:sp>
        <p:nvSpPr>
          <p:cNvPr id="198" name="Google Shape;198;p5"/>
          <p:cNvSpPr txBox="1"/>
          <p:nvPr/>
        </p:nvSpPr>
        <p:spPr>
          <a:xfrm>
            <a:off x="685800" y="5824069"/>
            <a:ext cx="4023089"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000" b="0" i="0" u="none" strike="noStrike" cap="none">
                <a:solidFill>
                  <a:schemeClr val="dk1"/>
                </a:solidFill>
                <a:latin typeface="Calibri"/>
                <a:ea typeface="Calibri"/>
                <a:cs typeface="Calibri"/>
                <a:sym typeface="Calibri"/>
              </a:rPr>
              <a:t>No attribution necessary</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000" b="0" i="0" u="none" strike="noStrike" cap="none">
                <a:solidFill>
                  <a:schemeClr val="dk1"/>
                </a:solidFill>
                <a:latin typeface="Calibri"/>
                <a:ea typeface="Calibri"/>
                <a:cs typeface="Calibri"/>
                <a:sym typeface="Calibri"/>
              </a:rPr>
              <a:t> </a:t>
            </a:r>
            <a:r>
              <a:rPr lang="en-GB" sz="1000" b="0" i="0" u="sng" strike="noStrike" cap="none">
                <a:solidFill>
                  <a:schemeClr val="dk1"/>
                </a:solidFill>
                <a:latin typeface="Calibri"/>
                <a:ea typeface="Calibri"/>
                <a:cs typeface="Calibri"/>
                <a:sym typeface="Calibri"/>
                <a:hlinkClick r:id="rId4"/>
              </a:rPr>
              <a:t>https://pixabay.com/photos/</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000" b="0" i="0" u="none" strike="noStrike" cap="none">
                <a:solidFill>
                  <a:schemeClr val="dk1"/>
                </a:solidFill>
                <a:latin typeface="Calibri"/>
                <a:ea typeface="Calibri"/>
                <a:cs typeface="Calibri"/>
                <a:sym typeface="Calibri"/>
              </a:rPr>
              <a:t>elephant-young-watering-hole-2380009/</a:t>
            </a:r>
            <a:endParaRPr sz="1000" b="0" i="0" u="none" strike="noStrike" cap="none">
              <a:solidFill>
                <a:srgbClr val="000000"/>
              </a:solidFill>
              <a:latin typeface="Arial"/>
              <a:ea typeface="Arial"/>
              <a:cs typeface="Arial"/>
              <a:sym typeface="Arial"/>
            </a:endParaRPr>
          </a:p>
        </p:txBody>
      </p:sp>
      <p:pic>
        <p:nvPicPr>
          <p:cNvPr id="199" name="Google Shape;199;p5"/>
          <p:cNvPicPr preferRelativeResize="0"/>
          <p:nvPr/>
        </p:nvPicPr>
        <p:blipFill rotWithShape="1">
          <a:blip r:embed="rId5">
            <a:alphaModFix/>
          </a:blip>
          <a:srcRect/>
          <a:stretch/>
        </p:blipFill>
        <p:spPr>
          <a:xfrm>
            <a:off x="6539378" y="2333576"/>
            <a:ext cx="4447244" cy="3335433"/>
          </a:xfrm>
          <a:prstGeom prst="rect">
            <a:avLst/>
          </a:prstGeom>
          <a:noFill/>
          <a:ln>
            <a:noFill/>
          </a:ln>
        </p:spPr>
      </p:pic>
      <p:sp>
        <p:nvSpPr>
          <p:cNvPr id="200" name="Google Shape;200;p5"/>
          <p:cNvSpPr txBox="1"/>
          <p:nvPr/>
        </p:nvSpPr>
        <p:spPr>
          <a:xfrm>
            <a:off x="6996224" y="5934670"/>
            <a:ext cx="3155416"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000" b="0" i="0" u="none" strike="noStrike" cap="none">
                <a:solidFill>
                  <a:schemeClr val="dk1"/>
                </a:solidFill>
                <a:latin typeface="Calibri"/>
                <a:ea typeface="Calibri"/>
                <a:cs typeface="Calibri"/>
                <a:sym typeface="Calibri"/>
              </a:rPr>
              <a:t>No attribution necessary . </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000" b="0" i="0" u="sng" strike="noStrike" cap="none">
                <a:solidFill>
                  <a:schemeClr val="dk1"/>
                </a:solidFill>
                <a:latin typeface="Calibri"/>
                <a:ea typeface="Calibri"/>
                <a:cs typeface="Calibri"/>
                <a:sym typeface="Calibri"/>
                <a:hlinkClick r:id="rId4"/>
              </a:rPr>
              <a:t>https://pixabay.com/photos/</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000" b="0" i="0" u="none" strike="noStrike" cap="none">
                <a:solidFill>
                  <a:schemeClr val="dk1"/>
                </a:solidFill>
                <a:latin typeface="Calibri"/>
                <a:ea typeface="Calibri"/>
                <a:cs typeface="Calibri"/>
                <a:sym typeface="Calibri"/>
              </a:rPr>
              <a:t>kauri-tree-giant-tree-huge-i-76/</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6"/>
          <p:cNvPicPr preferRelativeResize="0">
            <a:picLocks noGrp="1"/>
          </p:cNvPicPr>
          <p:nvPr>
            <p:ph type="body" idx="1"/>
          </p:nvPr>
        </p:nvPicPr>
        <p:blipFill rotWithShape="1">
          <a:blip r:embed="rId3">
            <a:alphaModFix/>
          </a:blip>
          <a:srcRect/>
          <a:stretch/>
        </p:blipFill>
        <p:spPr>
          <a:xfrm>
            <a:off x="2286157" y="363538"/>
            <a:ext cx="1850711" cy="2354262"/>
          </a:xfrm>
          <a:prstGeom prst="rect">
            <a:avLst/>
          </a:prstGeom>
          <a:noFill/>
          <a:ln>
            <a:noFill/>
          </a:ln>
        </p:spPr>
      </p:pic>
      <p:sp>
        <p:nvSpPr>
          <p:cNvPr id="206" name="Google Shape;206;p6"/>
          <p:cNvSpPr txBox="1">
            <a:spLocks noGrp="1"/>
          </p:cNvSpPr>
          <p:nvPr>
            <p:ph type="body" idx="2"/>
          </p:nvPr>
        </p:nvSpPr>
        <p:spPr>
          <a:xfrm>
            <a:off x="6172202" y="214539"/>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b="1">
                <a:solidFill>
                  <a:srgbClr val="01693F"/>
                </a:solidFill>
              </a:rPr>
              <a:t>	</a:t>
            </a:r>
            <a:r>
              <a:rPr lang="en-GB" sz="3600" b="1">
                <a:solidFill>
                  <a:srgbClr val="01693F"/>
                </a:solidFill>
              </a:rPr>
              <a:t>Agree or disagree?</a:t>
            </a:r>
            <a:endParaRPr b="1">
              <a:solidFill>
                <a:srgbClr val="01693F"/>
              </a:solidFill>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rgbClr val="FFFFFF"/>
              </a:buClr>
              <a:buSzPts val="2800"/>
              <a:buChar char="•"/>
            </a:pPr>
            <a:r>
              <a:rPr lang="en-GB">
                <a:solidFill>
                  <a:srgbClr val="FFFFFF"/>
                </a:solidFill>
              </a:rPr>
              <a:t>Photosynthesis is the chemical reaction which feeds the planet.</a:t>
            </a:r>
            <a:endParaRPr>
              <a:solidFill>
                <a:srgbClr val="FFFFFF"/>
              </a:solidFill>
            </a:endParaRPr>
          </a:p>
          <a:p>
            <a:pPr marL="228600" lvl="0" indent="-228600" algn="l" rtl="0">
              <a:lnSpc>
                <a:spcPct val="90000"/>
              </a:lnSpc>
              <a:spcBef>
                <a:spcPts val="1000"/>
              </a:spcBef>
              <a:spcAft>
                <a:spcPts val="0"/>
              </a:spcAft>
              <a:buClr>
                <a:srgbClr val="FFFFFF"/>
              </a:buClr>
              <a:buSzPts val="2800"/>
              <a:buChar char="•"/>
            </a:pPr>
            <a:r>
              <a:rPr lang="en-GB">
                <a:solidFill>
                  <a:srgbClr val="FFFFFF"/>
                </a:solidFill>
              </a:rPr>
              <a:t>The mass of all life on the planet (biomass) comes from the CO</a:t>
            </a:r>
            <a:r>
              <a:rPr lang="en-GB" baseline="-25000">
                <a:solidFill>
                  <a:srgbClr val="FFFFFF"/>
                </a:solidFill>
              </a:rPr>
              <a:t>2</a:t>
            </a:r>
            <a:r>
              <a:rPr lang="en-GB">
                <a:solidFill>
                  <a:srgbClr val="FFFFFF"/>
                </a:solidFill>
              </a:rPr>
              <a:t> and H</a:t>
            </a:r>
            <a:r>
              <a:rPr lang="en-GB" baseline="-25000">
                <a:solidFill>
                  <a:srgbClr val="FFFFFF"/>
                </a:solidFill>
              </a:rPr>
              <a:t>2</a:t>
            </a:r>
            <a:r>
              <a:rPr lang="en-GB">
                <a:solidFill>
                  <a:srgbClr val="FFFFFF"/>
                </a:solidFill>
              </a:rPr>
              <a:t>O which plants use in photosynthesis.</a:t>
            </a:r>
            <a:endParaRPr>
              <a:solidFill>
                <a:srgbClr val="FFFFFF"/>
              </a:solidFill>
            </a:endParaRPr>
          </a:p>
          <a:p>
            <a:pPr marL="228600" lvl="0" indent="-50800" algn="l" rtl="0">
              <a:lnSpc>
                <a:spcPct val="90000"/>
              </a:lnSpc>
              <a:spcBef>
                <a:spcPts val="1000"/>
              </a:spcBef>
              <a:spcAft>
                <a:spcPts val="0"/>
              </a:spcAft>
              <a:buClr>
                <a:schemeClr val="dk1"/>
              </a:buClr>
              <a:buSzPts val="2800"/>
              <a:buNone/>
            </a:pPr>
            <a:endParaRPr/>
          </a:p>
        </p:txBody>
      </p:sp>
      <p:sp>
        <p:nvSpPr>
          <p:cNvPr id="207" name="Google Shape;207;p6"/>
          <p:cNvSpPr/>
          <p:nvPr/>
        </p:nvSpPr>
        <p:spPr>
          <a:xfrm>
            <a:off x="2491998" y="4169003"/>
            <a:ext cx="1619573" cy="914400"/>
          </a:xfrm>
          <a:prstGeom prst="rect">
            <a:avLst/>
          </a:prstGeom>
          <a:solidFill>
            <a:srgbClr val="01693F"/>
          </a:solidFill>
          <a:ln w="12700" cap="flat" cmpd="sng">
            <a:solidFill>
              <a:srgbClr val="0F68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chemeClr val="lt1"/>
                </a:solidFill>
                <a:latin typeface="Calibri"/>
                <a:ea typeface="Calibri"/>
                <a:cs typeface="Calibri"/>
                <a:sym typeface="Calibri"/>
              </a:rPr>
              <a:t>oxygen</a:t>
            </a:r>
            <a:endParaRPr sz="1400" b="0" i="0" u="none" strike="noStrike" cap="none">
              <a:solidFill>
                <a:srgbClr val="000000"/>
              </a:solidFill>
              <a:latin typeface="Arial"/>
              <a:ea typeface="Arial"/>
              <a:cs typeface="Arial"/>
              <a:sym typeface="Arial"/>
            </a:endParaRPr>
          </a:p>
        </p:txBody>
      </p:sp>
      <p:sp>
        <p:nvSpPr>
          <p:cNvPr id="208" name="Google Shape;208;p6"/>
          <p:cNvSpPr/>
          <p:nvPr/>
        </p:nvSpPr>
        <p:spPr>
          <a:xfrm>
            <a:off x="3766734" y="3075328"/>
            <a:ext cx="1619573" cy="914400"/>
          </a:xfrm>
          <a:prstGeom prst="rect">
            <a:avLst/>
          </a:prstGeom>
          <a:solidFill>
            <a:srgbClr val="01693F"/>
          </a:solidFill>
          <a:ln w="12700" cap="flat" cmpd="sng">
            <a:solidFill>
              <a:srgbClr val="0F68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chemeClr val="lt1"/>
                </a:solidFill>
                <a:latin typeface="Calibri"/>
                <a:ea typeface="Calibri"/>
                <a:cs typeface="Calibri"/>
                <a:sym typeface="Calibri"/>
              </a:rPr>
              <a:t>water</a:t>
            </a:r>
            <a:endParaRPr sz="1400" b="0" i="0" u="none" strike="noStrike" cap="none">
              <a:solidFill>
                <a:srgbClr val="000000"/>
              </a:solidFill>
              <a:latin typeface="Arial"/>
              <a:ea typeface="Arial"/>
              <a:cs typeface="Arial"/>
              <a:sym typeface="Arial"/>
            </a:endParaRPr>
          </a:p>
        </p:txBody>
      </p:sp>
      <p:sp>
        <p:nvSpPr>
          <p:cNvPr id="209" name="Google Shape;209;p6"/>
          <p:cNvSpPr/>
          <p:nvPr/>
        </p:nvSpPr>
        <p:spPr>
          <a:xfrm>
            <a:off x="1369017" y="3075328"/>
            <a:ext cx="1619573" cy="914400"/>
          </a:xfrm>
          <a:prstGeom prst="rect">
            <a:avLst/>
          </a:prstGeom>
          <a:solidFill>
            <a:srgbClr val="01693F"/>
          </a:solidFill>
          <a:ln w="12700" cap="flat" cmpd="sng">
            <a:solidFill>
              <a:srgbClr val="0F68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chemeClr val="lt1"/>
                </a:solidFill>
                <a:latin typeface="Calibri"/>
                <a:ea typeface="Calibri"/>
                <a:cs typeface="Calibri"/>
                <a:sym typeface="Calibri"/>
              </a:rPr>
              <a:t>glucose</a:t>
            </a:r>
            <a:endParaRPr sz="1400" b="0" i="0" u="none" strike="noStrike" cap="none">
              <a:solidFill>
                <a:srgbClr val="000000"/>
              </a:solidFill>
              <a:latin typeface="Arial"/>
              <a:ea typeface="Arial"/>
              <a:cs typeface="Arial"/>
              <a:sym typeface="Arial"/>
            </a:endParaRPr>
          </a:p>
        </p:txBody>
      </p:sp>
      <p:sp>
        <p:nvSpPr>
          <p:cNvPr id="210" name="Google Shape;210;p6"/>
          <p:cNvSpPr/>
          <p:nvPr/>
        </p:nvSpPr>
        <p:spPr>
          <a:xfrm>
            <a:off x="431367" y="4282029"/>
            <a:ext cx="1619573" cy="914400"/>
          </a:xfrm>
          <a:prstGeom prst="rect">
            <a:avLst/>
          </a:prstGeom>
          <a:solidFill>
            <a:srgbClr val="01693F"/>
          </a:solidFill>
          <a:ln w="12700" cap="flat" cmpd="sng">
            <a:solidFill>
              <a:srgbClr val="0F68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chemeClr val="lt1"/>
                </a:solidFill>
                <a:latin typeface="Calibri"/>
                <a:ea typeface="Calibri"/>
                <a:cs typeface="Calibri"/>
                <a:sym typeface="Calibri"/>
              </a:rPr>
              <a:t>Carbon dioxide</a:t>
            </a:r>
            <a:endParaRPr sz="1400" b="0" i="0" u="none" strike="noStrike" cap="none">
              <a:solidFill>
                <a:srgbClr val="000000"/>
              </a:solidFill>
              <a:latin typeface="Arial"/>
              <a:ea typeface="Arial"/>
              <a:cs typeface="Arial"/>
              <a:sym typeface="Arial"/>
            </a:endParaRPr>
          </a:p>
        </p:txBody>
      </p:sp>
      <p:sp>
        <p:nvSpPr>
          <p:cNvPr id="211" name="Google Shape;211;p6"/>
          <p:cNvSpPr/>
          <p:nvPr/>
        </p:nvSpPr>
        <p:spPr>
          <a:xfrm>
            <a:off x="5584369" y="5035673"/>
            <a:ext cx="978408" cy="484632"/>
          </a:xfrm>
          <a:prstGeom prst="rightArrow">
            <a:avLst>
              <a:gd name="adj1" fmla="val 50000"/>
              <a:gd name="adj2" fmla="val 50000"/>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2" name="Google Shape;212;p6"/>
          <p:cNvSpPr/>
          <p:nvPr/>
        </p:nvSpPr>
        <p:spPr>
          <a:xfrm>
            <a:off x="718734" y="6494462"/>
            <a:ext cx="609600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https://pixabay.com/illustrations/plant-photosynthesis-sunlight-leaf-3759893/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7"/>
          <p:cNvSpPr txBox="1">
            <a:spLocks noGrp="1"/>
          </p:cNvSpPr>
          <p:nvPr>
            <p:ph type="title"/>
          </p:nvPr>
        </p:nvSpPr>
        <p:spPr>
          <a:xfrm>
            <a:off x="2319775" y="283025"/>
            <a:ext cx="7845600" cy="205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8640"/>
              <a:buFont typeface="Corben"/>
              <a:buNone/>
            </a:pPr>
            <a:r>
              <a:rPr lang="en-GB" sz="7776">
                <a:latin typeface="Corben"/>
                <a:ea typeface="Corben"/>
                <a:cs typeface="Corben"/>
                <a:sym typeface="Corben"/>
              </a:rPr>
              <a:t>GOOD NEWS</a:t>
            </a:r>
            <a:r>
              <a:rPr lang="en-GB" sz="3563"/>
              <a:t/>
            </a:r>
            <a:br>
              <a:rPr lang="en-GB" sz="3563"/>
            </a:br>
            <a:endParaRPr sz="3563"/>
          </a:p>
        </p:txBody>
      </p:sp>
      <p:sp>
        <p:nvSpPr>
          <p:cNvPr id="218" name="Google Shape;218;p7"/>
          <p:cNvSpPr txBox="1">
            <a:spLocks noGrp="1"/>
          </p:cNvSpPr>
          <p:nvPr>
            <p:ph type="body" idx="2"/>
          </p:nvPr>
        </p:nvSpPr>
        <p:spPr>
          <a:xfrm>
            <a:off x="4077600" y="5237825"/>
            <a:ext cx="7601400" cy="9054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SzPts val="1800"/>
              <a:buNone/>
            </a:pPr>
            <a:r>
              <a:rPr lang="en-GB" sz="3200">
                <a:solidFill>
                  <a:srgbClr val="FFFFFF"/>
                </a:solidFill>
              </a:rPr>
              <a:t>But 1 in 9 people on the planet are still chronically undernourished.</a:t>
            </a:r>
            <a:endParaRPr sz="3200">
              <a:solidFill>
                <a:srgbClr val="FFFFFF"/>
              </a:solidFill>
            </a:endParaRPr>
          </a:p>
        </p:txBody>
      </p:sp>
      <p:sp>
        <p:nvSpPr>
          <p:cNvPr id="219" name="Google Shape;219;p7"/>
          <p:cNvSpPr txBox="1">
            <a:spLocks noGrp="1"/>
          </p:cNvSpPr>
          <p:nvPr>
            <p:ph type="body" idx="1"/>
          </p:nvPr>
        </p:nvSpPr>
        <p:spPr>
          <a:xfrm>
            <a:off x="451000" y="2459297"/>
            <a:ext cx="3535200" cy="2409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GB">
                <a:solidFill>
                  <a:srgbClr val="FFFFFF"/>
                </a:solidFill>
              </a:rPr>
              <a:t>In the last 20 years the number of undernourished people in the world has dropped by almost half. </a:t>
            </a:r>
            <a:endParaRPr>
              <a:solidFill>
                <a:srgbClr val="FFFFFF"/>
              </a:solidFill>
            </a:endParaRPr>
          </a:p>
        </p:txBody>
      </p:sp>
      <p:pic>
        <p:nvPicPr>
          <p:cNvPr id="220" name="Google Shape;220;p7" descr="A screenshot of a cell phone&#10;&#10;Description automatically generated"/>
          <p:cNvPicPr preferRelativeResize="0"/>
          <p:nvPr/>
        </p:nvPicPr>
        <p:blipFill rotWithShape="1">
          <a:blip r:embed="rId3">
            <a:alphaModFix/>
          </a:blip>
          <a:srcRect t="7437"/>
          <a:stretch/>
        </p:blipFill>
        <p:spPr>
          <a:xfrm>
            <a:off x="4077609" y="1997331"/>
            <a:ext cx="8068633" cy="3039575"/>
          </a:xfrm>
          <a:prstGeom prst="rect">
            <a:avLst/>
          </a:prstGeom>
          <a:noFill/>
          <a:ln>
            <a:noFill/>
          </a:ln>
        </p:spPr>
      </p:pic>
      <p:sp>
        <p:nvSpPr>
          <p:cNvPr id="221" name="Google Shape;221;p7"/>
          <p:cNvSpPr txBox="1"/>
          <p:nvPr/>
        </p:nvSpPr>
        <p:spPr>
          <a:xfrm>
            <a:off x="5477383" y="6344138"/>
            <a:ext cx="551176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sng" strike="noStrike" cap="none">
                <a:solidFill>
                  <a:schemeClr val="dk1"/>
                </a:solidFill>
                <a:latin typeface="Calibri"/>
                <a:ea typeface="Calibri"/>
                <a:cs typeface="Calibri"/>
                <a:sym typeface="Calibri"/>
                <a:hlinkClick r:id="rId4"/>
              </a:rPr>
              <a:t>https://commons.wikimedia.org/wiki/File:Trend_in_percentage_of_undernourished_</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Calibri"/>
                <a:ea typeface="Calibri"/>
                <a:cs typeface="Calibri"/>
                <a:sym typeface="Calibri"/>
              </a:rPr>
              <a:t>people_in_developing_countries,_by_region.jpg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8"/>
          <p:cNvSpPr/>
          <p:nvPr/>
        </p:nvSpPr>
        <p:spPr>
          <a:xfrm>
            <a:off x="484096" y="470925"/>
            <a:ext cx="4381009" cy="5892104"/>
          </a:xfrm>
          <a:custGeom>
            <a:avLst/>
            <a:gdLst/>
            <a:ahLst/>
            <a:cxnLst/>
            <a:rect l="l" t="t"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0169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7" name="Google Shape;227;p8"/>
          <p:cNvSpPr txBox="1">
            <a:spLocks noGrp="1"/>
          </p:cNvSpPr>
          <p:nvPr>
            <p:ph type="title"/>
          </p:nvPr>
        </p:nvSpPr>
        <p:spPr>
          <a:xfrm>
            <a:off x="863029" y="1012004"/>
            <a:ext cx="3416158" cy="47954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700"/>
              <a:buFont typeface="Calibri"/>
              <a:buNone/>
            </a:pPr>
            <a:r>
              <a:rPr lang="en-GB" sz="3700">
                <a:solidFill>
                  <a:srgbClr val="FFFFFF"/>
                </a:solidFill>
              </a:rPr>
              <a:t>Sort the factors which contribute to hunger and lack of food security into biological and non-biological factors</a:t>
            </a:r>
            <a:endParaRPr/>
          </a:p>
        </p:txBody>
      </p:sp>
      <p:grpSp>
        <p:nvGrpSpPr>
          <p:cNvPr id="228" name="Google Shape;228;p8"/>
          <p:cNvGrpSpPr/>
          <p:nvPr/>
        </p:nvGrpSpPr>
        <p:grpSpPr>
          <a:xfrm>
            <a:off x="5194300" y="665710"/>
            <a:ext cx="6513603" cy="5495852"/>
            <a:chOff x="0" y="194786"/>
            <a:chExt cx="6513603" cy="5495852"/>
          </a:xfrm>
        </p:grpSpPr>
        <p:sp>
          <p:nvSpPr>
            <p:cNvPr id="229" name="Google Shape;229;p8"/>
            <p:cNvSpPr/>
            <p:nvPr/>
          </p:nvSpPr>
          <p:spPr>
            <a:xfrm>
              <a:off x="0" y="194786"/>
              <a:ext cx="2035501" cy="1221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8"/>
            <p:cNvSpPr txBox="1"/>
            <p:nvPr/>
          </p:nvSpPr>
          <p:spPr>
            <a:xfrm>
              <a:off x="0" y="194786"/>
              <a:ext cx="2035501" cy="12213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0" i="0" u="none" strike="noStrike" cap="none">
                  <a:solidFill>
                    <a:schemeClr val="lt1"/>
                  </a:solidFill>
                  <a:latin typeface="Calibri"/>
                  <a:ea typeface="Calibri"/>
                  <a:cs typeface="Calibri"/>
                  <a:sym typeface="Calibri"/>
                </a:rPr>
                <a:t>the increasing birth rate has threatened food security in some countries.</a:t>
              </a:r>
              <a:endParaRPr sz="1200" b="0" i="0" u="none" strike="noStrike" cap="none">
                <a:solidFill>
                  <a:schemeClr val="lt1"/>
                </a:solidFill>
                <a:latin typeface="Calibri"/>
                <a:ea typeface="Calibri"/>
                <a:cs typeface="Calibri"/>
                <a:sym typeface="Calibri"/>
              </a:endParaRPr>
            </a:p>
          </p:txBody>
        </p:sp>
        <p:sp>
          <p:nvSpPr>
            <p:cNvPr id="231" name="Google Shape;231;p8"/>
            <p:cNvSpPr/>
            <p:nvPr/>
          </p:nvSpPr>
          <p:spPr>
            <a:xfrm>
              <a:off x="2239051" y="194786"/>
              <a:ext cx="2035501" cy="1221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8"/>
            <p:cNvSpPr txBox="1"/>
            <p:nvPr/>
          </p:nvSpPr>
          <p:spPr>
            <a:xfrm>
              <a:off x="2239051" y="194786"/>
              <a:ext cx="2035501" cy="12213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0" i="0" u="none" strike="noStrike" cap="none">
                  <a:solidFill>
                    <a:schemeClr val="lt1"/>
                  </a:solidFill>
                  <a:latin typeface="Calibri"/>
                  <a:ea typeface="Calibri"/>
                  <a:cs typeface="Calibri"/>
                  <a:sym typeface="Calibri"/>
                </a:rPr>
                <a:t>changing diets in developed countries means scarce food resources are transported around the world </a:t>
              </a:r>
              <a:endParaRPr sz="1200" b="0" i="0" u="none" strike="noStrike" cap="none">
                <a:solidFill>
                  <a:schemeClr val="lt1"/>
                </a:solidFill>
                <a:latin typeface="Calibri"/>
                <a:ea typeface="Calibri"/>
                <a:cs typeface="Calibri"/>
                <a:sym typeface="Calibri"/>
              </a:endParaRPr>
            </a:p>
          </p:txBody>
        </p:sp>
        <p:sp>
          <p:nvSpPr>
            <p:cNvPr id="233" name="Google Shape;233;p8"/>
            <p:cNvSpPr/>
            <p:nvPr/>
          </p:nvSpPr>
          <p:spPr>
            <a:xfrm>
              <a:off x="4478102" y="194786"/>
              <a:ext cx="2035501" cy="1221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8"/>
            <p:cNvSpPr txBox="1"/>
            <p:nvPr/>
          </p:nvSpPr>
          <p:spPr>
            <a:xfrm>
              <a:off x="4478102" y="194786"/>
              <a:ext cx="2035501" cy="12213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0" i="0" u="none" strike="noStrike" cap="none">
                  <a:solidFill>
                    <a:schemeClr val="lt1"/>
                  </a:solidFill>
                  <a:latin typeface="Calibri"/>
                  <a:ea typeface="Calibri"/>
                  <a:cs typeface="Calibri"/>
                  <a:sym typeface="Calibri"/>
                </a:rPr>
                <a:t>new pests and pathogens that affect farming</a:t>
              </a:r>
              <a:endParaRPr sz="1200" b="0" i="0" u="none" strike="noStrike" cap="none">
                <a:solidFill>
                  <a:schemeClr val="lt1"/>
                </a:solidFill>
                <a:latin typeface="Calibri"/>
                <a:ea typeface="Calibri"/>
                <a:cs typeface="Calibri"/>
                <a:sym typeface="Calibri"/>
              </a:endParaRPr>
            </a:p>
          </p:txBody>
        </p:sp>
        <p:sp>
          <p:nvSpPr>
            <p:cNvPr id="235" name="Google Shape;235;p8"/>
            <p:cNvSpPr/>
            <p:nvPr/>
          </p:nvSpPr>
          <p:spPr>
            <a:xfrm>
              <a:off x="0" y="1619637"/>
              <a:ext cx="2035501" cy="1221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8"/>
            <p:cNvSpPr txBox="1"/>
            <p:nvPr/>
          </p:nvSpPr>
          <p:spPr>
            <a:xfrm>
              <a:off x="0" y="1619637"/>
              <a:ext cx="2035501" cy="12213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0" i="0" u="none" strike="noStrike" cap="none">
                  <a:solidFill>
                    <a:schemeClr val="lt1"/>
                  </a:solidFill>
                  <a:latin typeface="Calibri"/>
                  <a:ea typeface="Calibri"/>
                  <a:cs typeface="Calibri"/>
                  <a:sym typeface="Calibri"/>
                </a:rPr>
                <a:t>Climate change and its environmental changes that affect food production, such as widespread famine occurring in some countries if rains fail or crops are flooded.</a:t>
              </a:r>
              <a:endParaRPr sz="1200" b="0" i="0" u="none" strike="noStrike" cap="none">
                <a:solidFill>
                  <a:schemeClr val="lt1"/>
                </a:solidFill>
                <a:latin typeface="Calibri"/>
                <a:ea typeface="Calibri"/>
                <a:cs typeface="Calibri"/>
                <a:sym typeface="Calibri"/>
              </a:endParaRPr>
            </a:p>
          </p:txBody>
        </p:sp>
        <p:sp>
          <p:nvSpPr>
            <p:cNvPr id="237" name="Google Shape;237;p8"/>
            <p:cNvSpPr/>
            <p:nvPr/>
          </p:nvSpPr>
          <p:spPr>
            <a:xfrm>
              <a:off x="2239051" y="1619637"/>
              <a:ext cx="2035501" cy="1221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8"/>
            <p:cNvSpPr txBox="1"/>
            <p:nvPr/>
          </p:nvSpPr>
          <p:spPr>
            <a:xfrm>
              <a:off x="2239051" y="1619637"/>
              <a:ext cx="2035501" cy="12213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0" i="0" u="none" strike="noStrike" cap="none">
                  <a:solidFill>
                    <a:schemeClr val="lt1"/>
                  </a:solidFill>
                  <a:latin typeface="Calibri"/>
                  <a:ea typeface="Calibri"/>
                  <a:cs typeface="Calibri"/>
                  <a:sym typeface="Calibri"/>
                </a:rPr>
                <a:t>the cost of agricultural inputs such as fertiliser </a:t>
              </a:r>
              <a:endParaRPr sz="1200" b="0" i="0" u="none" strike="noStrike" cap="none">
                <a:solidFill>
                  <a:schemeClr val="lt1"/>
                </a:solidFill>
                <a:latin typeface="Calibri"/>
                <a:ea typeface="Calibri"/>
                <a:cs typeface="Calibri"/>
                <a:sym typeface="Calibri"/>
              </a:endParaRPr>
            </a:p>
          </p:txBody>
        </p:sp>
        <p:sp>
          <p:nvSpPr>
            <p:cNvPr id="239" name="Google Shape;239;p8"/>
            <p:cNvSpPr/>
            <p:nvPr/>
          </p:nvSpPr>
          <p:spPr>
            <a:xfrm>
              <a:off x="4478102" y="1619637"/>
              <a:ext cx="2035501" cy="1221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8"/>
            <p:cNvSpPr txBox="1"/>
            <p:nvPr/>
          </p:nvSpPr>
          <p:spPr>
            <a:xfrm>
              <a:off x="4478102" y="1619637"/>
              <a:ext cx="2035501" cy="12213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0" i="0" u="none" strike="noStrike" cap="none">
                  <a:solidFill>
                    <a:schemeClr val="lt1"/>
                  </a:solidFill>
                  <a:latin typeface="Calibri"/>
                  <a:ea typeface="Calibri"/>
                  <a:cs typeface="Calibri"/>
                  <a:sym typeface="Calibri"/>
                </a:rPr>
                <a:t>conflicts that have arisen in some parts of the world which affect the availability of water or food. </a:t>
              </a:r>
              <a:endParaRPr sz="1200" b="0" i="0" u="none" strike="noStrike" cap="none">
                <a:solidFill>
                  <a:schemeClr val="lt1"/>
                </a:solidFill>
                <a:latin typeface="Calibri"/>
                <a:ea typeface="Calibri"/>
                <a:cs typeface="Calibri"/>
                <a:sym typeface="Calibri"/>
              </a:endParaRPr>
            </a:p>
          </p:txBody>
        </p:sp>
        <p:sp>
          <p:nvSpPr>
            <p:cNvPr id="241" name="Google Shape;241;p8"/>
            <p:cNvSpPr/>
            <p:nvPr/>
          </p:nvSpPr>
          <p:spPr>
            <a:xfrm>
              <a:off x="0" y="3044488"/>
              <a:ext cx="2035501" cy="1221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8"/>
            <p:cNvSpPr txBox="1"/>
            <p:nvPr/>
          </p:nvSpPr>
          <p:spPr>
            <a:xfrm>
              <a:off x="0" y="3044488"/>
              <a:ext cx="2035501" cy="12213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0" i="0" u="none" strike="noStrike" cap="none">
                  <a:solidFill>
                    <a:schemeClr val="lt1"/>
                  </a:solidFill>
                  <a:latin typeface="Calibri"/>
                  <a:ea typeface="Calibri"/>
                  <a:cs typeface="Calibri"/>
                  <a:sym typeface="Calibri"/>
                </a:rPr>
                <a:t>A decline in pollinator insects such as bees</a:t>
              </a:r>
              <a:endParaRPr sz="1200" b="0" i="0" u="none" strike="noStrike" cap="none">
                <a:solidFill>
                  <a:schemeClr val="lt1"/>
                </a:solidFill>
                <a:latin typeface="Calibri"/>
                <a:ea typeface="Calibri"/>
                <a:cs typeface="Calibri"/>
                <a:sym typeface="Calibri"/>
              </a:endParaRPr>
            </a:p>
          </p:txBody>
        </p:sp>
        <p:sp>
          <p:nvSpPr>
            <p:cNvPr id="243" name="Google Shape;243;p8"/>
            <p:cNvSpPr/>
            <p:nvPr/>
          </p:nvSpPr>
          <p:spPr>
            <a:xfrm>
              <a:off x="2239051" y="3044488"/>
              <a:ext cx="2035501" cy="1221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8"/>
            <p:cNvSpPr txBox="1"/>
            <p:nvPr/>
          </p:nvSpPr>
          <p:spPr>
            <a:xfrm>
              <a:off x="2239051" y="3044488"/>
              <a:ext cx="2035501" cy="12213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0" i="0" u="none" strike="noStrike" cap="none">
                  <a:solidFill>
                    <a:schemeClr val="lt1"/>
                  </a:solidFill>
                  <a:latin typeface="Calibri"/>
                  <a:ea typeface="Calibri"/>
                  <a:cs typeface="Calibri"/>
                  <a:sym typeface="Calibri"/>
                </a:rPr>
                <a:t>Over consumption of food in developed countries.</a:t>
              </a:r>
              <a:endParaRPr sz="1200" b="0" i="0" u="none" strike="noStrike" cap="none">
                <a:solidFill>
                  <a:schemeClr val="lt1"/>
                </a:solidFill>
                <a:latin typeface="Calibri"/>
                <a:ea typeface="Calibri"/>
                <a:cs typeface="Calibri"/>
                <a:sym typeface="Calibri"/>
              </a:endParaRPr>
            </a:p>
          </p:txBody>
        </p:sp>
        <p:sp>
          <p:nvSpPr>
            <p:cNvPr id="245" name="Google Shape;245;p8"/>
            <p:cNvSpPr/>
            <p:nvPr/>
          </p:nvSpPr>
          <p:spPr>
            <a:xfrm>
              <a:off x="4478102" y="3044488"/>
              <a:ext cx="2035501" cy="1221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8"/>
            <p:cNvSpPr txBox="1"/>
            <p:nvPr/>
          </p:nvSpPr>
          <p:spPr>
            <a:xfrm>
              <a:off x="4478102" y="3044488"/>
              <a:ext cx="2035501" cy="12213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0" i="0" u="none" strike="noStrike" cap="none">
                  <a:solidFill>
                    <a:schemeClr val="lt1"/>
                  </a:solidFill>
                  <a:latin typeface="Calibri"/>
                  <a:ea typeface="Calibri"/>
                  <a:cs typeface="Calibri"/>
                  <a:sym typeface="Calibri"/>
                </a:rPr>
                <a:t>Using land and crops to feed to animals bred for food</a:t>
              </a:r>
              <a:endParaRPr sz="1200" b="0" i="0" u="none" strike="noStrike" cap="none">
                <a:solidFill>
                  <a:schemeClr val="lt1"/>
                </a:solidFill>
                <a:latin typeface="Calibri"/>
                <a:ea typeface="Calibri"/>
                <a:cs typeface="Calibri"/>
                <a:sym typeface="Calibri"/>
              </a:endParaRPr>
            </a:p>
          </p:txBody>
        </p:sp>
        <p:sp>
          <p:nvSpPr>
            <p:cNvPr id="247" name="Google Shape;247;p8"/>
            <p:cNvSpPr/>
            <p:nvPr/>
          </p:nvSpPr>
          <p:spPr>
            <a:xfrm>
              <a:off x="2239051" y="4469338"/>
              <a:ext cx="2035501" cy="1221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8"/>
            <p:cNvSpPr txBox="1"/>
            <p:nvPr/>
          </p:nvSpPr>
          <p:spPr>
            <a:xfrm>
              <a:off x="2239051" y="4469338"/>
              <a:ext cx="2035501" cy="12213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0" i="0" u="none" strike="noStrike" cap="none">
                  <a:solidFill>
                    <a:schemeClr val="lt1"/>
                  </a:solidFill>
                  <a:latin typeface="Calibri"/>
                  <a:ea typeface="Calibri"/>
                  <a:cs typeface="Calibri"/>
                  <a:sym typeface="Calibri"/>
                </a:rPr>
                <a:t>poverty and inequality rather than shortages affect access to food</a:t>
              </a:r>
              <a:endParaRPr sz="1200" b="0" i="0" u="none" strike="noStrike" cap="none">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541</Words>
  <Application>Microsoft Macintosh PowerPoint</Application>
  <PresentationFormat>Custom</PresentationFormat>
  <Paragraphs>52</Paragraphs>
  <Slides>14</Slides>
  <Notes>13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Calibri</vt:lpstr>
      <vt:lpstr>Corben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GOOD NEWS </vt:lpstr>
      <vt:lpstr>Sort the factors which contribute to hunger and lack of food security into biological and non-biological factors</vt:lpstr>
      <vt:lpstr>PowerPoint Presentation</vt:lpstr>
      <vt:lpstr> The challenge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Smith</dc:creator>
  <cp:lastModifiedBy>chris jackson</cp:lastModifiedBy>
  <cp:revision>4</cp:revision>
  <dcterms:created xsi:type="dcterms:W3CDTF">2019-03-26T12:02:32Z</dcterms:created>
  <dcterms:modified xsi:type="dcterms:W3CDTF">2020-06-26T09:20:41Z</dcterms:modified>
</cp:coreProperties>
</file>