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9" roundtripDataSignature="AMtx7mitenVP5Lx/LzLRg9ri9j/Sbk6J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3711B01-BE90-4C67-B8C3-E05669DF5284}">
  <a:tblStyle styleId="{83711B01-BE90-4C67-B8C3-E05669DF5284}"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https://pixabay.com/illustrations/earth-protection-environment-globe-1987763/</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https://pixabay.com/photos/carsharing-electric-car-auto-smart-4382651/</a:t>
            </a:r>
            <a:endParaRPr/>
          </a:p>
        </p:txBody>
      </p:sp>
      <p:sp>
        <p:nvSpPr>
          <p:cNvPr id="155" name="Google Shape;15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https://pixabay.com/photos/virgin-airline-sky-flight-air-2721333/</a:t>
            </a:r>
            <a:endParaRPr/>
          </a:p>
        </p:txBody>
      </p:sp>
      <p:sp>
        <p:nvSpPr>
          <p:cNvPr id="163" name="Google Shape;16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Extension 2: Write 5 sentences in French talking about how often you use the different means of transportation.</a:t>
            </a:r>
            <a:endParaRPr/>
          </a:p>
        </p:txBody>
      </p:sp>
      <p:sp>
        <p:nvSpPr>
          <p:cNvPr id="170" name="Google Shape;17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Card sort match up – cut up the cards and match the correct picture with the correct image.</a:t>
            </a:r>
            <a:endParaRPr/>
          </a:p>
          <a:p>
            <a:pPr indent="0" lvl="0" marL="0" rtl="0" algn="l">
              <a:lnSpc>
                <a:spcPct val="100000"/>
              </a:lnSpc>
              <a:spcBef>
                <a:spcPts val="0"/>
              </a:spcBef>
              <a:spcAft>
                <a:spcPts val="0"/>
              </a:spcAft>
              <a:buSzPts val="1400"/>
              <a:buNone/>
            </a:pPr>
            <a:r>
              <a:rPr lang="en-US"/>
              <a:t>You may prefer to do this as a listening task and get the pupils to order the cards correctly.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With thanks to 1jour1actu </a:t>
            </a:r>
            <a:endParaRPr/>
          </a:p>
          <a:p>
            <a:pPr indent="0" lvl="0" marL="0" rtl="0" algn="l">
              <a:lnSpc>
                <a:spcPct val="100000"/>
              </a:lnSpc>
              <a:spcBef>
                <a:spcPts val="0"/>
              </a:spcBef>
              <a:spcAft>
                <a:spcPts val="0"/>
              </a:spcAft>
              <a:buSzPts val="1400"/>
              <a:buNone/>
            </a:pPr>
            <a:r>
              <a:rPr lang="en-US"/>
              <a:t>Video link: https://www.youtube.com/watch?v=bnYajDU6udY</a:t>
            </a:r>
            <a:endParaRPr/>
          </a:p>
        </p:txBody>
      </p:sp>
      <p:sp>
        <p:nvSpPr>
          <p:cNvPr id="179" name="Google Shape;17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With thanks to 1jour1actu </a:t>
            </a:r>
            <a:endParaRPr/>
          </a:p>
          <a:p>
            <a:pPr indent="0" lvl="0" marL="0" rtl="0" algn="l">
              <a:lnSpc>
                <a:spcPct val="100000"/>
              </a:lnSpc>
              <a:spcBef>
                <a:spcPts val="0"/>
              </a:spcBef>
              <a:spcAft>
                <a:spcPts val="0"/>
              </a:spcAft>
              <a:buSzPts val="1400"/>
              <a:buNone/>
            </a:pPr>
            <a:r>
              <a:rPr lang="en-US"/>
              <a:t>Video link (text differs slightly): https://www.youtube.com/watch?v=bnYajDU6udY</a:t>
            </a:r>
            <a:endParaRPr/>
          </a:p>
        </p:txBody>
      </p:sp>
      <p:sp>
        <p:nvSpPr>
          <p:cNvPr id="188" name="Google Shape;18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With thanks to 1jour1actu </a:t>
            </a:r>
            <a:endParaRPr/>
          </a:p>
          <a:p>
            <a:pPr indent="0" lvl="0" marL="0" rtl="0" algn="l">
              <a:lnSpc>
                <a:spcPct val="100000"/>
              </a:lnSpc>
              <a:spcBef>
                <a:spcPts val="0"/>
              </a:spcBef>
              <a:spcAft>
                <a:spcPts val="0"/>
              </a:spcAft>
              <a:buSzPts val="1400"/>
              <a:buNone/>
            </a:pPr>
            <a:r>
              <a:rPr lang="en-US"/>
              <a:t>Video link: https://www.youtube.com/watch?v=bnYajDU6udY</a:t>
            </a:r>
            <a:endParaRPr/>
          </a:p>
        </p:txBody>
      </p:sp>
      <p:sp>
        <p:nvSpPr>
          <p:cNvPr id="197" name="Google Shape;19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With thanks to 1jour1actu </a:t>
            </a:r>
            <a:endParaRPr/>
          </a:p>
          <a:p>
            <a:pPr indent="0" lvl="0" marL="0" rtl="0" algn="l">
              <a:lnSpc>
                <a:spcPct val="100000"/>
              </a:lnSpc>
              <a:spcBef>
                <a:spcPts val="0"/>
              </a:spcBef>
              <a:spcAft>
                <a:spcPts val="0"/>
              </a:spcAft>
              <a:buSzPts val="1400"/>
              <a:buNone/>
            </a:pPr>
            <a:r>
              <a:rPr lang="en-US"/>
              <a:t>Video link: https://www.youtube.com/watch?v=bnYajDU6udY</a:t>
            </a:r>
            <a:endParaRPr/>
          </a:p>
        </p:txBody>
      </p:sp>
      <p:sp>
        <p:nvSpPr>
          <p:cNvPr id="206" name="Google Shape;20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With thanks to 1jour1actu </a:t>
            </a:r>
            <a:endParaRPr/>
          </a:p>
          <a:p>
            <a:pPr indent="0" lvl="0" marL="0" rtl="0" algn="l">
              <a:lnSpc>
                <a:spcPct val="100000"/>
              </a:lnSpc>
              <a:spcBef>
                <a:spcPts val="0"/>
              </a:spcBef>
              <a:spcAft>
                <a:spcPts val="0"/>
              </a:spcAft>
              <a:buSzPts val="1400"/>
              <a:buNone/>
            </a:pPr>
            <a:r>
              <a:rPr lang="en-US"/>
              <a:t>Video link: https://www.youtube.com/watch?v=bnYajDU6udY</a:t>
            </a:r>
            <a:endParaRPr/>
          </a:p>
        </p:txBody>
      </p:sp>
      <p:sp>
        <p:nvSpPr>
          <p:cNvPr id="215" name="Google Shape;21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With thanks to 1jour1actu </a:t>
            </a:r>
            <a:endParaRPr/>
          </a:p>
          <a:p>
            <a:pPr indent="0" lvl="0" marL="0" rtl="0" algn="l">
              <a:lnSpc>
                <a:spcPct val="100000"/>
              </a:lnSpc>
              <a:spcBef>
                <a:spcPts val="0"/>
              </a:spcBef>
              <a:spcAft>
                <a:spcPts val="0"/>
              </a:spcAft>
              <a:buSzPts val="1400"/>
              <a:buNone/>
            </a:pPr>
            <a:r>
              <a:rPr lang="en-US"/>
              <a:t>Video link: https://www.youtube.com/watch?v=bnYajDU6udY</a:t>
            </a:r>
            <a:endParaRPr/>
          </a:p>
        </p:txBody>
      </p:sp>
      <p:sp>
        <p:nvSpPr>
          <p:cNvPr id="224" name="Google Shape;22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de3210d12_0_1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7de3210d12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de3210d1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7de3210d12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7de3210d12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https://pixabay.com/photos/scooter-man-guy-tattoos-tattooed-1605608/</a:t>
            </a:r>
            <a:endParaRPr/>
          </a:p>
        </p:txBody>
      </p:sp>
      <p:sp>
        <p:nvSpPr>
          <p:cNvPr id="107" name="Google Shape;10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https://pixabay.com/photos/blur-commute-commuting-locomotive-1239439/</a:t>
            </a:r>
            <a:endParaRPr/>
          </a:p>
        </p:txBody>
      </p:sp>
      <p:sp>
        <p:nvSpPr>
          <p:cNvPr id="115" name="Google Shape;11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https://pixabay.com/photos/tube-london-underground-station-1209419/</a:t>
            </a:r>
            <a:endParaRPr/>
          </a:p>
        </p:txBody>
      </p:sp>
      <p:sp>
        <p:nvSpPr>
          <p:cNvPr id="123" name="Google Shape;12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https://pixabay.com/photos/hiking-walking-hiking-shoes-1149891/</a:t>
            </a:r>
            <a:endParaRPr/>
          </a:p>
        </p:txBody>
      </p:sp>
      <p:sp>
        <p:nvSpPr>
          <p:cNvPr id="131" name="Google Shape;13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https://pixabay.com/photos/girl-bicycle-bike-cycling-sunset-1906405/</a:t>
            </a:r>
            <a:endParaRPr/>
          </a:p>
        </p:txBody>
      </p:sp>
      <p:sp>
        <p:nvSpPr>
          <p:cNvPr id="139" name="Google Shape;13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https://pixabay.com/photos/auto-2cv-citro%C3%ABn-oldtimer-duck-1399087/</a:t>
            </a:r>
            <a:endParaRPr/>
          </a:p>
        </p:txBody>
      </p:sp>
      <p:sp>
        <p:nvSpPr>
          <p:cNvPr id="147" name="Google Shape;14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Google Shape;1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3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3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7B8CF"/>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bnYajDU6udY" TargetMode="External"/><Relationship Id="rId4" Type="http://schemas.openxmlformats.org/officeDocument/2006/relationships/image" Target="../media/image6.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bnYajDU6udY" TargetMode="External"/><Relationship Id="rId4" Type="http://schemas.openxmlformats.org/officeDocument/2006/relationships/image" Target="../media/image10.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bnYajDU6udY" TargetMode="External"/><Relationship Id="rId4" Type="http://schemas.openxmlformats.org/officeDocument/2006/relationships/image" Target="../media/image4.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bnYajDU6udY" TargetMode="External"/><Relationship Id="rId4" Type="http://schemas.openxmlformats.org/officeDocument/2006/relationships/image" Target="../media/image16.png"/><Relationship Id="rId5"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bnYajDU6udY" TargetMode="External"/><Relationship Id="rId4" Type="http://schemas.openxmlformats.org/officeDocument/2006/relationships/image" Target="../media/image15.pn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youtube.com/watch?v=bnYajDU6udY" TargetMode="External"/><Relationship Id="rId4" Type="http://schemas.openxmlformats.org/officeDocument/2006/relationships/image" Target="../media/image24.png"/><Relationship Id="rId5"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solarforschools.co.uk/"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
          <p:cNvSpPr txBox="1"/>
          <p:nvPr/>
        </p:nvSpPr>
        <p:spPr>
          <a:xfrm>
            <a:off x="556650" y="5154600"/>
            <a:ext cx="8260800" cy="13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Calibri"/>
                <a:ea typeface="Calibri"/>
                <a:cs typeface="Calibri"/>
                <a:sym typeface="Calibri"/>
              </a:rPr>
              <a:t>Mesures relatives à la lutte contre les changements climatiques</a:t>
            </a:r>
            <a:endParaRPr b="1" i="0" sz="3000" u="none" cap="none" strike="noStrike">
              <a:solidFill>
                <a:srgbClr val="FFFFFF"/>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b="0" l="0" r="0" t="0"/>
          <a:stretch/>
        </p:blipFill>
        <p:spPr>
          <a:xfrm>
            <a:off x="0" y="0"/>
            <a:ext cx="9144001" cy="454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1"/>
          <p:cNvSpPr/>
          <p:nvPr/>
        </p:nvSpPr>
        <p:spPr>
          <a:xfrm>
            <a:off x="901775" y="200400"/>
            <a:ext cx="7559400" cy="14361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i="1" lang="en-US" sz="3563">
                <a:solidFill>
                  <a:srgbClr val="00527D"/>
                </a:solidFill>
              </a:rPr>
              <a:t>Ma famille a acheté </a:t>
            </a:r>
            <a:r>
              <a:rPr lang="en-US" sz="3563" u="sng">
                <a:solidFill>
                  <a:srgbClr val="00527D"/>
                </a:solidFill>
              </a:rPr>
              <a:t>une voiture éléctrique</a:t>
            </a:r>
            <a:endParaRPr sz="3563" u="sng">
              <a:solidFill>
                <a:srgbClr val="00527D"/>
              </a:solidFill>
            </a:endParaRPr>
          </a:p>
        </p:txBody>
      </p:sp>
      <p:pic>
        <p:nvPicPr>
          <p:cNvPr descr="carsharing-4382651_1920.jpg" id="159" name="Google Shape;159;p11"/>
          <p:cNvPicPr preferRelativeResize="0"/>
          <p:nvPr>
            <p:ph idx="1" type="body"/>
          </p:nvPr>
        </p:nvPicPr>
        <p:blipFill rotWithShape="1">
          <a:blip r:embed="rId3">
            <a:alphaModFix/>
          </a:blip>
          <a:srcRect b="0" l="0" r="0" t="0"/>
          <a:stretch/>
        </p:blipFill>
        <p:spPr>
          <a:xfrm>
            <a:off x="1177500" y="1867400"/>
            <a:ext cx="6789000" cy="452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2"/>
          <p:cNvSpPr/>
          <p:nvPr/>
        </p:nvSpPr>
        <p:spPr>
          <a:xfrm>
            <a:off x="846125" y="400800"/>
            <a:ext cx="7468200" cy="10353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i="1" lang="en-US">
                <a:solidFill>
                  <a:srgbClr val="00527D"/>
                </a:solidFill>
              </a:rPr>
              <a:t>Je</a:t>
            </a:r>
            <a:r>
              <a:rPr lang="en-US"/>
              <a:t> </a:t>
            </a:r>
            <a:r>
              <a:rPr b="1" lang="en-US">
                <a:solidFill>
                  <a:srgbClr val="FF0000"/>
                </a:solidFill>
              </a:rPr>
              <a:t>ne</a:t>
            </a:r>
            <a:r>
              <a:rPr lang="en-US"/>
              <a:t> </a:t>
            </a:r>
            <a:r>
              <a:rPr i="1" lang="en-US">
                <a:solidFill>
                  <a:srgbClr val="00527D"/>
                </a:solidFill>
              </a:rPr>
              <a:t>voyage</a:t>
            </a:r>
            <a:r>
              <a:rPr lang="en-US">
                <a:solidFill>
                  <a:srgbClr val="00527D"/>
                </a:solidFill>
              </a:rPr>
              <a:t> </a:t>
            </a:r>
            <a:r>
              <a:rPr b="1" lang="en-US">
                <a:solidFill>
                  <a:srgbClr val="FF0000"/>
                </a:solidFill>
              </a:rPr>
              <a:t>jamais</a:t>
            </a:r>
            <a:r>
              <a:rPr b="1" lang="en-US">
                <a:solidFill>
                  <a:srgbClr val="00527D"/>
                </a:solidFill>
              </a:rPr>
              <a:t> </a:t>
            </a:r>
            <a:r>
              <a:rPr lang="en-US" u="sng">
                <a:solidFill>
                  <a:srgbClr val="00527D"/>
                </a:solidFill>
              </a:rPr>
              <a:t>en avion</a:t>
            </a:r>
            <a:endParaRPr u="sng">
              <a:solidFill>
                <a:srgbClr val="00527D"/>
              </a:solidFill>
            </a:endParaRPr>
          </a:p>
        </p:txBody>
      </p:sp>
      <p:pic>
        <p:nvPicPr>
          <p:cNvPr descr="virgin-2721333_1920.jpg" id="167" name="Google Shape;167;p12"/>
          <p:cNvPicPr preferRelativeResize="0"/>
          <p:nvPr>
            <p:ph idx="1" type="body"/>
          </p:nvPr>
        </p:nvPicPr>
        <p:blipFill rotWithShape="1">
          <a:blip r:embed="rId3">
            <a:alphaModFix/>
          </a:blip>
          <a:srcRect b="-668" l="0" r="0" t="-668"/>
          <a:stretch/>
        </p:blipFill>
        <p:spPr>
          <a:xfrm>
            <a:off x="835836" y="1600200"/>
            <a:ext cx="7468257" cy="45259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Follow on task - extension</a:t>
            </a:r>
            <a:endParaRPr b="1">
              <a:solidFill>
                <a:srgbClr val="00527D"/>
              </a:solidFill>
            </a:endParaRPr>
          </a:p>
        </p:txBody>
      </p:sp>
      <p:sp>
        <p:nvSpPr>
          <p:cNvPr id="173" name="Google Shape;17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en-US" sz="2800"/>
              <a:t>Find the French for the following </a:t>
            </a:r>
            <a:r>
              <a:rPr lang="en-US" sz="2800" u="sng"/>
              <a:t>time phrases</a:t>
            </a:r>
            <a:r>
              <a:rPr lang="en-US" sz="2800"/>
              <a:t>:</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560"/>
              </a:spcBef>
              <a:spcAft>
                <a:spcPts val="0"/>
              </a:spcAft>
              <a:buClr>
                <a:schemeClr val="dk1"/>
              </a:buClr>
              <a:buSzPts val="2800"/>
              <a:buChar char="•"/>
            </a:pPr>
            <a:r>
              <a:rPr lang="en-US" sz="2800"/>
              <a:t>Find the French for the following </a:t>
            </a:r>
            <a:r>
              <a:rPr lang="en-US" sz="2800" u="sng"/>
              <a:t>useful sentence starters</a:t>
            </a:r>
            <a:r>
              <a:rPr lang="en-US" sz="2800"/>
              <a:t>:</a:t>
            </a:r>
            <a:endParaRPr/>
          </a:p>
          <a:p>
            <a:pPr indent="-3429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174" name="Google Shape;174;p13"/>
          <p:cNvGraphicFramePr/>
          <p:nvPr/>
        </p:nvGraphicFramePr>
        <p:xfrm>
          <a:off x="457204" y="2407920"/>
          <a:ext cx="3000000" cy="3000000"/>
        </p:xfrm>
        <a:graphic>
          <a:graphicData uri="http://schemas.openxmlformats.org/drawingml/2006/table">
            <a:tbl>
              <a:tblPr bandRow="1" firstRow="1">
                <a:noFill/>
                <a:tableStyleId>{83711B01-BE90-4C67-B8C3-E05669DF5284}</a:tableStyleId>
              </a:tblPr>
              <a:tblGrid>
                <a:gridCol w="1371600"/>
                <a:gridCol w="1257300"/>
                <a:gridCol w="1485900"/>
                <a:gridCol w="1371600"/>
                <a:gridCol w="1371600"/>
                <a:gridCol w="1371600"/>
              </a:tblGrid>
              <a:tr h="436875">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every day</a:t>
                      </a:r>
                      <a:endParaRPr sz="18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daily </a:t>
                      </a:r>
                      <a:endParaRPr sz="18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twice a week</a:t>
                      </a:r>
                      <a:endParaRPr sz="18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often </a:t>
                      </a:r>
                      <a:endParaRPr sz="18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never</a:t>
                      </a:r>
                      <a:endParaRPr sz="18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rarely </a:t>
                      </a:r>
                      <a:endParaRPr sz="1800" u="none" cap="none" strike="noStrike"/>
                    </a:p>
                  </a:txBody>
                  <a:tcPr marT="45725" marB="45725" marR="91450" marL="91450">
                    <a:solidFill>
                      <a:srgbClr val="FFFFFF"/>
                    </a:solidFill>
                  </a:tcPr>
                </a:tc>
              </a:tr>
              <a:tr h="6028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graphicFrame>
        <p:nvGraphicFramePr>
          <p:cNvPr id="175" name="Google Shape;175;p13"/>
          <p:cNvGraphicFramePr/>
          <p:nvPr/>
        </p:nvGraphicFramePr>
        <p:xfrm>
          <a:off x="457206" y="5118100"/>
          <a:ext cx="3000000" cy="3000000"/>
        </p:xfrm>
        <a:graphic>
          <a:graphicData uri="http://schemas.openxmlformats.org/drawingml/2006/table">
            <a:tbl>
              <a:tblPr bandRow="1" firstRow="1">
                <a:noFill/>
                <a:tableStyleId>{83711B01-BE90-4C67-B8C3-E05669DF5284}</a:tableStyleId>
              </a:tblPr>
              <a:tblGrid>
                <a:gridCol w="1371600"/>
                <a:gridCol w="1371600"/>
                <a:gridCol w="1371600"/>
                <a:gridCol w="1371600"/>
                <a:gridCol w="1371600"/>
                <a:gridCol w="1371600"/>
              </a:tblGrid>
              <a:tr h="618325">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 take my bike</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 never travel by plane</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 get around on foot</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My favourite transport</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My family bought</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t>I travel by car</a:t>
                      </a:r>
                      <a:endParaRPr sz="1800" u="none" cap="none" strike="noStrike"/>
                    </a:p>
                  </a:txBody>
                  <a:tcPr marT="45725" marB="45725" marR="91450" marL="91450">
                    <a:solidFill>
                      <a:srgbClr val="FFFFFF"/>
                    </a:solidFill>
                  </a:tcPr>
                </a:tc>
              </a:tr>
              <a:tr h="6183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graphicFrame>
        <p:nvGraphicFramePr>
          <p:cNvPr id="181" name="Google Shape;181;p14"/>
          <p:cNvGraphicFramePr/>
          <p:nvPr/>
        </p:nvGraphicFramePr>
        <p:xfrm>
          <a:off x="1320800" y="1600200"/>
          <a:ext cx="3000000" cy="3000000"/>
        </p:xfrm>
        <a:graphic>
          <a:graphicData uri="http://schemas.openxmlformats.org/drawingml/2006/table">
            <a:tbl>
              <a:tblPr bandRow="1" firstRow="1">
                <a:noFill/>
                <a:tableStyleId>{83711B01-BE90-4C67-B8C3-E05669DF5284}</a:tableStyleId>
              </a:tblPr>
              <a:tblGrid>
                <a:gridCol w="3295650"/>
                <a:gridCol w="3295650"/>
              </a:tblGrid>
              <a:tr h="2262975">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La voiture est le moyen de transport préféré des Français, mais elle dégage beaucoup de gaz à effet de serre.</a:t>
                      </a:r>
                      <a:endParaRPr sz="1400" u="none" cap="none" strike="noStrike"/>
                    </a:p>
                    <a:p>
                      <a:pPr indent="0" lvl="0" marL="0" marR="0" rtl="0" algn="l">
                        <a:lnSpc>
                          <a:spcPct val="100000"/>
                        </a:lnSpc>
                        <a:spcBef>
                          <a:spcPts val="0"/>
                        </a:spcBef>
                        <a:spcAft>
                          <a:spcPts val="0"/>
                        </a:spcAft>
                        <a:buClr>
                          <a:schemeClr val="dk1"/>
                        </a:buClr>
                        <a:buSzPts val="2000"/>
                        <a:buFont typeface="Calibri"/>
                        <a:buNone/>
                      </a:pPr>
                      <a:r>
                        <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Bien sûr, il y a le bus, le métro, le tramway, le train: des transports en commun qui aident à réduire la pollution de l’air.</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
        <p:nvSpPr>
          <p:cNvPr id="182" name="Google Shape;18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u="sng">
                <a:solidFill>
                  <a:srgbClr val="00527D"/>
                </a:solidFill>
                <a:hlinkClick r:id="rId3"/>
              </a:rPr>
              <a:t>Comment se déplacer sans polluer?</a:t>
            </a:r>
            <a:endParaRPr b="1" sz="3959">
              <a:solidFill>
                <a:srgbClr val="00527D"/>
              </a:solidFill>
            </a:endParaRPr>
          </a:p>
        </p:txBody>
      </p:sp>
      <p:pic>
        <p:nvPicPr>
          <p:cNvPr descr="Screen Shot 2019-11-05 at 13.59.33.png" id="183" name="Google Shape;183;p14"/>
          <p:cNvPicPr preferRelativeResize="0"/>
          <p:nvPr>
            <p:ph idx="1" type="body"/>
          </p:nvPr>
        </p:nvPicPr>
        <p:blipFill rotWithShape="1">
          <a:blip r:embed="rId4">
            <a:alphaModFix/>
          </a:blip>
          <a:srcRect b="0" l="-1033" r="-1031" t="0"/>
          <a:stretch/>
        </p:blipFill>
        <p:spPr>
          <a:xfrm>
            <a:off x="4709300" y="3985425"/>
            <a:ext cx="3041400" cy="1729500"/>
          </a:xfrm>
          <a:prstGeom prst="rect">
            <a:avLst/>
          </a:prstGeom>
          <a:noFill/>
          <a:ln>
            <a:noFill/>
          </a:ln>
        </p:spPr>
      </p:pic>
      <p:pic>
        <p:nvPicPr>
          <p:cNvPr descr="Screen Shot 2019-11-05 at 14.31.35.png" id="184" name="Google Shape;184;p14"/>
          <p:cNvPicPr preferRelativeResize="0"/>
          <p:nvPr/>
        </p:nvPicPr>
        <p:blipFill rotWithShape="1">
          <a:blip r:embed="rId5">
            <a:alphaModFix/>
          </a:blip>
          <a:srcRect b="0" l="10454" r="0" t="3266"/>
          <a:stretch/>
        </p:blipFill>
        <p:spPr>
          <a:xfrm>
            <a:off x="4934560" y="1957258"/>
            <a:ext cx="2816140" cy="1729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graphicFrame>
        <p:nvGraphicFramePr>
          <p:cNvPr id="190" name="Google Shape;190;p15"/>
          <p:cNvGraphicFramePr/>
          <p:nvPr/>
        </p:nvGraphicFramePr>
        <p:xfrm>
          <a:off x="1320800" y="1600200"/>
          <a:ext cx="3000000" cy="3000000"/>
        </p:xfrm>
        <a:graphic>
          <a:graphicData uri="http://schemas.openxmlformats.org/drawingml/2006/table">
            <a:tbl>
              <a:tblPr bandRow="1" firstRow="1">
                <a:noFill/>
                <a:tableStyleId>{83711B01-BE90-4C67-B8C3-E05669DF5284}</a:tableStyleId>
              </a:tblPr>
              <a:tblGrid>
                <a:gridCol w="3295650"/>
                <a:gridCol w="3295650"/>
              </a:tblGrid>
              <a:tr h="2262975">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Mais la voiture qui rejette quatre fois plus de co2 qu’un bus, reste le véhicule préféré des Français.</a:t>
                      </a:r>
                      <a:endParaRPr b="1"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Alors comment rouler plus propre? En privilégiant des moyens de locomotion non polluants, comme le vélo.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
        <p:nvSpPr>
          <p:cNvPr id="191" name="Google Shape;19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u="sng">
                <a:solidFill>
                  <a:srgbClr val="00527D"/>
                </a:solidFill>
                <a:hlinkClick r:id="rId3"/>
              </a:rPr>
              <a:t>Comment se déplacer sans polluer?</a:t>
            </a:r>
            <a:endParaRPr b="1" sz="3959">
              <a:solidFill>
                <a:srgbClr val="00527D"/>
              </a:solidFill>
            </a:endParaRPr>
          </a:p>
        </p:txBody>
      </p:sp>
      <p:pic>
        <p:nvPicPr>
          <p:cNvPr descr="Screen Shot 2019-11-05 at 14.00.00.png" id="192" name="Google Shape;192;p15"/>
          <p:cNvPicPr preferRelativeResize="0"/>
          <p:nvPr>
            <p:ph idx="1" type="body"/>
          </p:nvPr>
        </p:nvPicPr>
        <p:blipFill rotWithShape="1">
          <a:blip r:embed="rId4">
            <a:alphaModFix/>
          </a:blip>
          <a:srcRect b="-279" l="0" r="7594" t="-280"/>
          <a:stretch/>
        </p:blipFill>
        <p:spPr>
          <a:xfrm>
            <a:off x="4720450" y="1879600"/>
            <a:ext cx="2949313" cy="1871700"/>
          </a:xfrm>
          <a:prstGeom prst="rect">
            <a:avLst/>
          </a:prstGeom>
          <a:noFill/>
          <a:ln>
            <a:noFill/>
          </a:ln>
        </p:spPr>
      </p:pic>
      <p:pic>
        <p:nvPicPr>
          <p:cNvPr descr="Screen Shot 2019-11-05 at 14.37.04.png" id="193" name="Google Shape;193;p15"/>
          <p:cNvPicPr preferRelativeResize="0"/>
          <p:nvPr/>
        </p:nvPicPr>
        <p:blipFill rotWithShape="1">
          <a:blip r:embed="rId5">
            <a:alphaModFix/>
          </a:blip>
          <a:srcRect b="0" l="0" r="7799" t="0"/>
          <a:stretch/>
        </p:blipFill>
        <p:spPr>
          <a:xfrm>
            <a:off x="4805224" y="4048369"/>
            <a:ext cx="2864539" cy="18813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graphicFrame>
        <p:nvGraphicFramePr>
          <p:cNvPr id="199" name="Google Shape;199;p16"/>
          <p:cNvGraphicFramePr/>
          <p:nvPr/>
        </p:nvGraphicFramePr>
        <p:xfrm>
          <a:off x="1320800" y="1600200"/>
          <a:ext cx="3000000" cy="3000000"/>
        </p:xfrm>
        <a:graphic>
          <a:graphicData uri="http://schemas.openxmlformats.org/drawingml/2006/table">
            <a:tbl>
              <a:tblPr bandRow="1" firstRow="1">
                <a:noFill/>
                <a:tableStyleId>{83711B01-BE90-4C67-B8C3-E05669DF5284}</a:tableStyleId>
              </a:tblPr>
              <a:tblGrid>
                <a:gridCol w="3295650"/>
                <a:gridCol w="3295650"/>
              </a:tblGrid>
              <a:tr h="2262975">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Le plus populaire, le vélo.  C’est le mode de déplacement le plus rapide dans les grandes villes.</a:t>
                      </a:r>
                      <a:endParaRPr b="1"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b="1"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b="1"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Du coup, les stations de vélos payantes se multiplient: des milliers de bicyclettes sont mises à disposition des citadins.</a:t>
                      </a:r>
                      <a:endParaRPr b="1"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
        <p:nvSpPr>
          <p:cNvPr id="200" name="Google Shape;20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u="sng">
                <a:solidFill>
                  <a:srgbClr val="00527D"/>
                </a:solidFill>
                <a:hlinkClick r:id="rId3"/>
              </a:rPr>
              <a:t>Comment se déplacer sans polluer?</a:t>
            </a:r>
            <a:endParaRPr b="1" sz="3959">
              <a:solidFill>
                <a:srgbClr val="00527D"/>
              </a:solidFill>
            </a:endParaRPr>
          </a:p>
        </p:txBody>
      </p:sp>
      <p:pic>
        <p:nvPicPr>
          <p:cNvPr descr="Screen Shot 2019-11-05 at 14.00.15.png" id="201" name="Google Shape;201;p16"/>
          <p:cNvPicPr preferRelativeResize="0"/>
          <p:nvPr>
            <p:ph idx="1" type="body"/>
          </p:nvPr>
        </p:nvPicPr>
        <p:blipFill rotWithShape="1">
          <a:blip r:embed="rId4">
            <a:alphaModFix/>
          </a:blip>
          <a:srcRect b="0" l="-1033" r="-1031" t="0"/>
          <a:stretch/>
        </p:blipFill>
        <p:spPr>
          <a:xfrm>
            <a:off x="4641063" y="3987800"/>
            <a:ext cx="3279139" cy="1803400"/>
          </a:xfrm>
          <a:prstGeom prst="rect">
            <a:avLst/>
          </a:prstGeom>
          <a:noFill/>
          <a:ln>
            <a:noFill/>
          </a:ln>
        </p:spPr>
      </p:pic>
      <p:pic>
        <p:nvPicPr>
          <p:cNvPr descr="Screen Shot 2019-11-05 at 14.00.05.png" id="202" name="Google Shape;202;p16"/>
          <p:cNvPicPr preferRelativeResize="0"/>
          <p:nvPr/>
        </p:nvPicPr>
        <p:blipFill rotWithShape="1">
          <a:blip r:embed="rId5">
            <a:alphaModFix/>
          </a:blip>
          <a:srcRect b="0" l="0" r="0" t="0"/>
          <a:stretch/>
        </p:blipFill>
        <p:spPr>
          <a:xfrm>
            <a:off x="4641063" y="1951011"/>
            <a:ext cx="3206553" cy="1808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graphicFrame>
        <p:nvGraphicFramePr>
          <p:cNvPr id="208" name="Google Shape;208;p17"/>
          <p:cNvGraphicFramePr/>
          <p:nvPr/>
        </p:nvGraphicFramePr>
        <p:xfrm>
          <a:off x="1320800" y="1600200"/>
          <a:ext cx="3000000" cy="3000000"/>
        </p:xfrm>
        <a:graphic>
          <a:graphicData uri="http://schemas.openxmlformats.org/drawingml/2006/table">
            <a:tbl>
              <a:tblPr bandRow="1" firstRow="1">
                <a:noFill/>
                <a:tableStyleId>{83711B01-BE90-4C67-B8C3-E05669DF5284}</a:tableStyleId>
              </a:tblPr>
              <a:tblGrid>
                <a:gridCol w="3295650"/>
                <a:gridCol w="3295650"/>
              </a:tblGrid>
              <a:tr h="2262975">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Et le vélo familial se réinvente: vélo cargo, vélo à porte bagages à l’avant ou à l’arrière ou les deux, remorques à roulettes, vélo enfant suiveur…</a:t>
                      </a:r>
                      <a:endParaRPr b="1"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Mais si le vélo gagne du terrain, la voiture a encore sa place.</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
        <p:nvSpPr>
          <p:cNvPr id="209" name="Google Shape;20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u="sng">
                <a:solidFill>
                  <a:srgbClr val="00527D"/>
                </a:solidFill>
                <a:hlinkClick r:id="rId3"/>
              </a:rPr>
              <a:t>Comment se déplacer sans polluer?</a:t>
            </a:r>
            <a:endParaRPr b="1" sz="3959">
              <a:solidFill>
                <a:srgbClr val="00527D"/>
              </a:solidFill>
            </a:endParaRPr>
          </a:p>
        </p:txBody>
      </p:sp>
      <p:pic>
        <p:nvPicPr>
          <p:cNvPr descr="Screen Shot 2019-11-05 at 14.00.31.png" id="210" name="Google Shape;210;p17"/>
          <p:cNvPicPr preferRelativeResize="0"/>
          <p:nvPr>
            <p:ph idx="1" type="body"/>
          </p:nvPr>
        </p:nvPicPr>
        <p:blipFill rotWithShape="1">
          <a:blip r:embed="rId4">
            <a:alphaModFix/>
          </a:blip>
          <a:srcRect b="0" l="-509" r="-509" t="0"/>
          <a:stretch/>
        </p:blipFill>
        <p:spPr>
          <a:xfrm>
            <a:off x="4700475" y="4102100"/>
            <a:ext cx="3046500" cy="1852500"/>
          </a:xfrm>
          <a:prstGeom prst="rect">
            <a:avLst/>
          </a:prstGeom>
          <a:noFill/>
          <a:ln>
            <a:noFill/>
          </a:ln>
        </p:spPr>
      </p:pic>
      <p:pic>
        <p:nvPicPr>
          <p:cNvPr descr="Screen Shot 2019-11-05 at 14.00.22.png" id="211" name="Google Shape;211;p17"/>
          <p:cNvPicPr preferRelativeResize="0"/>
          <p:nvPr/>
        </p:nvPicPr>
        <p:blipFill rotWithShape="1">
          <a:blip r:embed="rId5">
            <a:alphaModFix/>
          </a:blip>
          <a:srcRect b="0" l="0" r="0" t="0"/>
          <a:stretch/>
        </p:blipFill>
        <p:spPr>
          <a:xfrm>
            <a:off x="4700478" y="1797365"/>
            <a:ext cx="3202369" cy="19778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graphicFrame>
        <p:nvGraphicFramePr>
          <p:cNvPr id="217" name="Google Shape;217;p18"/>
          <p:cNvGraphicFramePr/>
          <p:nvPr/>
        </p:nvGraphicFramePr>
        <p:xfrm>
          <a:off x="1320800" y="1600200"/>
          <a:ext cx="3000000" cy="3000000"/>
        </p:xfrm>
        <a:graphic>
          <a:graphicData uri="http://schemas.openxmlformats.org/drawingml/2006/table">
            <a:tbl>
              <a:tblPr bandRow="1" firstRow="1">
                <a:noFill/>
                <a:tableStyleId>{83711B01-BE90-4C67-B8C3-E05669DF5284}</a:tableStyleId>
              </a:tblPr>
              <a:tblGrid>
                <a:gridCol w="3295650"/>
                <a:gridCol w="3295650"/>
              </a:tblGrid>
              <a:tr h="2262975">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t>Les industriels travaillent à baisser les émissions de co2 des voitures en construisants des moteurs moins polluants.</a:t>
                      </a:r>
                      <a:endParaRPr b="1"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sz="2000" u="none" cap="none" strike="noStrike"/>
                    </a:p>
                    <a:p>
                      <a:pPr indent="0" lvl="0" marL="0" marR="0" rtl="0" algn="l">
                        <a:lnSpc>
                          <a:spcPct val="100000"/>
                        </a:lnSpc>
                        <a:spcBef>
                          <a:spcPts val="0"/>
                        </a:spcBef>
                        <a:spcAft>
                          <a:spcPts val="0"/>
                        </a:spcAft>
                        <a:buClr>
                          <a:schemeClr val="dk1"/>
                        </a:buClr>
                        <a:buSzPts val="2000"/>
                        <a:buFont typeface="Calibri"/>
                        <a:buNone/>
                      </a:pPr>
                      <a:r>
                        <a:t/>
                      </a:r>
                      <a:endParaRPr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Côté usagers, de nouvelles habitudes se mettent en place comme le covoiturage, le libre service ou l’autopartage entre particuliers.</a:t>
                      </a:r>
                      <a:endParaRPr b="1" sz="2000" u="none" cap="none" strike="noStrike"/>
                    </a:p>
                    <a:p>
                      <a:pPr indent="0" lvl="0" marL="0" marR="0" rtl="0" algn="l">
                        <a:lnSpc>
                          <a:spcPct val="100000"/>
                        </a:lnSpc>
                        <a:spcBef>
                          <a:spcPts val="0"/>
                        </a:spcBef>
                        <a:spcAft>
                          <a:spcPts val="0"/>
                        </a:spcAft>
                        <a:buClr>
                          <a:srgbClr val="000000"/>
                        </a:buClr>
                        <a:buSzPts val="2000"/>
                        <a:buFont typeface="Arial"/>
                        <a:buNone/>
                      </a:pPr>
                      <a:r>
                        <a:t/>
                      </a:r>
                      <a:endParaRPr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
        <p:nvSpPr>
          <p:cNvPr id="218" name="Google Shape;21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u="sng">
                <a:solidFill>
                  <a:srgbClr val="00527D"/>
                </a:solidFill>
                <a:hlinkClick r:id="rId3"/>
              </a:rPr>
              <a:t>Comment se déplacer sans polluer?</a:t>
            </a:r>
            <a:endParaRPr b="1" sz="3959">
              <a:solidFill>
                <a:srgbClr val="00527D"/>
              </a:solidFill>
            </a:endParaRPr>
          </a:p>
        </p:txBody>
      </p:sp>
      <p:pic>
        <p:nvPicPr>
          <p:cNvPr descr="Screen Shot 2019-11-05 at 14.02.07.png" id="219" name="Google Shape;219;p18"/>
          <p:cNvPicPr preferRelativeResize="0"/>
          <p:nvPr>
            <p:ph idx="1" type="body"/>
          </p:nvPr>
        </p:nvPicPr>
        <p:blipFill rotWithShape="1">
          <a:blip r:embed="rId4">
            <a:alphaModFix/>
          </a:blip>
          <a:srcRect b="0" l="-1538" r="-1538" t="0"/>
          <a:stretch/>
        </p:blipFill>
        <p:spPr>
          <a:xfrm>
            <a:off x="4572000" y="4391720"/>
            <a:ext cx="3149601" cy="1732159"/>
          </a:xfrm>
          <a:prstGeom prst="rect">
            <a:avLst/>
          </a:prstGeom>
          <a:noFill/>
          <a:ln>
            <a:noFill/>
          </a:ln>
        </p:spPr>
      </p:pic>
      <p:pic>
        <p:nvPicPr>
          <p:cNvPr descr="Screen Shot 2019-11-05 at 14.01.07.png" id="220" name="Google Shape;220;p18"/>
          <p:cNvPicPr preferRelativeResize="0"/>
          <p:nvPr/>
        </p:nvPicPr>
        <p:blipFill rotWithShape="1">
          <a:blip r:embed="rId5">
            <a:alphaModFix/>
          </a:blip>
          <a:srcRect b="0" l="0" r="9447" t="0"/>
          <a:stretch/>
        </p:blipFill>
        <p:spPr>
          <a:xfrm>
            <a:off x="4754562" y="1830133"/>
            <a:ext cx="2859218" cy="175308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graphicFrame>
        <p:nvGraphicFramePr>
          <p:cNvPr id="226" name="Google Shape;226;p19"/>
          <p:cNvGraphicFramePr/>
          <p:nvPr/>
        </p:nvGraphicFramePr>
        <p:xfrm>
          <a:off x="1320800" y="1600200"/>
          <a:ext cx="3000000" cy="3000000"/>
        </p:xfrm>
        <a:graphic>
          <a:graphicData uri="http://schemas.openxmlformats.org/drawingml/2006/table">
            <a:tbl>
              <a:tblPr bandRow="1" firstRow="1">
                <a:noFill/>
                <a:tableStyleId>{83711B01-BE90-4C67-B8C3-E05669DF5284}</a:tableStyleId>
              </a:tblPr>
              <a:tblGrid>
                <a:gridCol w="3295650"/>
                <a:gridCol w="3295650"/>
              </a:tblGrid>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Et la nouvelle tendance, c’est la glisse urbaine: ce sont des rollers, des trottinettes, les over-boards, les skates qui roulent sur les trottoirs.</a:t>
                      </a:r>
                      <a:endParaRPr b="1"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r h="226297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Mais n’oublions pas le moyen de transport le plus écoloqiue, le plus fiable et le plus ancien: la marche à pied.</a:t>
                      </a:r>
                      <a:endParaRPr b="1" sz="2000" u="none" cap="none" strike="noStrike"/>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solidFill>
                      <a:srgbClr val="FFFFFF"/>
                    </a:solidFill>
                  </a:tcPr>
                </a:tc>
              </a:tr>
            </a:tbl>
          </a:graphicData>
        </a:graphic>
      </p:graphicFrame>
      <p:sp>
        <p:nvSpPr>
          <p:cNvPr id="227" name="Google Shape;22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959" u="sng">
                <a:solidFill>
                  <a:srgbClr val="00527D"/>
                </a:solidFill>
                <a:hlinkClick r:id="rId3"/>
              </a:rPr>
              <a:t>Comment se déplacer sans polluer?</a:t>
            </a:r>
            <a:endParaRPr b="1" sz="3959">
              <a:solidFill>
                <a:srgbClr val="00527D"/>
              </a:solidFill>
            </a:endParaRPr>
          </a:p>
        </p:txBody>
      </p:sp>
      <p:pic>
        <p:nvPicPr>
          <p:cNvPr descr="Screen Shot 2019-11-05 at 14.02.30.png" id="228" name="Google Shape;228;p19"/>
          <p:cNvPicPr preferRelativeResize="0"/>
          <p:nvPr>
            <p:ph idx="1" type="body"/>
          </p:nvPr>
        </p:nvPicPr>
        <p:blipFill rotWithShape="1">
          <a:blip r:embed="rId4">
            <a:alphaModFix/>
          </a:blip>
          <a:srcRect b="0" l="-764" r="-764" t="0"/>
          <a:stretch/>
        </p:blipFill>
        <p:spPr>
          <a:xfrm>
            <a:off x="4671081" y="4191000"/>
            <a:ext cx="3025119" cy="1663699"/>
          </a:xfrm>
          <a:prstGeom prst="rect">
            <a:avLst/>
          </a:prstGeom>
          <a:noFill/>
          <a:ln>
            <a:noFill/>
          </a:ln>
        </p:spPr>
      </p:pic>
      <p:pic>
        <p:nvPicPr>
          <p:cNvPr descr="Screen Shot 2019-11-05 at 14.02.25.png" id="229" name="Google Shape;229;p19"/>
          <p:cNvPicPr preferRelativeResize="0"/>
          <p:nvPr/>
        </p:nvPicPr>
        <p:blipFill rotWithShape="1">
          <a:blip r:embed="rId5">
            <a:alphaModFix/>
          </a:blip>
          <a:srcRect b="0" l="0" r="0" t="0"/>
          <a:stretch/>
        </p:blipFill>
        <p:spPr>
          <a:xfrm>
            <a:off x="4671080" y="1923194"/>
            <a:ext cx="3096261" cy="17471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0"/>
          <p:cNvSpPr/>
          <p:nvPr/>
        </p:nvSpPr>
        <p:spPr>
          <a:xfrm>
            <a:off x="345125" y="1335975"/>
            <a:ext cx="8439000" cy="47316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More … than / Less … than</a:t>
            </a:r>
            <a:endParaRPr b="1">
              <a:solidFill>
                <a:srgbClr val="00527D"/>
              </a:solidFill>
            </a:endParaRPr>
          </a:p>
        </p:txBody>
      </p:sp>
      <p:sp>
        <p:nvSpPr>
          <p:cNvPr id="236" name="Google Shape;236;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960"/>
              <a:buNone/>
            </a:pPr>
            <a:r>
              <a:rPr lang="en-US" sz="2960"/>
              <a:t>Can you find the French within the card sort /</a:t>
            </a:r>
            <a:endParaRPr/>
          </a:p>
          <a:p>
            <a:pPr indent="-342900" lvl="0" marL="342900" rtl="0" algn="l">
              <a:lnSpc>
                <a:spcPct val="80000"/>
              </a:lnSpc>
              <a:spcBef>
                <a:spcPts val="592"/>
              </a:spcBef>
              <a:spcAft>
                <a:spcPts val="0"/>
              </a:spcAft>
              <a:buClr>
                <a:schemeClr val="dk1"/>
              </a:buClr>
              <a:buSzPts val="2960"/>
              <a:buNone/>
            </a:pPr>
            <a:r>
              <a:rPr lang="en-US" sz="2960"/>
              <a:t>video for:</a:t>
            </a:r>
            <a:endParaRPr/>
          </a:p>
          <a:p>
            <a:pPr indent="-34290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None/>
            </a:pPr>
            <a:r>
              <a:rPr lang="en-US" sz="2960"/>
              <a:t>1 the fastest</a:t>
            </a:r>
            <a:endParaRPr/>
          </a:p>
          <a:p>
            <a:pPr indent="-342900" lvl="0" marL="342900" rtl="0" algn="l">
              <a:lnSpc>
                <a:spcPct val="80000"/>
              </a:lnSpc>
              <a:spcBef>
                <a:spcPts val="592"/>
              </a:spcBef>
              <a:spcAft>
                <a:spcPts val="0"/>
              </a:spcAft>
              <a:buClr>
                <a:schemeClr val="dk1"/>
              </a:buClr>
              <a:buSzPts val="2960"/>
              <a:buNone/>
            </a:pPr>
            <a:r>
              <a:rPr lang="en-US" sz="2960"/>
              <a:t>2 the most popular</a:t>
            </a:r>
            <a:endParaRPr/>
          </a:p>
          <a:p>
            <a:pPr indent="-342900" lvl="0" marL="342900" rtl="0" algn="l">
              <a:lnSpc>
                <a:spcPct val="80000"/>
              </a:lnSpc>
              <a:spcBef>
                <a:spcPts val="592"/>
              </a:spcBef>
              <a:spcAft>
                <a:spcPts val="0"/>
              </a:spcAft>
              <a:buClr>
                <a:schemeClr val="dk1"/>
              </a:buClr>
              <a:buSzPts val="2960"/>
              <a:buNone/>
            </a:pPr>
            <a:r>
              <a:rPr lang="en-US" sz="2960"/>
              <a:t>3 less polluting </a:t>
            </a:r>
            <a:endParaRPr/>
          </a:p>
          <a:p>
            <a:pPr indent="-342900" lvl="0" marL="342900" rtl="0" algn="l">
              <a:lnSpc>
                <a:spcPct val="80000"/>
              </a:lnSpc>
              <a:spcBef>
                <a:spcPts val="592"/>
              </a:spcBef>
              <a:spcAft>
                <a:spcPts val="0"/>
              </a:spcAft>
              <a:buClr>
                <a:schemeClr val="dk1"/>
              </a:buClr>
              <a:buSzPts val="2960"/>
              <a:buNone/>
            </a:pPr>
            <a:r>
              <a:rPr lang="en-US" sz="2960"/>
              <a:t>4 the most eco-friendly</a:t>
            </a:r>
            <a:endParaRPr/>
          </a:p>
          <a:p>
            <a:pPr indent="-342900" lvl="0" marL="342900" rtl="0" algn="l">
              <a:lnSpc>
                <a:spcPct val="80000"/>
              </a:lnSpc>
              <a:spcBef>
                <a:spcPts val="592"/>
              </a:spcBef>
              <a:spcAft>
                <a:spcPts val="0"/>
              </a:spcAft>
              <a:buClr>
                <a:schemeClr val="dk1"/>
              </a:buClr>
              <a:buSzPts val="2960"/>
              <a:buNone/>
            </a:pPr>
            <a:r>
              <a:rPr lang="en-US" sz="2960"/>
              <a:t>5 the oldest</a:t>
            </a:r>
            <a:endParaRPr/>
          </a:p>
          <a:p>
            <a:pPr indent="-342900" lvl="0" marL="342900" rtl="0" algn="l">
              <a:lnSpc>
                <a:spcPct val="80000"/>
              </a:lnSpc>
              <a:spcBef>
                <a:spcPts val="592"/>
              </a:spcBef>
              <a:spcAft>
                <a:spcPts val="0"/>
              </a:spcAft>
              <a:buClr>
                <a:schemeClr val="dk1"/>
              </a:buClr>
              <a:buSzPts val="2960"/>
              <a:buNone/>
            </a:pPr>
            <a:r>
              <a:rPr lang="en-US" sz="2960"/>
              <a:t>6 the most reliable </a:t>
            </a:r>
            <a:endParaRPr/>
          </a:p>
          <a:p>
            <a:pPr indent="-342900" lvl="0" marL="342900" rtl="0" algn="l">
              <a:lnSpc>
                <a:spcPct val="80000"/>
              </a:lnSpc>
              <a:spcBef>
                <a:spcPts val="592"/>
              </a:spcBef>
              <a:spcAft>
                <a:spcPts val="0"/>
              </a:spcAft>
              <a:buClr>
                <a:schemeClr val="dk1"/>
              </a:buClr>
              <a:buSzPts val="2960"/>
              <a:buNone/>
            </a:pPr>
            <a:r>
              <a:t/>
            </a:r>
            <a:endParaRPr sz="296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3"/>
          <p:cNvPicPr preferRelativeResize="0"/>
          <p:nvPr/>
        </p:nvPicPr>
        <p:blipFill rotWithShape="1">
          <a:blip r:embed="rId3">
            <a:alphaModFix/>
          </a:blip>
          <a:srcRect b="0" l="0" r="0" t="0"/>
          <a:stretch/>
        </p:blipFill>
        <p:spPr>
          <a:xfrm>
            <a:off x="0" y="1461650"/>
            <a:ext cx="9144000" cy="3892063"/>
          </a:xfrm>
          <a:prstGeom prst="rect">
            <a:avLst/>
          </a:prstGeom>
          <a:noFill/>
          <a:ln>
            <a:noFill/>
          </a:ln>
        </p:spPr>
      </p:pic>
      <p:pic>
        <p:nvPicPr>
          <p:cNvPr id="96" name="Google Shape;96;p3"/>
          <p:cNvPicPr preferRelativeResize="0"/>
          <p:nvPr/>
        </p:nvPicPr>
        <p:blipFill rotWithShape="1">
          <a:blip r:embed="rId4">
            <a:alphaModFix/>
          </a:blip>
          <a:srcRect b="58687" l="35692" r="3538" t="18053"/>
          <a:stretch/>
        </p:blipFill>
        <p:spPr>
          <a:xfrm>
            <a:off x="4346919" y="0"/>
            <a:ext cx="4642338" cy="9989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1"/>
          <p:cNvSpPr/>
          <p:nvPr/>
        </p:nvSpPr>
        <p:spPr>
          <a:xfrm>
            <a:off x="278325" y="1357500"/>
            <a:ext cx="8583600" cy="4587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a:solidFill>
                  <a:srgbClr val="00527D"/>
                </a:solidFill>
              </a:rPr>
              <a:t>More … than / Less … than</a:t>
            </a:r>
            <a:endParaRPr b="1">
              <a:solidFill>
                <a:srgbClr val="00527D"/>
              </a:solidFill>
            </a:endParaRPr>
          </a:p>
        </p:txBody>
      </p:sp>
      <p:sp>
        <p:nvSpPr>
          <p:cNvPr id="243" name="Google Shape;24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960"/>
              <a:buNone/>
            </a:pPr>
            <a:r>
              <a:rPr lang="en-US" sz="2960"/>
              <a:t>Can you find the French within the card sort /</a:t>
            </a:r>
            <a:endParaRPr/>
          </a:p>
          <a:p>
            <a:pPr indent="-342900" lvl="0" marL="342900" rtl="0" algn="l">
              <a:lnSpc>
                <a:spcPct val="80000"/>
              </a:lnSpc>
              <a:spcBef>
                <a:spcPts val="592"/>
              </a:spcBef>
              <a:spcAft>
                <a:spcPts val="0"/>
              </a:spcAft>
              <a:buClr>
                <a:schemeClr val="dk1"/>
              </a:buClr>
              <a:buSzPts val="2960"/>
              <a:buNone/>
            </a:pPr>
            <a:r>
              <a:rPr lang="en-US" sz="2960"/>
              <a:t>video for:</a:t>
            </a:r>
            <a:endParaRPr/>
          </a:p>
          <a:p>
            <a:pPr indent="-34290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None/>
            </a:pPr>
            <a:r>
              <a:rPr lang="en-US" sz="2960"/>
              <a:t>1 the oldest </a:t>
            </a:r>
            <a:r>
              <a:rPr lang="en-US" sz="2960">
                <a:solidFill>
                  <a:srgbClr val="FF0000"/>
                </a:solidFill>
              </a:rPr>
              <a:t>le plus ancien</a:t>
            </a:r>
            <a:endParaRPr sz="2960"/>
          </a:p>
          <a:p>
            <a:pPr indent="-342900" lvl="0" marL="342900" rtl="0" algn="l">
              <a:lnSpc>
                <a:spcPct val="80000"/>
              </a:lnSpc>
              <a:spcBef>
                <a:spcPts val="592"/>
              </a:spcBef>
              <a:spcAft>
                <a:spcPts val="0"/>
              </a:spcAft>
              <a:buClr>
                <a:schemeClr val="dk1"/>
              </a:buClr>
              <a:buSzPts val="2960"/>
              <a:buNone/>
            </a:pPr>
            <a:r>
              <a:rPr lang="en-US" sz="2960"/>
              <a:t>2 the most popular </a:t>
            </a:r>
            <a:r>
              <a:rPr lang="en-US" sz="2960">
                <a:solidFill>
                  <a:srgbClr val="FF0000"/>
                </a:solidFill>
              </a:rPr>
              <a:t>le plus populaire</a:t>
            </a:r>
            <a:endParaRPr sz="2960"/>
          </a:p>
          <a:p>
            <a:pPr indent="-342900" lvl="0" marL="342900" rtl="0" algn="l">
              <a:lnSpc>
                <a:spcPct val="80000"/>
              </a:lnSpc>
              <a:spcBef>
                <a:spcPts val="592"/>
              </a:spcBef>
              <a:spcAft>
                <a:spcPts val="0"/>
              </a:spcAft>
              <a:buClr>
                <a:schemeClr val="dk1"/>
              </a:buClr>
              <a:buSzPts val="2960"/>
              <a:buNone/>
            </a:pPr>
            <a:r>
              <a:rPr lang="en-US" sz="2960"/>
              <a:t>3 the most reliable </a:t>
            </a:r>
            <a:r>
              <a:rPr lang="en-US" sz="2960">
                <a:solidFill>
                  <a:srgbClr val="FF0000"/>
                </a:solidFill>
              </a:rPr>
              <a:t>le plus fiable</a:t>
            </a:r>
            <a:endParaRPr sz="2960">
              <a:solidFill>
                <a:srgbClr val="FF0000"/>
              </a:solidFill>
            </a:endParaRPr>
          </a:p>
          <a:p>
            <a:pPr indent="-342900" lvl="0" marL="342900" rtl="0" algn="l">
              <a:lnSpc>
                <a:spcPct val="80000"/>
              </a:lnSpc>
              <a:spcBef>
                <a:spcPts val="592"/>
              </a:spcBef>
              <a:spcAft>
                <a:spcPts val="0"/>
              </a:spcAft>
              <a:buClr>
                <a:schemeClr val="dk1"/>
              </a:buClr>
              <a:buSzPts val="2960"/>
              <a:buNone/>
            </a:pPr>
            <a:r>
              <a:rPr lang="en-US" sz="2960"/>
              <a:t>4 less polluting </a:t>
            </a:r>
            <a:r>
              <a:rPr lang="en-US" sz="2960">
                <a:solidFill>
                  <a:srgbClr val="FF0000"/>
                </a:solidFill>
              </a:rPr>
              <a:t>moins polluant</a:t>
            </a:r>
            <a:endParaRPr sz="2960"/>
          </a:p>
          <a:p>
            <a:pPr indent="-342900" lvl="0" marL="342900" rtl="0" algn="l">
              <a:lnSpc>
                <a:spcPct val="80000"/>
              </a:lnSpc>
              <a:spcBef>
                <a:spcPts val="592"/>
              </a:spcBef>
              <a:spcAft>
                <a:spcPts val="0"/>
              </a:spcAft>
              <a:buClr>
                <a:schemeClr val="dk1"/>
              </a:buClr>
              <a:buSzPts val="2960"/>
              <a:buNone/>
            </a:pPr>
            <a:r>
              <a:rPr lang="en-US" sz="2960"/>
              <a:t>5 the most eco-friendly </a:t>
            </a:r>
            <a:r>
              <a:rPr lang="en-US" sz="2960">
                <a:solidFill>
                  <a:srgbClr val="FF0000"/>
                </a:solidFill>
              </a:rPr>
              <a:t>le plus écologique</a:t>
            </a:r>
            <a:endParaRPr sz="2960"/>
          </a:p>
          <a:p>
            <a:pPr indent="-342900" lvl="0" marL="342900" rtl="0" algn="l">
              <a:lnSpc>
                <a:spcPct val="80000"/>
              </a:lnSpc>
              <a:spcBef>
                <a:spcPts val="592"/>
              </a:spcBef>
              <a:spcAft>
                <a:spcPts val="0"/>
              </a:spcAft>
              <a:buClr>
                <a:schemeClr val="dk1"/>
              </a:buClr>
              <a:buSzPts val="2960"/>
              <a:buNone/>
            </a:pPr>
            <a:r>
              <a:rPr lang="en-US" sz="2960"/>
              <a:t>6 the fastest </a:t>
            </a:r>
            <a:r>
              <a:rPr lang="en-US" sz="2960">
                <a:solidFill>
                  <a:srgbClr val="FF0000"/>
                </a:solidFill>
              </a:rPr>
              <a:t>le plus rapide</a:t>
            </a:r>
            <a:endParaRPr sz="2960"/>
          </a:p>
          <a:p>
            <a:pPr indent="-342900" lvl="0" marL="342900" rtl="0" algn="l">
              <a:lnSpc>
                <a:spcPct val="80000"/>
              </a:lnSpc>
              <a:spcBef>
                <a:spcPts val="592"/>
              </a:spcBef>
              <a:spcAft>
                <a:spcPts val="0"/>
              </a:spcAft>
              <a:buClr>
                <a:schemeClr val="dk1"/>
              </a:buClr>
              <a:buSzPts val="2960"/>
              <a:buNone/>
            </a:pPr>
            <a:r>
              <a:t/>
            </a:r>
            <a:endParaRPr sz="2960"/>
          </a:p>
          <a:p>
            <a:pPr indent="-342900" lvl="0" marL="342900" rtl="0" algn="l">
              <a:lnSpc>
                <a:spcPct val="80000"/>
              </a:lnSpc>
              <a:spcBef>
                <a:spcPts val="592"/>
              </a:spcBef>
              <a:spcAft>
                <a:spcPts val="0"/>
              </a:spcAft>
              <a:buClr>
                <a:schemeClr val="dk1"/>
              </a:buClr>
              <a:buSzPts val="2960"/>
              <a:buNone/>
            </a:pPr>
            <a:r>
              <a:t/>
            </a:r>
            <a:endParaRPr sz="296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2">
            <a:hlinkClick r:id="rId3"/>
          </p:cNvPr>
          <p:cNvPicPr preferRelativeResize="0"/>
          <p:nvPr/>
        </p:nvPicPr>
        <p:blipFill>
          <a:blip r:embed="rId4">
            <a:alphaModFix/>
          </a:blip>
          <a:stretch>
            <a:fillRect/>
          </a:stretch>
        </p:blipFill>
        <p:spPr>
          <a:xfrm>
            <a:off x="152400" y="1190525"/>
            <a:ext cx="8839202" cy="38505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g7de3210d12_0_19"/>
          <p:cNvPicPr preferRelativeResize="0"/>
          <p:nvPr/>
        </p:nvPicPr>
        <p:blipFill rotWithShape="1">
          <a:blip r:embed="rId3">
            <a:alphaModFix/>
          </a:blip>
          <a:srcRect b="0" l="0" r="0" t="0"/>
          <a:stretch/>
        </p:blipFill>
        <p:spPr>
          <a:xfrm>
            <a:off x="2571826" y="2560624"/>
            <a:ext cx="4000350" cy="1161775"/>
          </a:xfrm>
          <a:prstGeom prst="rect">
            <a:avLst/>
          </a:prstGeom>
          <a:noFill/>
          <a:ln>
            <a:noFill/>
          </a:ln>
        </p:spPr>
      </p:pic>
      <p:pic>
        <p:nvPicPr>
          <p:cNvPr id="254" name="Google Shape;254;g7de3210d12_0_19"/>
          <p:cNvPicPr preferRelativeResize="0"/>
          <p:nvPr/>
        </p:nvPicPr>
        <p:blipFill rotWithShape="1">
          <a:blip r:embed="rId4">
            <a:alphaModFix/>
          </a:blip>
          <a:srcRect b="0" l="0" r="0" t="0"/>
          <a:stretch/>
        </p:blipFill>
        <p:spPr>
          <a:xfrm>
            <a:off x="2571821" y="3829569"/>
            <a:ext cx="1484869" cy="992644"/>
          </a:xfrm>
          <a:prstGeom prst="rect">
            <a:avLst/>
          </a:prstGeom>
          <a:noFill/>
          <a:ln>
            <a:noFill/>
          </a:ln>
        </p:spPr>
      </p:pic>
      <p:sp>
        <p:nvSpPr>
          <p:cNvPr id="255" name="Google Shape;255;g7de3210d12_0_19"/>
          <p:cNvSpPr/>
          <p:nvPr/>
        </p:nvSpPr>
        <p:spPr>
          <a:xfrm>
            <a:off x="4056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g7de3210d12_0_1"/>
          <p:cNvPicPr preferRelativeResize="0"/>
          <p:nvPr/>
        </p:nvPicPr>
        <p:blipFill rotWithShape="1">
          <a:blip r:embed="rId3">
            <a:alphaModFix/>
          </a:blip>
          <a:srcRect b="0" l="0" r="0" t="0"/>
          <a:stretch/>
        </p:blipFill>
        <p:spPr>
          <a:xfrm>
            <a:off x="4220609" y="0"/>
            <a:ext cx="4645555" cy="999831"/>
          </a:xfrm>
          <a:prstGeom prst="rect">
            <a:avLst/>
          </a:prstGeom>
          <a:noFill/>
          <a:ln>
            <a:noFill/>
          </a:ln>
        </p:spPr>
      </p:pic>
      <p:pic>
        <p:nvPicPr>
          <p:cNvPr id="103" name="Google Shape;103;g7de3210d12_0_1"/>
          <p:cNvPicPr preferRelativeResize="0"/>
          <p:nvPr/>
        </p:nvPicPr>
        <p:blipFill rotWithShape="1">
          <a:blip r:embed="rId4">
            <a:alphaModFix/>
          </a:blip>
          <a:srcRect b="48027" l="0" r="0" t="13913"/>
          <a:stretch/>
        </p:blipFill>
        <p:spPr>
          <a:xfrm>
            <a:off x="282276" y="1119725"/>
            <a:ext cx="8579448" cy="46185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5"/>
          <p:cNvSpPr/>
          <p:nvPr/>
        </p:nvSpPr>
        <p:spPr>
          <a:xfrm>
            <a:off x="278325" y="221925"/>
            <a:ext cx="8672700" cy="14697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i="1" lang="en-US" sz="3563">
                <a:solidFill>
                  <a:srgbClr val="00527D"/>
                </a:solidFill>
              </a:rPr>
              <a:t>Mon moyen de transport préféré</a:t>
            </a:r>
            <a:r>
              <a:rPr b="1" lang="en-US" sz="3563">
                <a:solidFill>
                  <a:srgbClr val="00527D"/>
                </a:solidFill>
              </a:rPr>
              <a:t>, c’est </a:t>
            </a:r>
            <a:r>
              <a:rPr b="1" lang="en-US" sz="3563" u="sng">
                <a:solidFill>
                  <a:srgbClr val="00527D"/>
                </a:solidFill>
              </a:rPr>
              <a:t>ma trotinette</a:t>
            </a:r>
            <a:endParaRPr b="1" sz="3563" u="sng">
              <a:solidFill>
                <a:srgbClr val="00527D"/>
              </a:solidFill>
            </a:endParaRPr>
          </a:p>
        </p:txBody>
      </p:sp>
      <p:pic>
        <p:nvPicPr>
          <p:cNvPr descr="scooter-1605608_1920.jpg" id="111" name="Google Shape;111;p5"/>
          <p:cNvPicPr preferRelativeResize="0"/>
          <p:nvPr>
            <p:ph idx="1" type="body"/>
          </p:nvPr>
        </p:nvPicPr>
        <p:blipFill rotWithShape="1">
          <a:blip r:embed="rId3">
            <a:alphaModFix/>
          </a:blip>
          <a:srcRect b="0" l="0" r="0" t="0"/>
          <a:stretch/>
        </p:blipFill>
        <p:spPr>
          <a:xfrm>
            <a:off x="1244775" y="1978725"/>
            <a:ext cx="6654000" cy="4526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6"/>
          <p:cNvSpPr/>
          <p:nvPr/>
        </p:nvSpPr>
        <p:spPr>
          <a:xfrm>
            <a:off x="1135575" y="388925"/>
            <a:ext cx="6913800" cy="11430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i="1" lang="en-US">
                <a:solidFill>
                  <a:srgbClr val="00527D"/>
                </a:solidFill>
              </a:rPr>
              <a:t>Je voyage</a:t>
            </a:r>
            <a:r>
              <a:rPr i="1" lang="en-US"/>
              <a:t> </a:t>
            </a:r>
            <a:r>
              <a:rPr b="1" lang="en-US">
                <a:solidFill>
                  <a:srgbClr val="FF0000"/>
                </a:solidFill>
              </a:rPr>
              <a:t>souvent</a:t>
            </a:r>
            <a:r>
              <a:rPr lang="en-US">
                <a:solidFill>
                  <a:srgbClr val="FF0000"/>
                </a:solidFill>
              </a:rPr>
              <a:t> </a:t>
            </a:r>
            <a:r>
              <a:rPr lang="en-US" u="sng">
                <a:solidFill>
                  <a:srgbClr val="00527D"/>
                </a:solidFill>
              </a:rPr>
              <a:t>en train</a:t>
            </a:r>
            <a:endParaRPr u="sng">
              <a:solidFill>
                <a:srgbClr val="00527D"/>
              </a:solidFill>
            </a:endParaRPr>
          </a:p>
        </p:txBody>
      </p:sp>
      <p:pic>
        <p:nvPicPr>
          <p:cNvPr descr="blur-1239439_1920.jpg" id="119" name="Google Shape;119;p6"/>
          <p:cNvPicPr preferRelativeResize="0"/>
          <p:nvPr>
            <p:ph idx="1" type="body"/>
          </p:nvPr>
        </p:nvPicPr>
        <p:blipFill rotWithShape="1">
          <a:blip r:embed="rId3">
            <a:alphaModFix/>
          </a:blip>
          <a:srcRect b="0" l="0" r="-79" t="0"/>
          <a:stretch/>
        </p:blipFill>
        <p:spPr>
          <a:xfrm>
            <a:off x="1118200" y="1867400"/>
            <a:ext cx="6913800" cy="452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7"/>
          <p:cNvSpPr/>
          <p:nvPr/>
        </p:nvSpPr>
        <p:spPr>
          <a:xfrm>
            <a:off x="857250" y="423050"/>
            <a:ext cx="7492500" cy="9945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i="1" lang="en-US">
                <a:solidFill>
                  <a:srgbClr val="00527D"/>
                </a:solidFill>
              </a:rPr>
              <a:t>Je voyage</a:t>
            </a:r>
            <a:r>
              <a:rPr i="1" lang="en-US"/>
              <a:t> </a:t>
            </a:r>
            <a:r>
              <a:rPr b="1" lang="en-US">
                <a:solidFill>
                  <a:srgbClr val="FF0000"/>
                </a:solidFill>
              </a:rPr>
              <a:t>rarement</a:t>
            </a:r>
            <a:r>
              <a:rPr lang="en-US"/>
              <a:t> </a:t>
            </a:r>
            <a:r>
              <a:rPr lang="en-US" u="sng">
                <a:solidFill>
                  <a:srgbClr val="00527D"/>
                </a:solidFill>
              </a:rPr>
              <a:t>en métro</a:t>
            </a:r>
            <a:endParaRPr u="sng">
              <a:solidFill>
                <a:srgbClr val="00527D"/>
              </a:solidFill>
            </a:endParaRPr>
          </a:p>
        </p:txBody>
      </p:sp>
      <p:pic>
        <p:nvPicPr>
          <p:cNvPr id="127" name="Google Shape;127;p7"/>
          <p:cNvPicPr preferRelativeResize="0"/>
          <p:nvPr/>
        </p:nvPicPr>
        <p:blipFill rotWithShape="1">
          <a:blip r:embed="rId3">
            <a:alphaModFix/>
          </a:blip>
          <a:srcRect b="0" l="0" r="0" t="0"/>
          <a:stretch/>
        </p:blipFill>
        <p:spPr>
          <a:xfrm>
            <a:off x="1263758" y="1989850"/>
            <a:ext cx="6765653" cy="45259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8"/>
          <p:cNvSpPr/>
          <p:nvPr/>
        </p:nvSpPr>
        <p:spPr>
          <a:xfrm>
            <a:off x="334000" y="411925"/>
            <a:ext cx="8539200" cy="10059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i="1" lang="en-US">
                <a:solidFill>
                  <a:srgbClr val="00527D"/>
                </a:solidFill>
              </a:rPr>
              <a:t>Je me déplace </a:t>
            </a:r>
            <a:r>
              <a:rPr b="1" lang="en-US">
                <a:solidFill>
                  <a:srgbClr val="FF0000"/>
                </a:solidFill>
              </a:rPr>
              <a:t>tous les jours</a:t>
            </a:r>
            <a:r>
              <a:rPr b="1" lang="en-US">
                <a:solidFill>
                  <a:srgbClr val="00527D"/>
                </a:solidFill>
              </a:rPr>
              <a:t> </a:t>
            </a:r>
            <a:r>
              <a:rPr lang="en-US" u="sng">
                <a:solidFill>
                  <a:srgbClr val="00527D"/>
                </a:solidFill>
              </a:rPr>
              <a:t>à pied</a:t>
            </a:r>
            <a:endParaRPr u="sng">
              <a:solidFill>
                <a:srgbClr val="00527D"/>
              </a:solidFill>
            </a:endParaRPr>
          </a:p>
        </p:txBody>
      </p:sp>
      <p:pic>
        <p:nvPicPr>
          <p:cNvPr descr="hiking-1149891_1920.jpg" id="135" name="Google Shape;135;p8"/>
          <p:cNvPicPr preferRelativeResize="0"/>
          <p:nvPr>
            <p:ph idx="1" type="body"/>
          </p:nvPr>
        </p:nvPicPr>
        <p:blipFill rotWithShape="1">
          <a:blip r:embed="rId3">
            <a:alphaModFix/>
          </a:blip>
          <a:srcRect b="0" l="0" r="0" t="0"/>
          <a:stretch/>
        </p:blipFill>
        <p:spPr>
          <a:xfrm>
            <a:off x="1230550" y="1878525"/>
            <a:ext cx="6794700" cy="452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9"/>
          <p:cNvSpPr/>
          <p:nvPr/>
        </p:nvSpPr>
        <p:spPr>
          <a:xfrm>
            <a:off x="378525" y="456450"/>
            <a:ext cx="8461200" cy="9612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i="1" lang="en-US" sz="3959">
                <a:solidFill>
                  <a:srgbClr val="00527D"/>
                </a:solidFill>
              </a:rPr>
              <a:t>Je prends</a:t>
            </a:r>
            <a:r>
              <a:rPr i="1" lang="en-US" sz="3959"/>
              <a:t> </a:t>
            </a:r>
            <a:r>
              <a:rPr b="1" lang="en-US" sz="3959">
                <a:solidFill>
                  <a:srgbClr val="FF0000"/>
                </a:solidFill>
              </a:rPr>
              <a:t>quotidiennement</a:t>
            </a:r>
            <a:r>
              <a:rPr lang="en-US" sz="3959"/>
              <a:t> </a:t>
            </a:r>
            <a:r>
              <a:rPr lang="en-US" sz="3959" u="sng">
                <a:solidFill>
                  <a:srgbClr val="00527D"/>
                </a:solidFill>
              </a:rPr>
              <a:t>mon vélo</a:t>
            </a:r>
            <a:endParaRPr sz="3959" u="sng">
              <a:solidFill>
                <a:srgbClr val="00527D"/>
              </a:solidFill>
            </a:endParaRPr>
          </a:p>
        </p:txBody>
      </p:sp>
      <p:pic>
        <p:nvPicPr>
          <p:cNvPr descr="girl-1906405_1920.jpg" id="143" name="Google Shape;143;p9"/>
          <p:cNvPicPr preferRelativeResize="0"/>
          <p:nvPr>
            <p:ph idx="1" type="body"/>
          </p:nvPr>
        </p:nvPicPr>
        <p:blipFill rotWithShape="1">
          <a:blip r:embed="rId3">
            <a:alphaModFix/>
          </a:blip>
          <a:srcRect b="0" l="0" r="0" t="0"/>
          <a:stretch/>
        </p:blipFill>
        <p:spPr>
          <a:xfrm>
            <a:off x="1365425" y="1800600"/>
            <a:ext cx="6412800" cy="452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0"/>
          <p:cNvSpPr/>
          <p:nvPr/>
        </p:nvSpPr>
        <p:spPr>
          <a:xfrm>
            <a:off x="857250" y="211525"/>
            <a:ext cx="7603800" cy="12804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i="1" lang="en-US" sz="3563">
                <a:solidFill>
                  <a:srgbClr val="00527D"/>
                </a:solidFill>
              </a:rPr>
              <a:t>Je voyage</a:t>
            </a:r>
            <a:r>
              <a:rPr i="1" lang="en-US" sz="3563"/>
              <a:t> </a:t>
            </a:r>
            <a:r>
              <a:rPr b="1" lang="en-US" sz="3563">
                <a:solidFill>
                  <a:srgbClr val="FF0000"/>
                </a:solidFill>
              </a:rPr>
              <a:t>deux fois par semaine </a:t>
            </a:r>
            <a:br>
              <a:rPr b="1" lang="en-US" sz="3563"/>
            </a:br>
            <a:r>
              <a:rPr lang="en-US" sz="3563" u="sng">
                <a:solidFill>
                  <a:srgbClr val="00527D"/>
                </a:solidFill>
              </a:rPr>
              <a:t>en voiture</a:t>
            </a:r>
            <a:r>
              <a:rPr lang="en-US" sz="3563">
                <a:solidFill>
                  <a:srgbClr val="00527D"/>
                </a:solidFill>
              </a:rPr>
              <a:t>.</a:t>
            </a:r>
            <a:endParaRPr sz="3563">
              <a:solidFill>
                <a:srgbClr val="00527D"/>
              </a:solidFill>
            </a:endParaRPr>
          </a:p>
        </p:txBody>
      </p:sp>
      <p:pic>
        <p:nvPicPr>
          <p:cNvPr descr="auto-1399087_1920.jpg" id="151" name="Google Shape;151;p10"/>
          <p:cNvPicPr preferRelativeResize="0"/>
          <p:nvPr>
            <p:ph idx="1" type="body"/>
          </p:nvPr>
        </p:nvPicPr>
        <p:blipFill rotWithShape="1">
          <a:blip r:embed="rId3">
            <a:alphaModFix/>
          </a:blip>
          <a:srcRect b="0" l="0" r="0" t="0"/>
          <a:stretch/>
        </p:blipFill>
        <p:spPr>
          <a:xfrm>
            <a:off x="1554700" y="1600200"/>
            <a:ext cx="6034500" cy="4526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2019-11-18T18:01:27Z</dcterms:created>
  <dc:creator>Suzi Bewell</dc:creator>
</cp:coreProperties>
</file>