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1" r:id="rId17"/>
    <p:sldId id="270"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YBVdU4bFpfFgPO+6DYNDsvYHF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C28B1F-9168-45CE-869A-BAB5DD93FADA}">
  <a:tblStyle styleId="{44C28B1F-9168-45CE-869A-BAB5DD93FADA}"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84" autoAdjust="0"/>
  </p:normalViewPr>
  <p:slideViewPr>
    <p:cSldViewPr snapToGrid="0">
      <p:cViewPr varScale="1">
        <p:scale>
          <a:sx n="59" d="100"/>
          <a:sy n="59" d="100"/>
        </p:scale>
        <p:origin x="17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lo.org/wcmsp5/groups/public/@ed_norm/@ipec/documents/publication/wcms_673498.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https://cdn.pixabay.com/photo/2018/03/31/10/39/poor-3277840_640.jpg</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Listening task – fill the missing gaps</a:t>
            </a:r>
            <a:endParaRPr dirty="0"/>
          </a:p>
          <a:p>
            <a:pPr marL="0" lvl="0" indent="0" algn="l" rtl="0">
              <a:spcBef>
                <a:spcPts val="0"/>
              </a:spcBef>
              <a:spcAft>
                <a:spcPts val="0"/>
              </a:spcAft>
              <a:buNone/>
            </a:pPr>
            <a:r>
              <a:rPr lang="en-US" dirty="0"/>
              <a:t>Inspired by a text taken from </a:t>
            </a:r>
            <a:r>
              <a:rPr lang="en-US" dirty="0" err="1"/>
              <a:t>Unicef</a:t>
            </a:r>
            <a:r>
              <a:rPr lang="en-US" dirty="0"/>
              <a:t> Kids BE ‘Le travail des enfants’</a:t>
            </a:r>
            <a:endParaRPr dirty="0"/>
          </a:p>
          <a:p>
            <a:pPr marL="0" lvl="0" indent="0" algn="l" rtl="0">
              <a:spcBef>
                <a:spcPts val="0"/>
              </a:spcBef>
              <a:spcAft>
                <a:spcPts val="0"/>
              </a:spcAft>
              <a:buNone/>
            </a:pPr>
            <a:r>
              <a:rPr lang="en-US" dirty="0"/>
              <a:t>www.unicef.be/kids </a:t>
            </a:r>
            <a:endParaRPr dirty="0"/>
          </a:p>
          <a:p>
            <a:pPr marL="0" lvl="0" indent="0" algn="l" rtl="0">
              <a:spcBef>
                <a:spcPts val="0"/>
              </a:spcBef>
              <a:spcAft>
                <a:spcPts val="0"/>
              </a:spcAft>
              <a:buNone/>
            </a:pPr>
            <a:endParaRPr dirty="0"/>
          </a:p>
        </p:txBody>
      </p:sp>
      <p:sp>
        <p:nvSpPr>
          <p:cNvPr id="154" name="Google Shape;15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Should some children need additional support, here are the missing words from the listening task for them to consult</a:t>
            </a:r>
            <a:endParaRPr/>
          </a:p>
        </p:txBody>
      </p:sp>
      <p:sp>
        <p:nvSpPr>
          <p:cNvPr id="162" name="Google Shape;16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Listening task – fill the missing gaps</a:t>
            </a:r>
            <a:endParaRPr/>
          </a:p>
          <a:p>
            <a:pPr marL="0" lvl="0" indent="0" algn="l" rtl="0">
              <a:spcBef>
                <a:spcPts val="0"/>
              </a:spcBef>
              <a:spcAft>
                <a:spcPts val="0"/>
              </a:spcAft>
              <a:buNone/>
            </a:pPr>
            <a:r>
              <a:rPr lang="en-US"/>
              <a:t>Inspired by a text taken from Unicef Kids BE ‘Le travail des enfants’</a:t>
            </a:r>
            <a:endParaRPr/>
          </a:p>
          <a:p>
            <a:pPr marL="0" lvl="0" indent="0" algn="l" rtl="0">
              <a:spcBef>
                <a:spcPts val="0"/>
              </a:spcBef>
              <a:spcAft>
                <a:spcPts val="0"/>
              </a:spcAft>
              <a:buNone/>
            </a:pPr>
            <a:r>
              <a:rPr lang="en-US"/>
              <a:t>www.unicef.be/kids </a:t>
            </a:r>
            <a:endParaRPr/>
          </a:p>
          <a:p>
            <a:pPr marL="0" lvl="0" indent="0" algn="l" rtl="0">
              <a:spcBef>
                <a:spcPts val="0"/>
              </a:spcBef>
              <a:spcAft>
                <a:spcPts val="0"/>
              </a:spcAft>
              <a:buNone/>
            </a:pPr>
            <a:endParaRPr/>
          </a:p>
        </p:txBody>
      </p:sp>
      <p:sp>
        <p:nvSpPr>
          <p:cNvPr id="170" name="Google Shape;17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Listening task – fill the missing gaps</a:t>
            </a:r>
            <a:endParaRPr/>
          </a:p>
          <a:p>
            <a:pPr marL="0" lvl="0" indent="0" algn="l" rtl="0">
              <a:spcBef>
                <a:spcPts val="0"/>
              </a:spcBef>
              <a:spcAft>
                <a:spcPts val="0"/>
              </a:spcAft>
              <a:buNone/>
            </a:pPr>
            <a:r>
              <a:rPr lang="en-US"/>
              <a:t>Inspired by a text taken from Unicef Kids BE ‘Le travail des enfants’</a:t>
            </a:r>
            <a:endParaRPr/>
          </a:p>
          <a:p>
            <a:pPr marL="0" lvl="0" indent="0" algn="l" rtl="0">
              <a:spcBef>
                <a:spcPts val="0"/>
              </a:spcBef>
              <a:spcAft>
                <a:spcPts val="0"/>
              </a:spcAft>
              <a:buNone/>
            </a:pPr>
            <a:r>
              <a:rPr lang="en-US"/>
              <a:t>www.unicef.be/kids </a:t>
            </a:r>
            <a:endParaRPr/>
          </a:p>
          <a:p>
            <a:pPr marL="0" lvl="0" indent="0" algn="l" rtl="0">
              <a:spcBef>
                <a:spcPts val="0"/>
              </a:spcBef>
              <a:spcAft>
                <a:spcPts val="0"/>
              </a:spcAft>
              <a:buNone/>
            </a:pPr>
            <a:endParaRPr/>
          </a:p>
        </p:txBody>
      </p:sp>
      <p:sp>
        <p:nvSpPr>
          <p:cNvPr id="178" name="Google Shape;17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Listening task – fill the missing gaps</a:t>
            </a:r>
            <a:endParaRPr/>
          </a:p>
          <a:p>
            <a:pPr marL="0" lvl="0" indent="0" algn="l" rtl="0">
              <a:spcBef>
                <a:spcPts val="0"/>
              </a:spcBef>
              <a:spcAft>
                <a:spcPts val="0"/>
              </a:spcAft>
              <a:buNone/>
            </a:pPr>
            <a:r>
              <a:rPr lang="en-US"/>
              <a:t>Inspired by a text taken from Unicef Kids BE ‘Le travail des enfants’</a:t>
            </a:r>
            <a:endParaRPr/>
          </a:p>
          <a:p>
            <a:pPr marL="0" lvl="0" indent="0" algn="l" rtl="0">
              <a:spcBef>
                <a:spcPts val="0"/>
              </a:spcBef>
              <a:spcAft>
                <a:spcPts val="0"/>
              </a:spcAft>
              <a:buNone/>
            </a:pPr>
            <a:r>
              <a:rPr lang="en-US"/>
              <a:t>www.unicef.be/kids </a:t>
            </a:r>
            <a:endParaRPr/>
          </a:p>
          <a:p>
            <a:pPr marL="0" lvl="0" indent="0" algn="l" rtl="0">
              <a:spcBef>
                <a:spcPts val="0"/>
              </a:spcBef>
              <a:spcAft>
                <a:spcPts val="0"/>
              </a:spcAft>
              <a:buNone/>
            </a:pPr>
            <a:endParaRPr/>
          </a:p>
        </p:txBody>
      </p:sp>
      <p:sp>
        <p:nvSpPr>
          <p:cNvPr id="187" name="Google Shape;18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e40617daa_0_19: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e40617daa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40617da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40617d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e40617d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40617da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e40617da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e40617daa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Generate a discussion around the images and what they think the topic might be</a:t>
            </a:r>
            <a:endParaRPr/>
          </a:p>
          <a:p>
            <a:pPr marL="0" lvl="0" indent="0" algn="l" rtl="0">
              <a:spcBef>
                <a:spcPts val="0"/>
              </a:spcBef>
              <a:spcAft>
                <a:spcPts val="0"/>
              </a:spcAft>
              <a:buNone/>
            </a:pPr>
            <a:r>
              <a:rPr lang="en-US"/>
              <a:t>Revisit at the end of the unit of work as part of a creative HW task</a:t>
            </a:r>
            <a:endParaRPr/>
          </a:p>
          <a:p>
            <a:pPr marL="0" lvl="0" indent="0" algn="l" rtl="0">
              <a:spcBef>
                <a:spcPts val="0"/>
              </a:spcBef>
              <a:spcAft>
                <a:spcPts val="0"/>
              </a:spcAft>
              <a:buClr>
                <a:schemeClr val="dk1"/>
              </a:buClr>
              <a:buFont typeface="Arial"/>
              <a:buNone/>
            </a:pPr>
            <a:r>
              <a:rPr lang="en-US" u="sng">
                <a:solidFill>
                  <a:schemeClr val="hlink"/>
                </a:solidFill>
                <a:hlinkClick r:id="rId3"/>
              </a:rPr>
              <a:t>https://www.ilo.org/wcmsp5/groups/public/@ed_norm/@ipec/documents/publication/wcms_673498.pdf</a:t>
            </a:r>
            <a:r>
              <a:rPr lang="en-US"/>
              <a:t> (p1)</a:t>
            </a:r>
            <a:endParaRPr/>
          </a:p>
        </p:txBody>
      </p:sp>
      <p:sp>
        <p:nvSpPr>
          <p:cNvPr id="107" name="Google Shape;10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Dictionary task – ask pupils to pair up and find the English for the 15 phrases highlighted and then go over the meaning of the text together to give them a greater understanding of the key issues</a:t>
            </a:r>
            <a:endParaRPr/>
          </a:p>
          <a:p>
            <a:pPr marL="0" lvl="0" indent="0" algn="l" rtl="0">
              <a:spcBef>
                <a:spcPts val="0"/>
              </a:spcBef>
              <a:spcAft>
                <a:spcPts val="0"/>
              </a:spcAft>
              <a:buNone/>
            </a:pPr>
            <a:r>
              <a:rPr lang="en-US"/>
              <a:t>Inspired by a text taken from Unicef Kids BE ‘Le travail des enfants’</a:t>
            </a:r>
            <a:endParaRPr/>
          </a:p>
          <a:p>
            <a:pPr marL="0" lvl="0" indent="0" algn="l" rtl="0">
              <a:spcBef>
                <a:spcPts val="0"/>
              </a:spcBef>
              <a:spcAft>
                <a:spcPts val="0"/>
              </a:spcAft>
              <a:buNone/>
            </a:pPr>
            <a:r>
              <a:rPr lang="en-US"/>
              <a:t>www.unicef.be/kids </a:t>
            </a:r>
            <a:endParaRPr/>
          </a:p>
        </p:txBody>
      </p:sp>
      <p:sp>
        <p:nvSpPr>
          <p:cNvPr id="116" name="Google Shape;11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Vocab list to complete</a:t>
            </a:r>
            <a:endParaRPr/>
          </a:p>
        </p:txBody>
      </p:sp>
      <p:sp>
        <p:nvSpPr>
          <p:cNvPr id="125" name="Google Shape;12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Translation task – correct the English according to the French text – 3 mistakes </a:t>
            </a:r>
            <a:endParaRPr dirty="0"/>
          </a:p>
          <a:p>
            <a:pPr marL="0" lvl="0" indent="0" algn="l" rtl="0">
              <a:spcBef>
                <a:spcPts val="0"/>
              </a:spcBef>
              <a:spcAft>
                <a:spcPts val="0"/>
              </a:spcAft>
              <a:buNone/>
            </a:pPr>
            <a:r>
              <a:rPr lang="en-US" dirty="0"/>
              <a:t>Source: https://www.ilo.org/wcmsp5/groups/public/@ed_norm/@ipec/documents/publication/wcms_673498.pdf (p2) (International </a:t>
            </a:r>
            <a:r>
              <a:rPr lang="en-US" dirty="0" err="1"/>
              <a:t>Labour</a:t>
            </a:r>
            <a:r>
              <a:rPr lang="en-US" dirty="0"/>
              <a:t> Organization)</a:t>
            </a:r>
            <a:endParaRPr dirty="0"/>
          </a:p>
        </p:txBody>
      </p:sp>
      <p:sp>
        <p:nvSpPr>
          <p:cNvPr id="132" name="Google Shape;13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Translation task – correct the English according to the French text – 3 mistakes </a:t>
            </a:r>
            <a:endParaRPr/>
          </a:p>
          <a:p>
            <a:pPr marL="0" lvl="0" indent="0" algn="l" rtl="0">
              <a:spcBef>
                <a:spcPts val="0"/>
              </a:spcBef>
              <a:spcAft>
                <a:spcPts val="0"/>
              </a:spcAft>
              <a:buNone/>
            </a:pPr>
            <a:r>
              <a:rPr lang="en-US"/>
              <a:t>Source: https://www.ilo.org/wcmsp5/groups/public/@ed_norm/@ipec/documents/publication/wcms_673498.pdf</a:t>
            </a:r>
            <a:endParaRPr/>
          </a:p>
        </p:txBody>
      </p:sp>
      <p:sp>
        <p:nvSpPr>
          <p:cNvPr id="140" name="Google Shape;14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Word document – wall quiz</a:t>
            </a:r>
            <a:endParaRPr/>
          </a:p>
        </p:txBody>
      </p:sp>
      <p:sp>
        <p:nvSpPr>
          <p:cNvPr id="148" name="Google Shape;14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abourbehindthelabel.net/wp-content/uploads/2019/06/TailoredWagesUK-FP-updated.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a:blip r:embed="rId3">
            <a:alphaModFix/>
          </a:blip>
          <a:stretch>
            <a:fillRect/>
          </a:stretch>
        </p:blipFill>
        <p:spPr>
          <a:xfrm>
            <a:off x="0" y="0"/>
            <a:ext cx="9144000" cy="6858000"/>
          </a:xfrm>
          <a:prstGeom prst="rect">
            <a:avLst/>
          </a:prstGeom>
          <a:noFill/>
          <a:ln>
            <a:noFill/>
          </a:ln>
        </p:spPr>
      </p:pic>
      <p:sp>
        <p:nvSpPr>
          <p:cNvPr id="89" name="Google Shape;89;p1"/>
          <p:cNvSpPr txBox="1"/>
          <p:nvPr/>
        </p:nvSpPr>
        <p:spPr>
          <a:xfrm>
            <a:off x="175875" y="131150"/>
            <a:ext cx="52806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rgbClr val="FFFFFF"/>
                </a:solidFill>
                <a:latin typeface="Calibri"/>
                <a:ea typeface="Calibri"/>
                <a:cs typeface="Calibri"/>
                <a:sym typeface="Calibri"/>
              </a:rPr>
              <a:t>Travail décent et </a:t>
            </a:r>
            <a:endParaRPr sz="4000"/>
          </a:p>
          <a:p>
            <a:pPr marL="0" marR="0" lvl="0" indent="0" algn="l" rtl="0">
              <a:spcBef>
                <a:spcPts val="0"/>
              </a:spcBef>
              <a:spcAft>
                <a:spcPts val="0"/>
              </a:spcAft>
              <a:buNone/>
            </a:pPr>
            <a:r>
              <a:rPr lang="en-US" sz="4000" b="1" i="0" u="none" strike="noStrike" cap="none">
                <a:solidFill>
                  <a:srgbClr val="FFFFFF"/>
                </a:solidFill>
                <a:latin typeface="Calibri"/>
                <a:ea typeface="Calibri"/>
                <a:cs typeface="Calibri"/>
                <a:sym typeface="Calibri"/>
              </a:rPr>
              <a:t>croissance économique:</a:t>
            </a:r>
            <a:endParaRPr sz="4000" b="1" i="0" u="none" strike="noStrike" cap="none">
              <a:solidFill>
                <a:srgbClr val="FFFFFF"/>
              </a:solidFill>
              <a:latin typeface="Calibri"/>
              <a:ea typeface="Calibri"/>
              <a:cs typeface="Calibri"/>
              <a:sym typeface="Calibri"/>
            </a:endParaRPr>
          </a:p>
          <a:p>
            <a:pPr marL="0" marR="0" lvl="0" indent="0" algn="l" rtl="0">
              <a:spcBef>
                <a:spcPts val="0"/>
              </a:spcBef>
              <a:spcAft>
                <a:spcPts val="0"/>
              </a:spcAft>
              <a:buNone/>
            </a:pPr>
            <a:r>
              <a:rPr lang="en-US" sz="3000" b="1">
                <a:solidFill>
                  <a:srgbClr val="FFFFFF"/>
                </a:solidFill>
                <a:latin typeface="Calibri"/>
                <a:ea typeface="Calibri"/>
                <a:cs typeface="Calibri"/>
                <a:sym typeface="Calibri"/>
              </a:rPr>
              <a:t>Lesson 1</a:t>
            </a:r>
            <a:endParaRPr sz="3000"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33;p34">
            <a:extLst>
              <a:ext uri="{FF2B5EF4-FFF2-40B4-BE49-F238E27FC236}">
                <a16:creationId xmlns:a16="http://schemas.microsoft.com/office/drawing/2014/main" id="{C048023F-F1CE-46CD-A45B-610A5B3BCDD5}"/>
              </a:ext>
            </a:extLst>
          </p:cNvPr>
          <p:cNvPicPr preferRelativeResize="0"/>
          <p:nvPr/>
        </p:nvPicPr>
        <p:blipFill>
          <a:blip r:embed="rId4">
            <a:alphaModFix/>
          </a:blip>
          <a:stretch>
            <a:fillRect/>
          </a:stretch>
        </p:blipFill>
        <p:spPr>
          <a:xfrm>
            <a:off x="2590800" y="3124200"/>
            <a:ext cx="3962400" cy="2641600"/>
          </a:xfrm>
          <a:prstGeom prst="rect">
            <a:avLst/>
          </a:prstGeom>
          <a:noFill/>
          <a:ln>
            <a:noFill/>
          </a:ln>
        </p:spPr>
      </p:pic>
      <p:sp>
        <p:nvSpPr>
          <p:cNvPr id="2" name="Title 1">
            <a:extLst>
              <a:ext uri="{FF2B5EF4-FFF2-40B4-BE49-F238E27FC236}">
                <a16:creationId xmlns:a16="http://schemas.microsoft.com/office/drawing/2014/main" id="{35F6BBF7-B629-49C6-A44B-5CB22045F5B4}"/>
              </a:ext>
            </a:extLst>
          </p:cNvPr>
          <p:cNvSpPr>
            <a:spLocks noGrp="1"/>
          </p:cNvSpPr>
          <p:nvPr>
            <p:ph type="title"/>
          </p:nvPr>
        </p:nvSpPr>
        <p:spPr/>
        <p:txBody>
          <a:bodyPr>
            <a:normAutofit/>
          </a:bodyPr>
          <a:lstStyle/>
          <a:p>
            <a:endParaRPr lang="en-GB" sz="1800" dirty="0"/>
          </a:p>
        </p:txBody>
      </p:sp>
      <p:pic>
        <p:nvPicPr>
          <p:cNvPr id="4" name="Child Labour">
            <a:hlinkClick r:id="" action="ppaction://media"/>
            <a:extLst>
              <a:ext uri="{FF2B5EF4-FFF2-40B4-BE49-F238E27FC236}">
                <a16:creationId xmlns:a16="http://schemas.microsoft.com/office/drawing/2014/main" id="{3A93EFFB-A5C0-4062-A529-9E992FE89A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92735" y="4140200"/>
            <a:ext cx="609600" cy="609600"/>
          </a:xfrm>
          <a:prstGeom prst="rect">
            <a:avLst/>
          </a:prstGeom>
        </p:spPr>
      </p:pic>
      <p:sp>
        <p:nvSpPr>
          <p:cNvPr id="5" name="Google Shape;231;p34">
            <a:extLst>
              <a:ext uri="{FF2B5EF4-FFF2-40B4-BE49-F238E27FC236}">
                <a16:creationId xmlns:a16="http://schemas.microsoft.com/office/drawing/2014/main" id="{330F4B82-B299-4C9B-BC9A-2BAFC9950421}"/>
              </a:ext>
            </a:extLst>
          </p:cNvPr>
          <p:cNvSpPr/>
          <p:nvPr/>
        </p:nvSpPr>
        <p:spPr>
          <a:xfrm>
            <a:off x="1266998" y="321470"/>
            <a:ext cx="7061075" cy="2154444"/>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FA8A0CE8-7A45-4457-8EB3-80B7C03A9743}"/>
              </a:ext>
            </a:extLst>
          </p:cNvPr>
          <p:cNvSpPr txBox="1"/>
          <p:nvPr/>
        </p:nvSpPr>
        <p:spPr>
          <a:xfrm>
            <a:off x="1812879" y="479585"/>
            <a:ext cx="6127841" cy="1969770"/>
          </a:xfrm>
          <a:prstGeom prst="rect">
            <a:avLst/>
          </a:prstGeom>
          <a:noFill/>
        </p:spPr>
        <p:txBody>
          <a:bodyPr wrap="square" rtlCol="0">
            <a:spAutoFit/>
          </a:bodyPr>
          <a:lstStyle/>
          <a:p>
            <a:pPr algn="ctr"/>
            <a:r>
              <a:rPr lang="en-US" sz="3600" b="1" dirty="0" err="1">
                <a:solidFill>
                  <a:srgbClr val="00527D"/>
                </a:solidFill>
              </a:rPr>
              <a:t>Pourquoi</a:t>
            </a:r>
            <a:r>
              <a:rPr lang="en-US" sz="3600" b="1" dirty="0">
                <a:solidFill>
                  <a:srgbClr val="00527D"/>
                </a:solidFill>
              </a:rPr>
              <a:t> le travail des enfants </a:t>
            </a:r>
            <a:r>
              <a:rPr lang="en-US" sz="3600" b="1" dirty="0" err="1">
                <a:solidFill>
                  <a:srgbClr val="00527D"/>
                </a:solidFill>
              </a:rPr>
              <a:t>existe</a:t>
            </a:r>
            <a:r>
              <a:rPr lang="en-US" sz="3600" b="1" dirty="0">
                <a:solidFill>
                  <a:srgbClr val="00527D"/>
                </a:solidFill>
              </a:rPr>
              <a:t>-t-</a:t>
            </a:r>
            <a:r>
              <a:rPr lang="en-US" sz="3600" b="1" dirty="0" err="1">
                <a:solidFill>
                  <a:srgbClr val="00527D"/>
                </a:solidFill>
              </a:rPr>
              <a:t>il</a:t>
            </a:r>
            <a:r>
              <a:rPr lang="en-US" sz="3600" b="1" dirty="0">
                <a:solidFill>
                  <a:srgbClr val="00527D"/>
                </a:solidFill>
              </a:rPr>
              <a:t>?</a:t>
            </a:r>
          </a:p>
          <a:p>
            <a:pPr algn="ctr"/>
            <a:endParaRPr lang="en-US" sz="1800" b="1" dirty="0">
              <a:solidFill>
                <a:srgbClr val="00527D"/>
              </a:solidFill>
            </a:endParaRPr>
          </a:p>
          <a:p>
            <a:pPr algn="ctr"/>
            <a:r>
              <a:rPr lang="en-US" sz="1800" b="1" dirty="0">
                <a:solidFill>
                  <a:schemeClr val="tx1"/>
                </a:solidFill>
              </a:rPr>
              <a:t>Listening activity</a:t>
            </a:r>
            <a:endParaRPr lang="en-GB" sz="1800" dirty="0">
              <a:solidFill>
                <a:schemeClr val="tx1"/>
              </a:solidFill>
            </a:endParaRPr>
          </a:p>
          <a:p>
            <a:endParaRPr lang="en-GB" dirty="0"/>
          </a:p>
        </p:txBody>
      </p:sp>
    </p:spTree>
    <p:extLst>
      <p:ext uri="{BB962C8B-B14F-4D97-AF65-F5344CB8AC3E}">
        <p14:creationId xmlns:p14="http://schemas.microsoft.com/office/powerpoint/2010/main" val="9096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7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p:nvPr/>
        </p:nvSpPr>
        <p:spPr>
          <a:xfrm>
            <a:off x="167200" y="1152125"/>
            <a:ext cx="8876400" cy="5617800"/>
          </a:xfrm>
          <a:prstGeom prst="roundRect">
            <a:avLst>
              <a:gd name="adj" fmla="val 1298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dirty="0" err="1">
                <a:solidFill>
                  <a:srgbClr val="00527D"/>
                </a:solidFill>
              </a:rPr>
              <a:t>Pourquoi</a:t>
            </a:r>
            <a:r>
              <a:rPr lang="en-US" sz="3600" b="1" dirty="0">
                <a:solidFill>
                  <a:srgbClr val="00527D"/>
                </a:solidFill>
              </a:rPr>
              <a:t> le travail des enfants </a:t>
            </a:r>
            <a:r>
              <a:rPr lang="en-US" sz="3600" b="1" dirty="0" err="1">
                <a:solidFill>
                  <a:srgbClr val="00527D"/>
                </a:solidFill>
              </a:rPr>
              <a:t>existe</a:t>
            </a:r>
            <a:r>
              <a:rPr lang="en-US" sz="3600" b="1" dirty="0">
                <a:solidFill>
                  <a:srgbClr val="00527D"/>
                </a:solidFill>
              </a:rPr>
              <a:t>-t-</a:t>
            </a:r>
            <a:r>
              <a:rPr lang="en-US" sz="3600" b="1" dirty="0" err="1">
                <a:solidFill>
                  <a:srgbClr val="00527D"/>
                </a:solidFill>
              </a:rPr>
              <a:t>il</a:t>
            </a:r>
            <a:r>
              <a:rPr lang="en-US" sz="3600" b="1" dirty="0">
                <a:solidFill>
                  <a:srgbClr val="00527D"/>
                </a:solidFill>
              </a:rPr>
              <a:t>?</a:t>
            </a:r>
            <a:endParaRPr sz="3600" b="1" dirty="0">
              <a:solidFill>
                <a:srgbClr val="00527D"/>
              </a:solidFill>
            </a:endParaRPr>
          </a:p>
        </p:txBody>
      </p:sp>
      <p:sp>
        <p:nvSpPr>
          <p:cNvPr id="158" name="Google Shape;158;p12"/>
          <p:cNvSpPr txBox="1">
            <a:spLocks noGrp="1"/>
          </p:cNvSpPr>
          <p:nvPr>
            <p:ph type="body" idx="1"/>
          </p:nvPr>
        </p:nvSpPr>
        <p:spPr>
          <a:xfrm>
            <a:off x="457200" y="1417638"/>
            <a:ext cx="8229600" cy="51863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321"/>
              <a:buNone/>
            </a:pPr>
            <a:r>
              <a:rPr lang="en-US" sz="2321"/>
              <a:t>I</a:t>
            </a:r>
            <a:r>
              <a:rPr lang="en-US" sz="2400"/>
              <a:t>l y a plusieurs raisons:</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La </a:t>
            </a:r>
            <a:r>
              <a:rPr lang="en-US" sz="2400"/>
              <a:t>__________– sans le _________ des enfants, la famille ne dispose pas ______ d’argent pour ________ et pour survivre.  Le salaire des ________ seulement n’est pas suffisant.</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Manque de bonnes </a:t>
            </a:r>
            <a:r>
              <a:rPr lang="en-US" sz="2400"/>
              <a:t>________</a:t>
            </a:r>
            <a:r>
              <a:rPr lang="en-US" sz="2400" b="1"/>
              <a:t> </a:t>
            </a:r>
            <a:r>
              <a:rPr lang="en-US" sz="2400"/>
              <a:t>– si l’école est ____ chère, si elle n’est pas de bonne ________ , si on ne leur explique pas son importance, beaucoup de parents préfèrent que leurs enfants __________ plutôt que d’aller à l’école.</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Les enfants doivent </a:t>
            </a:r>
            <a:r>
              <a:rPr lang="en-US" sz="2400"/>
              <a:t>___________</a:t>
            </a:r>
            <a:r>
              <a:rPr lang="en-US" sz="2400" b="1"/>
              <a:t> d’eux-mêmes </a:t>
            </a:r>
            <a:r>
              <a:rPr lang="en-US" sz="2400"/>
              <a:t>– certains enfants n’ont plus de parents à cause des ______, du SIDA ou d’autres maladies et ils n’ont plus personne pour les _______.</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Les enfants sont plus </a:t>
            </a:r>
            <a:r>
              <a:rPr lang="en-US" sz="2400"/>
              <a:t>__________ </a:t>
            </a:r>
            <a:r>
              <a:rPr lang="en-US" sz="2400" b="1"/>
              <a:t>utilisés dans les travaux pénibles que les adultes</a:t>
            </a:r>
            <a:r>
              <a:rPr lang="en-US" sz="2400"/>
              <a:t> – ils sont ______ et souples et ils ont moins de __________ à ramper dans les espaces petits et bas comme des mines.  Ce sont aussi des employés bon _______: ils ont un salaire beaucoup plus ____ de celui des adultes.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a:solidFill>
                  <a:srgbClr val="00527D"/>
                </a:solidFill>
              </a:rPr>
              <a:t>Pourquoi le travail des enfants existe-t-il?</a:t>
            </a:r>
            <a:endParaRPr sz="3600">
              <a:solidFill>
                <a:srgbClr val="00527D"/>
              </a:solidFill>
            </a:endParaRPr>
          </a:p>
        </p:txBody>
      </p:sp>
      <p:sp>
        <p:nvSpPr>
          <p:cNvPr id="165" name="Google Shape;165;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en-US"/>
              <a:t>Additional support:</a:t>
            </a: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a:p>
            <a:pPr marL="342900" lvl="0" indent="-342900" algn="l" rtl="0">
              <a:spcBef>
                <a:spcPts val="640"/>
              </a:spcBef>
              <a:spcAft>
                <a:spcPts val="0"/>
              </a:spcAft>
              <a:buClr>
                <a:schemeClr val="dk1"/>
              </a:buClr>
              <a:buSzPts val="3200"/>
              <a:buNone/>
            </a:pPr>
            <a:endParaRPr/>
          </a:p>
        </p:txBody>
      </p:sp>
      <p:graphicFrame>
        <p:nvGraphicFramePr>
          <p:cNvPr id="166" name="Google Shape;166;p13"/>
          <p:cNvGraphicFramePr/>
          <p:nvPr/>
        </p:nvGraphicFramePr>
        <p:xfrm>
          <a:off x="457200" y="2641600"/>
          <a:ext cx="7975625" cy="2341285"/>
        </p:xfrm>
        <a:graphic>
          <a:graphicData uri="http://schemas.openxmlformats.org/drawingml/2006/table">
            <a:tbl>
              <a:tblPr firstRow="1" bandRow="1">
                <a:noFill/>
                <a:tableStyleId>{44C28B1F-9168-45CE-869A-BAB5DD93FADA}</a:tableStyleId>
              </a:tblPr>
              <a:tblGrid>
                <a:gridCol w="1595125">
                  <a:extLst>
                    <a:ext uri="{9D8B030D-6E8A-4147-A177-3AD203B41FA5}">
                      <a16:colId xmlns:a16="http://schemas.microsoft.com/office/drawing/2014/main" val="20000"/>
                    </a:ext>
                  </a:extLst>
                </a:gridCol>
                <a:gridCol w="1595125">
                  <a:extLst>
                    <a:ext uri="{9D8B030D-6E8A-4147-A177-3AD203B41FA5}">
                      <a16:colId xmlns:a16="http://schemas.microsoft.com/office/drawing/2014/main" val="20001"/>
                    </a:ext>
                  </a:extLst>
                </a:gridCol>
                <a:gridCol w="1595125">
                  <a:extLst>
                    <a:ext uri="{9D8B030D-6E8A-4147-A177-3AD203B41FA5}">
                      <a16:colId xmlns:a16="http://schemas.microsoft.com/office/drawing/2014/main" val="20002"/>
                    </a:ext>
                  </a:extLst>
                </a:gridCol>
                <a:gridCol w="1595125">
                  <a:extLst>
                    <a:ext uri="{9D8B030D-6E8A-4147-A177-3AD203B41FA5}">
                      <a16:colId xmlns:a16="http://schemas.microsoft.com/office/drawing/2014/main" val="20003"/>
                    </a:ext>
                  </a:extLst>
                </a:gridCol>
                <a:gridCol w="1595125">
                  <a:extLst>
                    <a:ext uri="{9D8B030D-6E8A-4147-A177-3AD203B41FA5}">
                      <a16:colId xmlns:a16="http://schemas.microsoft.com/office/drawing/2014/main" val="20004"/>
                    </a:ext>
                  </a:extLst>
                </a:gridCol>
              </a:tblGrid>
              <a:tr h="526425">
                <a:tc>
                  <a:txBody>
                    <a:bodyPr/>
                    <a:lstStyle/>
                    <a:p>
                      <a:pPr marL="0" marR="0" lvl="0" indent="0" algn="ctr" rtl="0">
                        <a:spcBef>
                          <a:spcPts val="0"/>
                        </a:spcBef>
                        <a:spcAft>
                          <a:spcPts val="0"/>
                        </a:spcAft>
                        <a:buNone/>
                      </a:pPr>
                      <a:r>
                        <a:rPr lang="en-US" sz="2200" u="none" strike="noStrike" cap="none">
                          <a:solidFill>
                            <a:srgbClr val="FF0000"/>
                          </a:solidFill>
                        </a:rPr>
                        <a:t>manger</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travail</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assez</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parents</a:t>
                      </a:r>
                      <a:r>
                        <a:rPr lang="en-US" sz="2200" u="none" strike="noStrike" cap="none"/>
                        <a:t> </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qualité</a:t>
                      </a:r>
                      <a:endParaRPr sz="22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526425">
                <a:tc>
                  <a:txBody>
                    <a:bodyPr/>
                    <a:lstStyle/>
                    <a:p>
                      <a:pPr marL="0" marR="0" lvl="0" indent="0" algn="ctr" rtl="0">
                        <a:spcBef>
                          <a:spcPts val="0"/>
                        </a:spcBef>
                        <a:spcAft>
                          <a:spcPts val="0"/>
                        </a:spcAft>
                        <a:buNone/>
                      </a:pPr>
                      <a:r>
                        <a:rPr lang="en-US" sz="2200" u="none" strike="noStrike" cap="none">
                          <a:solidFill>
                            <a:srgbClr val="FF0000"/>
                          </a:solidFill>
                        </a:rPr>
                        <a:t>guerres</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b="1" u="none" strike="noStrike" cap="none">
                          <a:solidFill>
                            <a:srgbClr val="FF0000"/>
                          </a:solidFill>
                        </a:rPr>
                        <a:t>écoles</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bas</a:t>
                      </a:r>
                      <a:endParaRPr sz="2200" u="none" strike="noStrike" cap="none">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difficultés</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protéger</a:t>
                      </a:r>
                      <a:endParaRPr sz="2200"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526425">
                <a:tc>
                  <a:txBody>
                    <a:bodyPr/>
                    <a:lstStyle/>
                    <a:p>
                      <a:pPr marL="0" marR="0" lvl="0" indent="0" algn="ctr" rtl="0">
                        <a:spcBef>
                          <a:spcPts val="0"/>
                        </a:spcBef>
                        <a:spcAft>
                          <a:spcPts val="0"/>
                        </a:spcAft>
                        <a:buNone/>
                      </a:pPr>
                      <a:r>
                        <a:rPr lang="en-US" sz="2200" u="none" strike="noStrike" cap="none">
                          <a:solidFill>
                            <a:srgbClr val="FF0000"/>
                          </a:solidFill>
                        </a:rPr>
                        <a:t>marché</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b="1" u="none" strike="noStrike" cap="none">
                          <a:solidFill>
                            <a:srgbClr val="FF0000"/>
                          </a:solidFill>
                        </a:rPr>
                        <a:t>pauvreté</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s’occuper</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u="none" strike="noStrike" cap="none">
                          <a:solidFill>
                            <a:srgbClr val="FF0000"/>
                          </a:solidFill>
                        </a:rPr>
                        <a:t>petits</a:t>
                      </a: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r>
                        <a:rPr lang="en-US" sz="2200" b="1" u="none" strike="noStrike" cap="none">
                          <a:solidFill>
                            <a:srgbClr val="FF0000"/>
                          </a:solidFill>
                        </a:rPr>
                        <a:t>facilement</a:t>
                      </a:r>
                      <a:endParaRPr sz="2200" u="none" strike="noStrike" cap="none"/>
                    </a:p>
                  </a:txBody>
                  <a:tcPr marL="91450" marR="91450" marT="45725" marB="45725">
                    <a:solidFill>
                      <a:srgbClr val="FFFFFF"/>
                    </a:solidFill>
                  </a:tcPr>
                </a:tc>
                <a:extLst>
                  <a:ext uri="{0D108BD9-81ED-4DB2-BD59-A6C34878D82A}">
                    <a16:rowId xmlns:a16="http://schemas.microsoft.com/office/drawing/2014/main" val="10002"/>
                  </a:ext>
                </a:extLst>
              </a:tr>
              <a:tr h="526425">
                <a:tc>
                  <a:txBody>
                    <a:bodyPr/>
                    <a:lstStyle/>
                    <a:p>
                      <a:pPr marL="0" marR="0" lvl="0" indent="0" algn="ctr" rtl="0">
                        <a:spcBef>
                          <a:spcPts val="0"/>
                        </a:spcBef>
                        <a:spcAft>
                          <a:spcPts val="0"/>
                        </a:spcAft>
                        <a:buNone/>
                      </a:pPr>
                      <a:r>
                        <a:rPr lang="en-US" sz="2200" u="none" strike="noStrike" cap="none">
                          <a:solidFill>
                            <a:srgbClr val="FF0000"/>
                          </a:solidFill>
                        </a:rPr>
                        <a:t>trop</a:t>
                      </a:r>
                      <a:endParaRPr sz="2200" u="none" strike="noStrike" cap="none"/>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FF0000"/>
                        </a:buClr>
                        <a:buSzPts val="2200"/>
                        <a:buFont typeface="Calibri"/>
                        <a:buNone/>
                      </a:pPr>
                      <a:r>
                        <a:rPr lang="en-US" sz="2200" u="none" strike="noStrike" cap="none">
                          <a:solidFill>
                            <a:srgbClr val="FF0000"/>
                          </a:solidFill>
                        </a:rPr>
                        <a:t>travaillent</a:t>
                      </a:r>
                      <a:endParaRPr sz="2200" u="none" strike="noStrike" cap="none"/>
                    </a:p>
                    <a:p>
                      <a:pPr marL="0" marR="0" lvl="0" indent="0" algn="ctr" rtl="0">
                        <a:spcBef>
                          <a:spcPts val="0"/>
                        </a:spcBef>
                        <a:spcAft>
                          <a:spcPts val="0"/>
                        </a:spcAft>
                        <a:buNone/>
                      </a:pP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endParaRPr sz="2200" u="none" strike="noStrike" cap="none"/>
                    </a:p>
                  </a:txBody>
                  <a:tcPr marL="91450" marR="91450" marT="45725" marB="45725">
                    <a:solidFill>
                      <a:srgbClr val="FFFFFF"/>
                    </a:solidFill>
                  </a:tcPr>
                </a:tc>
                <a:tc>
                  <a:txBody>
                    <a:bodyPr/>
                    <a:lstStyle/>
                    <a:p>
                      <a:pPr marL="0" marR="0" lvl="0" indent="0" algn="ctr" rtl="0">
                        <a:spcBef>
                          <a:spcPts val="0"/>
                        </a:spcBef>
                        <a:spcAft>
                          <a:spcPts val="0"/>
                        </a:spcAft>
                        <a:buNone/>
                      </a:pPr>
                      <a:endParaRPr sz="2200" u="none" strike="noStrike" cap="none"/>
                    </a:p>
                  </a:txBody>
                  <a:tcPr marL="91450" marR="91450" marT="45725" marB="45725">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p:nvPr/>
        </p:nvSpPr>
        <p:spPr>
          <a:xfrm>
            <a:off x="155025" y="1200750"/>
            <a:ext cx="8706300" cy="5403300"/>
          </a:xfrm>
          <a:prstGeom prst="roundRect">
            <a:avLst>
              <a:gd name="adj" fmla="val 1372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a:solidFill>
                  <a:srgbClr val="00527D"/>
                </a:solidFill>
              </a:rPr>
              <a:t>Pourquoi le travail des enfants existe-t-il?</a:t>
            </a:r>
            <a:endParaRPr sz="3600" b="1">
              <a:solidFill>
                <a:srgbClr val="00527D"/>
              </a:solidFill>
            </a:endParaRPr>
          </a:p>
        </p:txBody>
      </p:sp>
      <p:sp>
        <p:nvSpPr>
          <p:cNvPr id="174" name="Google Shape;174;p14"/>
          <p:cNvSpPr txBox="1">
            <a:spLocks noGrp="1"/>
          </p:cNvSpPr>
          <p:nvPr>
            <p:ph type="body" idx="1"/>
          </p:nvPr>
        </p:nvSpPr>
        <p:spPr>
          <a:xfrm>
            <a:off x="457200" y="1417638"/>
            <a:ext cx="8229600" cy="51863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321"/>
              <a:buNone/>
            </a:pPr>
            <a:r>
              <a:rPr lang="en-US" sz="2321"/>
              <a:t>I</a:t>
            </a:r>
            <a:r>
              <a:rPr lang="en-US" sz="2400"/>
              <a:t>l y a plusieurs raisons:</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La </a:t>
            </a:r>
            <a:r>
              <a:rPr lang="en-US" sz="2400" b="1">
                <a:solidFill>
                  <a:srgbClr val="FF0000"/>
                </a:solidFill>
              </a:rPr>
              <a:t>pauvreté</a:t>
            </a:r>
            <a:r>
              <a:rPr lang="en-US" sz="2400"/>
              <a:t> – sans le </a:t>
            </a:r>
            <a:r>
              <a:rPr lang="en-US" sz="2400">
                <a:solidFill>
                  <a:srgbClr val="FF0000"/>
                </a:solidFill>
              </a:rPr>
              <a:t>travail</a:t>
            </a:r>
            <a:r>
              <a:rPr lang="en-US" sz="2400"/>
              <a:t> des enfants, la famille ne dispose pas </a:t>
            </a:r>
            <a:r>
              <a:rPr lang="en-US" sz="2400">
                <a:solidFill>
                  <a:srgbClr val="FF0000"/>
                </a:solidFill>
              </a:rPr>
              <a:t>assez</a:t>
            </a:r>
            <a:r>
              <a:rPr lang="en-US" sz="2400"/>
              <a:t> d’argent pour </a:t>
            </a:r>
            <a:r>
              <a:rPr lang="en-US" sz="2400">
                <a:solidFill>
                  <a:srgbClr val="FF0000"/>
                </a:solidFill>
              </a:rPr>
              <a:t>manger </a:t>
            </a:r>
            <a:r>
              <a:rPr lang="en-US" sz="2400"/>
              <a:t>et pour survivre.  Le salaire des </a:t>
            </a:r>
            <a:r>
              <a:rPr lang="en-US" sz="2400">
                <a:solidFill>
                  <a:srgbClr val="FF0000"/>
                </a:solidFill>
              </a:rPr>
              <a:t>parents</a:t>
            </a:r>
            <a:r>
              <a:rPr lang="en-US" sz="2400"/>
              <a:t> seulement n’est pas suffisant.</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Manque de bonnes </a:t>
            </a:r>
            <a:r>
              <a:rPr lang="en-US" sz="2400" b="1">
                <a:solidFill>
                  <a:srgbClr val="FF0000"/>
                </a:solidFill>
              </a:rPr>
              <a:t>écoles</a:t>
            </a:r>
            <a:r>
              <a:rPr lang="en-US" sz="2400" b="1"/>
              <a:t> </a:t>
            </a:r>
            <a:r>
              <a:rPr lang="en-US" sz="2400"/>
              <a:t>– si l’école est </a:t>
            </a:r>
            <a:r>
              <a:rPr lang="en-US" sz="2400">
                <a:solidFill>
                  <a:srgbClr val="FF0000"/>
                </a:solidFill>
              </a:rPr>
              <a:t>trop</a:t>
            </a:r>
            <a:r>
              <a:rPr lang="en-US" sz="2400"/>
              <a:t> chère, si elle n’est pas de bonne </a:t>
            </a:r>
            <a:r>
              <a:rPr lang="en-US" sz="2400">
                <a:solidFill>
                  <a:srgbClr val="FF0000"/>
                </a:solidFill>
              </a:rPr>
              <a:t>qualité</a:t>
            </a:r>
            <a:r>
              <a:rPr lang="en-US" sz="2400"/>
              <a:t>, si on ne leur explique pas son importance, beaucoup de parents préfèrent que leurs enfants </a:t>
            </a:r>
            <a:r>
              <a:rPr lang="en-US" sz="2400">
                <a:solidFill>
                  <a:srgbClr val="FF0000"/>
                </a:solidFill>
              </a:rPr>
              <a:t>travaillent</a:t>
            </a:r>
            <a:r>
              <a:rPr lang="en-US" sz="2400"/>
              <a:t> plutôt que d’aller à l’école.</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Les enfants doivent </a:t>
            </a:r>
            <a:r>
              <a:rPr lang="en-US" sz="2400">
                <a:solidFill>
                  <a:srgbClr val="FF0000"/>
                </a:solidFill>
              </a:rPr>
              <a:t>s’occuper</a:t>
            </a:r>
            <a:r>
              <a:rPr lang="en-US" sz="2400"/>
              <a:t> </a:t>
            </a:r>
            <a:r>
              <a:rPr lang="en-US" sz="2400" b="1"/>
              <a:t>d’eux-mêmes </a:t>
            </a:r>
            <a:r>
              <a:rPr lang="en-US" sz="2400"/>
              <a:t>– certains enfants n’ont plus de parents à cause des </a:t>
            </a:r>
            <a:r>
              <a:rPr lang="en-US" sz="2400">
                <a:solidFill>
                  <a:srgbClr val="FF0000"/>
                </a:solidFill>
              </a:rPr>
              <a:t>guerres</a:t>
            </a:r>
            <a:r>
              <a:rPr lang="en-US" sz="2400"/>
              <a:t>, du SIDA ou d’autres maladies et ils n’ont plus personne pour les </a:t>
            </a:r>
            <a:r>
              <a:rPr lang="en-US" sz="2400">
                <a:solidFill>
                  <a:srgbClr val="FF0000"/>
                </a:solidFill>
              </a:rPr>
              <a:t>protéger</a:t>
            </a:r>
            <a:r>
              <a:rPr lang="en-US" sz="2400"/>
              <a:t>.</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Les enfants sont plus </a:t>
            </a:r>
            <a:r>
              <a:rPr lang="en-US" sz="2400" b="1">
                <a:solidFill>
                  <a:srgbClr val="FF0000"/>
                </a:solidFill>
              </a:rPr>
              <a:t>facilement</a:t>
            </a:r>
            <a:r>
              <a:rPr lang="en-US" sz="2400"/>
              <a:t> </a:t>
            </a:r>
            <a:r>
              <a:rPr lang="en-US" sz="2400" b="1"/>
              <a:t>utilisés dans les travaux pénibles que les adultes</a:t>
            </a:r>
            <a:r>
              <a:rPr lang="en-US" sz="2400"/>
              <a:t> – ils sont </a:t>
            </a:r>
            <a:r>
              <a:rPr lang="en-US" sz="2400">
                <a:solidFill>
                  <a:srgbClr val="FF0000"/>
                </a:solidFill>
              </a:rPr>
              <a:t>petits</a:t>
            </a:r>
            <a:r>
              <a:rPr lang="en-US" sz="2400"/>
              <a:t> et souples et ils ont moins de </a:t>
            </a:r>
            <a:r>
              <a:rPr lang="en-US" sz="2400">
                <a:solidFill>
                  <a:srgbClr val="FF0000"/>
                </a:solidFill>
              </a:rPr>
              <a:t>difficultés</a:t>
            </a:r>
            <a:r>
              <a:rPr lang="en-US" sz="2400"/>
              <a:t> à ramper dans les espaces petits et bas comme des mines.  Ce sont aussi des employés bon </a:t>
            </a:r>
            <a:r>
              <a:rPr lang="en-US" sz="2400">
                <a:solidFill>
                  <a:srgbClr val="FF0000"/>
                </a:solidFill>
              </a:rPr>
              <a:t>marché</a:t>
            </a:r>
            <a:r>
              <a:rPr lang="en-US" sz="2400"/>
              <a:t>: ils ont un salaire beaucoup plus </a:t>
            </a:r>
            <a:r>
              <a:rPr lang="en-US" sz="2400">
                <a:solidFill>
                  <a:srgbClr val="FF0000"/>
                </a:solidFill>
              </a:rPr>
              <a:t>bas</a:t>
            </a:r>
            <a:r>
              <a:rPr lang="en-US" sz="2400"/>
              <a:t> de celui des adultes.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p:nvPr/>
        </p:nvSpPr>
        <p:spPr>
          <a:xfrm>
            <a:off x="82050" y="1175400"/>
            <a:ext cx="7149900" cy="4507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txBox="1">
            <a:spLocks noGrp="1"/>
          </p:cNvSpPr>
          <p:nvPr>
            <p:ph type="title"/>
          </p:nvPr>
        </p:nvSpPr>
        <p:spPr>
          <a:xfrm>
            <a:off x="306887" y="2197"/>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a:solidFill>
                  <a:srgbClr val="00527D"/>
                </a:solidFill>
              </a:rPr>
              <a:t>Pourquoi le travail des enfants existe-t-il?</a:t>
            </a:r>
            <a:endParaRPr sz="3600" b="1">
              <a:solidFill>
                <a:srgbClr val="00527D"/>
              </a:solidFill>
            </a:endParaRPr>
          </a:p>
        </p:txBody>
      </p:sp>
      <p:sp>
        <p:nvSpPr>
          <p:cNvPr id="182" name="Google Shape;182;p15"/>
          <p:cNvSpPr txBox="1">
            <a:spLocks noGrp="1"/>
          </p:cNvSpPr>
          <p:nvPr>
            <p:ph type="body" idx="1"/>
          </p:nvPr>
        </p:nvSpPr>
        <p:spPr>
          <a:xfrm>
            <a:off x="169101" y="1417638"/>
            <a:ext cx="6419590" cy="450717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1764"/>
              <a:buNone/>
            </a:pPr>
            <a:r>
              <a:rPr lang="en-US" sz="1764"/>
              <a:t>I</a:t>
            </a:r>
            <a:r>
              <a:rPr lang="en-US" sz="1824"/>
              <a:t>l y a plusieurs raisons:</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La pauvreté – sans le travail des enfants, la famille ne dispose pas assez d’argent pour manger et pour survivre.  Le salaire des parents seulement n’est pas suffisant.</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Manque de bonnes écoles – si l’école est trop chère, si elle n’est pas de bonne qualité, si on ne leur explique pas son importance, beaucoup de parents préfèrent que leurs enfants travaillent plutôt que d’aller à l’école.</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Les enfants doivent s’occuper d’eux-mêmes – certains enfants n’ont plus de parents à cause des guerres, du SIDA ou d’autres maladies et ils n’ont plus personne pour les protéger.</a:t>
            </a:r>
            <a:endParaRPr/>
          </a:p>
          <a:p>
            <a:pPr marL="342900" lvl="0" indent="-342900" algn="l" rtl="0">
              <a:lnSpc>
                <a:spcPct val="80000"/>
              </a:lnSpc>
              <a:spcBef>
                <a:spcPts val="365"/>
              </a:spcBef>
              <a:spcAft>
                <a:spcPts val="0"/>
              </a:spcAft>
              <a:buClr>
                <a:schemeClr val="dk1"/>
              </a:buClr>
              <a:buSzPts val="1824"/>
              <a:buFont typeface="Noto Sans Symbols"/>
              <a:buChar char="✔"/>
            </a:pPr>
            <a:r>
              <a:rPr lang="en-US" sz="1824"/>
              <a:t>Les enfants sont plus facilement utilisés dans les travaux pénibles que les adultes – ils sont petits et souples et ils ont moins de difficultés à ramper dans les espaces petits et bas comme des mines.  Ce sont aussi des employés bon marché: ils ont un salaire beaucoup plus bas de celui des adultes.</a:t>
            </a:r>
            <a:endParaRPr sz="1824"/>
          </a:p>
        </p:txBody>
      </p:sp>
      <p:sp>
        <p:nvSpPr>
          <p:cNvPr id="183" name="Google Shape;183;p15"/>
          <p:cNvSpPr txBox="1"/>
          <p:nvPr/>
        </p:nvSpPr>
        <p:spPr>
          <a:xfrm>
            <a:off x="6588691" y="948690"/>
            <a:ext cx="2370252" cy="5632311"/>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Soulignez</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Verbs </a:t>
            </a:r>
            <a:r>
              <a:rPr lang="en-US" sz="1800">
                <a:solidFill>
                  <a:schemeClr val="dk1"/>
                </a:solidFill>
                <a:latin typeface="Calibri"/>
                <a:ea typeface="Calibri"/>
                <a:cs typeface="Calibri"/>
                <a:sym typeface="Calibri"/>
              </a:rPr>
              <a:t>– write English translation in book</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Adjectives</a:t>
            </a:r>
            <a:r>
              <a:rPr lang="en-US" sz="1800">
                <a:solidFill>
                  <a:schemeClr val="dk1"/>
                </a:solidFill>
                <a:latin typeface="Calibri"/>
                <a:ea typeface="Calibri"/>
                <a:cs typeface="Calibri"/>
                <a:sym typeface="Calibri"/>
              </a:rPr>
              <a:t> – write English translation in book</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b="1">
                <a:solidFill>
                  <a:schemeClr val="dk1"/>
                </a:solidFill>
                <a:latin typeface="Calibri"/>
                <a:ea typeface="Calibri"/>
                <a:cs typeface="Calibri"/>
                <a:sym typeface="Calibri"/>
              </a:rPr>
              <a:t>New vocabulary </a:t>
            </a:r>
            <a:r>
              <a:rPr lang="en-US" sz="1800">
                <a:solidFill>
                  <a:schemeClr val="dk1"/>
                </a:solidFill>
                <a:latin typeface="Calibri"/>
                <a:ea typeface="Calibri"/>
                <a:cs typeface="Calibri"/>
                <a:sym typeface="Calibri"/>
              </a:rPr>
              <a:t>– write English translation in book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Ecrivez</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Write your own sentences incorporating the vocabulary you highlighted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p:nvPr/>
        </p:nvSpPr>
        <p:spPr>
          <a:xfrm>
            <a:off x="142875" y="1188600"/>
            <a:ext cx="8779200" cy="5544900"/>
          </a:xfrm>
          <a:prstGeom prst="roundRect">
            <a:avLst>
              <a:gd name="adj" fmla="val 1425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b="1">
                <a:solidFill>
                  <a:srgbClr val="00527D"/>
                </a:solidFill>
              </a:rPr>
              <a:t>Pourquoi le travail des enfants existe-t-il?</a:t>
            </a:r>
            <a:endParaRPr sz="3600" b="1">
              <a:solidFill>
                <a:srgbClr val="00527D"/>
              </a:solidFill>
            </a:endParaRPr>
          </a:p>
        </p:txBody>
      </p:sp>
      <p:sp>
        <p:nvSpPr>
          <p:cNvPr id="191" name="Google Shape;191;p16"/>
          <p:cNvSpPr txBox="1">
            <a:spLocks noGrp="1"/>
          </p:cNvSpPr>
          <p:nvPr>
            <p:ph type="body" idx="1"/>
          </p:nvPr>
        </p:nvSpPr>
        <p:spPr>
          <a:xfrm>
            <a:off x="457200" y="1417638"/>
            <a:ext cx="8229600" cy="51863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321"/>
              <a:buNone/>
            </a:pPr>
            <a:r>
              <a:rPr lang="en-US" sz="2321"/>
              <a:t>I</a:t>
            </a:r>
            <a:r>
              <a:rPr lang="en-US" sz="2400"/>
              <a:t>l y a plusieurs raisons:</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La pauvreté</a:t>
            </a:r>
            <a:r>
              <a:rPr lang="en-US" sz="2400"/>
              <a:t> – sans le travail des enfants, la famille ne dispose pas assez d’argent pour manger et pour survivre.  Le salaire des parents seulement n’est pas suffisant.</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Manque de bonnes écoles </a:t>
            </a:r>
            <a:r>
              <a:rPr lang="en-US" sz="2400"/>
              <a:t>– si l’école est trop chère, si elle n’est pas de bonne qualité, si on ne leur explique pas son importance, beaucoup de parents préfèrent que leurs enfants travaillent plutôt que d’aller à l’école.</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Les enfants doivent </a:t>
            </a:r>
            <a:r>
              <a:rPr lang="en-US" sz="2400"/>
              <a:t>s’occuper </a:t>
            </a:r>
            <a:r>
              <a:rPr lang="en-US" sz="2400" b="1"/>
              <a:t>d’eux-mêmes </a:t>
            </a:r>
            <a:r>
              <a:rPr lang="en-US" sz="2400"/>
              <a:t>– certains enfants n’ont plus de parents à cause des guerres, du SIDA ou d’autres maladies et ils n’ont plus personne pour les protéger.</a:t>
            </a:r>
            <a:endParaRPr/>
          </a:p>
          <a:p>
            <a:pPr marL="342900" lvl="0" indent="-342900" algn="l" rtl="0">
              <a:lnSpc>
                <a:spcPct val="80000"/>
              </a:lnSpc>
              <a:spcBef>
                <a:spcPts val="480"/>
              </a:spcBef>
              <a:spcAft>
                <a:spcPts val="0"/>
              </a:spcAft>
              <a:buClr>
                <a:schemeClr val="dk1"/>
              </a:buClr>
              <a:buSzPts val="2400"/>
              <a:buFont typeface="Noto Sans Symbols"/>
              <a:buChar char="✔"/>
            </a:pPr>
            <a:r>
              <a:rPr lang="en-US" sz="2400" b="1"/>
              <a:t>Les enfants sont plus facilement</a:t>
            </a:r>
            <a:r>
              <a:rPr lang="en-US" sz="2400"/>
              <a:t> </a:t>
            </a:r>
            <a:r>
              <a:rPr lang="en-US" sz="2400" b="1"/>
              <a:t>utilisés dans les travaux pénibles que les adultes</a:t>
            </a:r>
            <a:r>
              <a:rPr lang="en-US" sz="2400"/>
              <a:t> – ils sont petits et souples et ils ont moins de difficultés à ramper dans les espaces petits et bas comme des mines.  Ce sont aussi des employés bon marché: ils ont un salaire beaucoup plus bas de celui des adultes.</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F487-6C69-4F03-A251-403EEA3E5C44}"/>
              </a:ext>
            </a:extLst>
          </p:cNvPr>
          <p:cNvSpPr>
            <a:spLocks noGrp="1"/>
          </p:cNvSpPr>
          <p:nvPr>
            <p:ph type="title"/>
          </p:nvPr>
        </p:nvSpPr>
        <p:spPr/>
        <p:txBody>
          <a:bodyPr/>
          <a:lstStyle/>
          <a:p>
            <a:endParaRPr lang="en-GB" dirty="0"/>
          </a:p>
        </p:txBody>
      </p:sp>
      <p:pic>
        <p:nvPicPr>
          <p:cNvPr id="5" name="Picture 4">
            <a:hlinkClick r:id="rId2"/>
            <a:extLst>
              <a:ext uri="{FF2B5EF4-FFF2-40B4-BE49-F238E27FC236}">
                <a16:creationId xmlns:a16="http://schemas.microsoft.com/office/drawing/2014/main" id="{A96FBEC2-F4BB-480B-8570-BD08C0BAF9BB}"/>
              </a:ext>
            </a:extLst>
          </p:cNvPr>
          <p:cNvPicPr>
            <a:picLocks noChangeAspect="1"/>
          </p:cNvPicPr>
          <p:nvPr/>
        </p:nvPicPr>
        <p:blipFill rotWithShape="1">
          <a:blip r:embed="rId3"/>
          <a:srcRect l="2616" t="19694" r="20154" b="11075"/>
          <a:stretch/>
        </p:blipFill>
        <p:spPr>
          <a:xfrm>
            <a:off x="0" y="1417638"/>
            <a:ext cx="9084413" cy="4578399"/>
          </a:xfrm>
          <a:prstGeom prst="rect">
            <a:avLst/>
          </a:prstGeom>
        </p:spPr>
      </p:pic>
    </p:spTree>
    <p:extLst>
      <p:ext uri="{BB962C8B-B14F-4D97-AF65-F5344CB8AC3E}">
        <p14:creationId xmlns:p14="http://schemas.microsoft.com/office/powerpoint/2010/main" val="251492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7e40617daa_0_19"/>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97" name="Google Shape;197;g7e40617daa_0_19"/>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98" name="Google Shape;198;g7e40617daa_0_19"/>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a16="http://schemas.microsoft.com/office/drawing/2014/main" id="{F641134A-9991-4D3B-ACBB-C259A7DD9497}"/>
              </a:ext>
            </a:extLst>
          </p:cNvPr>
          <p:cNvPicPr>
            <a:picLocks noChangeAspect="1"/>
          </p:cNvPicPr>
          <p:nvPr/>
        </p:nvPicPr>
        <p:blipFill rotWithShape="1">
          <a:blip r:embed="rId3"/>
          <a:srcRect l="35693" t="17505" r="20000" b="66077"/>
          <a:stretch/>
        </p:blipFill>
        <p:spPr>
          <a:xfrm>
            <a:off x="3631477" y="0"/>
            <a:ext cx="5008096" cy="1066800"/>
          </a:xfrm>
          <a:prstGeom prst="rect">
            <a:avLst/>
          </a:prstGeom>
        </p:spPr>
      </p:pic>
      <p:pic>
        <p:nvPicPr>
          <p:cNvPr id="4" name="Picture 3">
            <a:extLst>
              <a:ext uri="{FF2B5EF4-FFF2-40B4-BE49-F238E27FC236}">
                <a16:creationId xmlns:a16="http://schemas.microsoft.com/office/drawing/2014/main" id="{FCDFB64B-1029-4E89-A80D-655282EF3B7E}"/>
              </a:ext>
            </a:extLst>
          </p:cNvPr>
          <p:cNvPicPr>
            <a:picLocks noChangeAspect="1"/>
          </p:cNvPicPr>
          <p:nvPr/>
        </p:nvPicPr>
        <p:blipFill rotWithShape="1">
          <a:blip r:embed="rId4"/>
          <a:srcRect t="57857" b="8333"/>
          <a:stretch/>
        </p:blipFill>
        <p:spPr>
          <a:xfrm>
            <a:off x="324595" y="1397843"/>
            <a:ext cx="8494810" cy="40623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4" name="Picture 3">
            <a:extLst>
              <a:ext uri="{FF2B5EF4-FFF2-40B4-BE49-F238E27FC236}">
                <a16:creationId xmlns:a16="http://schemas.microsoft.com/office/drawing/2014/main" id="{E4F26608-ED0C-47E4-9CE4-C303F6ED98F0}"/>
              </a:ext>
            </a:extLst>
          </p:cNvPr>
          <p:cNvPicPr>
            <a:picLocks noChangeAspect="1"/>
          </p:cNvPicPr>
          <p:nvPr/>
        </p:nvPicPr>
        <p:blipFill rotWithShape="1">
          <a:blip r:embed="rId3"/>
          <a:srcRect l="35693" t="17505" r="20000" b="66077"/>
          <a:stretch/>
        </p:blipFill>
        <p:spPr>
          <a:xfrm>
            <a:off x="4305972" y="0"/>
            <a:ext cx="4670472" cy="1066800"/>
          </a:xfrm>
          <a:prstGeom prst="rect">
            <a:avLst/>
          </a:prstGeom>
        </p:spPr>
      </p:pic>
      <p:pic>
        <p:nvPicPr>
          <p:cNvPr id="3" name="Picture 2">
            <a:extLst>
              <a:ext uri="{FF2B5EF4-FFF2-40B4-BE49-F238E27FC236}">
                <a16:creationId xmlns:a16="http://schemas.microsoft.com/office/drawing/2014/main" id="{90EB8006-E0D3-4C4D-A007-573815D43BF3}"/>
              </a:ext>
            </a:extLst>
          </p:cNvPr>
          <p:cNvPicPr>
            <a:picLocks noChangeAspect="1"/>
          </p:cNvPicPr>
          <p:nvPr/>
        </p:nvPicPr>
        <p:blipFill rotWithShape="1">
          <a:blip r:embed="rId4"/>
          <a:srcRect t="15556" b="48333"/>
          <a:stretch/>
        </p:blipFill>
        <p:spPr>
          <a:xfrm>
            <a:off x="266864" y="1257300"/>
            <a:ext cx="8897991" cy="45447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4000" b="1">
                <a:solidFill>
                  <a:srgbClr val="00527D"/>
                </a:solidFill>
              </a:rPr>
              <a:t>Le 12 juin: Journée mondiale contre </a:t>
            </a:r>
            <a:br>
              <a:rPr lang="en-US" sz="4000" b="1">
                <a:solidFill>
                  <a:srgbClr val="00527D"/>
                </a:solidFill>
              </a:rPr>
            </a:br>
            <a:r>
              <a:rPr lang="en-US" sz="4000" b="1">
                <a:solidFill>
                  <a:srgbClr val="00527D"/>
                </a:solidFill>
              </a:rPr>
              <a:t>le travail des enfants</a:t>
            </a:r>
            <a:endParaRPr sz="4000" b="1">
              <a:solidFill>
                <a:srgbClr val="00527D"/>
              </a:solidFill>
            </a:endParaRPr>
          </a:p>
        </p:txBody>
      </p:sp>
      <p:pic>
        <p:nvPicPr>
          <p:cNvPr id="110" name="Google Shape;110;p6" descr="Screen Shot 2019-09-18 at 10.32.15.png"/>
          <p:cNvPicPr preferRelativeResize="0">
            <a:picLocks noGrp="1"/>
          </p:cNvPicPr>
          <p:nvPr>
            <p:ph type="body" idx="1"/>
          </p:nvPr>
        </p:nvPicPr>
        <p:blipFill rotWithShape="1">
          <a:blip r:embed="rId3">
            <a:alphaModFix/>
          </a:blip>
          <a:srcRect l="-460" r="-1246"/>
          <a:stretch/>
        </p:blipFill>
        <p:spPr>
          <a:xfrm>
            <a:off x="6065877" y="2164012"/>
            <a:ext cx="3078123" cy="4297130"/>
          </a:xfrm>
          <a:prstGeom prst="rect">
            <a:avLst/>
          </a:prstGeom>
          <a:solidFill>
            <a:srgbClr val="000000"/>
          </a:solidFill>
          <a:ln>
            <a:noFill/>
          </a:ln>
        </p:spPr>
      </p:pic>
      <p:pic>
        <p:nvPicPr>
          <p:cNvPr id="111" name="Google Shape;111;p6" descr="Screen Shot 2019-09-18 at 10.32.05.png"/>
          <p:cNvPicPr preferRelativeResize="0"/>
          <p:nvPr/>
        </p:nvPicPr>
        <p:blipFill rotWithShape="1">
          <a:blip r:embed="rId4">
            <a:alphaModFix/>
          </a:blip>
          <a:srcRect/>
          <a:stretch/>
        </p:blipFill>
        <p:spPr>
          <a:xfrm>
            <a:off x="3019928" y="1629298"/>
            <a:ext cx="3045950" cy="4297130"/>
          </a:xfrm>
          <a:prstGeom prst="rect">
            <a:avLst/>
          </a:prstGeom>
          <a:solidFill>
            <a:srgbClr val="000000"/>
          </a:solidFill>
          <a:ln w="9525" cap="flat" cmpd="sng">
            <a:solidFill>
              <a:schemeClr val="dk1"/>
            </a:solidFill>
            <a:prstDash val="solid"/>
            <a:round/>
            <a:headEnd type="none" w="sm" len="sm"/>
            <a:tailEnd type="none" w="sm" len="sm"/>
          </a:ln>
        </p:spPr>
      </p:pic>
      <p:pic>
        <p:nvPicPr>
          <p:cNvPr id="112" name="Google Shape;112;p6" descr="Screen Shot 2019-09-18 at 10.31.55.png"/>
          <p:cNvPicPr preferRelativeResize="0"/>
          <p:nvPr/>
        </p:nvPicPr>
        <p:blipFill rotWithShape="1">
          <a:blip r:embed="rId5">
            <a:alphaModFix/>
          </a:blip>
          <a:srcRect/>
          <a:stretch/>
        </p:blipFill>
        <p:spPr>
          <a:xfrm>
            <a:off x="0" y="2164011"/>
            <a:ext cx="3019928" cy="4297131"/>
          </a:xfrm>
          <a:prstGeom prst="rect">
            <a:avLst/>
          </a:prstGeom>
          <a:solidFill>
            <a:schemeClr val="dk1"/>
          </a:solidFill>
          <a:ln w="9525" cap="flat" cmpd="sng">
            <a:solidFill>
              <a:srgbClr val="000000"/>
            </a:solidFill>
            <a:prstDash val="solid"/>
            <a:round/>
            <a:headEnd type="none" w="sm" len="sm"/>
            <a:tailEnd type="none" w="sm" len="sm"/>
          </a:ln>
        </p:spPr>
      </p:pic>
      <p:sp>
        <p:nvSpPr>
          <p:cNvPr id="2" name="TextBox 1">
            <a:extLst>
              <a:ext uri="{FF2B5EF4-FFF2-40B4-BE49-F238E27FC236}">
                <a16:creationId xmlns:a16="http://schemas.microsoft.com/office/drawing/2014/main" id="{786922CE-E326-40CA-B85A-375D1EADE0A1}"/>
              </a:ext>
            </a:extLst>
          </p:cNvPr>
          <p:cNvSpPr txBox="1"/>
          <p:nvPr/>
        </p:nvSpPr>
        <p:spPr>
          <a:xfrm>
            <a:off x="2060960" y="6518912"/>
            <a:ext cx="4963886" cy="307777"/>
          </a:xfrm>
          <a:prstGeom prst="rect">
            <a:avLst/>
          </a:prstGeom>
          <a:noFill/>
        </p:spPr>
        <p:txBody>
          <a:bodyPr wrap="square" rtlCol="0">
            <a:spAutoFit/>
          </a:bodyPr>
          <a:lstStyle/>
          <a:p>
            <a:r>
              <a:rPr lang="en-GB" dirty="0"/>
              <a:t>Images courtesy of the International Labour Organisation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300950" y="629250"/>
            <a:ext cx="8511600" cy="5532600"/>
          </a:xfrm>
          <a:prstGeom prst="roundRect">
            <a:avLst>
              <a:gd name="adj" fmla="val 1318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txBox="1">
            <a:spLocks noGrp="1"/>
          </p:cNvSpPr>
          <p:nvPr>
            <p:ph type="title"/>
          </p:nvPr>
        </p:nvSpPr>
        <p:spPr>
          <a:xfrm>
            <a:off x="457200" y="191717"/>
            <a:ext cx="8229600" cy="8016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Qu’est-ce que le travail des enfants?</a:t>
            </a:r>
            <a:br>
              <a:rPr lang="en-US" sz="3959" b="1">
                <a:solidFill>
                  <a:srgbClr val="00527D"/>
                </a:solidFill>
              </a:rPr>
            </a:br>
            <a:endParaRPr sz="3959">
              <a:solidFill>
                <a:srgbClr val="00527D"/>
              </a:solidFill>
            </a:endParaRPr>
          </a:p>
        </p:txBody>
      </p:sp>
      <p:sp>
        <p:nvSpPr>
          <p:cNvPr id="120" name="Google Shape;120;p7"/>
          <p:cNvSpPr txBox="1">
            <a:spLocks noGrp="1"/>
          </p:cNvSpPr>
          <p:nvPr>
            <p:ph type="body" idx="1"/>
          </p:nvPr>
        </p:nvSpPr>
        <p:spPr>
          <a:xfrm>
            <a:off x="300950" y="1059925"/>
            <a:ext cx="8496000" cy="47520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2000"/>
              <a:buNone/>
            </a:pPr>
            <a:r>
              <a:rPr lang="en-US" sz="2000" dirty="0"/>
              <a:t>	Le travail des enfants fait </a:t>
            </a:r>
            <a:r>
              <a:rPr lang="en-US" sz="2000" dirty="0" err="1"/>
              <a:t>référence</a:t>
            </a:r>
            <a:r>
              <a:rPr lang="en-US" sz="2000" dirty="0"/>
              <a:t> à des travaux qui </a:t>
            </a:r>
            <a:r>
              <a:rPr lang="en-US" sz="2000" dirty="0" err="1"/>
              <a:t>sont</a:t>
            </a:r>
            <a:r>
              <a:rPr lang="en-US" sz="2000" dirty="0"/>
              <a:t> </a:t>
            </a:r>
            <a:r>
              <a:rPr lang="en-US" sz="2000" dirty="0" err="1"/>
              <a:t>durs</a:t>
            </a:r>
            <a:r>
              <a:rPr lang="en-US" sz="2000" dirty="0"/>
              <a:t> et</a:t>
            </a:r>
            <a:endParaRPr dirty="0"/>
          </a:p>
          <a:p>
            <a:pPr marL="342900" lvl="0" indent="-342900" algn="ctr" rtl="0">
              <a:spcBef>
                <a:spcPts val="400"/>
              </a:spcBef>
              <a:spcAft>
                <a:spcPts val="0"/>
              </a:spcAft>
              <a:buClr>
                <a:schemeClr val="dk1"/>
              </a:buClr>
              <a:buSzPts val="2000"/>
              <a:buNone/>
            </a:pPr>
            <a:r>
              <a:rPr lang="en-US" sz="2000" dirty="0"/>
              <a:t>monotones. Les enfants </a:t>
            </a:r>
            <a:r>
              <a:rPr lang="en-US" sz="2000" dirty="0" err="1"/>
              <a:t>doivent</a:t>
            </a:r>
            <a:r>
              <a:rPr lang="en-US" sz="2000" dirty="0"/>
              <a:t> </a:t>
            </a:r>
            <a:r>
              <a:rPr lang="en-US" sz="2000" dirty="0" err="1"/>
              <a:t>travailler</a:t>
            </a:r>
            <a:r>
              <a:rPr lang="en-US" sz="2000" dirty="0"/>
              <a:t> 1 </a:t>
            </a:r>
            <a:r>
              <a:rPr lang="en-US" sz="2000" b="1" dirty="0" err="1"/>
              <a:t>souvent</a:t>
            </a:r>
            <a:r>
              <a:rPr lang="en-US" sz="2000" dirty="0"/>
              <a:t> et 2 </a:t>
            </a:r>
            <a:r>
              <a:rPr lang="en-US" sz="2000" b="1" dirty="0" err="1"/>
              <a:t>longtemps</a:t>
            </a:r>
            <a:r>
              <a:rPr lang="en-US" sz="2000" dirty="0"/>
              <a:t>.  </a:t>
            </a:r>
            <a:r>
              <a:rPr lang="en-US" sz="2000" dirty="0" err="1"/>
              <a:t>Ils</a:t>
            </a:r>
            <a:r>
              <a:rPr lang="en-US" sz="2000" dirty="0"/>
              <a:t> ne</a:t>
            </a:r>
            <a:endParaRPr dirty="0"/>
          </a:p>
          <a:p>
            <a:pPr marL="342900" lvl="0" indent="-342900" algn="ctr" rtl="0">
              <a:spcBef>
                <a:spcPts val="400"/>
              </a:spcBef>
              <a:spcAft>
                <a:spcPts val="0"/>
              </a:spcAft>
              <a:buClr>
                <a:schemeClr val="dk1"/>
              </a:buClr>
              <a:buSzPts val="2000"/>
              <a:buNone/>
            </a:pPr>
            <a:r>
              <a:rPr lang="en-US" sz="2000" dirty="0" err="1"/>
              <a:t>reçoivent</a:t>
            </a:r>
            <a:r>
              <a:rPr lang="en-US" sz="2000" dirty="0"/>
              <a:t> qu’3 </a:t>
            </a:r>
            <a:r>
              <a:rPr lang="en-US" sz="2000" b="1" dirty="0"/>
              <a:t>un petit </a:t>
            </a:r>
            <a:r>
              <a:rPr lang="en-US" sz="2000" b="1" dirty="0" err="1"/>
              <a:t>salaire</a:t>
            </a:r>
            <a:r>
              <a:rPr lang="en-US" sz="2000" b="1" dirty="0"/>
              <a:t> </a:t>
            </a:r>
            <a:r>
              <a:rPr lang="en-US" sz="2000" dirty="0" err="1"/>
              <a:t>ou</a:t>
            </a:r>
            <a:r>
              <a:rPr lang="en-US" sz="2000" dirty="0"/>
              <a:t> </a:t>
            </a:r>
            <a:r>
              <a:rPr lang="en-US" sz="2000" dirty="0" err="1"/>
              <a:t>ils</a:t>
            </a:r>
            <a:r>
              <a:rPr lang="en-US" sz="2000" dirty="0"/>
              <a:t> ne </a:t>
            </a:r>
            <a:r>
              <a:rPr lang="en-US" sz="2000" dirty="0" err="1"/>
              <a:t>sont</a:t>
            </a:r>
            <a:r>
              <a:rPr lang="en-US" sz="2000" dirty="0"/>
              <a:t> pas </a:t>
            </a:r>
            <a:r>
              <a:rPr lang="en-US" sz="2000" dirty="0" err="1"/>
              <a:t>payés</a:t>
            </a:r>
            <a:r>
              <a:rPr lang="en-US" sz="2000" dirty="0"/>
              <a:t> 4 </a:t>
            </a:r>
            <a:r>
              <a:rPr lang="en-US" sz="2000" b="1" dirty="0"/>
              <a:t>du tout</a:t>
            </a:r>
            <a:r>
              <a:rPr lang="en-US" sz="2000" dirty="0"/>
              <a:t>.  </a:t>
            </a:r>
            <a:r>
              <a:rPr lang="en-US" sz="2000" dirty="0" err="1"/>
              <a:t>Souvent</a:t>
            </a:r>
            <a:r>
              <a:rPr lang="en-US" sz="2000" dirty="0"/>
              <a:t>, </a:t>
            </a:r>
            <a:r>
              <a:rPr lang="en-US" sz="2000" dirty="0" err="1"/>
              <a:t>ils</a:t>
            </a:r>
            <a:endParaRPr sz="2000" dirty="0"/>
          </a:p>
          <a:p>
            <a:pPr marL="342900" lvl="0" indent="-342900" algn="ctr" rtl="0">
              <a:spcBef>
                <a:spcPts val="400"/>
              </a:spcBef>
              <a:spcAft>
                <a:spcPts val="0"/>
              </a:spcAft>
              <a:buClr>
                <a:schemeClr val="dk1"/>
              </a:buClr>
              <a:buSzPts val="2000"/>
              <a:buNone/>
            </a:pPr>
            <a:r>
              <a:rPr lang="en-US" sz="2000" dirty="0" err="1"/>
              <a:t>sont</a:t>
            </a:r>
            <a:r>
              <a:rPr lang="en-US" sz="2000" dirty="0"/>
              <a:t> </a:t>
            </a:r>
            <a:r>
              <a:rPr lang="en-US" sz="2000" dirty="0" err="1"/>
              <a:t>privés</a:t>
            </a:r>
            <a:r>
              <a:rPr lang="en-US" sz="2000" dirty="0"/>
              <a:t> </a:t>
            </a:r>
            <a:r>
              <a:rPr lang="en-US" sz="2000" dirty="0" err="1"/>
              <a:t>d’école</a:t>
            </a:r>
            <a:r>
              <a:rPr lang="en-US" sz="2000" dirty="0"/>
              <a:t> </a:t>
            </a:r>
            <a:r>
              <a:rPr lang="en-US" sz="2000" dirty="0" err="1"/>
              <a:t>ou</a:t>
            </a:r>
            <a:r>
              <a:rPr lang="en-US" sz="2000" dirty="0"/>
              <a:t> </a:t>
            </a:r>
            <a:r>
              <a:rPr lang="en-US" sz="2000" dirty="0" err="1"/>
              <a:t>doivent</a:t>
            </a:r>
            <a:r>
              <a:rPr lang="en-US" sz="2000" dirty="0"/>
              <a:t> </a:t>
            </a:r>
            <a:r>
              <a:rPr lang="en-US" sz="2000" dirty="0" err="1"/>
              <a:t>abondonner</a:t>
            </a:r>
            <a:r>
              <a:rPr lang="en-US" sz="2000" dirty="0"/>
              <a:t> </a:t>
            </a:r>
            <a:r>
              <a:rPr lang="en-US" sz="2000" dirty="0" err="1"/>
              <a:t>l’école</a:t>
            </a:r>
            <a:r>
              <a:rPr lang="en-US" sz="2000" dirty="0"/>
              <a:t> </a:t>
            </a:r>
            <a:r>
              <a:rPr lang="en-US" sz="2000" dirty="0" err="1"/>
              <a:t>prématurement</a:t>
            </a:r>
            <a:r>
              <a:rPr lang="en-US" sz="2000" dirty="0"/>
              <a:t>. Il </a:t>
            </a:r>
            <a:r>
              <a:rPr lang="en-US" sz="2000" dirty="0" err="1"/>
              <a:t>existe</a:t>
            </a:r>
            <a:r>
              <a:rPr lang="en-US" sz="2000" dirty="0"/>
              <a:t> de</a:t>
            </a:r>
          </a:p>
          <a:p>
            <a:pPr marL="342900" algn="ctr">
              <a:spcBef>
                <a:spcPts val="400"/>
              </a:spcBef>
              <a:buSzPts val="2000"/>
              <a:buNone/>
            </a:pPr>
            <a:r>
              <a:rPr lang="en-US" sz="2000" dirty="0" err="1"/>
              <a:t>grandes</a:t>
            </a:r>
            <a:r>
              <a:rPr lang="en-US" sz="2000" dirty="0"/>
              <a:t> </a:t>
            </a:r>
            <a:r>
              <a:rPr lang="en-US" sz="2000" dirty="0" err="1"/>
              <a:t>différences</a:t>
            </a:r>
            <a:r>
              <a:rPr lang="en-US" sz="2000" dirty="0"/>
              <a:t> entre le genre de travaux que </a:t>
            </a:r>
            <a:r>
              <a:rPr lang="en-US" sz="2000" dirty="0" err="1"/>
              <a:t>peuvent</a:t>
            </a:r>
            <a:r>
              <a:rPr lang="en-US" sz="2000" dirty="0"/>
              <a:t> 5 </a:t>
            </a:r>
            <a:r>
              <a:rPr lang="en-US" sz="2000" b="1" dirty="0" err="1"/>
              <a:t>exécuter</a:t>
            </a:r>
            <a:r>
              <a:rPr lang="en-US" sz="2000" dirty="0"/>
              <a:t> les enfants.  Le fait de 6 </a:t>
            </a:r>
            <a:r>
              <a:rPr lang="en-US" sz="2000" b="1" dirty="0"/>
              <a:t>ranger </a:t>
            </a:r>
            <a:r>
              <a:rPr lang="en-US" sz="2000" b="1" dirty="0" err="1"/>
              <a:t>sa</a:t>
            </a:r>
            <a:r>
              <a:rPr lang="en-US" sz="2000" b="1" dirty="0"/>
              <a:t> </a:t>
            </a:r>
            <a:r>
              <a:rPr lang="en-US" sz="2000" b="1" dirty="0" err="1"/>
              <a:t>chambre</a:t>
            </a:r>
            <a:r>
              <a:rPr lang="en-US" sz="2000" dirty="0"/>
              <a:t>, de 7 </a:t>
            </a:r>
            <a:r>
              <a:rPr lang="en-US" sz="2000" b="1" dirty="0"/>
              <a:t>faire la </a:t>
            </a:r>
            <a:r>
              <a:rPr lang="en-US" sz="2000" b="1" dirty="0" err="1"/>
              <a:t>vaisselle</a:t>
            </a:r>
            <a:r>
              <a:rPr lang="en-US" sz="2000" dirty="0"/>
              <a:t>, d’8 </a:t>
            </a:r>
            <a:r>
              <a:rPr lang="en-US" sz="2000" b="1" dirty="0"/>
              <a:t>aider se</a:t>
            </a:r>
          </a:p>
          <a:p>
            <a:pPr marL="342900" algn="ctr">
              <a:spcBef>
                <a:spcPts val="400"/>
              </a:spcBef>
              <a:buSzPts val="2000"/>
              <a:buNone/>
            </a:pPr>
            <a:r>
              <a:rPr lang="en-US" sz="2000" b="1" dirty="0"/>
              <a:t>parents à la </a:t>
            </a:r>
            <a:r>
              <a:rPr lang="en-US" sz="2000" b="1" dirty="0" err="1"/>
              <a:t>maison</a:t>
            </a:r>
            <a:r>
              <a:rPr lang="en-US" sz="2000" b="1" dirty="0"/>
              <a:t> </a:t>
            </a:r>
            <a:r>
              <a:rPr lang="en-US" sz="2000" dirty="0" err="1"/>
              <a:t>ou</a:t>
            </a:r>
            <a:r>
              <a:rPr lang="en-US" sz="2000" dirty="0"/>
              <a:t> de 9</a:t>
            </a:r>
            <a:r>
              <a:rPr lang="en-US" sz="2000" b="1" dirty="0"/>
              <a:t> </a:t>
            </a:r>
            <a:r>
              <a:rPr lang="en-US" sz="2000" b="1" dirty="0" err="1"/>
              <a:t>gagner</a:t>
            </a:r>
            <a:r>
              <a:rPr lang="en-US" sz="2000" b="1" dirty="0"/>
              <a:t> un </a:t>
            </a:r>
            <a:r>
              <a:rPr lang="en-US" sz="2000" b="1" dirty="0" err="1"/>
              <a:t>peu</a:t>
            </a:r>
            <a:r>
              <a:rPr lang="en-US" sz="2000" b="1" dirty="0"/>
              <a:t> </a:t>
            </a:r>
            <a:r>
              <a:rPr lang="en-US" sz="2000" b="1" dirty="0" err="1"/>
              <a:t>d’argent</a:t>
            </a:r>
            <a:r>
              <a:rPr lang="en-US" sz="2000" b="1" dirty="0"/>
              <a:t> de poche </a:t>
            </a:r>
            <a:r>
              <a:rPr lang="en-US" sz="2000" dirty="0" err="1"/>
              <a:t>en</a:t>
            </a:r>
            <a:r>
              <a:rPr lang="en-US" sz="2000" dirty="0"/>
              <a:t> dehors de </a:t>
            </a:r>
            <a:r>
              <a:rPr lang="en-US" sz="2000" dirty="0" err="1"/>
              <a:t>l’école</a:t>
            </a:r>
            <a:r>
              <a:rPr lang="en-US" sz="2000" dirty="0"/>
              <a:t> </a:t>
            </a:r>
            <a:r>
              <a:rPr lang="en-US" sz="2000" dirty="0" err="1"/>
              <a:t>ou</a:t>
            </a:r>
            <a:r>
              <a:rPr lang="en-US" sz="2000" dirty="0"/>
              <a:t> pendant les </a:t>
            </a:r>
            <a:r>
              <a:rPr lang="en-US" sz="2000" dirty="0" err="1"/>
              <a:t>vacances</a:t>
            </a:r>
            <a:r>
              <a:rPr lang="en-US" sz="2000" dirty="0"/>
              <a:t>, ne </a:t>
            </a:r>
            <a:r>
              <a:rPr lang="en-US" sz="2000" dirty="0" err="1"/>
              <a:t>relèvent</a:t>
            </a:r>
            <a:r>
              <a:rPr lang="en-US" sz="2000" dirty="0"/>
              <a:t> pas du “travail de enfants”.  10 </a:t>
            </a:r>
            <a:r>
              <a:rPr lang="en-US" sz="2000" b="1" dirty="0"/>
              <a:t>Par </a:t>
            </a:r>
            <a:r>
              <a:rPr lang="en-US" sz="2000" b="1" dirty="0" err="1"/>
              <a:t>contre</a:t>
            </a:r>
            <a:r>
              <a:rPr lang="en-US" sz="2000" b="1" dirty="0"/>
              <a:t>, </a:t>
            </a:r>
            <a:r>
              <a:rPr lang="en-US" sz="2000" dirty="0"/>
              <a:t>le travail des enfants </a:t>
            </a:r>
            <a:r>
              <a:rPr lang="en-US" sz="2000" dirty="0" err="1"/>
              <a:t>regroupe</a:t>
            </a:r>
            <a:r>
              <a:rPr lang="en-US" sz="2000" dirty="0"/>
              <a:t> </a:t>
            </a:r>
            <a:r>
              <a:rPr lang="en-US" sz="2000" dirty="0" err="1"/>
              <a:t>toutes</a:t>
            </a:r>
            <a:r>
              <a:rPr lang="en-US" sz="2000" dirty="0"/>
              <a:t> les </a:t>
            </a:r>
            <a:r>
              <a:rPr lang="en-US" sz="2000" dirty="0" err="1"/>
              <a:t>activités</a:t>
            </a:r>
            <a:r>
              <a:rPr lang="en-US" sz="2000" dirty="0"/>
              <a:t> qui</a:t>
            </a:r>
            <a:r>
              <a:rPr lang="fr-FR" sz="2000" dirty="0"/>
              <a:t> 11 </a:t>
            </a:r>
            <a:r>
              <a:rPr lang="fr-FR" sz="2000" b="1" dirty="0"/>
              <a:t>privent</a:t>
            </a:r>
            <a:r>
              <a:rPr lang="fr-FR" sz="2000" dirty="0"/>
              <a:t> les enfants de leur enfance, de leur potentiel et de leur dignité, et </a:t>
            </a:r>
            <a:r>
              <a:rPr lang="en-US" sz="2000" dirty="0"/>
              <a:t>12</a:t>
            </a:r>
            <a:r>
              <a:rPr lang="en-US" sz="2000" b="1" dirty="0"/>
              <a:t> </a:t>
            </a:r>
            <a:r>
              <a:rPr lang="en-US" sz="2000" b="1" dirty="0" err="1"/>
              <a:t>nuisent</a:t>
            </a:r>
            <a:r>
              <a:rPr lang="en-US" sz="2000" b="1" dirty="0"/>
              <a:t> à </a:t>
            </a:r>
            <a:r>
              <a:rPr lang="en-US" sz="2000" dirty="0" err="1"/>
              <a:t>leur</a:t>
            </a:r>
            <a:r>
              <a:rPr lang="en-US" sz="2000" dirty="0"/>
              <a:t> santé, à </a:t>
            </a:r>
            <a:r>
              <a:rPr lang="en-US" sz="2000" dirty="0" err="1"/>
              <a:t>leur</a:t>
            </a:r>
            <a:r>
              <a:rPr lang="en-US" sz="2000" dirty="0"/>
              <a:t> </a:t>
            </a:r>
            <a:r>
              <a:rPr lang="en-US" sz="2000" dirty="0" err="1"/>
              <a:t>scolarité</a:t>
            </a:r>
            <a:r>
              <a:rPr lang="en-US" sz="2000" dirty="0"/>
              <a:t>, à </a:t>
            </a:r>
            <a:r>
              <a:rPr lang="en-US" sz="2000" dirty="0" err="1"/>
              <a:t>leur</a:t>
            </a:r>
            <a:r>
              <a:rPr lang="en-US" sz="2000" dirty="0"/>
              <a:t> </a:t>
            </a:r>
            <a:r>
              <a:rPr lang="en-US" sz="2000" dirty="0" err="1"/>
              <a:t>développement</a:t>
            </a:r>
            <a:r>
              <a:rPr lang="en-US" sz="2000" dirty="0"/>
              <a:t> et à </a:t>
            </a:r>
            <a:r>
              <a:rPr lang="en-US" sz="2000" dirty="0" err="1"/>
              <a:t>leur</a:t>
            </a:r>
            <a:r>
              <a:rPr lang="en-US" sz="2000" dirty="0"/>
              <a:t> 13 </a:t>
            </a:r>
            <a:r>
              <a:rPr lang="en-US" sz="2000" b="1" dirty="0"/>
              <a:t>bien-</a:t>
            </a:r>
            <a:r>
              <a:rPr lang="en-US" sz="2000" b="1" dirty="0" err="1"/>
              <a:t>être</a:t>
            </a:r>
            <a:r>
              <a:rPr lang="en-US" sz="2000" dirty="0"/>
              <a:t>.</a:t>
            </a:r>
            <a:endParaRPr sz="2000" dirty="0"/>
          </a:p>
          <a:p>
            <a:pPr marL="342900" algn="ctr">
              <a:spcBef>
                <a:spcPts val="400"/>
              </a:spcBef>
              <a:buSzPts val="2000"/>
              <a:buNone/>
            </a:pPr>
            <a:r>
              <a:rPr lang="en-US" sz="2000" dirty="0"/>
              <a:t>	</a:t>
            </a:r>
            <a:r>
              <a:rPr lang="en-US" sz="2000" dirty="0" err="1"/>
              <a:t>Tous</a:t>
            </a:r>
            <a:r>
              <a:rPr lang="en-US" sz="2000" dirty="0"/>
              <a:t> les enfants du monde </a:t>
            </a:r>
            <a:r>
              <a:rPr lang="en-US" sz="2000" dirty="0" err="1"/>
              <a:t>ont</a:t>
            </a:r>
            <a:r>
              <a:rPr lang="en-US" sz="2000" dirty="0"/>
              <a:t> 14 </a:t>
            </a:r>
            <a:r>
              <a:rPr lang="en-US" sz="2000" b="1" dirty="0"/>
              <a:t>le droit </a:t>
            </a:r>
            <a:r>
              <a:rPr lang="en-US" sz="2000" dirty="0"/>
              <a:t>d’être protégés </a:t>
            </a:r>
            <a:r>
              <a:rPr lang="en-US" sz="2000" dirty="0" err="1"/>
              <a:t>contre</a:t>
            </a:r>
            <a:r>
              <a:rPr lang="en-US" sz="2000" dirty="0"/>
              <a:t> </a:t>
            </a:r>
            <a:r>
              <a:rPr lang="en-US" sz="2000" dirty="0" err="1"/>
              <a:t>ce</a:t>
            </a:r>
            <a:r>
              <a:rPr lang="en-US" sz="2000" dirty="0"/>
              <a:t> genre</a:t>
            </a:r>
            <a:endParaRPr sz="2000" dirty="0"/>
          </a:p>
          <a:p>
            <a:pPr marL="342900" algn="ctr">
              <a:spcBef>
                <a:spcPts val="400"/>
              </a:spcBef>
              <a:buSzPts val="2000"/>
              <a:buNone/>
            </a:pPr>
            <a:r>
              <a:rPr lang="en-US" sz="2000" dirty="0" err="1"/>
              <a:t>d‘exploitation</a:t>
            </a:r>
            <a:r>
              <a:rPr lang="en-US" sz="2000" dirty="0"/>
              <a:t> et de 15 </a:t>
            </a:r>
            <a:r>
              <a:rPr lang="en-US" sz="2000" b="1" dirty="0" err="1"/>
              <a:t>maltraitance</a:t>
            </a:r>
            <a:r>
              <a:rPr lang="en-US" sz="2000" dirty="0"/>
              <a:t>.</a:t>
            </a:r>
            <a:endParaRPr sz="2000" dirty="0"/>
          </a:p>
        </p:txBody>
      </p:sp>
      <p:sp>
        <p:nvSpPr>
          <p:cNvPr id="121" name="Google Shape;121;p7"/>
          <p:cNvSpPr txBox="1"/>
          <p:nvPr/>
        </p:nvSpPr>
        <p:spPr>
          <a:xfrm>
            <a:off x="3243943" y="5988137"/>
            <a:ext cx="5747657" cy="646331"/>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1. Trouvez l’anglais pour les mots/phrases 1-15 </a:t>
            </a:r>
            <a:r>
              <a:rPr lang="en-US" sz="1800" b="1" i="0" u="none" strike="noStrike" cap="none">
                <a:solidFill>
                  <a:schemeClr val="dk1"/>
                </a:solidFill>
                <a:latin typeface="Calibri"/>
                <a:ea typeface="Calibri"/>
                <a:cs typeface="Calibri"/>
                <a:sym typeface="Calibri"/>
              </a:rPr>
              <a:t>en gras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 Lisez le texte ensemble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7" name="Google Shape;127;p8"/>
          <p:cNvGraphicFramePr/>
          <p:nvPr>
            <p:extLst>
              <p:ext uri="{D42A27DB-BD31-4B8C-83A1-F6EECF244321}">
                <p14:modId xmlns:p14="http://schemas.microsoft.com/office/powerpoint/2010/main" val="638884624"/>
              </p:ext>
            </p:extLst>
          </p:nvPr>
        </p:nvGraphicFramePr>
        <p:xfrm>
          <a:off x="457200" y="762000"/>
          <a:ext cx="8229600" cy="5933600"/>
        </p:xfrm>
        <a:graphic>
          <a:graphicData uri="http://schemas.openxmlformats.org/drawingml/2006/table">
            <a:tbl>
              <a:tblPr firstRow="1" bandRow="1">
                <a:noFill/>
                <a:tableStyleId>{44C28B1F-9168-45CE-869A-BAB5DD93FADA}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1" u="none" strike="noStrike" cap="none">
                          <a:solidFill>
                            <a:srgbClr val="FF0000"/>
                          </a:solidFill>
                        </a:rPr>
                        <a:t>Français</a:t>
                      </a:r>
                      <a:endParaRPr sz="1800" b="1" u="none" strike="noStrike" cap="none">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US" sz="1800" b="1" u="none" strike="noStrike" cap="none">
                          <a:solidFill>
                            <a:srgbClr val="FF0000"/>
                          </a:solidFill>
                        </a:rPr>
                        <a:t>Anglais</a:t>
                      </a:r>
                      <a:endParaRPr sz="1800" b="1" u="none" strike="noStrike" cap="none">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solidFill>
                            <a:schemeClr val="dk1"/>
                          </a:solidFill>
                        </a:rPr>
                        <a:t>1 souvent</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u="none" strike="noStrike" cap="none">
                          <a:solidFill>
                            <a:schemeClr val="dk1"/>
                          </a:solidFill>
                        </a:rPr>
                        <a:t>2 longtemps</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u="none" strike="noStrike" cap="none">
                          <a:solidFill>
                            <a:schemeClr val="dk1"/>
                          </a:solidFill>
                        </a:rPr>
                        <a:t>3 un petit salaire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u="none" strike="noStrike" cap="none">
                          <a:solidFill>
                            <a:schemeClr val="dk1"/>
                          </a:solidFill>
                        </a:rPr>
                        <a:t>4 du tout</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u="none" strike="noStrike" cap="none">
                          <a:solidFill>
                            <a:schemeClr val="dk1"/>
                          </a:solidFill>
                        </a:rPr>
                        <a:t>5 éxécuter</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u="none" strike="noStrike" cap="none">
                          <a:solidFill>
                            <a:schemeClr val="dk1"/>
                          </a:solidFill>
                        </a:rPr>
                        <a:t>6 ranger sa chambre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u="none" strike="noStrike" cap="none">
                          <a:solidFill>
                            <a:schemeClr val="dk1"/>
                          </a:solidFill>
                        </a:rPr>
                        <a:t>7 faire la vaisselle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u="none" strike="noStrike" cap="none">
                          <a:solidFill>
                            <a:schemeClr val="dk1"/>
                          </a:solidFill>
                        </a:rPr>
                        <a:t>8 aider ses parents à la maison</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u="none" strike="noStrike" cap="none">
                          <a:solidFill>
                            <a:schemeClr val="dk1"/>
                          </a:solidFill>
                        </a:rPr>
                        <a:t>9 gagner un peu d’argent de poche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US" sz="1800" u="none" strike="noStrike" cap="none">
                          <a:solidFill>
                            <a:schemeClr val="dk1"/>
                          </a:solidFill>
                        </a:rPr>
                        <a:t>10 par contre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US" sz="1800" u="none" strike="noStrike" cap="none">
                          <a:solidFill>
                            <a:schemeClr val="dk1"/>
                          </a:solidFill>
                        </a:rPr>
                        <a:t>11 privé de …</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en-US" sz="1800" u="none" strike="noStrike" cap="none" dirty="0">
                          <a:solidFill>
                            <a:schemeClr val="dk1"/>
                          </a:solidFill>
                        </a:rPr>
                        <a:t>12 </a:t>
                      </a:r>
                      <a:r>
                        <a:rPr lang="en-US" sz="1800" b="0" dirty="0" err="1"/>
                        <a:t>nuisent</a:t>
                      </a:r>
                      <a:r>
                        <a:rPr lang="en-US" sz="1800" b="0" dirty="0"/>
                        <a:t> à…</a:t>
                      </a:r>
                      <a:endParaRPr sz="1800" b="0" u="none" strike="noStrike" cap="none" dirty="0">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2"/>
                  </a:ext>
                </a:extLst>
              </a:tr>
              <a:tr h="370850">
                <a:tc>
                  <a:txBody>
                    <a:bodyPr/>
                    <a:lstStyle/>
                    <a:p>
                      <a:pPr marL="0" marR="0" lvl="0" indent="0" algn="l" rtl="0">
                        <a:spcBef>
                          <a:spcPts val="0"/>
                        </a:spcBef>
                        <a:spcAft>
                          <a:spcPts val="0"/>
                        </a:spcAft>
                        <a:buNone/>
                      </a:pPr>
                      <a:r>
                        <a:rPr lang="en-US" sz="1800" b="0" u="none" strike="noStrike" cap="none" dirty="0">
                          <a:solidFill>
                            <a:schemeClr val="tx1"/>
                          </a:solidFill>
                        </a:rPr>
                        <a:t>13 bien-</a:t>
                      </a:r>
                      <a:r>
                        <a:rPr lang="en-US" sz="1800" b="0" u="none" strike="noStrike" cap="none" dirty="0" err="1">
                          <a:solidFill>
                            <a:schemeClr val="tx1"/>
                          </a:solidFill>
                        </a:rPr>
                        <a:t>être</a:t>
                      </a:r>
                      <a:endParaRPr sz="1800" b="0" u="none" strike="noStrike" cap="none" dirty="0">
                        <a:solidFill>
                          <a:schemeClr val="tx1"/>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endParaRPr sz="1800" b="1" u="none" strike="noStrike" cap="none">
                        <a:solidFill>
                          <a:srgbClr val="FF0000"/>
                        </a:solidFill>
                      </a:endParaRPr>
                    </a:p>
                  </a:txBody>
                  <a:tcPr marL="91450" marR="91450" marT="45725" marB="45725">
                    <a:solidFill>
                      <a:srgbClr val="FFFFFF"/>
                    </a:solidFill>
                  </a:tcPr>
                </a:tc>
                <a:extLst>
                  <a:ext uri="{0D108BD9-81ED-4DB2-BD59-A6C34878D82A}">
                    <a16:rowId xmlns:a16="http://schemas.microsoft.com/office/drawing/2014/main" val="10013"/>
                  </a:ext>
                </a:extLst>
              </a:tr>
              <a:tr h="370850">
                <a:tc>
                  <a:txBody>
                    <a:bodyPr/>
                    <a:lstStyle/>
                    <a:p>
                      <a:pPr marL="0" marR="0" lvl="0" indent="0" algn="l" rtl="0">
                        <a:spcBef>
                          <a:spcPts val="0"/>
                        </a:spcBef>
                        <a:spcAft>
                          <a:spcPts val="0"/>
                        </a:spcAft>
                        <a:buNone/>
                      </a:pPr>
                      <a:r>
                        <a:rPr lang="en-US" sz="1800" u="none" strike="noStrike" cap="none" dirty="0">
                          <a:solidFill>
                            <a:schemeClr val="dk1"/>
                          </a:solidFill>
                        </a:rPr>
                        <a:t>14 le droit </a:t>
                      </a:r>
                      <a:endParaRPr sz="1800" u="none" strike="noStrike" cap="none" dirty="0">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4"/>
                  </a:ext>
                </a:extLst>
              </a:tr>
              <a:tr h="370850">
                <a:tc>
                  <a:txBody>
                    <a:bodyPr/>
                    <a:lstStyle/>
                    <a:p>
                      <a:pPr marL="0" marR="0" lvl="0" indent="0" algn="l" rtl="0">
                        <a:spcBef>
                          <a:spcPts val="0"/>
                        </a:spcBef>
                        <a:spcAft>
                          <a:spcPts val="0"/>
                        </a:spcAft>
                        <a:buNone/>
                      </a:pPr>
                      <a:r>
                        <a:rPr lang="en-US" sz="1800" u="none" strike="noStrike" cap="none">
                          <a:solidFill>
                            <a:schemeClr val="dk1"/>
                          </a:solidFill>
                        </a:rPr>
                        <a:t>15 maltraitance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endParaRPr sz="1800" u="none" strike="noStrike" cap="none" dirty="0">
                        <a:solidFill>
                          <a:schemeClr val="dk1"/>
                        </a:solidFill>
                      </a:endParaRPr>
                    </a:p>
                  </a:txBody>
                  <a:tcPr marL="91450" marR="91450" marT="45725" marB="45725">
                    <a:solidFill>
                      <a:srgbClr val="FFFFFF"/>
                    </a:solidFill>
                  </a:tcPr>
                </a:tc>
                <a:extLst>
                  <a:ext uri="{0D108BD9-81ED-4DB2-BD59-A6C34878D82A}">
                    <a16:rowId xmlns:a16="http://schemas.microsoft.com/office/drawing/2014/main" val="10015"/>
                  </a:ext>
                </a:extLst>
              </a:tr>
            </a:tbl>
          </a:graphicData>
        </a:graphic>
      </p:graphicFrame>
      <p:sp>
        <p:nvSpPr>
          <p:cNvPr id="128" name="Google Shape;128;p8"/>
          <p:cNvSpPr txBox="1"/>
          <p:nvPr/>
        </p:nvSpPr>
        <p:spPr>
          <a:xfrm>
            <a:off x="457200" y="89972"/>
            <a:ext cx="82296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527D"/>
                </a:solidFill>
                <a:latin typeface="Calibri"/>
                <a:ea typeface="Calibri"/>
                <a:cs typeface="Calibri"/>
                <a:sym typeface="Calibri"/>
              </a:rPr>
              <a:t>Qu’est-ce que le travail des enfants?</a:t>
            </a:r>
            <a:endParaRPr sz="3000">
              <a:solidFill>
                <a:srgbClr val="00527D"/>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p:nvPr/>
        </p:nvSpPr>
        <p:spPr>
          <a:xfrm>
            <a:off x="5639000" y="726525"/>
            <a:ext cx="3295200" cy="5131500"/>
          </a:xfrm>
          <a:prstGeom prst="roundRect">
            <a:avLst>
              <a:gd name="adj" fmla="val 16667"/>
            </a:avLst>
          </a:prstGeom>
          <a:solidFill>
            <a:srgbClr val="00527D"/>
          </a:solidFill>
          <a:ln w="952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9" descr="Screen Shot 2019-09-18 at 10.38.49.png"/>
          <p:cNvPicPr preferRelativeResize="0">
            <a:picLocks noGrp="1"/>
          </p:cNvPicPr>
          <p:nvPr>
            <p:ph type="body" idx="1"/>
          </p:nvPr>
        </p:nvPicPr>
        <p:blipFill rotWithShape="1">
          <a:blip r:embed="rId3">
            <a:alphaModFix/>
          </a:blip>
          <a:srcRect l="4223" r="11856"/>
          <a:stretch/>
        </p:blipFill>
        <p:spPr>
          <a:xfrm>
            <a:off x="0" y="0"/>
            <a:ext cx="5493685" cy="6858000"/>
          </a:xfrm>
          <a:prstGeom prst="rect">
            <a:avLst/>
          </a:prstGeom>
          <a:noFill/>
          <a:ln>
            <a:noFill/>
          </a:ln>
        </p:spPr>
      </p:pic>
      <p:sp>
        <p:nvSpPr>
          <p:cNvPr id="136" name="Google Shape;136;p9"/>
          <p:cNvSpPr txBox="1"/>
          <p:nvPr/>
        </p:nvSpPr>
        <p:spPr>
          <a:xfrm>
            <a:off x="5825692" y="943413"/>
            <a:ext cx="3031200" cy="532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FFFFF"/>
                </a:solidFill>
                <a:latin typeface="Calibri"/>
                <a:ea typeface="Calibri"/>
                <a:cs typeface="Calibri"/>
                <a:sym typeface="Calibri"/>
              </a:rPr>
              <a:t>Correct the English translation of the text:</a:t>
            </a:r>
            <a:endParaRPr>
              <a:solidFill>
                <a:srgbClr val="FFFFFF"/>
              </a:solidFill>
            </a:endParaRPr>
          </a:p>
          <a:p>
            <a:pPr marL="0" marR="0" lvl="0" indent="0" algn="l" rtl="0">
              <a:spcBef>
                <a:spcPts val="0"/>
              </a:spcBef>
              <a:spcAft>
                <a:spcPts val="0"/>
              </a:spcAft>
              <a:buNone/>
            </a:pPr>
            <a:endParaRPr sz="2200" b="1">
              <a:solidFill>
                <a:srgbClr val="FFFFFF"/>
              </a:solidFill>
              <a:latin typeface="Calibri"/>
              <a:ea typeface="Calibri"/>
              <a:cs typeface="Calibri"/>
              <a:sym typeface="Calibri"/>
            </a:endParaRPr>
          </a:p>
          <a:p>
            <a:pPr marL="0" marR="0" lvl="0" indent="0" algn="l" rtl="0">
              <a:spcBef>
                <a:spcPts val="0"/>
              </a:spcBef>
              <a:spcAft>
                <a:spcPts val="0"/>
              </a:spcAft>
              <a:buNone/>
            </a:pPr>
            <a:r>
              <a:rPr lang="en-US" sz="2200">
                <a:solidFill>
                  <a:srgbClr val="FFFFFF"/>
                </a:solidFill>
                <a:latin typeface="Calibri"/>
                <a:ea typeface="Calibri"/>
                <a:cs typeface="Calibri"/>
                <a:sym typeface="Calibri"/>
              </a:rPr>
              <a:t>Today, amongst children aged from 5 to 17, 152 thousand are forced into child labour.  73 million engage in nice jobs.  108 million work in the business sector.  75 million work for free within their own family circle.</a:t>
            </a:r>
            <a:endParaRPr>
              <a:solidFill>
                <a:srgbClr val="FFFFFF"/>
              </a:solidFill>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B04E54B-7174-4D6E-B4D9-60EA280F45D0}"/>
              </a:ext>
            </a:extLst>
          </p:cNvPr>
          <p:cNvSpPr txBox="1"/>
          <p:nvPr/>
        </p:nvSpPr>
        <p:spPr>
          <a:xfrm>
            <a:off x="4572000" y="6550223"/>
            <a:ext cx="4963886" cy="307777"/>
          </a:xfrm>
          <a:prstGeom prst="rect">
            <a:avLst/>
          </a:prstGeom>
          <a:noFill/>
        </p:spPr>
        <p:txBody>
          <a:bodyPr wrap="square" rtlCol="0">
            <a:spAutoFit/>
          </a:bodyPr>
          <a:lstStyle/>
          <a:p>
            <a:r>
              <a:rPr lang="en-GB" dirty="0"/>
              <a:t>Images courtesy of the International Labour Organisation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p:nvPr/>
        </p:nvSpPr>
        <p:spPr>
          <a:xfrm>
            <a:off x="5626850" y="702225"/>
            <a:ext cx="3234300" cy="5228700"/>
          </a:xfrm>
          <a:prstGeom prst="roundRect">
            <a:avLst>
              <a:gd name="adj" fmla="val 16667"/>
            </a:avLst>
          </a:prstGeom>
          <a:solidFill>
            <a:srgbClr val="00527D"/>
          </a:solidFill>
          <a:ln w="952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10" descr="Screen Shot 2019-09-18 at 10.38.49.png"/>
          <p:cNvPicPr preferRelativeResize="0">
            <a:picLocks noGrp="1"/>
          </p:cNvPicPr>
          <p:nvPr>
            <p:ph type="body" idx="1"/>
          </p:nvPr>
        </p:nvPicPr>
        <p:blipFill rotWithShape="1">
          <a:blip r:embed="rId3">
            <a:alphaModFix/>
          </a:blip>
          <a:srcRect l="4223" r="11856"/>
          <a:stretch/>
        </p:blipFill>
        <p:spPr>
          <a:xfrm>
            <a:off x="0" y="0"/>
            <a:ext cx="5493685" cy="6858000"/>
          </a:xfrm>
          <a:prstGeom prst="rect">
            <a:avLst/>
          </a:prstGeom>
          <a:noFill/>
          <a:ln>
            <a:noFill/>
          </a:ln>
        </p:spPr>
      </p:pic>
      <p:sp>
        <p:nvSpPr>
          <p:cNvPr id="144" name="Google Shape;144;p10"/>
          <p:cNvSpPr txBox="1"/>
          <p:nvPr/>
        </p:nvSpPr>
        <p:spPr>
          <a:xfrm>
            <a:off x="5728417" y="906938"/>
            <a:ext cx="3031200" cy="532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FFFFF"/>
                </a:solidFill>
                <a:latin typeface="Calibri"/>
                <a:ea typeface="Calibri"/>
                <a:cs typeface="Calibri"/>
                <a:sym typeface="Calibri"/>
              </a:rPr>
              <a:t>Correct the English translation of the text:</a:t>
            </a:r>
            <a:endParaRPr>
              <a:solidFill>
                <a:srgbClr val="FFFFFF"/>
              </a:solidFill>
            </a:endParaRPr>
          </a:p>
          <a:p>
            <a:pPr marL="0" marR="0" lvl="0" indent="0" algn="l" rtl="0">
              <a:spcBef>
                <a:spcPts val="0"/>
              </a:spcBef>
              <a:spcAft>
                <a:spcPts val="0"/>
              </a:spcAft>
              <a:buNone/>
            </a:pPr>
            <a:endParaRPr sz="2200" b="1">
              <a:solidFill>
                <a:srgbClr val="FFFFFF"/>
              </a:solidFill>
              <a:latin typeface="Calibri"/>
              <a:ea typeface="Calibri"/>
              <a:cs typeface="Calibri"/>
              <a:sym typeface="Calibri"/>
            </a:endParaRPr>
          </a:p>
          <a:p>
            <a:pPr marL="0" marR="0" lvl="0" indent="0" algn="l" rtl="0">
              <a:spcBef>
                <a:spcPts val="0"/>
              </a:spcBef>
              <a:spcAft>
                <a:spcPts val="0"/>
              </a:spcAft>
              <a:buNone/>
            </a:pPr>
            <a:r>
              <a:rPr lang="en-US" sz="2200">
                <a:solidFill>
                  <a:srgbClr val="FFFFFF"/>
                </a:solidFill>
                <a:latin typeface="Calibri"/>
                <a:ea typeface="Calibri"/>
                <a:cs typeface="Calibri"/>
                <a:sym typeface="Calibri"/>
              </a:rPr>
              <a:t>Today, amongst children aged from 5 to 17, 152 </a:t>
            </a:r>
            <a:r>
              <a:rPr lang="en-US" sz="2200" b="1">
                <a:solidFill>
                  <a:srgbClr val="FF0000"/>
                </a:solidFill>
                <a:latin typeface="Calibri"/>
                <a:ea typeface="Calibri"/>
                <a:cs typeface="Calibri"/>
                <a:sym typeface="Calibri"/>
              </a:rPr>
              <a:t>million</a:t>
            </a:r>
            <a:r>
              <a:rPr lang="en-US" sz="2200">
                <a:solidFill>
                  <a:schemeClr val="dk1"/>
                </a:solidFill>
                <a:latin typeface="Calibri"/>
                <a:ea typeface="Calibri"/>
                <a:cs typeface="Calibri"/>
                <a:sym typeface="Calibri"/>
              </a:rPr>
              <a:t> </a:t>
            </a:r>
            <a:r>
              <a:rPr lang="en-US" sz="2200">
                <a:solidFill>
                  <a:srgbClr val="FFFFFF"/>
                </a:solidFill>
                <a:latin typeface="Calibri"/>
                <a:ea typeface="Calibri"/>
                <a:cs typeface="Calibri"/>
                <a:sym typeface="Calibri"/>
              </a:rPr>
              <a:t>are forced into</a:t>
            </a:r>
            <a:r>
              <a:rPr lang="en-US" sz="2200">
                <a:solidFill>
                  <a:schemeClr val="dk1"/>
                </a:solidFill>
                <a:latin typeface="Calibri"/>
                <a:ea typeface="Calibri"/>
                <a:cs typeface="Calibri"/>
                <a:sym typeface="Calibri"/>
              </a:rPr>
              <a:t> </a:t>
            </a:r>
            <a:r>
              <a:rPr lang="en-US" sz="2200">
                <a:solidFill>
                  <a:srgbClr val="FFFFFF"/>
                </a:solidFill>
                <a:latin typeface="Calibri"/>
                <a:ea typeface="Calibri"/>
                <a:cs typeface="Calibri"/>
                <a:sym typeface="Calibri"/>
              </a:rPr>
              <a:t>child labour.  73 million engage in</a:t>
            </a:r>
            <a:r>
              <a:rPr lang="en-US" sz="2200">
                <a:solidFill>
                  <a:schemeClr val="dk1"/>
                </a:solidFill>
                <a:latin typeface="Calibri"/>
                <a:ea typeface="Calibri"/>
                <a:cs typeface="Calibri"/>
                <a:sym typeface="Calibri"/>
              </a:rPr>
              <a:t> </a:t>
            </a:r>
            <a:r>
              <a:rPr lang="en-US" sz="2200" b="1">
                <a:solidFill>
                  <a:srgbClr val="FF0000"/>
                </a:solidFill>
                <a:latin typeface="Calibri"/>
                <a:ea typeface="Calibri"/>
                <a:cs typeface="Calibri"/>
                <a:sym typeface="Calibri"/>
              </a:rPr>
              <a:t>dangerous</a:t>
            </a:r>
            <a:r>
              <a:rPr lang="en-US" sz="2200">
                <a:solidFill>
                  <a:schemeClr val="dk1"/>
                </a:solidFill>
                <a:latin typeface="Calibri"/>
                <a:ea typeface="Calibri"/>
                <a:cs typeface="Calibri"/>
                <a:sym typeface="Calibri"/>
              </a:rPr>
              <a:t> </a:t>
            </a:r>
            <a:r>
              <a:rPr lang="en-US" sz="2200">
                <a:solidFill>
                  <a:srgbClr val="FFFFFF"/>
                </a:solidFill>
                <a:latin typeface="Calibri"/>
                <a:ea typeface="Calibri"/>
                <a:cs typeface="Calibri"/>
                <a:sym typeface="Calibri"/>
              </a:rPr>
              <a:t>jobs.  108 million work in the</a:t>
            </a:r>
            <a:r>
              <a:rPr lang="en-US" sz="2200">
                <a:solidFill>
                  <a:schemeClr val="dk1"/>
                </a:solidFill>
                <a:latin typeface="Calibri"/>
                <a:ea typeface="Calibri"/>
                <a:cs typeface="Calibri"/>
                <a:sym typeface="Calibri"/>
              </a:rPr>
              <a:t> </a:t>
            </a:r>
            <a:r>
              <a:rPr lang="en-US" sz="2200" b="1">
                <a:solidFill>
                  <a:srgbClr val="FF0000"/>
                </a:solidFill>
                <a:latin typeface="Calibri"/>
                <a:ea typeface="Calibri"/>
                <a:cs typeface="Calibri"/>
                <a:sym typeface="Calibri"/>
              </a:rPr>
              <a:t>agricultural</a:t>
            </a:r>
            <a:r>
              <a:rPr lang="en-US" sz="2200">
                <a:solidFill>
                  <a:schemeClr val="dk1"/>
                </a:solidFill>
                <a:latin typeface="Calibri"/>
                <a:ea typeface="Calibri"/>
                <a:cs typeface="Calibri"/>
                <a:sym typeface="Calibri"/>
              </a:rPr>
              <a:t> </a:t>
            </a:r>
            <a:r>
              <a:rPr lang="en-US" sz="2200">
                <a:solidFill>
                  <a:srgbClr val="FFFFFF"/>
                </a:solidFill>
                <a:latin typeface="Calibri"/>
                <a:ea typeface="Calibri"/>
                <a:cs typeface="Calibri"/>
                <a:sym typeface="Calibri"/>
              </a:rPr>
              <a:t>sector. </a:t>
            </a:r>
            <a:r>
              <a:rPr lang="en-US" sz="2200">
                <a:solidFill>
                  <a:schemeClr val="dk1"/>
                </a:solidFill>
                <a:latin typeface="Calibri"/>
                <a:ea typeface="Calibri"/>
                <a:cs typeface="Calibri"/>
                <a:sym typeface="Calibri"/>
              </a:rPr>
              <a:t> </a:t>
            </a:r>
            <a:r>
              <a:rPr lang="en-US" sz="2200">
                <a:solidFill>
                  <a:srgbClr val="FFFFFF"/>
                </a:solidFill>
                <a:latin typeface="Calibri"/>
                <a:ea typeface="Calibri"/>
                <a:cs typeface="Calibri"/>
                <a:sym typeface="Calibri"/>
              </a:rPr>
              <a:t>75 million work for free within their own family circle.</a:t>
            </a:r>
            <a:endParaRPr>
              <a:solidFill>
                <a:srgbClr val="FFFFFF"/>
              </a:solidFill>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2D5C61D5-C690-4D99-805C-176FC27E95E0}"/>
              </a:ext>
            </a:extLst>
          </p:cNvPr>
          <p:cNvSpPr txBox="1"/>
          <p:nvPr/>
        </p:nvSpPr>
        <p:spPr>
          <a:xfrm>
            <a:off x="4572000" y="6546541"/>
            <a:ext cx="4963886" cy="307777"/>
          </a:xfrm>
          <a:prstGeom prst="rect">
            <a:avLst/>
          </a:prstGeom>
          <a:noFill/>
        </p:spPr>
        <p:txBody>
          <a:bodyPr wrap="square" rtlCol="0">
            <a:spAutoFit/>
          </a:bodyPr>
          <a:lstStyle/>
          <a:p>
            <a:r>
              <a:rPr lang="en-GB" dirty="0"/>
              <a:t>Images courtesy of the International Labour Organisation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1" descr="Screen Shot 2019-08-10 at 18.47.06.png"/>
          <p:cNvPicPr preferRelativeResize="0">
            <a:picLocks noGrp="1"/>
          </p:cNvPicPr>
          <p:nvPr>
            <p:ph type="body" idx="1"/>
          </p:nvPr>
        </p:nvPicPr>
        <p:blipFill rotWithShape="1">
          <a:blip r:embed="rId3">
            <a:alphaModFix/>
          </a:blip>
          <a:srcRect/>
          <a:stretch/>
        </p:blipFill>
        <p:spPr>
          <a:xfrm>
            <a:off x="682400" y="677875"/>
            <a:ext cx="7905900" cy="5253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1620</Words>
  <Application>Microsoft Office PowerPoint</Application>
  <PresentationFormat>On-screen Show (4:3)</PresentationFormat>
  <Paragraphs>143</Paragraphs>
  <Slides>17</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Noto Sans Symbols</vt:lpstr>
      <vt:lpstr>Office Theme</vt:lpstr>
      <vt:lpstr>PowerPoint Presentation</vt:lpstr>
      <vt:lpstr>PowerPoint Presentation</vt:lpstr>
      <vt:lpstr>PowerPoint Presentation</vt:lpstr>
      <vt:lpstr>Le 12 juin: Journée mondiale contre  le travail des enfants</vt:lpstr>
      <vt:lpstr>Qu’est-ce que le travail des enfants? </vt:lpstr>
      <vt:lpstr>PowerPoint Presentation</vt:lpstr>
      <vt:lpstr>PowerPoint Presentation</vt:lpstr>
      <vt:lpstr>PowerPoint Presentation</vt:lpstr>
      <vt:lpstr>PowerPoint Presentation</vt:lpstr>
      <vt:lpstr>PowerPoint Presentation</vt:lpstr>
      <vt:lpstr>Pourquoi le travail des enfants existe-t-il?</vt:lpstr>
      <vt:lpstr>Pourquoi le travail des enfants existe-t-il?</vt:lpstr>
      <vt:lpstr>Pourquoi le travail des enfants existe-t-il?</vt:lpstr>
      <vt:lpstr>Pourquoi le travail des enfants existe-t-il?</vt:lpstr>
      <vt:lpstr>Pourquoi le travail des enfants existe-t-il?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12</cp:revision>
  <dcterms:created xsi:type="dcterms:W3CDTF">2019-11-18T17:39:44Z</dcterms:created>
  <dcterms:modified xsi:type="dcterms:W3CDTF">2020-10-12T08:49:07Z</dcterms:modified>
</cp:coreProperties>
</file>