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hUTWiUsErNBgPz80vC/GqfKUKb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dn.pixabay.com/photo/2018/03/31/10/39/poor-3277840_640.jp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ilo.org/wcmsp5/groups/public/@ed_norm/@ipec/documents/publication/wcms_673498.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lo.org/wcmsp5/groups/public/@ed_norm/@ipec/documents/publication/wcms_673498.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dn.pixabay.com/photo/2017/12/08/18/43/pen-3006462__340.jp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https://cdn.pixabay.com/photo/2018/03/31/10/39/poor-3277840_640.jpg</a:t>
            </a:r>
            <a:r>
              <a:rPr lang="en-US"/>
              <a:t> </a:t>
            </a: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Pupils could, as a creative homework task, and to summarize their learning, design their own poster with more facts and information</a:t>
            </a:r>
            <a:endParaRPr/>
          </a:p>
          <a:p>
            <a:pPr marL="0" lvl="0" indent="0" algn="l" rtl="0">
              <a:lnSpc>
                <a:spcPct val="100000"/>
              </a:lnSpc>
              <a:spcBef>
                <a:spcPts val="0"/>
              </a:spcBef>
              <a:spcAft>
                <a:spcPts val="0"/>
              </a:spcAft>
              <a:buSzPts val="1400"/>
              <a:buNone/>
            </a:pPr>
            <a:r>
              <a:rPr lang="en-US" u="sng">
                <a:solidFill>
                  <a:schemeClr val="hlink"/>
                </a:solidFill>
                <a:hlinkClick r:id="rId3"/>
              </a:rPr>
              <a:t>https://www.ilo.org/wcmsp5/groups/public/@ed_norm/@ipec/documents/publication/wcms_673498.pdf</a:t>
            </a:r>
            <a:r>
              <a:rPr lang="en-US"/>
              <a:t> </a:t>
            </a:r>
            <a:endParaRPr/>
          </a:p>
        </p:txBody>
      </p:sp>
      <p:sp>
        <p:nvSpPr>
          <p:cNvPr id="190" name="Google Shape;190;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7e416d8195_0_0:notes"/>
          <p:cNvSpPr>
            <a:spLocks noGrp="1" noRot="1" noChangeAspect="1"/>
          </p:cNvSpPr>
          <p:nvPr>
            <p:ph type="sldImg" idx="2"/>
          </p:nvPr>
        </p:nvSpPr>
        <p:spPr>
          <a:xfrm>
            <a:off x="171476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7e416d8195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e4050aed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7e4050aedc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g7e4050aedc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7e4050aedc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7e4050aedc_0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g7e4050aedc_0_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Listening task – fill the missing gaps</a:t>
            </a:r>
            <a:endParaRPr/>
          </a:p>
          <a:p>
            <a:pPr marL="0" lvl="0" indent="0" algn="l" rtl="0">
              <a:lnSpc>
                <a:spcPct val="100000"/>
              </a:lnSpc>
              <a:spcBef>
                <a:spcPts val="0"/>
              </a:spcBef>
              <a:spcAft>
                <a:spcPts val="0"/>
              </a:spcAft>
              <a:buSzPts val="1400"/>
              <a:buNone/>
            </a:pPr>
            <a:r>
              <a:rPr lang="en-US"/>
              <a:t>Inspired by a text taken from Unicef Kids BE ‘Le travail des enfants’</a:t>
            </a:r>
            <a:endParaRPr/>
          </a:p>
          <a:p>
            <a:pPr marL="0" lvl="0" indent="0" algn="l" rtl="0">
              <a:lnSpc>
                <a:spcPct val="100000"/>
              </a:lnSpc>
              <a:spcBef>
                <a:spcPts val="0"/>
              </a:spcBef>
              <a:spcAft>
                <a:spcPts val="0"/>
              </a:spcAft>
              <a:buSzPts val="1400"/>
              <a:buNone/>
            </a:pPr>
            <a:r>
              <a:rPr lang="en-US"/>
              <a:t>www.unicef.be/kids </a:t>
            </a:r>
            <a:endParaRPr/>
          </a:p>
          <a:p>
            <a:pPr marL="0" lvl="0" indent="0" algn="l" rtl="0">
              <a:lnSpc>
                <a:spcPct val="100000"/>
              </a:lnSpc>
              <a:spcBef>
                <a:spcPts val="0"/>
              </a:spcBef>
              <a:spcAft>
                <a:spcPts val="0"/>
              </a:spcAft>
              <a:buSzPts val="1400"/>
              <a:buNone/>
            </a:pPr>
            <a:endParaRPr/>
          </a:p>
        </p:txBody>
      </p:sp>
      <p:sp>
        <p:nvSpPr>
          <p:cNvPr id="107" name="Google Shape;107;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Prompt text for number / date finding task</a:t>
            </a:r>
            <a:endParaRPr/>
          </a:p>
          <a:p>
            <a:pPr marL="0" lvl="0" indent="0" algn="l" rtl="0">
              <a:spcBef>
                <a:spcPts val="0"/>
              </a:spcBef>
              <a:spcAft>
                <a:spcPts val="0"/>
              </a:spcAft>
              <a:buClr>
                <a:schemeClr val="dk1"/>
              </a:buClr>
              <a:buFont typeface="Arial"/>
              <a:buNone/>
            </a:pPr>
            <a:r>
              <a:rPr lang="en-US" u="sng">
                <a:solidFill>
                  <a:schemeClr val="hlink"/>
                </a:solidFill>
                <a:hlinkClick r:id="rId3"/>
              </a:rPr>
              <a:t>https://www.ilo.org/wcmsp5/groups/public/@ed_norm/@ipec/documents/publication/wcms_673498.pdf</a:t>
            </a:r>
            <a:r>
              <a:rPr lang="en-US"/>
              <a:t> (p 4,5)</a:t>
            </a:r>
            <a:endParaRPr/>
          </a:p>
        </p:txBody>
      </p:sp>
      <p:sp>
        <p:nvSpPr>
          <p:cNvPr id="116" name="Google Shape;116;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Give students a copy of the text and the picture prompt with all the key dates and ask them to fill in the correct year</a:t>
            </a:r>
            <a:endParaRPr/>
          </a:p>
          <a:p>
            <a:pPr marL="0" lvl="0" indent="0" algn="l" rtl="0">
              <a:lnSpc>
                <a:spcPct val="100000"/>
              </a:lnSpc>
              <a:spcBef>
                <a:spcPts val="0"/>
              </a:spcBef>
              <a:spcAft>
                <a:spcPts val="0"/>
              </a:spcAft>
              <a:buSzPts val="1400"/>
              <a:buNone/>
            </a:pPr>
            <a:r>
              <a:rPr lang="en-US"/>
              <a:t>Good opportunity for practice of higher numbers</a:t>
            </a:r>
            <a:endParaRPr/>
          </a:p>
        </p:txBody>
      </p:sp>
      <p:sp>
        <p:nvSpPr>
          <p:cNvPr id="124" name="Google Shape;124;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Answers</a:t>
            </a:r>
            <a:endParaRPr/>
          </a:p>
        </p:txBody>
      </p:sp>
      <p:sp>
        <p:nvSpPr>
          <p:cNvPr id="132" name="Google Shape;132;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https://cdn.pixabay.com/photo/2017/12/08/18/43/pen-3006462__340.jpg</a:t>
            </a:r>
            <a:r>
              <a:rPr lang="en-US"/>
              <a:t> </a:t>
            </a:r>
            <a:endParaRPr/>
          </a:p>
        </p:txBody>
      </p:sp>
      <p:sp>
        <p:nvSpPr>
          <p:cNvPr id="146" name="Google Shape;14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3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4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7B8CF"/>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y.unicef.fr/contenu/comprendrele-travail-des-enfant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labourbehindthelabel.net/wp-content/uploads/2019/06/TailoredWagesUK-FP-updated.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4S9qEvywBJ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89" name="Google Shape;89;p1"/>
          <p:cNvSpPr txBox="1"/>
          <p:nvPr/>
        </p:nvSpPr>
        <p:spPr>
          <a:xfrm>
            <a:off x="151500" y="204125"/>
            <a:ext cx="5353800" cy="120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4000" b="1" i="0" u="none" strike="noStrike" cap="none">
                <a:solidFill>
                  <a:srgbClr val="FFFFFF"/>
                </a:solidFill>
                <a:latin typeface="Calibri"/>
                <a:ea typeface="Calibri"/>
                <a:cs typeface="Calibri"/>
                <a:sym typeface="Calibri"/>
              </a:rPr>
              <a:t>Travail décent et </a:t>
            </a:r>
            <a:endParaRPr sz="4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US" sz="4000" b="1" i="0" u="none" strike="noStrike" cap="none">
                <a:solidFill>
                  <a:srgbClr val="FFFFFF"/>
                </a:solidFill>
                <a:latin typeface="Calibri"/>
                <a:ea typeface="Calibri"/>
                <a:cs typeface="Calibri"/>
                <a:sym typeface="Calibri"/>
              </a:rPr>
              <a:t>croissance</a:t>
            </a:r>
            <a:r>
              <a:rPr lang="en-US" sz="4000" b="1">
                <a:solidFill>
                  <a:srgbClr val="FFFFFF"/>
                </a:solidFill>
                <a:latin typeface="Calibri"/>
                <a:ea typeface="Calibri"/>
                <a:cs typeface="Calibri"/>
                <a:sym typeface="Calibri"/>
              </a:rPr>
              <a:t> </a:t>
            </a:r>
            <a:r>
              <a:rPr lang="en-US" sz="4000" b="1" i="0" u="none" strike="noStrike" cap="none">
                <a:solidFill>
                  <a:srgbClr val="FFFFFF"/>
                </a:solidFill>
                <a:latin typeface="Calibri"/>
                <a:ea typeface="Calibri"/>
                <a:cs typeface="Calibri"/>
                <a:sym typeface="Calibri"/>
              </a:rPr>
              <a:t>économique:</a:t>
            </a:r>
            <a:endParaRPr sz="4000" b="1"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US" sz="3000" b="1">
                <a:solidFill>
                  <a:srgbClr val="FFFFFF"/>
                </a:solidFill>
                <a:latin typeface="Calibri"/>
                <a:ea typeface="Calibri"/>
                <a:cs typeface="Calibri"/>
                <a:sym typeface="Calibri"/>
              </a:rPr>
              <a:t>Lesson 2</a:t>
            </a:r>
            <a:endParaRPr sz="3000" b="1">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endParaRPr/>
          </a:p>
        </p:txBody>
      </p:sp>
      <p:sp>
        <p:nvSpPr>
          <p:cNvPr id="155" name="Google Shape;155;p24"/>
          <p:cNvSpPr/>
          <p:nvPr/>
        </p:nvSpPr>
        <p:spPr>
          <a:xfrm>
            <a:off x="1426028" y="6124059"/>
            <a:ext cx="629194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dk1"/>
                </a:solidFill>
                <a:latin typeface="Calibri"/>
                <a:ea typeface="Calibri"/>
                <a:cs typeface="Calibri"/>
                <a:sym typeface="Calibri"/>
                <a:hlinkClick r:id="rId3"/>
              </a:rPr>
              <a:t>https://my.unicef.fr/contenu/comprendrele-travail-des-enfants</a:t>
            </a:r>
            <a:endParaRPr sz="1800" b="0" i="0" u="none" strike="noStrike" cap="none">
              <a:solidFill>
                <a:schemeClr val="dk1"/>
              </a:solidFill>
              <a:latin typeface="Calibri"/>
              <a:ea typeface="Calibri"/>
              <a:cs typeface="Calibri"/>
              <a:sym typeface="Calibri"/>
            </a:endParaRPr>
          </a:p>
        </p:txBody>
      </p:sp>
      <p:pic>
        <p:nvPicPr>
          <p:cNvPr id="156" name="Google Shape;156;p24"/>
          <p:cNvPicPr preferRelativeResize="0"/>
          <p:nvPr/>
        </p:nvPicPr>
        <p:blipFill rotWithShape="1">
          <a:blip r:embed="rId4">
            <a:alphaModFix/>
          </a:blip>
          <a:srcRect t="12768" r="45476" b="4998"/>
          <a:stretch/>
        </p:blipFill>
        <p:spPr>
          <a:xfrm>
            <a:off x="457200" y="328044"/>
            <a:ext cx="8098972" cy="5428787"/>
          </a:xfrm>
          <a:prstGeom prst="rect">
            <a:avLst/>
          </a:prstGeom>
          <a:noFill/>
          <a:ln>
            <a:noFill/>
          </a:ln>
        </p:spPr>
      </p:pic>
      <p:sp>
        <p:nvSpPr>
          <p:cNvPr id="157" name="Google Shape;157;p24"/>
          <p:cNvSpPr txBox="1"/>
          <p:nvPr/>
        </p:nvSpPr>
        <p:spPr>
          <a:xfrm>
            <a:off x="7625442" y="5934670"/>
            <a:ext cx="1491343" cy="923330"/>
          </a:xfrm>
          <a:prstGeom prst="rect">
            <a:avLst/>
          </a:prstGeom>
          <a:solidFill>
            <a:srgbClr val="FFC0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Notez</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3 points clés</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5"/>
          <p:cNvSpPr txBox="1">
            <a:spLocks noGrp="1"/>
          </p:cNvSpPr>
          <p:nvPr>
            <p:ph type="title"/>
          </p:nvPr>
        </p:nvSpPr>
        <p:spPr>
          <a:xfrm>
            <a:off x="457200" y="274638"/>
            <a:ext cx="8229600" cy="2011362"/>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a:solidFill>
                  <a:srgbClr val="00527D"/>
                </a:solidFill>
              </a:rPr>
              <a:t>Qu’est-ce que tu as vu?</a:t>
            </a:r>
            <a:br>
              <a:rPr lang="en-US" b="1">
                <a:solidFill>
                  <a:srgbClr val="00527D"/>
                </a:solidFill>
              </a:rPr>
            </a:br>
            <a:r>
              <a:rPr lang="en-US" b="1">
                <a:solidFill>
                  <a:srgbClr val="00527D"/>
                </a:solidFill>
              </a:rPr>
              <a:t>Qu’est-ce que tu as noté?</a:t>
            </a:r>
            <a:endParaRPr b="1">
              <a:solidFill>
                <a:srgbClr val="00527D"/>
              </a:solidFill>
            </a:endParaRPr>
          </a:p>
        </p:txBody>
      </p:sp>
      <p:pic>
        <p:nvPicPr>
          <p:cNvPr id="163" name="Google Shape;163;p25"/>
          <p:cNvPicPr preferRelativeResize="0"/>
          <p:nvPr/>
        </p:nvPicPr>
        <p:blipFill>
          <a:blip r:embed="rId3">
            <a:alphaModFix/>
          </a:blip>
          <a:stretch>
            <a:fillRect/>
          </a:stretch>
        </p:blipFill>
        <p:spPr>
          <a:xfrm>
            <a:off x="2234300" y="2449550"/>
            <a:ext cx="4857750" cy="3238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p:nvPr/>
        </p:nvSpPr>
        <p:spPr>
          <a:xfrm>
            <a:off x="256050" y="968575"/>
            <a:ext cx="8494500" cy="5633400"/>
          </a:xfrm>
          <a:prstGeom prst="roundRect">
            <a:avLst>
              <a:gd name="adj" fmla="val 1324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6"/>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a:solidFill>
                  <a:srgbClr val="00527D"/>
                </a:solidFill>
              </a:rPr>
              <a:t>Que faire pour ces enfants?</a:t>
            </a:r>
            <a:endParaRPr b="1">
              <a:solidFill>
                <a:srgbClr val="00527D"/>
              </a:solidFill>
            </a:endParaRPr>
          </a:p>
        </p:txBody>
      </p:sp>
      <p:sp>
        <p:nvSpPr>
          <p:cNvPr id="170" name="Google Shape;170;p26"/>
          <p:cNvSpPr txBox="1">
            <a:spLocks noGrp="1"/>
          </p:cNvSpPr>
          <p:nvPr>
            <p:ph type="body" idx="1"/>
          </p:nvPr>
        </p:nvSpPr>
        <p:spPr>
          <a:xfrm>
            <a:off x="457200" y="1143000"/>
            <a:ext cx="8229600" cy="5173662"/>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80000"/>
              </a:lnSpc>
              <a:spcBef>
                <a:spcPts val="0"/>
              </a:spcBef>
              <a:spcAft>
                <a:spcPts val="0"/>
              </a:spcAft>
              <a:buClr>
                <a:schemeClr val="dk1"/>
              </a:buClr>
              <a:buSzPts val="1800"/>
              <a:buNone/>
            </a:pPr>
            <a:r>
              <a:rPr lang="en-US" sz="1800"/>
              <a:t>Les enfants ont le droit d’être protégés contre le travail des enfants.  Selon la Convention des Droits de l’Enfant:</a:t>
            </a:r>
            <a:endParaRPr/>
          </a:p>
          <a:p>
            <a:pPr marL="342900" lvl="0" indent="-342900" algn="l" rtl="0">
              <a:lnSpc>
                <a:spcPct val="80000"/>
              </a:lnSpc>
              <a:spcBef>
                <a:spcPts val="360"/>
              </a:spcBef>
              <a:spcAft>
                <a:spcPts val="0"/>
              </a:spcAft>
              <a:buClr>
                <a:schemeClr val="dk1"/>
              </a:buClr>
              <a:buSzPts val="1800"/>
              <a:buNone/>
            </a:pPr>
            <a:r>
              <a:rPr lang="en-US" sz="1800" b="1" i="1"/>
              <a:t>“Chaque enfant a le droit d’être protégé contre le travail qui nuit à sa santé ou qui</a:t>
            </a:r>
            <a:endParaRPr/>
          </a:p>
          <a:p>
            <a:pPr marL="342900" lvl="0" indent="-342900" algn="l" rtl="0">
              <a:lnSpc>
                <a:spcPct val="80000"/>
              </a:lnSpc>
              <a:spcBef>
                <a:spcPts val="360"/>
              </a:spcBef>
              <a:spcAft>
                <a:spcPts val="0"/>
              </a:spcAft>
              <a:buClr>
                <a:schemeClr val="dk1"/>
              </a:buClr>
              <a:buSzPts val="1800"/>
              <a:buNone/>
            </a:pPr>
            <a:r>
              <a:rPr lang="en-US" sz="1800" b="1" i="1"/>
              <a:t>l’empêche d’aller à l’école.  Si les enfants travaillent, ils ont le droit d’être en sécurité</a:t>
            </a:r>
            <a:endParaRPr sz="1800" b="1" i="1"/>
          </a:p>
          <a:p>
            <a:pPr marL="342900" lvl="0" indent="-342900" algn="l" rtl="0">
              <a:lnSpc>
                <a:spcPct val="80000"/>
              </a:lnSpc>
              <a:spcBef>
                <a:spcPts val="360"/>
              </a:spcBef>
              <a:spcAft>
                <a:spcPts val="0"/>
              </a:spcAft>
              <a:buClr>
                <a:schemeClr val="dk1"/>
              </a:buClr>
              <a:buSzPts val="1800"/>
              <a:buNone/>
            </a:pPr>
            <a:r>
              <a:rPr lang="en-US" sz="1800" b="1" i="1"/>
              <a:t>et de recevoir un salaire raisonable.”</a:t>
            </a:r>
            <a:endParaRPr/>
          </a:p>
          <a:p>
            <a:pPr marL="342900" lvl="0" indent="-342900" algn="l" rtl="0">
              <a:lnSpc>
                <a:spcPct val="80000"/>
              </a:lnSpc>
              <a:spcBef>
                <a:spcPts val="360"/>
              </a:spcBef>
              <a:spcAft>
                <a:spcPts val="0"/>
              </a:spcAft>
              <a:buClr>
                <a:schemeClr val="dk1"/>
              </a:buClr>
              <a:buSzPts val="1800"/>
              <a:buNone/>
            </a:pPr>
            <a:endParaRPr sz="1800"/>
          </a:p>
          <a:p>
            <a:pPr marL="342900" lvl="0" indent="-342900" algn="l" rtl="0">
              <a:lnSpc>
                <a:spcPct val="80000"/>
              </a:lnSpc>
              <a:spcBef>
                <a:spcPts val="360"/>
              </a:spcBef>
              <a:spcAft>
                <a:spcPts val="0"/>
              </a:spcAft>
              <a:buClr>
                <a:schemeClr val="dk1"/>
              </a:buClr>
              <a:buSzPts val="1800"/>
              <a:buNone/>
            </a:pPr>
            <a:r>
              <a:rPr lang="en-US" sz="1800"/>
              <a:t>Les plus importantes solutions sont celles-ci:</a:t>
            </a:r>
            <a:endParaRPr/>
          </a:p>
          <a:p>
            <a:pPr marL="342900" lvl="0" indent="-342900" algn="l" rtl="0">
              <a:lnSpc>
                <a:spcPct val="80000"/>
              </a:lnSpc>
              <a:spcBef>
                <a:spcPts val="360"/>
              </a:spcBef>
              <a:spcAft>
                <a:spcPts val="0"/>
              </a:spcAft>
              <a:buClr>
                <a:schemeClr val="dk1"/>
              </a:buClr>
              <a:buSzPts val="1800"/>
              <a:buNone/>
            </a:pPr>
            <a:r>
              <a:rPr lang="en-US" sz="1800"/>
              <a:t>1 </a:t>
            </a:r>
            <a:r>
              <a:rPr lang="en-US" sz="1800" u="sng"/>
              <a:t>Aider les enfants à aller à l’école </a:t>
            </a:r>
            <a:r>
              <a:rPr lang="en-US" sz="1800"/>
              <a:t>est le meilleur remède et c’est aussi un moyen très</a:t>
            </a:r>
            <a:endParaRPr sz="1800"/>
          </a:p>
          <a:p>
            <a:pPr marL="342900" lvl="0" indent="-342900" algn="l" rtl="0">
              <a:lnSpc>
                <a:spcPct val="80000"/>
              </a:lnSpc>
              <a:spcBef>
                <a:spcPts val="360"/>
              </a:spcBef>
              <a:spcAft>
                <a:spcPts val="0"/>
              </a:spcAft>
              <a:buClr>
                <a:schemeClr val="dk1"/>
              </a:buClr>
              <a:buSzPts val="1800"/>
              <a:buNone/>
            </a:pPr>
            <a:r>
              <a:rPr lang="en-US" sz="1800"/>
              <a:t>pratique de prévenir le travail des enfants.</a:t>
            </a:r>
            <a:endParaRPr/>
          </a:p>
          <a:p>
            <a:pPr marL="342900" lvl="0" indent="-342900" algn="l" rtl="0">
              <a:lnSpc>
                <a:spcPct val="80000"/>
              </a:lnSpc>
              <a:spcBef>
                <a:spcPts val="360"/>
              </a:spcBef>
              <a:spcAft>
                <a:spcPts val="0"/>
              </a:spcAft>
              <a:buClr>
                <a:schemeClr val="dk1"/>
              </a:buClr>
              <a:buSzPts val="1800"/>
              <a:buNone/>
            </a:pPr>
            <a:endParaRPr sz="1800"/>
          </a:p>
          <a:p>
            <a:pPr marL="342900" lvl="0" indent="-342900" algn="l" rtl="0">
              <a:lnSpc>
                <a:spcPct val="80000"/>
              </a:lnSpc>
              <a:spcBef>
                <a:spcPts val="360"/>
              </a:spcBef>
              <a:spcAft>
                <a:spcPts val="0"/>
              </a:spcAft>
              <a:buClr>
                <a:schemeClr val="dk1"/>
              </a:buClr>
              <a:buSzPts val="1800"/>
              <a:buNone/>
            </a:pPr>
            <a:r>
              <a:rPr lang="en-US" sz="1800"/>
              <a:t>2 </a:t>
            </a:r>
            <a:r>
              <a:rPr lang="en-US" sz="1800" u="sng"/>
              <a:t>Il faut assurer que les conditions de travail des enfants ne soient pas dangereuses</a:t>
            </a:r>
            <a:r>
              <a:rPr lang="en-US" sz="1800"/>
              <a:t>. </a:t>
            </a:r>
            <a:endParaRPr/>
          </a:p>
          <a:p>
            <a:pPr marL="342900" lvl="0" indent="-342900" algn="l" rtl="0">
              <a:lnSpc>
                <a:spcPct val="80000"/>
              </a:lnSpc>
              <a:spcBef>
                <a:spcPts val="360"/>
              </a:spcBef>
              <a:spcAft>
                <a:spcPts val="0"/>
              </a:spcAft>
              <a:buClr>
                <a:schemeClr val="dk1"/>
              </a:buClr>
              <a:buSzPts val="1800"/>
              <a:buNone/>
            </a:pPr>
            <a:r>
              <a:rPr lang="en-US" sz="1800"/>
              <a:t>Les enfants ne peuvent pas être maltraités et leur vie ne doit pas être mise en danger.</a:t>
            </a:r>
            <a:endParaRPr/>
          </a:p>
          <a:p>
            <a:pPr marL="342900" lvl="0" indent="-342900" algn="l" rtl="0">
              <a:lnSpc>
                <a:spcPct val="80000"/>
              </a:lnSpc>
              <a:spcBef>
                <a:spcPts val="360"/>
              </a:spcBef>
              <a:spcAft>
                <a:spcPts val="0"/>
              </a:spcAft>
              <a:buClr>
                <a:schemeClr val="dk1"/>
              </a:buClr>
              <a:buSzPts val="1800"/>
              <a:buNone/>
            </a:pPr>
            <a:endParaRPr sz="1800"/>
          </a:p>
          <a:p>
            <a:pPr marL="342900" lvl="0" indent="-342900" algn="l" rtl="0">
              <a:lnSpc>
                <a:spcPct val="80000"/>
              </a:lnSpc>
              <a:spcBef>
                <a:spcPts val="360"/>
              </a:spcBef>
              <a:spcAft>
                <a:spcPts val="0"/>
              </a:spcAft>
              <a:buClr>
                <a:schemeClr val="dk1"/>
              </a:buClr>
              <a:buSzPts val="1800"/>
              <a:buNone/>
            </a:pPr>
            <a:r>
              <a:rPr lang="en-US" sz="1800"/>
              <a:t>3 </a:t>
            </a:r>
            <a:r>
              <a:rPr lang="en-US" sz="1800" u="sng"/>
              <a:t>Il faut développer des projets de lutte contre la pauvreté </a:t>
            </a:r>
            <a:r>
              <a:rPr lang="en-US" sz="1800"/>
              <a:t>parce que la pauvreté est</a:t>
            </a:r>
            <a:endParaRPr sz="1800"/>
          </a:p>
          <a:p>
            <a:pPr marL="342900" lvl="0" indent="-342900" algn="l" rtl="0">
              <a:lnSpc>
                <a:spcPct val="80000"/>
              </a:lnSpc>
              <a:spcBef>
                <a:spcPts val="360"/>
              </a:spcBef>
              <a:spcAft>
                <a:spcPts val="0"/>
              </a:spcAft>
              <a:buClr>
                <a:schemeClr val="dk1"/>
              </a:buClr>
              <a:buSzPts val="1800"/>
              <a:buNone/>
            </a:pPr>
            <a:r>
              <a:rPr lang="en-US" sz="1800"/>
              <a:t>l’une des principales causes du travail des enfants.</a:t>
            </a:r>
            <a:endParaRPr/>
          </a:p>
          <a:p>
            <a:pPr marL="342900" lvl="0" indent="-342900" algn="l" rtl="0">
              <a:lnSpc>
                <a:spcPct val="80000"/>
              </a:lnSpc>
              <a:spcBef>
                <a:spcPts val="360"/>
              </a:spcBef>
              <a:spcAft>
                <a:spcPts val="0"/>
              </a:spcAft>
              <a:buClr>
                <a:schemeClr val="dk1"/>
              </a:buClr>
              <a:buSzPts val="1800"/>
              <a:buNone/>
            </a:pPr>
            <a:endParaRPr sz="1800"/>
          </a:p>
          <a:p>
            <a:pPr marL="342900" lvl="0" indent="-342900" algn="l" rtl="0">
              <a:lnSpc>
                <a:spcPct val="80000"/>
              </a:lnSpc>
              <a:spcBef>
                <a:spcPts val="360"/>
              </a:spcBef>
              <a:spcAft>
                <a:spcPts val="0"/>
              </a:spcAft>
              <a:buClr>
                <a:schemeClr val="dk1"/>
              </a:buClr>
              <a:buSzPts val="1800"/>
              <a:buNone/>
            </a:pPr>
            <a:r>
              <a:rPr lang="en-US" sz="1800"/>
              <a:t>4 </a:t>
            </a:r>
            <a:r>
              <a:rPr lang="en-US" sz="1800" u="sng"/>
              <a:t>Il faut changer les mentalités, les coutumes et les pratiques</a:t>
            </a:r>
            <a:r>
              <a:rPr lang="en-US" sz="1800"/>
              <a:t>.  Si les parents et la</a:t>
            </a:r>
            <a:endParaRPr/>
          </a:p>
          <a:p>
            <a:pPr marL="342900" lvl="0" indent="-342900" algn="l" rtl="0">
              <a:lnSpc>
                <a:spcPct val="80000"/>
              </a:lnSpc>
              <a:spcBef>
                <a:spcPts val="360"/>
              </a:spcBef>
              <a:spcAft>
                <a:spcPts val="0"/>
              </a:spcAft>
              <a:buClr>
                <a:schemeClr val="dk1"/>
              </a:buClr>
              <a:buSzPts val="1800"/>
              <a:buNone/>
            </a:pPr>
            <a:r>
              <a:rPr lang="en-US" sz="1800"/>
              <a:t>communauté comprennent les bénéfices de l’éducation et que les employeurs qui</a:t>
            </a:r>
            <a:endParaRPr/>
          </a:p>
          <a:p>
            <a:pPr marL="342900" lvl="0" indent="-342900" algn="l" rtl="0">
              <a:lnSpc>
                <a:spcPct val="80000"/>
              </a:lnSpc>
              <a:spcBef>
                <a:spcPts val="360"/>
              </a:spcBef>
              <a:spcAft>
                <a:spcPts val="0"/>
              </a:spcAft>
              <a:buClr>
                <a:schemeClr val="dk1"/>
              </a:buClr>
              <a:buSzPts val="1800"/>
              <a:buNone/>
            </a:pPr>
            <a:r>
              <a:rPr lang="en-US" sz="1800"/>
              <a:t>exploitent des enfants sont fortement condamnés, les enfants seront plus facilement</a:t>
            </a:r>
            <a:endParaRPr sz="1800"/>
          </a:p>
          <a:p>
            <a:pPr marL="342900" lvl="0" indent="-342900" algn="l" rtl="0">
              <a:lnSpc>
                <a:spcPct val="80000"/>
              </a:lnSpc>
              <a:spcBef>
                <a:spcPts val="360"/>
              </a:spcBef>
              <a:spcAft>
                <a:spcPts val="0"/>
              </a:spcAft>
              <a:buClr>
                <a:schemeClr val="dk1"/>
              </a:buClr>
              <a:buSzPts val="1800"/>
              <a:buNone/>
            </a:pPr>
            <a:r>
              <a:rPr lang="en-US" sz="1800"/>
              <a:t>envoyés à l’école et devront moins travailler.</a:t>
            </a:r>
            <a:endParaRPr/>
          </a:p>
          <a:p>
            <a:pPr marL="342900" lvl="0" indent="-342900" algn="l" rtl="0">
              <a:lnSpc>
                <a:spcPct val="80000"/>
              </a:lnSpc>
              <a:spcBef>
                <a:spcPts val="225"/>
              </a:spcBef>
              <a:spcAft>
                <a:spcPts val="0"/>
              </a:spcAft>
              <a:buClr>
                <a:schemeClr val="dk1"/>
              </a:buClr>
              <a:buSzPts val="1125"/>
              <a:buNone/>
            </a:pPr>
            <a:endParaRPr sz="1125"/>
          </a:p>
          <a:p>
            <a:pPr marL="342900" lvl="0" indent="-342900" algn="l" rtl="0">
              <a:lnSpc>
                <a:spcPct val="80000"/>
              </a:lnSpc>
              <a:spcBef>
                <a:spcPts val="160"/>
              </a:spcBef>
              <a:spcAft>
                <a:spcPts val="0"/>
              </a:spcAft>
              <a:buClr>
                <a:schemeClr val="dk1"/>
              </a:buClr>
              <a:buSzPts val="800"/>
              <a:buNone/>
            </a:pPr>
            <a:endParaRPr sz="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7"/>
          <p:cNvSpPr/>
          <p:nvPr/>
        </p:nvSpPr>
        <p:spPr>
          <a:xfrm>
            <a:off x="2170950" y="889900"/>
            <a:ext cx="6869100" cy="5755800"/>
          </a:xfrm>
          <a:prstGeom prst="roundRect">
            <a:avLst>
              <a:gd name="adj" fmla="val 13539"/>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7"/>
          <p:cNvSpPr txBox="1">
            <a:spLocks noGrp="1"/>
          </p:cNvSpPr>
          <p:nvPr>
            <p:ph type="title"/>
          </p:nvPr>
        </p:nvSpPr>
        <p:spPr>
          <a:xfrm>
            <a:off x="582461" y="87682"/>
            <a:ext cx="8229600" cy="90500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a:solidFill>
                  <a:srgbClr val="00527D"/>
                </a:solidFill>
              </a:rPr>
              <a:t>Que faire pour ces enfants?</a:t>
            </a:r>
            <a:endParaRPr b="1">
              <a:solidFill>
                <a:srgbClr val="00527D"/>
              </a:solidFill>
            </a:endParaRPr>
          </a:p>
        </p:txBody>
      </p:sp>
      <p:sp>
        <p:nvSpPr>
          <p:cNvPr id="177" name="Google Shape;177;p27"/>
          <p:cNvSpPr txBox="1">
            <a:spLocks noGrp="1"/>
          </p:cNvSpPr>
          <p:nvPr>
            <p:ph type="body" idx="1"/>
          </p:nvPr>
        </p:nvSpPr>
        <p:spPr>
          <a:xfrm>
            <a:off x="2383975" y="1168225"/>
            <a:ext cx="6656100" cy="4512000"/>
          </a:xfrm>
          <a:prstGeom prst="rect">
            <a:avLst/>
          </a:prstGeom>
          <a:noFill/>
          <a:ln>
            <a:noFill/>
          </a:ln>
        </p:spPr>
        <p:txBody>
          <a:bodyPr spcFirstLastPara="1" wrap="square" lIns="91425" tIns="45700" rIns="91425" bIns="45700" anchor="t" anchorCtr="0">
            <a:normAutofit fontScale="92500"/>
          </a:bodyPr>
          <a:lstStyle/>
          <a:p>
            <a:pPr marL="342900" lvl="0" indent="-342900" algn="l" rtl="0">
              <a:lnSpc>
                <a:spcPct val="80000"/>
              </a:lnSpc>
              <a:spcBef>
                <a:spcPts val="0"/>
              </a:spcBef>
              <a:spcAft>
                <a:spcPts val="0"/>
              </a:spcAft>
              <a:buClr>
                <a:schemeClr val="dk1"/>
              </a:buClr>
              <a:buSzPts val="1400"/>
              <a:buNone/>
            </a:pPr>
            <a:r>
              <a:rPr lang="en-US" sz="1500"/>
              <a:t>Les enfants ont le droit d’être protégés contre le travail des enfants.  Selon la Convention des Droits de l’Enfant:</a:t>
            </a:r>
            <a:endParaRPr sz="1500"/>
          </a:p>
          <a:p>
            <a:pPr marL="342900" lvl="0" indent="-342900" algn="l" rtl="0">
              <a:lnSpc>
                <a:spcPct val="80000"/>
              </a:lnSpc>
              <a:spcBef>
                <a:spcPts val="280"/>
              </a:spcBef>
              <a:spcAft>
                <a:spcPts val="0"/>
              </a:spcAft>
              <a:buClr>
                <a:schemeClr val="dk1"/>
              </a:buClr>
              <a:buSzPts val="1400"/>
              <a:buNone/>
            </a:pPr>
            <a:r>
              <a:rPr lang="en-US" sz="1500" b="1" i="1"/>
              <a:t>“Chaque enfant a le droit d’être protégé contre le travail qui nuit à sa santé ou qui</a:t>
            </a:r>
            <a:endParaRPr sz="1500"/>
          </a:p>
          <a:p>
            <a:pPr marL="342900" lvl="0" indent="-342900" algn="l" rtl="0">
              <a:lnSpc>
                <a:spcPct val="80000"/>
              </a:lnSpc>
              <a:spcBef>
                <a:spcPts val="280"/>
              </a:spcBef>
              <a:spcAft>
                <a:spcPts val="0"/>
              </a:spcAft>
              <a:buClr>
                <a:schemeClr val="dk1"/>
              </a:buClr>
              <a:buSzPts val="1400"/>
              <a:buNone/>
            </a:pPr>
            <a:r>
              <a:rPr lang="en-US" sz="1500" b="1" i="1"/>
              <a:t>l’empêche d’aller à l’école.  Si les enfants travaillent, ils ont le droit d’être en sécurité</a:t>
            </a:r>
            <a:endParaRPr sz="1500" b="1" i="1"/>
          </a:p>
          <a:p>
            <a:pPr marL="342900" lvl="0" indent="-342900" algn="l" rtl="0">
              <a:lnSpc>
                <a:spcPct val="80000"/>
              </a:lnSpc>
              <a:spcBef>
                <a:spcPts val="280"/>
              </a:spcBef>
              <a:spcAft>
                <a:spcPts val="0"/>
              </a:spcAft>
              <a:buClr>
                <a:schemeClr val="dk1"/>
              </a:buClr>
              <a:buSzPts val="1400"/>
              <a:buNone/>
            </a:pPr>
            <a:r>
              <a:rPr lang="en-US" sz="1500" b="1" i="1"/>
              <a:t>et de recevoir un salaire raisonable.”</a:t>
            </a:r>
            <a:endParaRPr sz="1500"/>
          </a:p>
          <a:p>
            <a:pPr marL="342900" lvl="0" indent="-342900" algn="l" rtl="0">
              <a:lnSpc>
                <a:spcPct val="80000"/>
              </a:lnSpc>
              <a:spcBef>
                <a:spcPts val="280"/>
              </a:spcBef>
              <a:spcAft>
                <a:spcPts val="0"/>
              </a:spcAft>
              <a:buClr>
                <a:schemeClr val="dk1"/>
              </a:buClr>
              <a:buSzPts val="1400"/>
              <a:buNone/>
            </a:pPr>
            <a:endParaRPr sz="1500"/>
          </a:p>
          <a:p>
            <a:pPr marL="342900" lvl="0" indent="-342900" algn="l" rtl="0">
              <a:lnSpc>
                <a:spcPct val="80000"/>
              </a:lnSpc>
              <a:spcBef>
                <a:spcPts val="280"/>
              </a:spcBef>
              <a:spcAft>
                <a:spcPts val="0"/>
              </a:spcAft>
              <a:buClr>
                <a:schemeClr val="dk1"/>
              </a:buClr>
              <a:buSzPts val="1400"/>
              <a:buNone/>
            </a:pPr>
            <a:r>
              <a:rPr lang="en-US" sz="1500"/>
              <a:t>Les plus importantes solutions sont celles-ci:</a:t>
            </a:r>
            <a:endParaRPr sz="1500"/>
          </a:p>
          <a:p>
            <a:pPr marL="342900" lvl="0" indent="-342900" algn="l" rtl="0">
              <a:lnSpc>
                <a:spcPct val="80000"/>
              </a:lnSpc>
              <a:spcBef>
                <a:spcPts val="280"/>
              </a:spcBef>
              <a:spcAft>
                <a:spcPts val="0"/>
              </a:spcAft>
              <a:buClr>
                <a:schemeClr val="dk1"/>
              </a:buClr>
              <a:buSzPts val="1400"/>
              <a:buNone/>
            </a:pPr>
            <a:r>
              <a:rPr lang="en-US" sz="1500"/>
              <a:t>1 </a:t>
            </a:r>
            <a:r>
              <a:rPr lang="en-US" sz="1500" u="sng"/>
              <a:t>Aider les enfants à aller à l’école </a:t>
            </a:r>
            <a:r>
              <a:rPr lang="en-US" sz="1500"/>
              <a:t>est le meilleur remède et c’est aussi un moyen très</a:t>
            </a:r>
            <a:endParaRPr sz="1500"/>
          </a:p>
          <a:p>
            <a:pPr marL="342900" lvl="0" indent="-342900" algn="l" rtl="0">
              <a:lnSpc>
                <a:spcPct val="80000"/>
              </a:lnSpc>
              <a:spcBef>
                <a:spcPts val="280"/>
              </a:spcBef>
              <a:spcAft>
                <a:spcPts val="0"/>
              </a:spcAft>
              <a:buClr>
                <a:schemeClr val="dk1"/>
              </a:buClr>
              <a:buSzPts val="1400"/>
              <a:buNone/>
            </a:pPr>
            <a:r>
              <a:rPr lang="en-US" sz="1500"/>
              <a:t>pratique de prévenir le travail des enfants.</a:t>
            </a:r>
            <a:endParaRPr sz="1500"/>
          </a:p>
          <a:p>
            <a:pPr marL="342900" lvl="0" indent="-342900" algn="l" rtl="0">
              <a:lnSpc>
                <a:spcPct val="80000"/>
              </a:lnSpc>
              <a:spcBef>
                <a:spcPts val="280"/>
              </a:spcBef>
              <a:spcAft>
                <a:spcPts val="0"/>
              </a:spcAft>
              <a:buClr>
                <a:schemeClr val="dk1"/>
              </a:buClr>
              <a:buSzPts val="1400"/>
              <a:buNone/>
            </a:pPr>
            <a:endParaRPr sz="1500"/>
          </a:p>
          <a:p>
            <a:pPr marL="342900" lvl="0" indent="-342900" algn="l" rtl="0">
              <a:lnSpc>
                <a:spcPct val="80000"/>
              </a:lnSpc>
              <a:spcBef>
                <a:spcPts val="280"/>
              </a:spcBef>
              <a:spcAft>
                <a:spcPts val="0"/>
              </a:spcAft>
              <a:buClr>
                <a:schemeClr val="dk1"/>
              </a:buClr>
              <a:buSzPts val="1400"/>
              <a:buNone/>
            </a:pPr>
            <a:r>
              <a:rPr lang="en-US" sz="1500"/>
              <a:t>2 </a:t>
            </a:r>
            <a:r>
              <a:rPr lang="en-US" sz="1500" u="sng"/>
              <a:t>Il faut assurer que les conditions de travail des enfants ne soient pas dangereuses</a:t>
            </a:r>
            <a:r>
              <a:rPr lang="en-US" sz="1500"/>
              <a:t>. </a:t>
            </a:r>
            <a:endParaRPr sz="1500"/>
          </a:p>
          <a:p>
            <a:pPr marL="342900" lvl="0" indent="-342900" algn="l" rtl="0">
              <a:lnSpc>
                <a:spcPct val="80000"/>
              </a:lnSpc>
              <a:spcBef>
                <a:spcPts val="280"/>
              </a:spcBef>
              <a:spcAft>
                <a:spcPts val="0"/>
              </a:spcAft>
              <a:buClr>
                <a:schemeClr val="dk1"/>
              </a:buClr>
              <a:buSzPts val="1400"/>
              <a:buNone/>
            </a:pPr>
            <a:r>
              <a:rPr lang="en-US" sz="1500"/>
              <a:t>Les enfants ne peuvent pas être maltraités et leur vie ne doit pas être mise en danger.</a:t>
            </a:r>
            <a:endParaRPr sz="1500"/>
          </a:p>
          <a:p>
            <a:pPr marL="342900" lvl="0" indent="-342900" algn="l" rtl="0">
              <a:lnSpc>
                <a:spcPct val="80000"/>
              </a:lnSpc>
              <a:spcBef>
                <a:spcPts val="280"/>
              </a:spcBef>
              <a:spcAft>
                <a:spcPts val="0"/>
              </a:spcAft>
              <a:buClr>
                <a:schemeClr val="dk1"/>
              </a:buClr>
              <a:buSzPts val="1400"/>
              <a:buNone/>
            </a:pPr>
            <a:endParaRPr sz="1500"/>
          </a:p>
          <a:p>
            <a:pPr marL="342900" lvl="0" indent="-342900" algn="l" rtl="0">
              <a:lnSpc>
                <a:spcPct val="80000"/>
              </a:lnSpc>
              <a:spcBef>
                <a:spcPts val="280"/>
              </a:spcBef>
              <a:spcAft>
                <a:spcPts val="0"/>
              </a:spcAft>
              <a:buClr>
                <a:schemeClr val="dk1"/>
              </a:buClr>
              <a:buSzPts val="1400"/>
              <a:buNone/>
            </a:pPr>
            <a:r>
              <a:rPr lang="en-US" sz="1500"/>
              <a:t>3 </a:t>
            </a:r>
            <a:r>
              <a:rPr lang="en-US" sz="1500" u="sng"/>
              <a:t>Il faut développer des projets de lutte contre la pauvreté </a:t>
            </a:r>
            <a:r>
              <a:rPr lang="en-US" sz="1500"/>
              <a:t>parce que la pauvreté est</a:t>
            </a:r>
            <a:endParaRPr sz="1500"/>
          </a:p>
          <a:p>
            <a:pPr marL="342900" lvl="0" indent="-342900" algn="l" rtl="0">
              <a:lnSpc>
                <a:spcPct val="80000"/>
              </a:lnSpc>
              <a:spcBef>
                <a:spcPts val="280"/>
              </a:spcBef>
              <a:spcAft>
                <a:spcPts val="0"/>
              </a:spcAft>
              <a:buClr>
                <a:schemeClr val="dk1"/>
              </a:buClr>
              <a:buSzPts val="1400"/>
              <a:buNone/>
            </a:pPr>
            <a:r>
              <a:rPr lang="en-US" sz="1500"/>
              <a:t>l’une des principales causes du travail des enfants.</a:t>
            </a:r>
            <a:endParaRPr sz="1500"/>
          </a:p>
          <a:p>
            <a:pPr marL="342900" lvl="0" indent="-342900" algn="l" rtl="0">
              <a:lnSpc>
                <a:spcPct val="80000"/>
              </a:lnSpc>
              <a:spcBef>
                <a:spcPts val="280"/>
              </a:spcBef>
              <a:spcAft>
                <a:spcPts val="0"/>
              </a:spcAft>
              <a:buClr>
                <a:schemeClr val="dk1"/>
              </a:buClr>
              <a:buSzPts val="1400"/>
              <a:buNone/>
            </a:pPr>
            <a:endParaRPr sz="1500"/>
          </a:p>
          <a:p>
            <a:pPr marL="342900" lvl="0" indent="-342900" algn="l" rtl="0">
              <a:lnSpc>
                <a:spcPct val="80000"/>
              </a:lnSpc>
              <a:spcBef>
                <a:spcPts val="280"/>
              </a:spcBef>
              <a:spcAft>
                <a:spcPts val="0"/>
              </a:spcAft>
              <a:buClr>
                <a:schemeClr val="dk1"/>
              </a:buClr>
              <a:buSzPts val="1400"/>
              <a:buNone/>
            </a:pPr>
            <a:r>
              <a:rPr lang="en-US" sz="1500"/>
              <a:t>4 </a:t>
            </a:r>
            <a:r>
              <a:rPr lang="en-US" sz="1500" u="sng"/>
              <a:t>Il faut changer les mentalités, les coutumes et les pratiques</a:t>
            </a:r>
            <a:r>
              <a:rPr lang="en-US" sz="1500"/>
              <a:t>.  Si les parents et la</a:t>
            </a:r>
            <a:endParaRPr sz="1500"/>
          </a:p>
          <a:p>
            <a:pPr marL="342900" lvl="0" indent="-342900" algn="l" rtl="0">
              <a:lnSpc>
                <a:spcPct val="80000"/>
              </a:lnSpc>
              <a:spcBef>
                <a:spcPts val="280"/>
              </a:spcBef>
              <a:spcAft>
                <a:spcPts val="0"/>
              </a:spcAft>
              <a:buClr>
                <a:schemeClr val="dk1"/>
              </a:buClr>
              <a:buSzPts val="1400"/>
              <a:buNone/>
            </a:pPr>
            <a:r>
              <a:rPr lang="en-US" sz="1500"/>
              <a:t>communauté comprennent les bénéfices de l’éducation et que les employeurs qui</a:t>
            </a:r>
            <a:endParaRPr sz="1500"/>
          </a:p>
          <a:p>
            <a:pPr marL="342900" lvl="0" indent="-342900" algn="l" rtl="0">
              <a:lnSpc>
                <a:spcPct val="80000"/>
              </a:lnSpc>
              <a:spcBef>
                <a:spcPts val="280"/>
              </a:spcBef>
              <a:spcAft>
                <a:spcPts val="0"/>
              </a:spcAft>
              <a:buClr>
                <a:schemeClr val="dk1"/>
              </a:buClr>
              <a:buSzPts val="1400"/>
              <a:buNone/>
            </a:pPr>
            <a:r>
              <a:rPr lang="en-US" sz="1500"/>
              <a:t>exploitent des enfants sont fortement condamnés, les enfants seront plus facilement</a:t>
            </a:r>
            <a:endParaRPr sz="1500"/>
          </a:p>
          <a:p>
            <a:pPr marL="342900" lvl="0" indent="-342900" algn="l" rtl="0">
              <a:lnSpc>
                <a:spcPct val="80000"/>
              </a:lnSpc>
              <a:spcBef>
                <a:spcPts val="280"/>
              </a:spcBef>
              <a:spcAft>
                <a:spcPts val="0"/>
              </a:spcAft>
              <a:buClr>
                <a:schemeClr val="dk1"/>
              </a:buClr>
              <a:buSzPts val="1400"/>
              <a:buNone/>
            </a:pPr>
            <a:r>
              <a:rPr lang="en-US" sz="1500"/>
              <a:t>envoyés à l’école et devront moins travailler.</a:t>
            </a:r>
            <a:endParaRPr sz="1500"/>
          </a:p>
          <a:p>
            <a:pPr marL="342900" lvl="0" indent="-342900" algn="l" rtl="0">
              <a:lnSpc>
                <a:spcPct val="80000"/>
              </a:lnSpc>
              <a:spcBef>
                <a:spcPts val="225"/>
              </a:spcBef>
              <a:spcAft>
                <a:spcPts val="0"/>
              </a:spcAft>
              <a:buClr>
                <a:schemeClr val="dk1"/>
              </a:buClr>
              <a:buSzPts val="1125"/>
              <a:buNone/>
            </a:pPr>
            <a:endParaRPr sz="1125"/>
          </a:p>
          <a:p>
            <a:pPr marL="342900" lvl="0" indent="-342900" algn="l" rtl="0">
              <a:lnSpc>
                <a:spcPct val="80000"/>
              </a:lnSpc>
              <a:spcBef>
                <a:spcPts val="160"/>
              </a:spcBef>
              <a:spcAft>
                <a:spcPts val="0"/>
              </a:spcAft>
              <a:buClr>
                <a:schemeClr val="dk1"/>
              </a:buClr>
              <a:buSzPts val="800"/>
              <a:buNone/>
            </a:pPr>
            <a:endParaRPr sz="800"/>
          </a:p>
        </p:txBody>
      </p:sp>
      <p:sp>
        <p:nvSpPr>
          <p:cNvPr id="178" name="Google Shape;178;p27"/>
          <p:cNvSpPr txBox="1"/>
          <p:nvPr/>
        </p:nvSpPr>
        <p:spPr>
          <a:xfrm>
            <a:off x="119742" y="1523254"/>
            <a:ext cx="2264229" cy="3693319"/>
          </a:xfrm>
          <a:prstGeom prst="rect">
            <a:avLst/>
          </a:prstGeom>
          <a:solidFill>
            <a:srgbClr val="FFC0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15 minutes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800" b="0" i="0" u="none" strike="noStrike" cap="none">
                <a:solidFill>
                  <a:schemeClr val="dk1"/>
                </a:solidFill>
                <a:latin typeface="Calibri"/>
                <a:ea typeface="Calibri"/>
                <a:cs typeface="Calibri"/>
                <a:sym typeface="Calibri"/>
              </a:rPr>
              <a:t>Read the text</a:t>
            </a: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800" b="0" i="0" u="sng" strike="noStrike" cap="none">
                <a:solidFill>
                  <a:schemeClr val="dk1"/>
                </a:solidFill>
                <a:latin typeface="Calibri"/>
                <a:ea typeface="Calibri"/>
                <a:cs typeface="Calibri"/>
                <a:sym typeface="Calibri"/>
              </a:rPr>
              <a:t>Translate underlined sentences</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800" b="0" i="0" u="none" strike="noStrike" cap="none">
                <a:solidFill>
                  <a:schemeClr val="dk1"/>
                </a:solidFill>
                <a:latin typeface="Calibri"/>
                <a:ea typeface="Calibri"/>
                <a:cs typeface="Calibri"/>
                <a:sym typeface="Calibri"/>
              </a:rPr>
              <a:t>Write a paragraph outlining your opinions on what we have learnt today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8"/>
          <p:cNvSpPr/>
          <p:nvPr/>
        </p:nvSpPr>
        <p:spPr>
          <a:xfrm>
            <a:off x="128275" y="1202375"/>
            <a:ext cx="8577900" cy="5499900"/>
          </a:xfrm>
          <a:prstGeom prst="roundRect">
            <a:avLst>
              <a:gd name="adj" fmla="val 940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8"/>
          <p:cNvSpPr txBox="1"/>
          <p:nvPr/>
        </p:nvSpPr>
        <p:spPr>
          <a:xfrm>
            <a:off x="174175" y="244925"/>
            <a:ext cx="7438200" cy="6681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sng" strike="noStrike" cap="none">
                <a:solidFill>
                  <a:schemeClr val="dk1"/>
                </a:solidFill>
                <a:latin typeface="Calibri"/>
                <a:ea typeface="Calibri"/>
                <a:cs typeface="Calibri"/>
                <a:sym typeface="Calibri"/>
              </a:rPr>
              <a:t>Parler</a:t>
            </a:r>
            <a:r>
              <a:rPr lang="en-US" sz="3600" b="0" i="0" u="none" strike="noStrike" cap="none">
                <a:solidFill>
                  <a:schemeClr val="dk1"/>
                </a:solidFill>
                <a:latin typeface="Calibri"/>
                <a:ea typeface="Calibri"/>
                <a:cs typeface="Calibri"/>
                <a:sym typeface="Calibri"/>
              </a:rPr>
              <a:t>:  Qu’est-ce que vous en pensez?</a:t>
            </a:r>
            <a:endParaRPr sz="1400" b="0" i="0" u="none" strike="noStrike" cap="none">
              <a:solidFill>
                <a:srgbClr val="000000"/>
              </a:solidFill>
              <a:latin typeface="Arial"/>
              <a:ea typeface="Arial"/>
              <a:cs typeface="Arial"/>
              <a:sym typeface="Arial"/>
            </a:endParaRPr>
          </a:p>
        </p:txBody>
      </p:sp>
      <p:sp>
        <p:nvSpPr>
          <p:cNvPr id="185" name="Google Shape;185;p28"/>
          <p:cNvSpPr txBox="1"/>
          <p:nvPr/>
        </p:nvSpPr>
        <p:spPr>
          <a:xfrm>
            <a:off x="174170" y="1415143"/>
            <a:ext cx="8577943" cy="60016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1. Quel est ton opinion sur le travail des enfants?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2. Quels sont les raisons pour le travail des enfants?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Calibri"/>
                <a:ea typeface="Calibri"/>
                <a:cs typeface="Calibri"/>
                <a:sym typeface="Calibri"/>
              </a:rPr>
              <a:t>D’abord…… / On dit que….. / J’ai lu que……. / Il est evident que…..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3. Décris les aspects positifs et négatifs du travail des enfants.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4. Qu’est-ce qui t’as surpris le plus?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Calibri"/>
                <a:ea typeface="Calibri"/>
                <a:cs typeface="Calibri"/>
                <a:sym typeface="Calibri"/>
              </a:rPr>
              <a:t>Ce qui m’a surpris le plus c’est……….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Calibri"/>
                <a:ea typeface="Calibri"/>
                <a:cs typeface="Calibri"/>
                <a:sym typeface="Calibri"/>
              </a:rPr>
              <a:t>Pour moi c’est que……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Calibri"/>
                <a:ea typeface="Calibri"/>
                <a:cs typeface="Calibri"/>
                <a:sym typeface="Calibri"/>
              </a:rPr>
              <a:t>A mon avis / Pour moi…….c’est le plus surprenant parce que…….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5. Qu’est-ce qu’on pourrait faire pour améliorer la situation des enfants qui travaillent?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86" name="Google Shape;186;p28"/>
          <p:cNvSpPr txBox="1"/>
          <p:nvPr/>
        </p:nvSpPr>
        <p:spPr>
          <a:xfrm>
            <a:off x="6879771" y="1088572"/>
            <a:ext cx="2264229" cy="1477328"/>
          </a:xfrm>
          <a:prstGeom prst="rect">
            <a:avLst/>
          </a:prstGeom>
          <a:solidFill>
            <a:srgbClr val="FFC0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Higher candidates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Where can you use the subjunctive in your responses?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3959"/>
              <a:buFont typeface="Calibri"/>
              <a:buNone/>
            </a:pPr>
            <a:r>
              <a:rPr lang="en-US" sz="3959" b="1">
                <a:solidFill>
                  <a:srgbClr val="00527D"/>
                </a:solidFill>
              </a:rPr>
              <a:t>Le 12 juin: Journée mondiale contre </a:t>
            </a:r>
            <a:br>
              <a:rPr lang="en-US" sz="3959" b="1">
                <a:solidFill>
                  <a:srgbClr val="00527D"/>
                </a:solidFill>
              </a:rPr>
            </a:br>
            <a:r>
              <a:rPr lang="en-US" sz="3959" b="1">
                <a:solidFill>
                  <a:srgbClr val="00527D"/>
                </a:solidFill>
              </a:rPr>
              <a:t>le travail des enfants</a:t>
            </a:r>
            <a:endParaRPr sz="3959" b="1">
              <a:solidFill>
                <a:srgbClr val="00527D"/>
              </a:solidFill>
            </a:endParaRPr>
          </a:p>
        </p:txBody>
      </p:sp>
      <p:pic>
        <p:nvPicPr>
          <p:cNvPr id="193" name="Google Shape;193;p29" descr="Screen Shot 2019-09-18 at 10.32.15.png"/>
          <p:cNvPicPr preferRelativeResize="0">
            <a:picLocks noGrp="1"/>
          </p:cNvPicPr>
          <p:nvPr>
            <p:ph type="body" idx="1"/>
          </p:nvPr>
        </p:nvPicPr>
        <p:blipFill rotWithShape="1">
          <a:blip r:embed="rId3">
            <a:alphaModFix/>
          </a:blip>
          <a:srcRect l="-460" r="-1246"/>
          <a:stretch/>
        </p:blipFill>
        <p:spPr>
          <a:xfrm>
            <a:off x="6065877" y="2164012"/>
            <a:ext cx="3078123" cy="4297130"/>
          </a:xfrm>
          <a:prstGeom prst="rect">
            <a:avLst/>
          </a:prstGeom>
          <a:solidFill>
            <a:srgbClr val="000000"/>
          </a:solidFill>
          <a:ln>
            <a:noFill/>
          </a:ln>
        </p:spPr>
      </p:pic>
      <p:pic>
        <p:nvPicPr>
          <p:cNvPr id="194" name="Google Shape;194;p29" descr="Screen Shot 2019-09-18 at 10.32.05.png"/>
          <p:cNvPicPr preferRelativeResize="0"/>
          <p:nvPr/>
        </p:nvPicPr>
        <p:blipFill rotWithShape="1">
          <a:blip r:embed="rId4">
            <a:alphaModFix/>
          </a:blip>
          <a:srcRect/>
          <a:stretch/>
        </p:blipFill>
        <p:spPr>
          <a:xfrm>
            <a:off x="3019928" y="1629298"/>
            <a:ext cx="3045950" cy="4297130"/>
          </a:xfrm>
          <a:prstGeom prst="rect">
            <a:avLst/>
          </a:prstGeom>
          <a:solidFill>
            <a:srgbClr val="000000"/>
          </a:solidFill>
          <a:ln w="9525" cap="flat" cmpd="sng">
            <a:solidFill>
              <a:schemeClr val="dk1"/>
            </a:solidFill>
            <a:prstDash val="solid"/>
            <a:round/>
            <a:headEnd type="none" w="sm" len="sm"/>
            <a:tailEnd type="none" w="sm" len="sm"/>
          </a:ln>
        </p:spPr>
      </p:pic>
      <p:pic>
        <p:nvPicPr>
          <p:cNvPr id="195" name="Google Shape;195;p29" descr="Screen Shot 2019-09-18 at 10.31.55.png"/>
          <p:cNvPicPr preferRelativeResize="0"/>
          <p:nvPr/>
        </p:nvPicPr>
        <p:blipFill rotWithShape="1">
          <a:blip r:embed="rId5">
            <a:alphaModFix/>
          </a:blip>
          <a:srcRect/>
          <a:stretch/>
        </p:blipFill>
        <p:spPr>
          <a:xfrm>
            <a:off x="0" y="2164011"/>
            <a:ext cx="3019928" cy="4297131"/>
          </a:xfrm>
          <a:prstGeom prst="rect">
            <a:avLst/>
          </a:prstGeom>
          <a:solidFill>
            <a:schemeClr val="dk1"/>
          </a:solidFill>
          <a:ln w="9525" cap="flat" cmpd="sng">
            <a:solidFill>
              <a:srgbClr val="000000"/>
            </a:solidFill>
            <a:prstDash val="solid"/>
            <a:round/>
            <a:headEnd type="none" w="sm" len="sm"/>
            <a:tailEnd type="none" w="sm" len="sm"/>
          </a:ln>
        </p:spPr>
      </p:pic>
      <p:sp>
        <p:nvSpPr>
          <p:cNvPr id="6" name="TextBox 1">
            <a:extLst>
              <a:ext uri="{FF2B5EF4-FFF2-40B4-BE49-F238E27FC236}">
                <a16:creationId xmlns:a16="http://schemas.microsoft.com/office/drawing/2014/main" id="{786922CE-E326-40CA-B85A-375D1EADE0A1}"/>
              </a:ext>
            </a:extLst>
          </p:cNvPr>
          <p:cNvSpPr txBox="1"/>
          <p:nvPr/>
        </p:nvSpPr>
        <p:spPr>
          <a:xfrm>
            <a:off x="2090057" y="6518912"/>
            <a:ext cx="4963886"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t>Images courtesy of the International Labour Organisation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0"/>
          <p:cNvSpPr/>
          <p:nvPr/>
        </p:nvSpPr>
        <p:spPr>
          <a:xfrm>
            <a:off x="155875" y="1280300"/>
            <a:ext cx="8483400" cy="5410800"/>
          </a:xfrm>
          <a:prstGeom prst="roundRect">
            <a:avLst>
              <a:gd name="adj" fmla="val 1028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0"/>
          <p:cNvSpPr txBox="1"/>
          <p:nvPr/>
        </p:nvSpPr>
        <p:spPr>
          <a:xfrm>
            <a:off x="174170" y="290860"/>
            <a:ext cx="8164287" cy="646331"/>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sng" strike="noStrike" cap="none">
                <a:solidFill>
                  <a:schemeClr val="dk1"/>
                </a:solidFill>
                <a:latin typeface="Calibri"/>
                <a:ea typeface="Calibri"/>
                <a:cs typeface="Calibri"/>
                <a:sym typeface="Calibri"/>
              </a:rPr>
              <a:t>Ecrivez</a:t>
            </a:r>
            <a:r>
              <a:rPr lang="en-US" sz="3600" b="0" i="0" u="none" strike="noStrike" cap="none">
                <a:solidFill>
                  <a:schemeClr val="dk1"/>
                </a:solidFill>
                <a:latin typeface="Calibri"/>
                <a:ea typeface="Calibri"/>
                <a:cs typeface="Calibri"/>
                <a:sym typeface="Calibri"/>
              </a:rPr>
              <a:t>:  Qu’est-ce que vous en pensez?</a:t>
            </a:r>
            <a:endParaRPr sz="1400" b="0" i="0" u="none" strike="noStrike" cap="none">
              <a:solidFill>
                <a:srgbClr val="000000"/>
              </a:solidFill>
              <a:latin typeface="Arial"/>
              <a:ea typeface="Arial"/>
              <a:cs typeface="Arial"/>
              <a:sym typeface="Arial"/>
            </a:endParaRPr>
          </a:p>
        </p:txBody>
      </p:sp>
      <p:sp>
        <p:nvSpPr>
          <p:cNvPr id="202" name="Google Shape;202;p30"/>
          <p:cNvSpPr txBox="1"/>
          <p:nvPr/>
        </p:nvSpPr>
        <p:spPr>
          <a:xfrm>
            <a:off x="174170" y="1415143"/>
            <a:ext cx="8577943" cy="60016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1. Quel est ton opinion sur le travail des enfants?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2. Quels sont les raisons pour le travail des enfants?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Calibri"/>
                <a:ea typeface="Calibri"/>
                <a:cs typeface="Calibri"/>
                <a:sym typeface="Calibri"/>
              </a:rPr>
              <a:t>D’abord…… / On dit que….. / J’ai lu que……. / Il est evident que…..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3. Décris les aspects positifs et négatifs du travail des enfants.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4. Qu’est-ce qui t’as surpris le plus?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Calibri"/>
                <a:ea typeface="Calibri"/>
                <a:cs typeface="Calibri"/>
                <a:sym typeface="Calibri"/>
              </a:rPr>
              <a:t>Ce qui m’a surpris le plus c’est……….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Calibri"/>
                <a:ea typeface="Calibri"/>
                <a:cs typeface="Calibri"/>
                <a:sym typeface="Calibri"/>
              </a:rPr>
              <a:t>Pour moi c’est que……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Calibri"/>
                <a:ea typeface="Calibri"/>
                <a:cs typeface="Calibri"/>
                <a:sym typeface="Calibri"/>
              </a:rPr>
              <a:t>A mon avis / Pour moi…….c’est le plus surprenant parce que…….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5. Qu’est-ce qu’on pourrait faire pour améliorer la situation des enfants qui travaillent?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03" name="Google Shape;203;p30"/>
          <p:cNvSpPr txBox="1"/>
          <p:nvPr/>
        </p:nvSpPr>
        <p:spPr>
          <a:xfrm>
            <a:off x="6879771" y="1088572"/>
            <a:ext cx="2264229" cy="1477328"/>
          </a:xfrm>
          <a:prstGeom prst="rect">
            <a:avLst/>
          </a:prstGeom>
          <a:solidFill>
            <a:srgbClr val="FFC0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Higher candidates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Where can you use the subjunctive in your responses?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27AF8-017F-42A5-B344-59A3DED070B9}"/>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6172ED52-AEB1-4A5A-AE4B-640A7DE1A612}"/>
              </a:ext>
            </a:extLst>
          </p:cNvPr>
          <p:cNvSpPr>
            <a:spLocks noGrp="1"/>
          </p:cNvSpPr>
          <p:nvPr>
            <p:ph type="body" idx="1"/>
          </p:nvPr>
        </p:nvSpPr>
        <p:spPr/>
        <p:txBody>
          <a:bodyPr/>
          <a:lstStyle/>
          <a:p>
            <a:r>
              <a:rPr lang="en-GB" dirty="0"/>
              <a:t>http://labourbehindthelabel.net/wp-content/uploads/2019/06/TailoredWagesUK-FP-updated.pdf</a:t>
            </a:r>
          </a:p>
        </p:txBody>
      </p:sp>
      <p:pic>
        <p:nvPicPr>
          <p:cNvPr id="4" name="Picture 3">
            <a:hlinkClick r:id="rId2"/>
            <a:extLst>
              <a:ext uri="{FF2B5EF4-FFF2-40B4-BE49-F238E27FC236}">
                <a16:creationId xmlns:a16="http://schemas.microsoft.com/office/drawing/2014/main" id="{6A3B30CF-A9A6-4DAA-AE91-C19424114CA9}"/>
              </a:ext>
            </a:extLst>
          </p:cNvPr>
          <p:cNvPicPr>
            <a:picLocks noChangeAspect="1"/>
          </p:cNvPicPr>
          <p:nvPr/>
        </p:nvPicPr>
        <p:blipFill>
          <a:blip r:embed="rId3"/>
          <a:stretch>
            <a:fillRect/>
          </a:stretch>
        </p:blipFill>
        <p:spPr>
          <a:xfrm>
            <a:off x="30086" y="1139753"/>
            <a:ext cx="9083827" cy="4578493"/>
          </a:xfrm>
          <a:prstGeom prst="rect">
            <a:avLst/>
          </a:prstGeom>
        </p:spPr>
      </p:pic>
    </p:spTree>
    <p:extLst>
      <p:ext uri="{BB962C8B-B14F-4D97-AF65-F5344CB8AC3E}">
        <p14:creationId xmlns:p14="http://schemas.microsoft.com/office/powerpoint/2010/main" val="961997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g7e416d8195_0_0"/>
          <p:cNvPicPr preferRelativeResize="0"/>
          <p:nvPr/>
        </p:nvPicPr>
        <p:blipFill rotWithShape="1">
          <a:blip r:embed="rId3">
            <a:alphaModFix/>
          </a:blip>
          <a:srcRect/>
          <a:stretch/>
        </p:blipFill>
        <p:spPr>
          <a:xfrm>
            <a:off x="2571825" y="2582875"/>
            <a:ext cx="3923725" cy="1139525"/>
          </a:xfrm>
          <a:prstGeom prst="rect">
            <a:avLst/>
          </a:prstGeom>
          <a:noFill/>
          <a:ln>
            <a:noFill/>
          </a:ln>
        </p:spPr>
      </p:pic>
      <p:pic>
        <p:nvPicPr>
          <p:cNvPr id="209" name="Google Shape;209;g7e416d8195_0_0"/>
          <p:cNvPicPr preferRelativeResize="0"/>
          <p:nvPr/>
        </p:nvPicPr>
        <p:blipFill rotWithShape="1">
          <a:blip r:embed="rId4">
            <a:alphaModFix/>
          </a:blip>
          <a:srcRect/>
          <a:stretch/>
        </p:blipFill>
        <p:spPr>
          <a:xfrm>
            <a:off x="2571825" y="3829574"/>
            <a:ext cx="1484875" cy="902000"/>
          </a:xfrm>
          <a:prstGeom prst="rect">
            <a:avLst/>
          </a:prstGeom>
          <a:noFill/>
          <a:ln>
            <a:noFill/>
          </a:ln>
        </p:spPr>
      </p:pic>
      <p:sp>
        <p:nvSpPr>
          <p:cNvPr id="210" name="Google Shape;210;g7e416d8195_0_0"/>
          <p:cNvSpPr/>
          <p:nvPr/>
        </p:nvSpPr>
        <p:spPr>
          <a:xfrm>
            <a:off x="4056700" y="3722400"/>
            <a:ext cx="2515500" cy="1323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2" name="Picture 1">
            <a:extLst>
              <a:ext uri="{FF2B5EF4-FFF2-40B4-BE49-F238E27FC236}">
                <a16:creationId xmlns:a16="http://schemas.microsoft.com/office/drawing/2014/main" id="{78F865E5-A338-4A08-BFCE-335915AAB1A0}"/>
              </a:ext>
            </a:extLst>
          </p:cNvPr>
          <p:cNvPicPr>
            <a:picLocks noChangeAspect="1"/>
          </p:cNvPicPr>
          <p:nvPr/>
        </p:nvPicPr>
        <p:blipFill>
          <a:blip r:embed="rId3"/>
          <a:stretch>
            <a:fillRect/>
          </a:stretch>
        </p:blipFill>
        <p:spPr>
          <a:xfrm>
            <a:off x="4361517" y="0"/>
            <a:ext cx="4669941" cy="1066892"/>
          </a:xfrm>
          <a:prstGeom prst="rect">
            <a:avLst/>
          </a:prstGeom>
        </p:spPr>
      </p:pic>
      <p:pic>
        <p:nvPicPr>
          <p:cNvPr id="3" name="Picture 2">
            <a:extLst>
              <a:ext uri="{FF2B5EF4-FFF2-40B4-BE49-F238E27FC236}">
                <a16:creationId xmlns:a16="http://schemas.microsoft.com/office/drawing/2014/main" id="{D9D8295B-2D09-48DE-AE2B-D905F8E8780F}"/>
              </a:ext>
            </a:extLst>
          </p:cNvPr>
          <p:cNvPicPr>
            <a:picLocks noChangeAspect="1"/>
          </p:cNvPicPr>
          <p:nvPr/>
        </p:nvPicPr>
        <p:blipFill rotWithShape="1">
          <a:blip r:embed="rId4"/>
          <a:srcRect t="60718" b="6462"/>
          <a:stretch/>
        </p:blipFill>
        <p:spPr>
          <a:xfrm>
            <a:off x="175731" y="1463041"/>
            <a:ext cx="8968269" cy="416327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5" name="Picture 4">
            <a:extLst>
              <a:ext uri="{FF2B5EF4-FFF2-40B4-BE49-F238E27FC236}">
                <a16:creationId xmlns:a16="http://schemas.microsoft.com/office/drawing/2014/main" id="{3E6033F3-BBC9-48FC-B35D-03C704A5D9EF}"/>
              </a:ext>
            </a:extLst>
          </p:cNvPr>
          <p:cNvPicPr>
            <a:picLocks noChangeAspect="1"/>
          </p:cNvPicPr>
          <p:nvPr/>
        </p:nvPicPr>
        <p:blipFill rotWithShape="1">
          <a:blip r:embed="rId3"/>
          <a:srcRect l="35693" t="17505" r="20000" b="66077"/>
          <a:stretch/>
        </p:blipFill>
        <p:spPr>
          <a:xfrm>
            <a:off x="4304715" y="-1172"/>
            <a:ext cx="4670472" cy="1066800"/>
          </a:xfrm>
          <a:prstGeom prst="rect">
            <a:avLst/>
          </a:prstGeom>
        </p:spPr>
      </p:pic>
      <p:pic>
        <p:nvPicPr>
          <p:cNvPr id="2" name="Picture 1">
            <a:extLst>
              <a:ext uri="{FF2B5EF4-FFF2-40B4-BE49-F238E27FC236}">
                <a16:creationId xmlns:a16="http://schemas.microsoft.com/office/drawing/2014/main" id="{1FCAB5E5-22F5-456A-BEFA-905268629AF2}"/>
              </a:ext>
            </a:extLst>
          </p:cNvPr>
          <p:cNvPicPr>
            <a:picLocks noChangeAspect="1"/>
          </p:cNvPicPr>
          <p:nvPr/>
        </p:nvPicPr>
        <p:blipFill rotWithShape="1">
          <a:blip r:embed="rId4"/>
          <a:srcRect t="15555" b="48103"/>
          <a:stretch/>
        </p:blipFill>
        <p:spPr>
          <a:xfrm>
            <a:off x="-25511" y="1249682"/>
            <a:ext cx="9169511" cy="471339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p:nvPr/>
        </p:nvSpPr>
        <p:spPr>
          <a:xfrm>
            <a:off x="144725" y="1091050"/>
            <a:ext cx="7013700" cy="50100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txBox="1">
            <a:spLocks noGrp="1"/>
          </p:cNvSpPr>
          <p:nvPr>
            <p:ph type="title"/>
          </p:nvPr>
        </p:nvSpPr>
        <p:spPr>
          <a:xfrm>
            <a:off x="306887" y="2197"/>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Calibri"/>
              <a:buNone/>
            </a:pPr>
            <a:r>
              <a:rPr lang="en-US" sz="3600" b="1">
                <a:solidFill>
                  <a:srgbClr val="00527D"/>
                </a:solidFill>
              </a:rPr>
              <a:t>Pourquoi le travail des enfants existe-t-il?</a:t>
            </a:r>
            <a:endParaRPr sz="3600" b="1">
              <a:solidFill>
                <a:srgbClr val="00527D"/>
              </a:solidFill>
            </a:endParaRPr>
          </a:p>
        </p:txBody>
      </p:sp>
      <p:sp>
        <p:nvSpPr>
          <p:cNvPr id="111" name="Google Shape;111;p18"/>
          <p:cNvSpPr txBox="1">
            <a:spLocks noGrp="1"/>
          </p:cNvSpPr>
          <p:nvPr>
            <p:ph type="body" idx="1"/>
          </p:nvPr>
        </p:nvSpPr>
        <p:spPr>
          <a:xfrm>
            <a:off x="256050" y="1417650"/>
            <a:ext cx="6332700" cy="4507200"/>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1764"/>
              <a:buNone/>
            </a:pPr>
            <a:r>
              <a:rPr lang="en-US" sz="1764"/>
              <a:t>I</a:t>
            </a:r>
            <a:r>
              <a:rPr lang="en-US" sz="1824"/>
              <a:t>l y a plusieurs raisons:</a:t>
            </a:r>
            <a:endParaRPr/>
          </a:p>
          <a:p>
            <a:pPr marL="342900" lvl="0" indent="-342900" algn="l" rtl="0">
              <a:lnSpc>
                <a:spcPct val="80000"/>
              </a:lnSpc>
              <a:spcBef>
                <a:spcPts val="365"/>
              </a:spcBef>
              <a:spcAft>
                <a:spcPts val="0"/>
              </a:spcAft>
              <a:buClr>
                <a:schemeClr val="dk1"/>
              </a:buClr>
              <a:buSzPts val="1824"/>
              <a:buFont typeface="Noto Sans Symbols"/>
              <a:buChar char="✔"/>
            </a:pPr>
            <a:r>
              <a:rPr lang="en-US" sz="1824"/>
              <a:t>La pauvreté – sans le travail des enfants, la famille ne dispose pas assez d’argent pour manger et pour survivre.  Le salaire des parents seulement n’est pas suffisant.</a:t>
            </a:r>
            <a:endParaRPr/>
          </a:p>
          <a:p>
            <a:pPr marL="342900" lvl="0" indent="-342900" algn="l" rtl="0">
              <a:lnSpc>
                <a:spcPct val="80000"/>
              </a:lnSpc>
              <a:spcBef>
                <a:spcPts val="365"/>
              </a:spcBef>
              <a:spcAft>
                <a:spcPts val="0"/>
              </a:spcAft>
              <a:buClr>
                <a:schemeClr val="dk1"/>
              </a:buClr>
              <a:buSzPts val="1824"/>
              <a:buFont typeface="Noto Sans Symbols"/>
              <a:buChar char="✔"/>
            </a:pPr>
            <a:r>
              <a:rPr lang="en-US" sz="1824"/>
              <a:t>Manque de bonnes écoles – si l’école est trop chère, si elle n’est pas de bonne qualité, si on ne leur explique pas son importance, beaucoup de parents préfèrent que leurs enfants travaillent plutôt que d’aller à l’école.</a:t>
            </a:r>
            <a:endParaRPr/>
          </a:p>
          <a:p>
            <a:pPr marL="342900" lvl="0" indent="-342900" algn="l" rtl="0">
              <a:lnSpc>
                <a:spcPct val="80000"/>
              </a:lnSpc>
              <a:spcBef>
                <a:spcPts val="365"/>
              </a:spcBef>
              <a:spcAft>
                <a:spcPts val="0"/>
              </a:spcAft>
              <a:buClr>
                <a:schemeClr val="dk1"/>
              </a:buClr>
              <a:buSzPts val="1824"/>
              <a:buFont typeface="Noto Sans Symbols"/>
              <a:buChar char="✔"/>
            </a:pPr>
            <a:r>
              <a:rPr lang="en-US" sz="1824"/>
              <a:t>Les enfants doivent s’occuper d’eux-mêmes – certains enfants n’ont plus de parents à cause des guerres, du SIDA ou d’autres maladies et ils n’ont plus personne pour les protéger.</a:t>
            </a:r>
            <a:endParaRPr/>
          </a:p>
          <a:p>
            <a:pPr marL="342900" lvl="0" indent="-342900" algn="l" rtl="0">
              <a:lnSpc>
                <a:spcPct val="80000"/>
              </a:lnSpc>
              <a:spcBef>
                <a:spcPts val="365"/>
              </a:spcBef>
              <a:spcAft>
                <a:spcPts val="0"/>
              </a:spcAft>
              <a:buClr>
                <a:schemeClr val="dk1"/>
              </a:buClr>
              <a:buSzPts val="1824"/>
              <a:buFont typeface="Noto Sans Symbols"/>
              <a:buChar char="✔"/>
            </a:pPr>
            <a:r>
              <a:rPr lang="en-US" sz="1824"/>
              <a:t>Les enfants sont plus facilement utilisés dans les travaux pénibles que les adultes – ils sont petits et souples et ils ont moins de difficultés à ramper dans les espaces petits et bas comme des mines.  Ce sont aussi des employés bon marché: ils ont un salaire beaucoup plus bas de celui des adultes.</a:t>
            </a:r>
            <a:endParaRPr sz="1824"/>
          </a:p>
        </p:txBody>
      </p:sp>
      <p:sp>
        <p:nvSpPr>
          <p:cNvPr id="112" name="Google Shape;112;p18"/>
          <p:cNvSpPr txBox="1"/>
          <p:nvPr/>
        </p:nvSpPr>
        <p:spPr>
          <a:xfrm>
            <a:off x="6588691" y="948690"/>
            <a:ext cx="2370252" cy="5632311"/>
          </a:xfrm>
          <a:prstGeom prst="rect">
            <a:avLst/>
          </a:prstGeom>
          <a:solidFill>
            <a:srgbClr val="FFC0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Soulignez</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Verbs </a:t>
            </a:r>
            <a:r>
              <a:rPr lang="en-US" sz="1800" b="0" i="0" u="none" strike="noStrike" cap="none">
                <a:solidFill>
                  <a:schemeClr val="dk1"/>
                </a:solidFill>
                <a:latin typeface="Calibri"/>
                <a:ea typeface="Calibri"/>
                <a:cs typeface="Calibri"/>
                <a:sym typeface="Calibri"/>
              </a:rPr>
              <a:t>– write English translation in book</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Adjectives</a:t>
            </a:r>
            <a:r>
              <a:rPr lang="en-US" sz="1800" b="0" i="0" u="none" strike="noStrike" cap="none">
                <a:solidFill>
                  <a:schemeClr val="dk1"/>
                </a:solidFill>
                <a:latin typeface="Calibri"/>
                <a:ea typeface="Calibri"/>
                <a:cs typeface="Calibri"/>
                <a:sym typeface="Calibri"/>
              </a:rPr>
              <a:t> – write English translation in book</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New vocabulary </a:t>
            </a:r>
            <a:r>
              <a:rPr lang="en-US" sz="1800" b="0" i="0" u="none" strike="noStrike" cap="none">
                <a:solidFill>
                  <a:schemeClr val="dk1"/>
                </a:solidFill>
                <a:latin typeface="Calibri"/>
                <a:ea typeface="Calibri"/>
                <a:cs typeface="Calibri"/>
                <a:sym typeface="Calibri"/>
              </a:rPr>
              <a:t>– write English translation in book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Ecrivez</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Write your own sentences incorporating the vocabulary you highlighted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endParaRPr/>
          </a:p>
        </p:txBody>
      </p:sp>
      <p:pic>
        <p:nvPicPr>
          <p:cNvPr id="119" name="Google Shape;119;p19" descr="Screen Shot 2019-09-18 at 16.29.16.png"/>
          <p:cNvPicPr preferRelativeResize="0">
            <a:picLocks noGrp="1"/>
          </p:cNvPicPr>
          <p:nvPr>
            <p:ph type="body" idx="1"/>
          </p:nvPr>
        </p:nvPicPr>
        <p:blipFill rotWithShape="1">
          <a:blip r:embed="rId3">
            <a:alphaModFix/>
          </a:blip>
          <a:srcRect l="-9751" r="-483"/>
          <a:stretch/>
        </p:blipFill>
        <p:spPr>
          <a:xfrm>
            <a:off x="4072207" y="0"/>
            <a:ext cx="5219050" cy="6405442"/>
          </a:xfrm>
          <a:prstGeom prst="rect">
            <a:avLst/>
          </a:prstGeom>
          <a:noFill/>
          <a:ln>
            <a:noFill/>
          </a:ln>
        </p:spPr>
      </p:pic>
      <p:pic>
        <p:nvPicPr>
          <p:cNvPr id="120" name="Google Shape;120;p19" descr="Screen Shot 2019-09-18 at 16.28.59.png"/>
          <p:cNvPicPr preferRelativeResize="0"/>
          <p:nvPr/>
        </p:nvPicPr>
        <p:blipFill rotWithShape="1">
          <a:blip r:embed="rId4">
            <a:alphaModFix/>
          </a:blip>
          <a:srcRect/>
          <a:stretch/>
        </p:blipFill>
        <p:spPr>
          <a:xfrm>
            <a:off x="-89309" y="0"/>
            <a:ext cx="4708026" cy="6071245"/>
          </a:xfrm>
          <a:prstGeom prst="rect">
            <a:avLst/>
          </a:prstGeom>
          <a:noFill/>
          <a:ln>
            <a:noFill/>
          </a:ln>
        </p:spPr>
      </p:pic>
      <p:pic>
        <p:nvPicPr>
          <p:cNvPr id="2" name="Picture 1">
            <a:extLst>
              <a:ext uri="{FF2B5EF4-FFF2-40B4-BE49-F238E27FC236}">
                <a16:creationId xmlns:a16="http://schemas.microsoft.com/office/drawing/2014/main" id="{46764371-F89E-4EFA-BC06-38CEBF772EA6}"/>
              </a:ext>
            </a:extLst>
          </p:cNvPr>
          <p:cNvPicPr>
            <a:picLocks noChangeAspect="1"/>
          </p:cNvPicPr>
          <p:nvPr/>
        </p:nvPicPr>
        <p:blipFill>
          <a:blip r:embed="rId5"/>
          <a:stretch>
            <a:fillRect/>
          </a:stretch>
        </p:blipFill>
        <p:spPr>
          <a:xfrm>
            <a:off x="280904" y="6369306"/>
            <a:ext cx="4980864" cy="37798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p:nvPr/>
        </p:nvSpPr>
        <p:spPr>
          <a:xfrm>
            <a:off x="189275" y="1836975"/>
            <a:ext cx="8806200" cy="4174800"/>
          </a:xfrm>
          <a:prstGeom prst="roundRect">
            <a:avLst>
              <a:gd name="adj" fmla="val 12799"/>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3959"/>
              <a:buFont typeface="Calibri"/>
              <a:buNone/>
            </a:pPr>
            <a:r>
              <a:rPr lang="en-US" sz="3959" b="1">
                <a:solidFill>
                  <a:srgbClr val="00527D"/>
                </a:solidFill>
              </a:rPr>
              <a:t>Cent ans de lutte contre </a:t>
            </a:r>
            <a:br>
              <a:rPr lang="en-US" sz="3959" b="1">
                <a:solidFill>
                  <a:srgbClr val="00527D"/>
                </a:solidFill>
              </a:rPr>
            </a:br>
            <a:r>
              <a:rPr lang="en-US" sz="3959" b="1">
                <a:solidFill>
                  <a:srgbClr val="00527D"/>
                </a:solidFill>
              </a:rPr>
              <a:t>le travail des enfants</a:t>
            </a:r>
            <a:br>
              <a:rPr lang="en-US" sz="3959" b="1"/>
            </a:br>
            <a:r>
              <a:rPr lang="en-US" sz="1800" b="1"/>
              <a:t>Exercise de recherche – Lisez le texte et trouvez les bonnes réponses.</a:t>
            </a:r>
            <a:endParaRPr sz="3959" b="1"/>
          </a:p>
        </p:txBody>
      </p:sp>
      <p:sp>
        <p:nvSpPr>
          <p:cNvPr id="128" name="Google Shape;128;p20"/>
          <p:cNvSpPr txBox="1">
            <a:spLocks noGrp="1"/>
          </p:cNvSpPr>
          <p:nvPr>
            <p:ph type="body" idx="1"/>
          </p:nvPr>
        </p:nvSpPr>
        <p:spPr>
          <a:xfrm>
            <a:off x="241300" y="1600200"/>
            <a:ext cx="86487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800"/>
              <a:buNone/>
            </a:pPr>
            <a:endParaRPr sz="2800"/>
          </a:p>
          <a:p>
            <a:pPr marL="342900" lvl="0" indent="-342900" algn="l" rtl="0">
              <a:lnSpc>
                <a:spcPct val="90000"/>
              </a:lnSpc>
              <a:spcBef>
                <a:spcPts val="560"/>
              </a:spcBef>
              <a:spcAft>
                <a:spcPts val="0"/>
              </a:spcAft>
              <a:buClr>
                <a:schemeClr val="dk1"/>
              </a:buClr>
              <a:buSzPts val="2800"/>
              <a:buNone/>
            </a:pPr>
            <a:r>
              <a:rPr lang="en-US" sz="2800"/>
              <a:t>1 Convention no 5 sur l’âge minimum a eu lieu en ______ </a:t>
            </a:r>
            <a:endParaRPr/>
          </a:p>
          <a:p>
            <a:pPr marL="342900" lvl="0" indent="-342900" algn="l" rtl="0">
              <a:lnSpc>
                <a:spcPct val="90000"/>
              </a:lnSpc>
              <a:spcBef>
                <a:spcPts val="560"/>
              </a:spcBef>
              <a:spcAft>
                <a:spcPts val="0"/>
              </a:spcAft>
              <a:buClr>
                <a:schemeClr val="dk1"/>
              </a:buClr>
              <a:buSzPts val="2800"/>
              <a:buNone/>
            </a:pPr>
            <a:r>
              <a:rPr lang="en-US" sz="2800"/>
              <a:t>2 Lancement du programme international  pour l’abolition</a:t>
            </a:r>
            <a:endParaRPr sz="2800"/>
          </a:p>
          <a:p>
            <a:pPr marL="342900" lvl="0" indent="-342900" algn="l" rtl="0">
              <a:lnSpc>
                <a:spcPct val="90000"/>
              </a:lnSpc>
              <a:spcBef>
                <a:spcPts val="560"/>
              </a:spcBef>
              <a:spcAft>
                <a:spcPts val="0"/>
              </a:spcAft>
              <a:buClr>
                <a:schemeClr val="dk1"/>
              </a:buClr>
              <a:buSzPts val="2800"/>
              <a:buNone/>
            </a:pPr>
            <a:r>
              <a:rPr lang="en-US" sz="2800"/>
              <a:t>du travail des enfants a eu lieu en ______ </a:t>
            </a:r>
            <a:endParaRPr/>
          </a:p>
          <a:p>
            <a:pPr marL="342900" lvl="0" indent="-342900" algn="l" rtl="0">
              <a:lnSpc>
                <a:spcPct val="90000"/>
              </a:lnSpc>
              <a:spcBef>
                <a:spcPts val="560"/>
              </a:spcBef>
              <a:spcAft>
                <a:spcPts val="0"/>
              </a:spcAft>
              <a:buClr>
                <a:schemeClr val="dk1"/>
              </a:buClr>
              <a:buSzPts val="2800"/>
              <a:buNone/>
            </a:pPr>
            <a:r>
              <a:rPr lang="en-US" sz="2800"/>
              <a:t>3 Déclaration sur la justice sociable pour une</a:t>
            </a:r>
            <a:endParaRPr sz="2800"/>
          </a:p>
          <a:p>
            <a:pPr marL="342900" lvl="0" indent="-342900" algn="l" rtl="0">
              <a:lnSpc>
                <a:spcPct val="90000"/>
              </a:lnSpc>
              <a:spcBef>
                <a:spcPts val="560"/>
              </a:spcBef>
              <a:spcAft>
                <a:spcPts val="0"/>
              </a:spcAft>
              <a:buClr>
                <a:schemeClr val="dk1"/>
              </a:buClr>
              <a:buSzPts val="2800"/>
              <a:buNone/>
            </a:pPr>
            <a:r>
              <a:rPr lang="en-US" sz="2800"/>
              <a:t>mondialisation équitable a eu lieu en ______ </a:t>
            </a:r>
            <a:endParaRPr/>
          </a:p>
          <a:p>
            <a:pPr marL="342900" lvl="0" indent="-342900" algn="l" rtl="0">
              <a:lnSpc>
                <a:spcPct val="90000"/>
              </a:lnSpc>
              <a:spcBef>
                <a:spcPts val="560"/>
              </a:spcBef>
              <a:spcAft>
                <a:spcPts val="0"/>
              </a:spcAft>
              <a:buClr>
                <a:schemeClr val="dk1"/>
              </a:buClr>
              <a:buSzPts val="2800"/>
              <a:buNone/>
            </a:pPr>
            <a:r>
              <a:rPr lang="en-US" sz="2800"/>
              <a:t>4 Programme international pour l’abolition du travail des</a:t>
            </a:r>
            <a:endParaRPr/>
          </a:p>
          <a:p>
            <a:pPr marL="342900" lvl="0" indent="-342900" algn="l" rtl="0">
              <a:lnSpc>
                <a:spcPct val="90000"/>
              </a:lnSpc>
              <a:spcBef>
                <a:spcPts val="560"/>
              </a:spcBef>
              <a:spcAft>
                <a:spcPts val="0"/>
              </a:spcAft>
              <a:buClr>
                <a:schemeClr val="dk1"/>
              </a:buClr>
              <a:buSzPts val="2800"/>
              <a:buNone/>
            </a:pPr>
            <a:r>
              <a:rPr lang="en-US" sz="2800"/>
              <a:t>enfants et du travail forcé a eu lieu en ______ </a:t>
            </a:r>
            <a:endParaRPr/>
          </a:p>
          <a:p>
            <a:pPr marL="342900" lvl="0" indent="-342900" algn="l" rtl="0">
              <a:lnSpc>
                <a:spcPct val="90000"/>
              </a:lnSpc>
              <a:spcBef>
                <a:spcPts val="560"/>
              </a:spcBef>
              <a:spcAft>
                <a:spcPts val="0"/>
              </a:spcAft>
              <a:buClr>
                <a:schemeClr val="dk1"/>
              </a:buClr>
              <a:buSzPts val="2800"/>
              <a:buNone/>
            </a:pPr>
            <a:r>
              <a:rPr lang="en-US" sz="2800"/>
              <a:t>5 Fin du travail des enfants attendu en ______ </a:t>
            </a:r>
            <a:endParaRPr sz="2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p:nvPr/>
        </p:nvSpPr>
        <p:spPr>
          <a:xfrm>
            <a:off x="178125" y="1770175"/>
            <a:ext cx="8772900" cy="4356000"/>
          </a:xfrm>
          <a:prstGeom prst="roundRect">
            <a:avLst>
              <a:gd name="adj" fmla="val 12011"/>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3959"/>
              <a:buFont typeface="Calibri"/>
              <a:buNone/>
            </a:pPr>
            <a:r>
              <a:rPr lang="en-US" sz="3959" b="1">
                <a:solidFill>
                  <a:srgbClr val="00527D"/>
                </a:solidFill>
              </a:rPr>
              <a:t>Cent ans de lutte contre </a:t>
            </a:r>
            <a:br>
              <a:rPr lang="en-US" sz="3959" b="1">
                <a:solidFill>
                  <a:srgbClr val="00527D"/>
                </a:solidFill>
              </a:rPr>
            </a:br>
            <a:r>
              <a:rPr lang="en-US" sz="3959" b="1">
                <a:solidFill>
                  <a:srgbClr val="00527D"/>
                </a:solidFill>
              </a:rPr>
              <a:t>le travail des enfants</a:t>
            </a:r>
            <a:br>
              <a:rPr lang="en-US" sz="3959" b="1"/>
            </a:br>
            <a:r>
              <a:rPr lang="en-US" sz="1800" b="1"/>
              <a:t>Voici les bonnes réponses:</a:t>
            </a:r>
            <a:endParaRPr sz="3959" b="1"/>
          </a:p>
        </p:txBody>
      </p:sp>
      <p:sp>
        <p:nvSpPr>
          <p:cNvPr id="136" name="Google Shape;136;p21"/>
          <p:cNvSpPr txBox="1">
            <a:spLocks noGrp="1"/>
          </p:cNvSpPr>
          <p:nvPr>
            <p:ph type="body" idx="1"/>
          </p:nvPr>
        </p:nvSpPr>
        <p:spPr>
          <a:xfrm>
            <a:off x="241300" y="1600200"/>
            <a:ext cx="86487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800"/>
              <a:buNone/>
            </a:pPr>
            <a:endParaRPr sz="2800"/>
          </a:p>
          <a:p>
            <a:pPr marL="342900" lvl="0" indent="-342900" algn="l" rtl="0">
              <a:lnSpc>
                <a:spcPct val="90000"/>
              </a:lnSpc>
              <a:spcBef>
                <a:spcPts val="560"/>
              </a:spcBef>
              <a:spcAft>
                <a:spcPts val="0"/>
              </a:spcAft>
              <a:buClr>
                <a:schemeClr val="dk1"/>
              </a:buClr>
              <a:buSzPts val="2800"/>
              <a:buNone/>
            </a:pPr>
            <a:r>
              <a:rPr lang="en-US" sz="2800"/>
              <a:t>1 Convention no 5 sur l’âge minimum a eu lieu en </a:t>
            </a:r>
            <a:r>
              <a:rPr lang="en-US" sz="2800">
                <a:solidFill>
                  <a:srgbClr val="FF0000"/>
                </a:solidFill>
              </a:rPr>
              <a:t>1919 </a:t>
            </a:r>
            <a:endParaRPr/>
          </a:p>
          <a:p>
            <a:pPr marL="342900" lvl="0" indent="-342900" algn="l" rtl="0">
              <a:lnSpc>
                <a:spcPct val="90000"/>
              </a:lnSpc>
              <a:spcBef>
                <a:spcPts val="560"/>
              </a:spcBef>
              <a:spcAft>
                <a:spcPts val="0"/>
              </a:spcAft>
              <a:buClr>
                <a:schemeClr val="dk1"/>
              </a:buClr>
              <a:buSzPts val="2800"/>
              <a:buNone/>
            </a:pPr>
            <a:r>
              <a:rPr lang="en-US" sz="2800"/>
              <a:t>2 Lancement du programme international  pour l’abolition</a:t>
            </a:r>
            <a:endParaRPr sz="2800"/>
          </a:p>
          <a:p>
            <a:pPr marL="342900" lvl="0" indent="-342900" algn="l" rtl="0">
              <a:lnSpc>
                <a:spcPct val="90000"/>
              </a:lnSpc>
              <a:spcBef>
                <a:spcPts val="560"/>
              </a:spcBef>
              <a:spcAft>
                <a:spcPts val="0"/>
              </a:spcAft>
              <a:buClr>
                <a:schemeClr val="dk1"/>
              </a:buClr>
              <a:buSzPts val="2800"/>
              <a:buNone/>
            </a:pPr>
            <a:r>
              <a:rPr lang="en-US" sz="2800"/>
              <a:t>du travail des enfants a eu lieu en </a:t>
            </a:r>
            <a:r>
              <a:rPr lang="en-US" sz="2800">
                <a:solidFill>
                  <a:srgbClr val="FF0000"/>
                </a:solidFill>
              </a:rPr>
              <a:t>1992 </a:t>
            </a:r>
            <a:r>
              <a:rPr lang="en-US" sz="2800"/>
              <a:t> </a:t>
            </a:r>
            <a:endParaRPr/>
          </a:p>
          <a:p>
            <a:pPr marL="342900" lvl="0" indent="-342900" algn="l" rtl="0">
              <a:lnSpc>
                <a:spcPct val="90000"/>
              </a:lnSpc>
              <a:spcBef>
                <a:spcPts val="560"/>
              </a:spcBef>
              <a:spcAft>
                <a:spcPts val="0"/>
              </a:spcAft>
              <a:buClr>
                <a:schemeClr val="dk1"/>
              </a:buClr>
              <a:buSzPts val="2800"/>
              <a:buNone/>
            </a:pPr>
            <a:r>
              <a:rPr lang="en-US" sz="2800"/>
              <a:t>3 Déclaration sur la justice sociable pour une</a:t>
            </a:r>
            <a:endParaRPr sz="2800"/>
          </a:p>
          <a:p>
            <a:pPr marL="342900" lvl="0" indent="-342900" algn="l" rtl="0">
              <a:lnSpc>
                <a:spcPct val="90000"/>
              </a:lnSpc>
              <a:spcBef>
                <a:spcPts val="560"/>
              </a:spcBef>
              <a:spcAft>
                <a:spcPts val="0"/>
              </a:spcAft>
              <a:buClr>
                <a:schemeClr val="dk1"/>
              </a:buClr>
              <a:buSzPts val="2800"/>
              <a:buNone/>
            </a:pPr>
            <a:r>
              <a:rPr lang="en-US" sz="2800"/>
              <a:t>mondialisation équitable a eu lieu en </a:t>
            </a:r>
            <a:r>
              <a:rPr lang="en-US" sz="2800">
                <a:solidFill>
                  <a:srgbClr val="FF0000"/>
                </a:solidFill>
              </a:rPr>
              <a:t>2008</a:t>
            </a:r>
            <a:endParaRPr/>
          </a:p>
          <a:p>
            <a:pPr marL="342900" lvl="0" indent="-342900" algn="l" rtl="0">
              <a:lnSpc>
                <a:spcPct val="90000"/>
              </a:lnSpc>
              <a:spcBef>
                <a:spcPts val="560"/>
              </a:spcBef>
              <a:spcAft>
                <a:spcPts val="0"/>
              </a:spcAft>
              <a:buClr>
                <a:schemeClr val="dk1"/>
              </a:buClr>
              <a:buSzPts val="2800"/>
              <a:buNone/>
            </a:pPr>
            <a:r>
              <a:rPr lang="en-US" sz="2800"/>
              <a:t>4 Programme international pour l’abolition du travail des</a:t>
            </a:r>
            <a:endParaRPr/>
          </a:p>
          <a:p>
            <a:pPr marL="342900" lvl="0" indent="-342900" algn="l" rtl="0">
              <a:lnSpc>
                <a:spcPct val="90000"/>
              </a:lnSpc>
              <a:spcBef>
                <a:spcPts val="560"/>
              </a:spcBef>
              <a:spcAft>
                <a:spcPts val="0"/>
              </a:spcAft>
              <a:buClr>
                <a:schemeClr val="dk1"/>
              </a:buClr>
              <a:buSzPts val="2800"/>
              <a:buNone/>
            </a:pPr>
            <a:r>
              <a:rPr lang="en-US" sz="2800"/>
              <a:t>enfants et du travail forcé a eu lieu en </a:t>
            </a:r>
            <a:r>
              <a:rPr lang="en-US" sz="2800">
                <a:solidFill>
                  <a:srgbClr val="FF0000"/>
                </a:solidFill>
              </a:rPr>
              <a:t>2015</a:t>
            </a:r>
            <a:endParaRPr/>
          </a:p>
          <a:p>
            <a:pPr marL="342900" lvl="0" indent="-342900" algn="l" rtl="0">
              <a:lnSpc>
                <a:spcPct val="90000"/>
              </a:lnSpc>
              <a:spcBef>
                <a:spcPts val="560"/>
              </a:spcBef>
              <a:spcAft>
                <a:spcPts val="0"/>
              </a:spcAft>
              <a:buClr>
                <a:schemeClr val="dk1"/>
              </a:buClr>
              <a:buSzPts val="2800"/>
              <a:buNone/>
            </a:pPr>
            <a:r>
              <a:rPr lang="en-US" sz="2800"/>
              <a:t>5 Fin du travail des enfants attendu en </a:t>
            </a:r>
            <a:r>
              <a:rPr lang="en-US" sz="2800">
                <a:solidFill>
                  <a:srgbClr val="FF0000"/>
                </a:solidFill>
              </a:rPr>
              <a:t>2025</a:t>
            </a:r>
            <a:endParaRPr sz="280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p:nvPr/>
        </p:nvSpPr>
        <p:spPr>
          <a:xfrm>
            <a:off x="1801585" y="6151341"/>
            <a:ext cx="554082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dk1"/>
                </a:solidFill>
                <a:latin typeface="Calibri"/>
                <a:ea typeface="Calibri"/>
                <a:cs typeface="Calibri"/>
                <a:sym typeface="Calibri"/>
                <a:hlinkClick r:id="rId3"/>
              </a:rPr>
              <a:t>https://www.youtube.com/watch?v=4S9qEvywBJo</a:t>
            </a:r>
            <a:endParaRPr sz="1800" b="0" i="0" u="none" strike="noStrike" cap="none">
              <a:solidFill>
                <a:schemeClr val="dk1"/>
              </a:solidFill>
              <a:latin typeface="Calibri"/>
              <a:ea typeface="Calibri"/>
              <a:cs typeface="Calibri"/>
              <a:sym typeface="Calibri"/>
            </a:endParaRPr>
          </a:p>
        </p:txBody>
      </p:sp>
      <p:pic>
        <p:nvPicPr>
          <p:cNvPr id="142" name="Google Shape;142;p22"/>
          <p:cNvPicPr preferRelativeResize="0"/>
          <p:nvPr/>
        </p:nvPicPr>
        <p:blipFill rotWithShape="1">
          <a:blip r:embed="rId4">
            <a:alphaModFix/>
          </a:blip>
          <a:srcRect l="1" t="20803" r="63570" b="13571"/>
          <a:stretch/>
        </p:blipFill>
        <p:spPr>
          <a:xfrm>
            <a:off x="979714" y="337327"/>
            <a:ext cx="6868886" cy="5499600"/>
          </a:xfrm>
          <a:prstGeom prst="rect">
            <a:avLst/>
          </a:prstGeom>
          <a:noFill/>
          <a:ln>
            <a:noFill/>
          </a:ln>
        </p:spPr>
      </p:pic>
      <p:sp>
        <p:nvSpPr>
          <p:cNvPr id="143" name="Google Shape;143;p22"/>
          <p:cNvSpPr txBox="1"/>
          <p:nvPr/>
        </p:nvSpPr>
        <p:spPr>
          <a:xfrm>
            <a:off x="7625442" y="5847060"/>
            <a:ext cx="1491343" cy="923330"/>
          </a:xfrm>
          <a:prstGeom prst="rect">
            <a:avLst/>
          </a:prstGeom>
          <a:solidFill>
            <a:srgbClr val="FFC0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Notez</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3 points clés</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2011362"/>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a:solidFill>
                  <a:srgbClr val="00527D"/>
                </a:solidFill>
              </a:rPr>
              <a:t>Qu’est-ce que tu as vu?</a:t>
            </a:r>
            <a:br>
              <a:rPr lang="en-US" b="1">
                <a:solidFill>
                  <a:srgbClr val="00527D"/>
                </a:solidFill>
              </a:rPr>
            </a:br>
            <a:r>
              <a:rPr lang="en-US" b="1">
                <a:solidFill>
                  <a:srgbClr val="00527D"/>
                </a:solidFill>
              </a:rPr>
              <a:t>Qu’est-ce que tu as noté?</a:t>
            </a:r>
            <a:endParaRPr b="1">
              <a:solidFill>
                <a:srgbClr val="00527D"/>
              </a:solidFill>
            </a:endParaRPr>
          </a:p>
        </p:txBody>
      </p:sp>
      <p:pic>
        <p:nvPicPr>
          <p:cNvPr id="149" name="Google Shape;149;p23"/>
          <p:cNvPicPr preferRelativeResize="0"/>
          <p:nvPr/>
        </p:nvPicPr>
        <p:blipFill>
          <a:blip r:embed="rId3">
            <a:alphaModFix/>
          </a:blip>
          <a:stretch>
            <a:fillRect/>
          </a:stretch>
        </p:blipFill>
        <p:spPr>
          <a:xfrm>
            <a:off x="2323375" y="2449550"/>
            <a:ext cx="4857750" cy="32385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1416</Words>
  <Application>Microsoft Office PowerPoint</Application>
  <PresentationFormat>On-screen Show (4:3)</PresentationFormat>
  <Paragraphs>153</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Noto Sans Symbols</vt:lpstr>
      <vt:lpstr>Office Theme</vt:lpstr>
      <vt:lpstr>PowerPoint Presentation</vt:lpstr>
      <vt:lpstr>PowerPoint Presentation</vt:lpstr>
      <vt:lpstr>PowerPoint Presentation</vt:lpstr>
      <vt:lpstr>Pourquoi le travail des enfants existe-t-il?</vt:lpstr>
      <vt:lpstr>PowerPoint Presentation</vt:lpstr>
      <vt:lpstr>Cent ans de lutte contre  le travail des enfants Exercise de recherche – Lisez le texte et trouvez les bonnes réponses.</vt:lpstr>
      <vt:lpstr>Cent ans de lutte contre  le travail des enfants Voici les bonnes réponses:</vt:lpstr>
      <vt:lpstr>PowerPoint Presentation</vt:lpstr>
      <vt:lpstr>Qu’est-ce que tu as vu? Qu’est-ce que tu as noté?</vt:lpstr>
      <vt:lpstr>PowerPoint Presentation</vt:lpstr>
      <vt:lpstr>Qu’est-ce que tu as vu? Qu’est-ce que tu as noté?</vt:lpstr>
      <vt:lpstr>Que faire pour ces enfants?</vt:lpstr>
      <vt:lpstr>Que faire pour ces enfants?</vt:lpstr>
      <vt:lpstr>PowerPoint Presentation</vt:lpstr>
      <vt:lpstr>Le 12 juin: Journée mondiale contre  le travail des enfants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Suzi Bewell</dc:creator>
  <cp:lastModifiedBy>Hannah Langdana</cp:lastModifiedBy>
  <cp:revision>3</cp:revision>
  <dcterms:created xsi:type="dcterms:W3CDTF">2019-11-18T17:39:44Z</dcterms:created>
  <dcterms:modified xsi:type="dcterms:W3CDTF">2020-10-12T08:53:12Z</dcterms:modified>
</cp:coreProperties>
</file>