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80" r:id="rId3"/>
    <p:sldId id="28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2" r:id="rId24"/>
    <p:sldId id="279"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IRp0PSbpR+ijMB1gTDUeoO/n6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23D3D1-9F36-4FFA-9F8E-786DBFF5E110}">
  <a:tblStyle styleId="{2A23D3D1-9F36-4FFA-9F8E-786DBFF5E110}"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6.worldwaterforum.org/fr/accuei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https://pixabay.com/photos/bidet-bathroom-sanitary-fittings-1023521/</a:t>
            </a:r>
            <a:endParaRPr/>
          </a:p>
        </p:txBody>
      </p:sp>
      <p:sp>
        <p:nvSpPr>
          <p:cNvPr id="87" name="Google Shape;8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BRONZE Easy version – multiple choice</a:t>
            </a:r>
            <a:endParaRPr/>
          </a:p>
        </p:txBody>
      </p:sp>
      <p:sp>
        <p:nvSpPr>
          <p:cNvPr id="158" name="Google Shape;15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SILVER slightly Harder version – no clues in English</a:t>
            </a:r>
            <a:endParaRPr/>
          </a:p>
        </p:txBody>
      </p:sp>
      <p:sp>
        <p:nvSpPr>
          <p:cNvPr id="167" name="Google Shape;16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Gold – hardest version – French questions and answers no clues</a:t>
            </a:r>
            <a:endParaRPr/>
          </a:p>
        </p:txBody>
      </p:sp>
      <p:sp>
        <p:nvSpPr>
          <p:cNvPr id="176" name="Google Shape;17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http://6.worldwaterforum.org/fr/accueil/</a:t>
            </a:r>
            <a:r>
              <a:rPr lang="en-US"/>
              <a:t> </a:t>
            </a:r>
            <a:endParaRPr/>
          </a:p>
        </p:txBody>
      </p:sp>
      <p:sp>
        <p:nvSpPr>
          <p:cNvPr id="184" name="Google Shape;18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Solutions </a:t>
            </a:r>
            <a:endParaRPr/>
          </a:p>
        </p:txBody>
      </p:sp>
      <p:sp>
        <p:nvSpPr>
          <p:cNvPr id="192" name="Google Shape;19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Work out what each of the 5 star statements means in English by playing PAIRS match up and then take some time to explore their own human water imprint www.empreinteh2o.com </a:t>
            </a:r>
            <a:endParaRPr/>
          </a:p>
        </p:txBody>
      </p:sp>
      <p:sp>
        <p:nvSpPr>
          <p:cNvPr id="205" name="Google Shape;20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Work out what each of the 10 star statements means in English by playing PAIRS match up and then take some time to explore their own human water imprint www.empreinteh2o.com </a:t>
            </a:r>
            <a:endParaRPr/>
          </a:p>
        </p:txBody>
      </p:sp>
      <p:sp>
        <p:nvSpPr>
          <p:cNvPr id="220" name="Google Shape;22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Work out what each of the 5 star statements means in English by playing PAIRS match up and then take some time to explore their own human water imprint www.empreinteh2o.com </a:t>
            </a:r>
            <a:endParaRPr/>
          </a:p>
        </p:txBody>
      </p:sp>
      <p:sp>
        <p:nvSpPr>
          <p:cNvPr id="235" name="Google Shape;23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ee6e263a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7ee6e263a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7ee6e263a2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Work out what each of the 5 star statements means in English by playing PAIRS match up and then take some time to explore their own human water imprint www.empreinteh2o.com </a:t>
            </a:r>
            <a:endParaRPr/>
          </a:p>
        </p:txBody>
      </p:sp>
      <p:sp>
        <p:nvSpPr>
          <p:cNvPr id="250" name="Google Shape;250;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e24d2a21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e24d2a21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7e24d2a21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ee6e263a2_1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7ee6e263a2_1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7ee6e263a2_1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Infographic which sums up the main facts and figures</a:t>
            </a:r>
            <a:endParaRPr/>
          </a:p>
        </p:txBody>
      </p:sp>
      <p:sp>
        <p:nvSpPr>
          <p:cNvPr id="108" name="Google Shape;10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Source: Nations unies Maroc</a:t>
            </a:r>
            <a:endParaRPr/>
          </a:p>
          <a:p>
            <a:pPr marL="0" lvl="0" indent="0" algn="l" rtl="0">
              <a:spcBef>
                <a:spcPts val="0"/>
              </a:spcBef>
              <a:spcAft>
                <a:spcPts val="0"/>
              </a:spcAft>
              <a:buNone/>
            </a:pPr>
            <a:r>
              <a:rPr lang="en-US"/>
              <a:t>https://www.facebook.com/ONUMaroc/photos/bc.AbpONX2D4NTleHQQ_Xuhw5LvQp01XiY2aVgNNlk4B-KKLRZrGP5wSR7BRFwRghb7G1P-8hWfsPimM9VCciZ5qEWIDzrshob9vfbzBwTXlQ3qfF_h17gb0nx8llBLVTK9M30/2340593816160990/?type=1&amp;opaqueCursor=AbqZal8yC5G5rpm2rgGq6kXshF1S_NlxGvRc4KST262c7WyJi7I3UuK-EKN9IsfVkPcSq4scPOZOlS5IisDMBwTJeb9SZX8c2p-BIMj5nZziTvOzolNyQcFjBtBwULCjJWUdEAG7hqRIuGPf3Tb7ehn7Kjjb9gqDbbfQVgloZlz7Y_Az_36IEkMI5UqSKyKsit1M9lj2FtRuLLkUTq4gVp0Wyjb_ZSPKR3CKndPOOwR9gsBNzWxqcNDQeqnp_Y2pMDVea-kaiR7NL7Hvf4PDQpAlskF8L0DPmWV2psaxN3dl71EVY9vzq0l4d1Y9OrI4rFnqSVjiULZPYOLf86j4c9aUuKZCWqWf6SgxM2_lWV2diqXv2oGb8E2jMmnnRf068rDURd6g-wfwPlD9y9WnqF4NvjC--ELGYWHBPbgJyC9KaumgOgtSI62hqUo-VP0sp4fKvUcqtGY3Kz-IMOaFhdOKBNFY_OETc7p4VY9tHWHk864KcAU_Yzi3FkzZVewgZhsKNkdB0hCGdhsXrrKAxF8hbhT3hJ2e45WiXwbN7k6NCkyYoYqpTxzwbS0EfwrxwBk&amp;theater </a:t>
            </a:r>
            <a:endParaRPr/>
          </a:p>
        </p:txBody>
      </p:sp>
      <p:sp>
        <p:nvSpPr>
          <p:cNvPr id="115" name="Google Shape;11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In red key vocab to add to a vocab list help sheet – vocab in red is on the help sheet</a:t>
            </a:r>
            <a:endParaRPr/>
          </a:p>
        </p:txBody>
      </p:sp>
      <p:sp>
        <p:nvSpPr>
          <p:cNvPr id="121" name="Google Shape;12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(for match-up activity on following slide)</a:t>
            </a:r>
            <a:endParaRPr/>
          </a:p>
        </p:txBody>
      </p:sp>
      <p:sp>
        <p:nvSpPr>
          <p:cNvPr id="135" name="Google Shape;13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orldwaterforum6.org/f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mpreinteh2o.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mpreinteh2o.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1jour1actu.com/monde/comment_prserver_leau_de_la_plante_/?output=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youtube.com/watch?v=YzgQXpgsdww" TargetMode="External"/><Relationship Id="rId4" Type="http://schemas.openxmlformats.org/officeDocument/2006/relationships/hyperlink" Target="https://www.1jour1actu.com/planete/objectif-eau-potable-8916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fastcompany.com/90322572/heres-how-the-footprint-of-the-plant-based-impossible-burger-compares-to-bee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1jour1actu.com/wp-content/uploads/1J1A_70_EAU.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tFEvWNFv9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descr="faucet-1684902_1920.jpg"/>
          <p:cNvPicPr preferRelativeResize="0">
            <a:picLocks noGrp="1"/>
          </p:cNvPicPr>
          <p:nvPr>
            <p:ph type="body" idx="1"/>
          </p:nvPr>
        </p:nvPicPr>
        <p:blipFill rotWithShape="1">
          <a:blip r:embed="rId3">
            <a:alphaModFix amt="96000"/>
          </a:blip>
          <a:srcRect/>
          <a:stretch/>
        </p:blipFill>
        <p:spPr>
          <a:xfrm>
            <a:off x="0" y="30151"/>
            <a:ext cx="9144000" cy="6828000"/>
          </a:xfrm>
          <a:prstGeom prst="rect">
            <a:avLst/>
          </a:prstGeom>
          <a:noFill/>
          <a:ln>
            <a:noFill/>
          </a:ln>
        </p:spPr>
      </p:pic>
      <p:sp>
        <p:nvSpPr>
          <p:cNvPr id="90" name="Google Shape;90;p17"/>
          <p:cNvSpPr txBox="1">
            <a:spLocks noGrp="1"/>
          </p:cNvSpPr>
          <p:nvPr>
            <p:ph type="title"/>
          </p:nvPr>
        </p:nvSpPr>
        <p:spPr>
          <a:xfrm>
            <a:off x="457200" y="534400"/>
            <a:ext cx="3584100" cy="5867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US" sz="4800" b="1">
                <a:solidFill>
                  <a:srgbClr val="FFFFFF"/>
                </a:solidFill>
              </a:rPr>
              <a:t>Lesson 2 – </a:t>
            </a:r>
            <a:br>
              <a:rPr lang="en-US" sz="4800" b="1">
                <a:solidFill>
                  <a:srgbClr val="FFFFFF"/>
                </a:solidFill>
              </a:rPr>
            </a:br>
            <a:r>
              <a:rPr lang="en-US" sz="4800" b="1">
                <a:solidFill>
                  <a:srgbClr val="FFFFFF"/>
                </a:solidFill>
              </a:rPr>
              <a:t>L’eau est précieuse</a:t>
            </a:r>
            <a:r>
              <a:rPr lang="en-US" sz="3959" b="1"/>
              <a:t> </a:t>
            </a:r>
            <a:endParaRPr sz="3959"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p:nvPr/>
        </p:nvSpPr>
        <p:spPr>
          <a:xfrm>
            <a:off x="133600" y="1090300"/>
            <a:ext cx="8839800" cy="5254800"/>
          </a:xfrm>
          <a:prstGeom prst="roundRect">
            <a:avLst>
              <a:gd name="adj" fmla="val 1207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rgbClr val="00527D"/>
                </a:solidFill>
              </a:rPr>
              <a:t>L’eau est précieuse</a:t>
            </a:r>
            <a:br>
              <a:rPr lang="en-US"/>
            </a:br>
            <a:r>
              <a:rPr lang="en-US" sz="2000"/>
              <a:t>1jour1actu du 10 au 16 avril 2015</a:t>
            </a:r>
            <a:endParaRPr/>
          </a:p>
        </p:txBody>
      </p:sp>
      <p:sp>
        <p:nvSpPr>
          <p:cNvPr id="154" name="Google Shape;154;p25"/>
          <p:cNvSpPr txBox="1">
            <a:spLocks noGrp="1"/>
          </p:cNvSpPr>
          <p:nvPr>
            <p:ph type="body" idx="1"/>
          </p:nvPr>
        </p:nvSpPr>
        <p:spPr>
          <a:xfrm>
            <a:off x="200400" y="1324100"/>
            <a:ext cx="8839800" cy="53052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2240"/>
              <a:t>La moitié de la population de la planète est obligée de boire de</a:t>
            </a:r>
            <a:endParaRPr/>
          </a:p>
          <a:p>
            <a:pPr marL="0" lvl="0" indent="0" algn="l" rtl="0">
              <a:lnSpc>
                <a:spcPct val="80000"/>
              </a:lnSpc>
              <a:spcBef>
                <a:spcPts val="448"/>
              </a:spcBef>
              <a:spcAft>
                <a:spcPts val="0"/>
              </a:spcAft>
              <a:buNone/>
            </a:pPr>
            <a:r>
              <a:rPr lang="en-US" sz="2240"/>
              <a:t>l’eau dangereuse pour la santé, car elle n’a pas accès à l’eau potable. Que faire pour remédier cette situation?</a:t>
            </a:r>
            <a:endParaRPr/>
          </a:p>
          <a:p>
            <a:pPr marL="0" lvl="0" indent="0" algn="l" rtl="0">
              <a:lnSpc>
                <a:spcPct val="80000"/>
              </a:lnSpc>
              <a:spcBef>
                <a:spcPts val="448"/>
              </a:spcBef>
              <a:spcAft>
                <a:spcPts val="0"/>
              </a:spcAft>
              <a:buNone/>
            </a:pPr>
            <a:endParaRPr sz="2240"/>
          </a:p>
          <a:p>
            <a:pPr marL="0" lvl="0" indent="0" algn="l" rtl="0">
              <a:lnSpc>
                <a:spcPct val="80000"/>
              </a:lnSpc>
              <a:spcBef>
                <a:spcPts val="448"/>
              </a:spcBef>
              <a:spcAft>
                <a:spcPts val="0"/>
              </a:spcAft>
              <a:buNone/>
            </a:pPr>
            <a:r>
              <a:rPr lang="en-US" sz="2240"/>
              <a:t>En avril 2015, 35 000 spécialistes de l’eau, venus du monde</a:t>
            </a:r>
            <a:r>
              <a:rPr lang="en-US"/>
              <a:t> </a:t>
            </a:r>
            <a:r>
              <a:rPr lang="en-US" sz="2240"/>
              <a:t>entier, se sont réunis en Corée du Sud, pour le Forum mondial de l’eau. Ensemble, ils ont proposé des solutions pour mieux partager cette ressource vitale. En 2018, ils se sont réunis au Brésil et le Neuvième Forum mondial de l’eau aura lieu à Dakar au Sénégal en 2021.</a:t>
            </a:r>
            <a:endParaRPr/>
          </a:p>
          <a:p>
            <a:pPr marL="0" lvl="0" indent="0" algn="l" rtl="0">
              <a:lnSpc>
                <a:spcPct val="80000"/>
              </a:lnSpc>
              <a:spcBef>
                <a:spcPts val="448"/>
              </a:spcBef>
              <a:spcAft>
                <a:spcPts val="0"/>
              </a:spcAft>
              <a:buNone/>
            </a:pPr>
            <a:endParaRPr sz="2240"/>
          </a:p>
          <a:p>
            <a:pPr marL="0" lvl="0" indent="0" algn="l" rtl="0">
              <a:lnSpc>
                <a:spcPct val="80000"/>
              </a:lnSpc>
              <a:spcBef>
                <a:spcPts val="448"/>
              </a:spcBef>
              <a:spcAft>
                <a:spcPts val="0"/>
              </a:spcAft>
              <a:buNone/>
            </a:pPr>
            <a:r>
              <a:rPr lang="en-US" sz="2240"/>
              <a:t>Jouez le jeu de paires ci-jointe et découvrez comment et en quelle</a:t>
            </a:r>
            <a:r>
              <a:rPr lang="en-US"/>
              <a:t> </a:t>
            </a:r>
            <a:r>
              <a:rPr lang="en-US" sz="2240"/>
              <a:t>quantité l’eau est consommée chaque jour par chaque Français. Et vous,</a:t>
            </a:r>
            <a:endParaRPr/>
          </a:p>
          <a:p>
            <a:pPr marL="0" lvl="0" indent="0" algn="l" rtl="0">
              <a:lnSpc>
                <a:spcPct val="80000"/>
              </a:lnSpc>
              <a:spcBef>
                <a:spcPts val="448"/>
              </a:spcBef>
              <a:spcAft>
                <a:spcPts val="0"/>
              </a:spcAft>
              <a:buNone/>
            </a:pPr>
            <a:r>
              <a:rPr lang="en-US" sz="2240"/>
              <a:t>comment est-ce que vous pouvez faire attention à votre consommation, et économiser cette eau précieuse?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p:nvPr/>
        </p:nvSpPr>
        <p:spPr>
          <a:xfrm>
            <a:off x="167000" y="1168225"/>
            <a:ext cx="8850900" cy="5497200"/>
          </a:xfrm>
          <a:prstGeom prst="roundRect">
            <a:avLst>
              <a:gd name="adj" fmla="val 1194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rgbClr val="00527D"/>
                </a:solidFill>
              </a:rPr>
              <a:t>L’eau est précieuse</a:t>
            </a:r>
            <a:br>
              <a:rPr lang="en-US" b="1">
                <a:solidFill>
                  <a:srgbClr val="00527D"/>
                </a:solidFill>
              </a:rPr>
            </a:br>
            <a:r>
              <a:rPr lang="en-US" sz="2000"/>
              <a:t>1jour1actu Du 10 au 16 avril 2015</a:t>
            </a:r>
            <a:endParaRPr/>
          </a:p>
        </p:txBody>
      </p:sp>
      <p:sp>
        <p:nvSpPr>
          <p:cNvPr id="162" name="Google Shape;162;p26"/>
          <p:cNvSpPr txBox="1">
            <a:spLocks noGrp="1"/>
          </p:cNvSpPr>
          <p:nvPr>
            <p:ph type="body" idx="1"/>
          </p:nvPr>
        </p:nvSpPr>
        <p:spPr>
          <a:xfrm>
            <a:off x="293075" y="1391650"/>
            <a:ext cx="8850900" cy="5273700"/>
          </a:xfrm>
          <a:prstGeom prst="rect">
            <a:avLst/>
          </a:prstGeom>
          <a:noFill/>
          <a:ln>
            <a:noFill/>
          </a:ln>
        </p:spPr>
        <p:txBody>
          <a:bodyPr spcFirstLastPara="1" wrap="square" lIns="91425" tIns="45700" rIns="91425" bIns="45700" anchor="t" anchorCtr="0">
            <a:normAutofit/>
          </a:bodyPr>
          <a:lstStyle/>
          <a:p>
            <a:pPr marL="514350" lvl="0" indent="-514350" algn="l" rtl="0">
              <a:lnSpc>
                <a:spcPct val="80000"/>
              </a:lnSpc>
              <a:spcBef>
                <a:spcPts val="0"/>
              </a:spcBef>
              <a:spcAft>
                <a:spcPts val="0"/>
              </a:spcAft>
              <a:buClr>
                <a:srgbClr val="FF0000"/>
              </a:buClr>
              <a:buSzPts val="1960"/>
              <a:buAutoNum type="arabicPeriod"/>
            </a:pPr>
            <a:r>
              <a:rPr lang="en-US" sz="1960" b="1">
                <a:solidFill>
                  <a:srgbClr val="FF0000"/>
                </a:solidFill>
              </a:rPr>
              <a:t>What percentage of the population is obliged to drink water which is dangerous for their health? (1)</a:t>
            </a:r>
            <a:endParaRPr/>
          </a:p>
          <a:p>
            <a:pPr marL="514350" lvl="0" indent="-514350" algn="l" rtl="0">
              <a:lnSpc>
                <a:spcPct val="80000"/>
              </a:lnSpc>
              <a:spcBef>
                <a:spcPts val="392"/>
              </a:spcBef>
              <a:spcAft>
                <a:spcPts val="0"/>
              </a:spcAft>
              <a:buClr>
                <a:schemeClr val="dk1"/>
              </a:buClr>
              <a:buSzPts val="1960"/>
              <a:buNone/>
            </a:pPr>
            <a:r>
              <a:rPr lang="en-US" sz="1960" b="1"/>
              <a:t>	a. half b. a third c. a quarter</a:t>
            </a:r>
            <a:endParaRPr/>
          </a:p>
          <a:p>
            <a:pPr marL="514350" lvl="0" indent="-514350" algn="l" rtl="0">
              <a:lnSpc>
                <a:spcPct val="80000"/>
              </a:lnSpc>
              <a:spcBef>
                <a:spcPts val="392"/>
              </a:spcBef>
              <a:spcAft>
                <a:spcPts val="0"/>
              </a:spcAft>
              <a:buClr>
                <a:schemeClr val="dk1"/>
              </a:buClr>
              <a:buSzPts val="1960"/>
              <a:buNone/>
            </a:pPr>
            <a:endParaRPr sz="1960" b="1"/>
          </a:p>
          <a:p>
            <a:pPr marL="514350" lvl="0" indent="-514350" algn="l" rtl="0">
              <a:lnSpc>
                <a:spcPct val="80000"/>
              </a:lnSpc>
              <a:spcBef>
                <a:spcPts val="392"/>
              </a:spcBef>
              <a:spcAft>
                <a:spcPts val="0"/>
              </a:spcAft>
              <a:buClr>
                <a:srgbClr val="FF0000"/>
              </a:buClr>
              <a:buSzPts val="1960"/>
              <a:buAutoNum type="arabicPeriod" startAt="2"/>
            </a:pPr>
            <a:r>
              <a:rPr lang="en-US" sz="1960" b="1">
                <a:solidFill>
                  <a:srgbClr val="FF0000"/>
                </a:solidFill>
              </a:rPr>
              <a:t>Where did the specialists meet in 2015 for the World Water Forum? (1)</a:t>
            </a:r>
            <a:endParaRPr/>
          </a:p>
          <a:p>
            <a:pPr marL="514350" lvl="0" indent="-514350" algn="l" rtl="0">
              <a:lnSpc>
                <a:spcPct val="80000"/>
              </a:lnSpc>
              <a:spcBef>
                <a:spcPts val="392"/>
              </a:spcBef>
              <a:spcAft>
                <a:spcPts val="0"/>
              </a:spcAft>
              <a:buClr>
                <a:schemeClr val="dk1"/>
              </a:buClr>
              <a:buSzPts val="1960"/>
              <a:buNone/>
            </a:pPr>
            <a:r>
              <a:rPr lang="en-US" sz="1960" b="1"/>
              <a:t>	a. Sénégal b. North Korea c. South Korea</a:t>
            </a:r>
            <a:endParaRPr/>
          </a:p>
          <a:p>
            <a:pPr marL="514350" lvl="0" indent="-514350" algn="l" rtl="0">
              <a:lnSpc>
                <a:spcPct val="80000"/>
              </a:lnSpc>
              <a:spcBef>
                <a:spcPts val="392"/>
              </a:spcBef>
              <a:spcAft>
                <a:spcPts val="0"/>
              </a:spcAft>
              <a:buClr>
                <a:schemeClr val="dk1"/>
              </a:buClr>
              <a:buSzPts val="1960"/>
              <a:buNone/>
            </a:pPr>
            <a:endParaRPr sz="1960" b="1">
              <a:solidFill>
                <a:srgbClr val="FF0000"/>
              </a:solidFill>
            </a:endParaRPr>
          </a:p>
          <a:p>
            <a:pPr marL="514350" lvl="0" indent="-514350" algn="l" rtl="0">
              <a:lnSpc>
                <a:spcPct val="80000"/>
              </a:lnSpc>
              <a:spcBef>
                <a:spcPts val="392"/>
              </a:spcBef>
              <a:spcAft>
                <a:spcPts val="0"/>
              </a:spcAft>
              <a:buClr>
                <a:srgbClr val="FF0000"/>
              </a:buClr>
              <a:buSzPts val="1960"/>
              <a:buAutoNum type="arabicPeriod" startAt="3"/>
            </a:pPr>
            <a:r>
              <a:rPr lang="en-US" sz="1960" b="1">
                <a:solidFill>
                  <a:srgbClr val="FF0000"/>
                </a:solidFill>
              </a:rPr>
              <a:t>What was their main proposition at this event? (1)</a:t>
            </a:r>
            <a:endParaRPr/>
          </a:p>
          <a:p>
            <a:pPr marL="514350" lvl="0" indent="-514350" algn="l" rtl="0">
              <a:lnSpc>
                <a:spcPct val="80000"/>
              </a:lnSpc>
              <a:spcBef>
                <a:spcPts val="392"/>
              </a:spcBef>
              <a:spcAft>
                <a:spcPts val="0"/>
              </a:spcAft>
              <a:buClr>
                <a:schemeClr val="dk1"/>
              </a:buClr>
              <a:buSzPts val="1960"/>
              <a:buNone/>
            </a:pPr>
            <a:r>
              <a:rPr lang="en-US" sz="1960" b="1"/>
              <a:t>	a. how to better share water b. how to save water c. how to save money</a:t>
            </a:r>
            <a:endParaRPr/>
          </a:p>
          <a:p>
            <a:pPr marL="514350" lvl="0" indent="-514350" algn="l" rtl="0">
              <a:lnSpc>
                <a:spcPct val="80000"/>
              </a:lnSpc>
              <a:spcBef>
                <a:spcPts val="392"/>
              </a:spcBef>
              <a:spcAft>
                <a:spcPts val="0"/>
              </a:spcAft>
              <a:buClr>
                <a:schemeClr val="dk1"/>
              </a:buClr>
              <a:buSzPts val="1960"/>
              <a:buNone/>
            </a:pPr>
            <a:endParaRPr sz="1960" b="1"/>
          </a:p>
          <a:p>
            <a:pPr marL="514350" lvl="0" indent="-514350" algn="l" rtl="0">
              <a:lnSpc>
                <a:spcPct val="80000"/>
              </a:lnSpc>
              <a:spcBef>
                <a:spcPts val="392"/>
              </a:spcBef>
              <a:spcAft>
                <a:spcPts val="0"/>
              </a:spcAft>
              <a:buClr>
                <a:srgbClr val="FF0000"/>
              </a:buClr>
              <a:buSzPts val="1960"/>
              <a:buAutoNum type="arabicPeriod" startAt="4"/>
            </a:pPr>
            <a:r>
              <a:rPr lang="en-US" sz="1960" b="1">
                <a:solidFill>
                  <a:srgbClr val="FF0000"/>
                </a:solidFill>
              </a:rPr>
              <a:t>What will you learn by playing the pairs game? (1)</a:t>
            </a:r>
            <a:endParaRPr/>
          </a:p>
          <a:p>
            <a:pPr marL="514350" lvl="0" indent="-514350" algn="l" rtl="0">
              <a:lnSpc>
                <a:spcPct val="80000"/>
              </a:lnSpc>
              <a:spcBef>
                <a:spcPts val="392"/>
              </a:spcBef>
              <a:spcAft>
                <a:spcPts val="0"/>
              </a:spcAft>
              <a:buClr>
                <a:schemeClr val="dk1"/>
              </a:buClr>
              <a:buSzPts val="1960"/>
              <a:buNone/>
            </a:pPr>
            <a:r>
              <a:rPr lang="en-US" sz="1960" b="1"/>
              <a:t>	a. how to save water b. water habits of the French c. how to save the planet</a:t>
            </a:r>
            <a:endParaRPr/>
          </a:p>
          <a:p>
            <a:pPr marL="514350" lvl="0" indent="-514350" algn="l" rtl="0">
              <a:lnSpc>
                <a:spcPct val="80000"/>
              </a:lnSpc>
              <a:spcBef>
                <a:spcPts val="392"/>
              </a:spcBef>
              <a:spcAft>
                <a:spcPts val="0"/>
              </a:spcAft>
              <a:buClr>
                <a:schemeClr val="dk1"/>
              </a:buClr>
              <a:buSzPts val="1960"/>
              <a:buNone/>
            </a:pPr>
            <a:endParaRPr sz="1960" b="1"/>
          </a:p>
          <a:p>
            <a:pPr marL="514350" lvl="0" indent="-514350" algn="l" rtl="0">
              <a:lnSpc>
                <a:spcPct val="80000"/>
              </a:lnSpc>
              <a:spcBef>
                <a:spcPts val="392"/>
              </a:spcBef>
              <a:spcAft>
                <a:spcPts val="0"/>
              </a:spcAft>
              <a:buClr>
                <a:srgbClr val="FF0000"/>
              </a:buClr>
              <a:buSzPts val="1960"/>
              <a:buAutoNum type="arabicPeriod" startAt="5"/>
            </a:pPr>
            <a:r>
              <a:rPr lang="en-US" sz="1960" b="1">
                <a:solidFill>
                  <a:srgbClr val="FF0000"/>
                </a:solidFill>
              </a:rPr>
              <a:t>What does the final question mean? (1)</a:t>
            </a:r>
            <a:endParaRPr/>
          </a:p>
          <a:p>
            <a:pPr marL="514350" lvl="0" indent="-514350" algn="l" rtl="0">
              <a:lnSpc>
                <a:spcPct val="80000"/>
              </a:lnSpc>
              <a:spcBef>
                <a:spcPts val="392"/>
              </a:spcBef>
              <a:spcAft>
                <a:spcPts val="0"/>
              </a:spcAft>
              <a:buClr>
                <a:schemeClr val="dk1"/>
              </a:buClr>
              <a:buSzPts val="1960"/>
              <a:buNone/>
            </a:pPr>
            <a:r>
              <a:rPr lang="en-US" sz="1960" b="1"/>
              <a:t> 	a. What can we do to save water?</a:t>
            </a:r>
            <a:endParaRPr/>
          </a:p>
          <a:p>
            <a:pPr marL="514350" lvl="0" indent="-514350" algn="l" rtl="0">
              <a:lnSpc>
                <a:spcPct val="80000"/>
              </a:lnSpc>
              <a:spcBef>
                <a:spcPts val="392"/>
              </a:spcBef>
              <a:spcAft>
                <a:spcPts val="0"/>
              </a:spcAft>
              <a:buClr>
                <a:schemeClr val="dk1"/>
              </a:buClr>
              <a:buSzPts val="1960"/>
              <a:buNone/>
            </a:pPr>
            <a:r>
              <a:rPr lang="en-US" sz="1960" b="1"/>
              <a:t>	b. What can the French do to save water?</a:t>
            </a:r>
            <a:endParaRPr/>
          </a:p>
          <a:p>
            <a:pPr marL="514350" lvl="0" indent="-514350" algn="l" rtl="0">
              <a:lnSpc>
                <a:spcPct val="80000"/>
              </a:lnSpc>
              <a:spcBef>
                <a:spcPts val="392"/>
              </a:spcBef>
              <a:spcAft>
                <a:spcPts val="0"/>
              </a:spcAft>
              <a:buClr>
                <a:schemeClr val="dk1"/>
              </a:buClr>
              <a:buSzPts val="1960"/>
              <a:buNone/>
            </a:pPr>
            <a:r>
              <a:rPr lang="en-US" sz="1960" b="1"/>
              <a:t>	c. What can you do to save water?</a:t>
            </a:r>
            <a:endParaRPr/>
          </a:p>
          <a:p>
            <a:pPr marL="514350" lvl="0" indent="-372110" algn="l" rtl="0">
              <a:lnSpc>
                <a:spcPct val="80000"/>
              </a:lnSpc>
              <a:spcBef>
                <a:spcPts val="448"/>
              </a:spcBef>
              <a:spcAft>
                <a:spcPts val="0"/>
              </a:spcAft>
              <a:buClr>
                <a:schemeClr val="dk1"/>
              </a:buClr>
              <a:buSzPts val="2240"/>
              <a:buNone/>
            </a:pPr>
            <a:endParaRPr sz="2240"/>
          </a:p>
          <a:p>
            <a:pPr marL="514350" lvl="0" indent="-372110" algn="l" rtl="0">
              <a:lnSpc>
                <a:spcPct val="80000"/>
              </a:lnSpc>
              <a:spcBef>
                <a:spcPts val="448"/>
              </a:spcBef>
              <a:spcAft>
                <a:spcPts val="0"/>
              </a:spcAft>
              <a:buClr>
                <a:schemeClr val="dk1"/>
              </a:buClr>
              <a:buSzPts val="2240"/>
              <a:buNone/>
            </a:pPr>
            <a:endParaRPr sz="2240"/>
          </a:p>
          <a:p>
            <a:pPr marL="514350" lvl="0" indent="-372110" algn="l" rtl="0">
              <a:lnSpc>
                <a:spcPct val="80000"/>
              </a:lnSpc>
              <a:spcBef>
                <a:spcPts val="448"/>
              </a:spcBef>
              <a:spcAft>
                <a:spcPts val="0"/>
              </a:spcAft>
              <a:buClr>
                <a:schemeClr val="dk1"/>
              </a:buClr>
              <a:buSzPts val="2240"/>
              <a:buNone/>
            </a:pPr>
            <a:endParaRPr sz="2240"/>
          </a:p>
          <a:p>
            <a:pPr marL="342900" lvl="0" indent="-342900" algn="l" rtl="0">
              <a:lnSpc>
                <a:spcPct val="80000"/>
              </a:lnSpc>
              <a:spcBef>
                <a:spcPts val="448"/>
              </a:spcBef>
              <a:spcAft>
                <a:spcPts val="0"/>
              </a:spcAft>
              <a:buClr>
                <a:schemeClr val="dk1"/>
              </a:buClr>
              <a:buSzPts val="2240"/>
              <a:buNone/>
            </a:pPr>
            <a:endParaRPr sz="2240"/>
          </a:p>
        </p:txBody>
      </p:sp>
      <p:pic>
        <p:nvPicPr>
          <p:cNvPr id="163" name="Google Shape;163;p26" descr="Image result for bronze silver gold"/>
          <p:cNvPicPr preferRelativeResize="0"/>
          <p:nvPr/>
        </p:nvPicPr>
        <p:blipFill rotWithShape="1">
          <a:blip r:embed="rId3">
            <a:alphaModFix/>
          </a:blip>
          <a:srcRect r="66279"/>
          <a:stretch/>
        </p:blipFill>
        <p:spPr>
          <a:xfrm>
            <a:off x="140849" y="0"/>
            <a:ext cx="893221" cy="10018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p:nvPr/>
        </p:nvSpPr>
        <p:spPr>
          <a:xfrm>
            <a:off x="155875" y="1402025"/>
            <a:ext cx="8733900" cy="4943100"/>
          </a:xfrm>
          <a:prstGeom prst="roundRect">
            <a:avLst>
              <a:gd name="adj" fmla="val 1283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rgbClr val="00527D"/>
                </a:solidFill>
              </a:rPr>
              <a:t>L’eau est précieuse</a:t>
            </a:r>
            <a:br>
              <a:rPr lang="en-US"/>
            </a:br>
            <a:r>
              <a:rPr lang="en-US" sz="2000"/>
              <a:t>1jour1actu du 10 au 16 avril 2015</a:t>
            </a:r>
            <a:endParaRPr/>
          </a:p>
        </p:txBody>
      </p:sp>
      <p:sp>
        <p:nvSpPr>
          <p:cNvPr id="171" name="Google Shape;171;p27"/>
          <p:cNvSpPr txBox="1">
            <a:spLocks noGrp="1"/>
          </p:cNvSpPr>
          <p:nvPr>
            <p:ph type="body" idx="1"/>
          </p:nvPr>
        </p:nvSpPr>
        <p:spPr>
          <a:xfrm>
            <a:off x="457200" y="1603175"/>
            <a:ext cx="8432700" cy="481020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590"/>
              <a:buAutoNum type="arabicPeriod"/>
            </a:pPr>
            <a:r>
              <a:rPr lang="en-US" sz="2590"/>
              <a:t>What percentage of the population is obliged to drink water which is dangerous for their health? (1)</a:t>
            </a:r>
            <a:endParaRPr/>
          </a:p>
          <a:p>
            <a:pPr marL="514350" lvl="0" indent="-514350" algn="l" rtl="0">
              <a:lnSpc>
                <a:spcPct val="90000"/>
              </a:lnSpc>
              <a:spcBef>
                <a:spcPts val="518"/>
              </a:spcBef>
              <a:spcAft>
                <a:spcPts val="0"/>
              </a:spcAft>
              <a:buClr>
                <a:schemeClr val="dk1"/>
              </a:buClr>
              <a:buSzPts val="2590"/>
              <a:buNone/>
            </a:pPr>
            <a:endParaRPr sz="2590"/>
          </a:p>
          <a:p>
            <a:pPr marL="514350" lvl="0" indent="-514350" algn="l" rtl="0">
              <a:lnSpc>
                <a:spcPct val="90000"/>
              </a:lnSpc>
              <a:spcBef>
                <a:spcPts val="518"/>
              </a:spcBef>
              <a:spcAft>
                <a:spcPts val="0"/>
              </a:spcAft>
              <a:buClr>
                <a:schemeClr val="dk1"/>
              </a:buClr>
              <a:buSzPts val="2590"/>
              <a:buAutoNum type="arabicPeriod"/>
            </a:pPr>
            <a:r>
              <a:rPr lang="en-US" sz="2590"/>
              <a:t>Where did the specialists meet in 2015 for the World Water Forum? (1)</a:t>
            </a:r>
            <a:endParaRPr/>
          </a:p>
          <a:p>
            <a:pPr marL="514350" lvl="0" indent="-514350" algn="l" rtl="0">
              <a:lnSpc>
                <a:spcPct val="90000"/>
              </a:lnSpc>
              <a:spcBef>
                <a:spcPts val="518"/>
              </a:spcBef>
              <a:spcAft>
                <a:spcPts val="0"/>
              </a:spcAft>
              <a:buClr>
                <a:schemeClr val="dk1"/>
              </a:buClr>
              <a:buSzPts val="2590"/>
              <a:buNone/>
            </a:pPr>
            <a:endParaRPr sz="2590"/>
          </a:p>
          <a:p>
            <a:pPr marL="514350" lvl="0" indent="-514350" algn="l" rtl="0">
              <a:lnSpc>
                <a:spcPct val="90000"/>
              </a:lnSpc>
              <a:spcBef>
                <a:spcPts val="518"/>
              </a:spcBef>
              <a:spcAft>
                <a:spcPts val="0"/>
              </a:spcAft>
              <a:buClr>
                <a:schemeClr val="dk1"/>
              </a:buClr>
              <a:buSzPts val="2590"/>
              <a:buAutoNum type="arabicPeriod"/>
            </a:pPr>
            <a:r>
              <a:rPr lang="en-US" sz="2590"/>
              <a:t>What was their main proposition at this event? (1)</a:t>
            </a:r>
            <a:endParaRPr/>
          </a:p>
          <a:p>
            <a:pPr marL="514350" lvl="0" indent="-514350" algn="l" rtl="0">
              <a:lnSpc>
                <a:spcPct val="90000"/>
              </a:lnSpc>
              <a:spcBef>
                <a:spcPts val="518"/>
              </a:spcBef>
              <a:spcAft>
                <a:spcPts val="0"/>
              </a:spcAft>
              <a:buClr>
                <a:schemeClr val="dk1"/>
              </a:buClr>
              <a:buSzPts val="2590"/>
              <a:buNone/>
            </a:pPr>
            <a:endParaRPr sz="2590"/>
          </a:p>
          <a:p>
            <a:pPr marL="514350" lvl="0" indent="-514350" algn="l" rtl="0">
              <a:lnSpc>
                <a:spcPct val="90000"/>
              </a:lnSpc>
              <a:spcBef>
                <a:spcPts val="518"/>
              </a:spcBef>
              <a:spcAft>
                <a:spcPts val="0"/>
              </a:spcAft>
              <a:buClr>
                <a:schemeClr val="dk1"/>
              </a:buClr>
              <a:buSzPts val="2590"/>
              <a:buAutoNum type="arabicPeriod"/>
            </a:pPr>
            <a:r>
              <a:rPr lang="en-US" sz="2590"/>
              <a:t>What will you learn by playing the pairs game? (1)</a:t>
            </a:r>
            <a:endParaRPr/>
          </a:p>
          <a:p>
            <a:pPr marL="514350" lvl="0" indent="-514350" algn="l" rtl="0">
              <a:lnSpc>
                <a:spcPct val="90000"/>
              </a:lnSpc>
              <a:spcBef>
                <a:spcPts val="518"/>
              </a:spcBef>
              <a:spcAft>
                <a:spcPts val="0"/>
              </a:spcAft>
              <a:buClr>
                <a:schemeClr val="dk1"/>
              </a:buClr>
              <a:buSzPts val="2590"/>
              <a:buNone/>
            </a:pPr>
            <a:endParaRPr sz="2590"/>
          </a:p>
          <a:p>
            <a:pPr marL="514350" lvl="0" indent="-514350" algn="l" rtl="0">
              <a:lnSpc>
                <a:spcPct val="90000"/>
              </a:lnSpc>
              <a:spcBef>
                <a:spcPts val="518"/>
              </a:spcBef>
              <a:spcAft>
                <a:spcPts val="0"/>
              </a:spcAft>
              <a:buClr>
                <a:schemeClr val="dk1"/>
              </a:buClr>
              <a:buSzPts val="2590"/>
              <a:buAutoNum type="arabicPeriod"/>
            </a:pPr>
            <a:r>
              <a:rPr lang="en-US" sz="2590"/>
              <a:t>What does the final question mean? (1)</a:t>
            </a:r>
            <a:endParaRPr/>
          </a:p>
          <a:p>
            <a:pPr marL="514350" lvl="0" indent="-326390" algn="l" rtl="0">
              <a:lnSpc>
                <a:spcPct val="90000"/>
              </a:lnSpc>
              <a:spcBef>
                <a:spcPts val="592"/>
              </a:spcBef>
              <a:spcAft>
                <a:spcPts val="0"/>
              </a:spcAft>
              <a:buClr>
                <a:schemeClr val="dk1"/>
              </a:buClr>
              <a:buSzPts val="2960"/>
              <a:buNone/>
            </a:pPr>
            <a:endParaRPr sz="2960"/>
          </a:p>
          <a:p>
            <a:pPr marL="514350" lvl="0" indent="-326390" algn="l" rtl="0">
              <a:lnSpc>
                <a:spcPct val="90000"/>
              </a:lnSpc>
              <a:spcBef>
                <a:spcPts val="592"/>
              </a:spcBef>
              <a:spcAft>
                <a:spcPts val="0"/>
              </a:spcAft>
              <a:buClr>
                <a:schemeClr val="dk1"/>
              </a:buClr>
              <a:buSzPts val="2960"/>
              <a:buNone/>
            </a:pPr>
            <a:endParaRPr sz="2960"/>
          </a:p>
          <a:p>
            <a:pPr marL="514350" lvl="0" indent="-326390" algn="l" rtl="0">
              <a:lnSpc>
                <a:spcPct val="90000"/>
              </a:lnSpc>
              <a:spcBef>
                <a:spcPts val="592"/>
              </a:spcBef>
              <a:spcAft>
                <a:spcPts val="0"/>
              </a:spcAft>
              <a:buClr>
                <a:schemeClr val="dk1"/>
              </a:buClr>
              <a:buSzPts val="2960"/>
              <a:buNone/>
            </a:pPr>
            <a:endParaRPr sz="2960"/>
          </a:p>
          <a:p>
            <a:pPr marL="342900" lvl="0" indent="-342900" algn="l" rtl="0">
              <a:lnSpc>
                <a:spcPct val="90000"/>
              </a:lnSpc>
              <a:spcBef>
                <a:spcPts val="592"/>
              </a:spcBef>
              <a:spcAft>
                <a:spcPts val="0"/>
              </a:spcAft>
              <a:buClr>
                <a:schemeClr val="dk1"/>
              </a:buClr>
              <a:buSzPts val="2960"/>
              <a:buNone/>
            </a:pPr>
            <a:endParaRPr sz="2960"/>
          </a:p>
        </p:txBody>
      </p:sp>
      <p:pic>
        <p:nvPicPr>
          <p:cNvPr id="172" name="Google Shape;172;p27" descr="Image result for bronze silver gold"/>
          <p:cNvPicPr preferRelativeResize="0"/>
          <p:nvPr/>
        </p:nvPicPr>
        <p:blipFill rotWithShape="1">
          <a:blip r:embed="rId3">
            <a:alphaModFix/>
          </a:blip>
          <a:srcRect l="29070" r="31394"/>
          <a:stretch/>
        </p:blipFill>
        <p:spPr>
          <a:xfrm>
            <a:off x="0" y="0"/>
            <a:ext cx="1093336" cy="11181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233800" y="1480700"/>
            <a:ext cx="8561400" cy="4842900"/>
          </a:xfrm>
          <a:prstGeom prst="roundRect">
            <a:avLst>
              <a:gd name="adj" fmla="val 1218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rgbClr val="00527D"/>
                </a:solidFill>
              </a:rPr>
              <a:t>L’eau est précieuse</a:t>
            </a:r>
            <a:br>
              <a:rPr lang="en-US"/>
            </a:br>
            <a:r>
              <a:rPr lang="en-US" sz="2222"/>
              <a:t>1jour1actu du 10 au 16 avril 2015</a:t>
            </a:r>
            <a:endParaRPr sz="2222"/>
          </a:p>
        </p:txBody>
      </p:sp>
      <p:sp>
        <p:nvSpPr>
          <p:cNvPr id="180" name="Google Shape;180;p28"/>
          <p:cNvSpPr txBox="1">
            <a:spLocks noGrp="1"/>
          </p:cNvSpPr>
          <p:nvPr>
            <p:ph type="body" idx="1"/>
          </p:nvPr>
        </p:nvSpPr>
        <p:spPr>
          <a:xfrm>
            <a:off x="457200" y="1703375"/>
            <a:ext cx="8229600" cy="47013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240"/>
              <a:buNone/>
            </a:pPr>
            <a:r>
              <a:rPr lang="en-US" sz="2240" dirty="0"/>
              <a:t>1 </a:t>
            </a:r>
            <a:r>
              <a:rPr lang="en-US" sz="2240" dirty="0" err="1"/>
              <a:t>Quel</a:t>
            </a:r>
            <a:r>
              <a:rPr lang="en-US" sz="2240" dirty="0"/>
              <a:t> </a:t>
            </a:r>
            <a:r>
              <a:rPr lang="en-US" sz="2240" dirty="0" err="1"/>
              <a:t>pourcentage</a:t>
            </a:r>
            <a:r>
              <a:rPr lang="en-US" sz="2240" dirty="0"/>
              <a:t>  de la population </a:t>
            </a:r>
            <a:r>
              <a:rPr lang="en-US" sz="2240" dirty="0" err="1"/>
              <a:t>est</a:t>
            </a:r>
            <a:r>
              <a:rPr lang="en-US" sz="2240" dirty="0"/>
              <a:t> </a:t>
            </a:r>
            <a:r>
              <a:rPr lang="en-US" sz="2240" dirty="0" err="1"/>
              <a:t>obligé</a:t>
            </a:r>
            <a:r>
              <a:rPr lang="en-US" sz="2240" dirty="0"/>
              <a:t> de </a:t>
            </a:r>
            <a:r>
              <a:rPr lang="en-US" sz="2240" dirty="0" err="1"/>
              <a:t>boire</a:t>
            </a:r>
            <a:r>
              <a:rPr lang="en-US" sz="2240" dirty="0"/>
              <a:t> de </a:t>
            </a:r>
            <a:r>
              <a:rPr lang="en-US" sz="2240" dirty="0" err="1"/>
              <a:t>l’eau</a:t>
            </a:r>
            <a:endParaRPr sz="2240" dirty="0"/>
          </a:p>
          <a:p>
            <a:pPr marL="342900" lvl="0" indent="-342900" algn="l" rtl="0">
              <a:lnSpc>
                <a:spcPct val="80000"/>
              </a:lnSpc>
              <a:spcBef>
                <a:spcPts val="448"/>
              </a:spcBef>
              <a:spcAft>
                <a:spcPts val="0"/>
              </a:spcAft>
              <a:buClr>
                <a:schemeClr val="dk1"/>
              </a:buClr>
              <a:buSzPts val="2240"/>
              <a:buNone/>
            </a:pPr>
            <a:r>
              <a:rPr lang="en-US" sz="2240" dirty="0" err="1"/>
              <a:t>dangereuse</a:t>
            </a:r>
            <a:r>
              <a:rPr lang="en-US" sz="2240" dirty="0"/>
              <a:t> pour la santé? (1)</a:t>
            </a:r>
            <a:endParaRPr dirty="0"/>
          </a:p>
          <a:p>
            <a:pPr marL="342900" lvl="0" indent="-342900" algn="l" rtl="0">
              <a:lnSpc>
                <a:spcPct val="80000"/>
              </a:lnSpc>
              <a:spcBef>
                <a:spcPts val="448"/>
              </a:spcBef>
              <a:spcAft>
                <a:spcPts val="0"/>
              </a:spcAft>
              <a:buClr>
                <a:schemeClr val="dk1"/>
              </a:buClr>
              <a:buSzPts val="2240"/>
              <a:buNone/>
            </a:pPr>
            <a:endParaRPr sz="2240" dirty="0"/>
          </a:p>
          <a:p>
            <a:pPr marL="342900" lvl="0" indent="-342900" algn="l" rtl="0">
              <a:lnSpc>
                <a:spcPct val="80000"/>
              </a:lnSpc>
              <a:spcBef>
                <a:spcPts val="448"/>
              </a:spcBef>
              <a:spcAft>
                <a:spcPts val="0"/>
              </a:spcAft>
              <a:buClr>
                <a:schemeClr val="dk1"/>
              </a:buClr>
              <a:buSzPts val="2240"/>
              <a:buNone/>
            </a:pPr>
            <a:r>
              <a:rPr lang="en-US" sz="2240" dirty="0"/>
              <a:t>2 </a:t>
            </a:r>
            <a:r>
              <a:rPr lang="en-US" sz="2240" dirty="0" err="1"/>
              <a:t>Où</a:t>
            </a:r>
            <a:r>
              <a:rPr lang="en-US" sz="2240" dirty="0"/>
              <a:t> se </a:t>
            </a:r>
            <a:r>
              <a:rPr lang="en-US" sz="2240" dirty="0" err="1"/>
              <a:t>sont</a:t>
            </a:r>
            <a:r>
              <a:rPr lang="en-US" sz="2240" dirty="0"/>
              <a:t> </a:t>
            </a:r>
            <a:r>
              <a:rPr lang="en-US" sz="2240" dirty="0" err="1"/>
              <a:t>réunis</a:t>
            </a:r>
            <a:r>
              <a:rPr lang="en-US" sz="2240" dirty="0"/>
              <a:t> les </a:t>
            </a:r>
            <a:r>
              <a:rPr lang="en-US" sz="2240" dirty="0" err="1"/>
              <a:t>spécialistes</a:t>
            </a:r>
            <a:r>
              <a:rPr lang="en-US" sz="2240" dirty="0"/>
              <a:t> de </a:t>
            </a:r>
            <a:r>
              <a:rPr lang="en-US" sz="2240" dirty="0" err="1"/>
              <a:t>l’eau</a:t>
            </a:r>
            <a:r>
              <a:rPr lang="en-US" sz="2240" dirty="0"/>
              <a:t> </a:t>
            </a:r>
            <a:r>
              <a:rPr lang="en-US" sz="2240" dirty="0" err="1"/>
              <a:t>en</a:t>
            </a:r>
            <a:r>
              <a:rPr lang="en-US" sz="2240" dirty="0"/>
              <a:t> 2015? (1)</a:t>
            </a:r>
            <a:endParaRPr dirty="0"/>
          </a:p>
          <a:p>
            <a:pPr marL="342900" lvl="0" indent="-342900" algn="l" rtl="0">
              <a:lnSpc>
                <a:spcPct val="80000"/>
              </a:lnSpc>
              <a:spcBef>
                <a:spcPts val="448"/>
              </a:spcBef>
              <a:spcAft>
                <a:spcPts val="0"/>
              </a:spcAft>
              <a:buClr>
                <a:schemeClr val="dk1"/>
              </a:buClr>
              <a:buSzPts val="2240"/>
              <a:buNone/>
            </a:pPr>
            <a:endParaRPr sz="2240" dirty="0"/>
          </a:p>
          <a:p>
            <a:pPr marL="342900" lvl="0" indent="-342900" algn="l" rtl="0">
              <a:lnSpc>
                <a:spcPct val="80000"/>
              </a:lnSpc>
              <a:spcBef>
                <a:spcPts val="448"/>
              </a:spcBef>
              <a:spcAft>
                <a:spcPts val="0"/>
              </a:spcAft>
              <a:buClr>
                <a:schemeClr val="dk1"/>
              </a:buClr>
              <a:buSzPts val="2240"/>
              <a:buNone/>
            </a:pPr>
            <a:r>
              <a:rPr lang="en-US" sz="2240" dirty="0"/>
              <a:t>3 </a:t>
            </a:r>
            <a:r>
              <a:rPr lang="en-US" sz="2240" dirty="0" err="1"/>
              <a:t>Qu’est-ce</a:t>
            </a:r>
            <a:r>
              <a:rPr lang="en-US" sz="2240" dirty="0"/>
              <a:t> </a:t>
            </a:r>
            <a:r>
              <a:rPr lang="en-US" sz="2240" dirty="0" err="1"/>
              <a:t>qu’ils</a:t>
            </a:r>
            <a:r>
              <a:rPr lang="en-US" sz="2240" dirty="0"/>
              <a:t> </a:t>
            </a:r>
            <a:r>
              <a:rPr lang="en-US" sz="2240" dirty="0" err="1"/>
              <a:t>ont</a:t>
            </a:r>
            <a:r>
              <a:rPr lang="en-US" sz="2240" dirty="0"/>
              <a:t> </a:t>
            </a:r>
            <a:r>
              <a:rPr lang="en-US" sz="2240" dirty="0" err="1"/>
              <a:t>proposé</a:t>
            </a:r>
            <a:r>
              <a:rPr lang="en-US" sz="2240" dirty="0"/>
              <a:t>? (1)</a:t>
            </a:r>
            <a:endParaRPr dirty="0"/>
          </a:p>
          <a:p>
            <a:pPr marL="342900" lvl="0" indent="-342900" algn="l" rtl="0">
              <a:lnSpc>
                <a:spcPct val="80000"/>
              </a:lnSpc>
              <a:spcBef>
                <a:spcPts val="448"/>
              </a:spcBef>
              <a:spcAft>
                <a:spcPts val="0"/>
              </a:spcAft>
              <a:buClr>
                <a:schemeClr val="dk1"/>
              </a:buClr>
              <a:buSzPts val="2240"/>
              <a:buNone/>
            </a:pPr>
            <a:endParaRPr sz="2240" dirty="0"/>
          </a:p>
          <a:p>
            <a:pPr marL="342900" lvl="0" indent="-342900" algn="l" rtl="0">
              <a:lnSpc>
                <a:spcPct val="80000"/>
              </a:lnSpc>
              <a:spcBef>
                <a:spcPts val="448"/>
              </a:spcBef>
              <a:spcAft>
                <a:spcPts val="0"/>
              </a:spcAft>
              <a:buClr>
                <a:schemeClr val="dk1"/>
              </a:buClr>
              <a:buSzPts val="2240"/>
              <a:buNone/>
            </a:pPr>
            <a:r>
              <a:rPr lang="en-US" sz="2240" dirty="0"/>
              <a:t>4 </a:t>
            </a:r>
            <a:r>
              <a:rPr lang="en-US" sz="2240" dirty="0" err="1"/>
              <a:t>Qu’est-ce</a:t>
            </a:r>
            <a:r>
              <a:rPr lang="en-US" sz="2240" dirty="0"/>
              <a:t> que </a:t>
            </a:r>
            <a:r>
              <a:rPr lang="en-US" sz="2240" dirty="0" err="1"/>
              <a:t>tu</a:t>
            </a:r>
            <a:r>
              <a:rPr lang="en-US" sz="2240" dirty="0"/>
              <a:t> vas </a:t>
            </a:r>
            <a:r>
              <a:rPr lang="en-US" sz="2240" dirty="0" err="1"/>
              <a:t>découvrir</a:t>
            </a:r>
            <a:r>
              <a:rPr lang="en-US" sz="2240" dirty="0"/>
              <a:t> </a:t>
            </a:r>
            <a:r>
              <a:rPr lang="en-US" sz="2240" dirty="0" err="1"/>
              <a:t>en</a:t>
            </a:r>
            <a:r>
              <a:rPr lang="en-US" sz="2240" dirty="0"/>
              <a:t> </a:t>
            </a:r>
            <a:r>
              <a:rPr lang="en-US" sz="2240" dirty="0" err="1"/>
              <a:t>jouant</a:t>
            </a:r>
            <a:r>
              <a:rPr lang="en-US" sz="2240" dirty="0"/>
              <a:t> le </a:t>
            </a:r>
            <a:r>
              <a:rPr lang="en-US" sz="2240" dirty="0" err="1"/>
              <a:t>jeu</a:t>
            </a:r>
            <a:r>
              <a:rPr lang="en-US" sz="2240" dirty="0"/>
              <a:t> des </a:t>
            </a:r>
            <a:r>
              <a:rPr lang="en-US" sz="2240" dirty="0" err="1"/>
              <a:t>paires</a:t>
            </a:r>
            <a:r>
              <a:rPr lang="en-US" sz="2240" dirty="0"/>
              <a:t>? (1)</a:t>
            </a:r>
            <a:endParaRPr dirty="0"/>
          </a:p>
          <a:p>
            <a:pPr marL="342900" lvl="0" indent="-342900" algn="l" rtl="0">
              <a:lnSpc>
                <a:spcPct val="80000"/>
              </a:lnSpc>
              <a:spcBef>
                <a:spcPts val="448"/>
              </a:spcBef>
              <a:spcAft>
                <a:spcPts val="0"/>
              </a:spcAft>
              <a:buClr>
                <a:schemeClr val="dk1"/>
              </a:buClr>
              <a:buSzPts val="2240"/>
              <a:buNone/>
            </a:pPr>
            <a:endParaRPr sz="2240" dirty="0"/>
          </a:p>
          <a:p>
            <a:pPr marL="342900" lvl="0" indent="-342900" algn="l" rtl="0">
              <a:lnSpc>
                <a:spcPct val="80000"/>
              </a:lnSpc>
              <a:spcBef>
                <a:spcPts val="448"/>
              </a:spcBef>
              <a:spcAft>
                <a:spcPts val="0"/>
              </a:spcAft>
              <a:buClr>
                <a:schemeClr val="dk1"/>
              </a:buClr>
              <a:buSzPts val="2240"/>
              <a:buNone/>
            </a:pPr>
            <a:r>
              <a:rPr lang="en-US" sz="2240" dirty="0"/>
              <a:t>5 </a:t>
            </a:r>
            <a:r>
              <a:rPr lang="en-US" sz="2240" dirty="0" err="1"/>
              <a:t>Qu’est-ce</a:t>
            </a:r>
            <a:r>
              <a:rPr lang="en-US" sz="2240" dirty="0"/>
              <a:t> que </a:t>
            </a:r>
            <a:r>
              <a:rPr lang="en-US" sz="2240" dirty="0" err="1"/>
              <a:t>cela</a:t>
            </a:r>
            <a:r>
              <a:rPr lang="en-US" sz="2240" dirty="0"/>
              <a:t> </a:t>
            </a:r>
            <a:r>
              <a:rPr lang="en-US" sz="2240" dirty="0" err="1"/>
              <a:t>veut</a:t>
            </a:r>
            <a:r>
              <a:rPr lang="en-US" sz="2240" dirty="0"/>
              <a:t> dire </a:t>
            </a:r>
            <a:r>
              <a:rPr lang="en-US" sz="2240" dirty="0" err="1"/>
              <a:t>en</a:t>
            </a:r>
            <a:r>
              <a:rPr lang="en-US" sz="2240" dirty="0"/>
              <a:t> </a:t>
            </a:r>
            <a:r>
              <a:rPr lang="en-US" sz="2240" dirty="0" err="1"/>
              <a:t>anglais</a:t>
            </a:r>
            <a:r>
              <a:rPr lang="en-US" sz="2240" dirty="0"/>
              <a:t>: “Et </a:t>
            </a:r>
            <a:r>
              <a:rPr lang="en-US" sz="2240" dirty="0" err="1"/>
              <a:t>vous</a:t>
            </a:r>
            <a:r>
              <a:rPr lang="en-US" sz="2240" dirty="0"/>
              <a:t>, comment </a:t>
            </a:r>
            <a:r>
              <a:rPr lang="en-US" sz="2240" dirty="0" err="1"/>
              <a:t>est-ce</a:t>
            </a:r>
            <a:endParaRPr sz="2240" dirty="0"/>
          </a:p>
          <a:p>
            <a:pPr marL="342900" lvl="0" indent="-342900" algn="l" rtl="0">
              <a:lnSpc>
                <a:spcPct val="80000"/>
              </a:lnSpc>
              <a:spcBef>
                <a:spcPts val="448"/>
              </a:spcBef>
              <a:spcAft>
                <a:spcPts val="0"/>
              </a:spcAft>
              <a:buClr>
                <a:schemeClr val="dk1"/>
              </a:buClr>
              <a:buSzPts val="2240"/>
              <a:buNone/>
            </a:pPr>
            <a:r>
              <a:rPr lang="en-US" sz="2240" dirty="0"/>
              <a:t>que </a:t>
            </a:r>
            <a:r>
              <a:rPr lang="en-US" sz="2240" dirty="0" err="1"/>
              <a:t>vous</a:t>
            </a:r>
            <a:r>
              <a:rPr lang="en-US" sz="2240" dirty="0"/>
              <a:t> </a:t>
            </a:r>
            <a:r>
              <a:rPr lang="en-US" sz="2240" dirty="0" err="1"/>
              <a:t>pouvez</a:t>
            </a:r>
            <a:r>
              <a:rPr lang="en-US" sz="2240" dirty="0"/>
              <a:t> faire attention à </a:t>
            </a:r>
            <a:r>
              <a:rPr lang="en-US" sz="2240" dirty="0" err="1"/>
              <a:t>votre</a:t>
            </a:r>
            <a:r>
              <a:rPr lang="en-US" sz="2240" dirty="0"/>
              <a:t> </a:t>
            </a:r>
            <a:r>
              <a:rPr lang="en-US" sz="2240" dirty="0" err="1"/>
              <a:t>consommation</a:t>
            </a:r>
            <a:r>
              <a:rPr lang="en-US" sz="2240" dirty="0"/>
              <a:t>, et</a:t>
            </a:r>
          </a:p>
          <a:p>
            <a:pPr marL="342900" lvl="0" indent="-342900" algn="l" rtl="0">
              <a:lnSpc>
                <a:spcPct val="80000"/>
              </a:lnSpc>
              <a:spcBef>
                <a:spcPts val="448"/>
              </a:spcBef>
              <a:spcAft>
                <a:spcPts val="0"/>
              </a:spcAft>
              <a:buClr>
                <a:schemeClr val="dk1"/>
              </a:buClr>
              <a:buSzPts val="2240"/>
              <a:buNone/>
            </a:pPr>
            <a:r>
              <a:rPr lang="en-US" sz="2240" dirty="0" err="1"/>
              <a:t>économiser</a:t>
            </a:r>
            <a:r>
              <a:rPr lang="en-US" sz="2240" dirty="0"/>
              <a:t> </a:t>
            </a:r>
            <a:r>
              <a:rPr lang="en-US" sz="2240" dirty="0" err="1"/>
              <a:t>cette</a:t>
            </a:r>
            <a:r>
              <a:rPr lang="en-US" sz="2240" dirty="0"/>
              <a:t> </a:t>
            </a:r>
            <a:r>
              <a:rPr lang="en-US" sz="2240" dirty="0" err="1"/>
              <a:t>eau</a:t>
            </a:r>
            <a:r>
              <a:rPr lang="en-US" sz="2240" dirty="0"/>
              <a:t> </a:t>
            </a:r>
            <a:r>
              <a:rPr lang="en-US" sz="2240" dirty="0" err="1"/>
              <a:t>précieuse</a:t>
            </a:r>
            <a:r>
              <a:rPr lang="en-US" sz="2240" dirty="0"/>
              <a:t>?” (1)</a:t>
            </a:r>
            <a:endParaRPr dirty="0"/>
          </a:p>
          <a:p>
            <a:pPr marL="342900" lvl="0" indent="-342900" algn="l" rtl="0">
              <a:lnSpc>
                <a:spcPct val="80000"/>
              </a:lnSpc>
              <a:spcBef>
                <a:spcPts val="448"/>
              </a:spcBef>
              <a:spcAft>
                <a:spcPts val="0"/>
              </a:spcAft>
              <a:buClr>
                <a:schemeClr val="dk1"/>
              </a:buClr>
              <a:buSzPts val="2240"/>
              <a:buNone/>
            </a:pPr>
            <a:endParaRPr sz="2240" dirty="0"/>
          </a:p>
        </p:txBody>
      </p:sp>
      <p:pic>
        <p:nvPicPr>
          <p:cNvPr id="181" name="Google Shape;181;p28" descr="Image result for bronze silver gold"/>
          <p:cNvPicPr preferRelativeResize="0"/>
          <p:nvPr/>
        </p:nvPicPr>
        <p:blipFill rotWithShape="1">
          <a:blip r:embed="rId3">
            <a:alphaModFix/>
          </a:blip>
          <a:srcRect l="65116"/>
          <a:stretch/>
        </p:blipFill>
        <p:spPr>
          <a:xfrm>
            <a:off x="0" y="0"/>
            <a:ext cx="948244" cy="11398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p:nvPr/>
        </p:nvSpPr>
        <p:spPr>
          <a:xfrm>
            <a:off x="267200" y="1180100"/>
            <a:ext cx="8661600" cy="5321700"/>
          </a:xfrm>
          <a:prstGeom prst="roundRect">
            <a:avLst>
              <a:gd name="adj" fmla="val 1171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a:solidFill>
                  <a:srgbClr val="00527D"/>
                </a:solidFill>
              </a:rPr>
              <a:t>Le</a:t>
            </a:r>
            <a:r>
              <a:rPr lang="en-US" sz="3959"/>
              <a:t> </a:t>
            </a:r>
            <a:r>
              <a:rPr lang="en-US" sz="3959" u="sng">
                <a:solidFill>
                  <a:schemeClr val="hlink"/>
                </a:solidFill>
                <a:hlinkClick r:id="rId3"/>
              </a:rPr>
              <a:t>6</a:t>
            </a:r>
            <a:r>
              <a:rPr lang="en-US" sz="3959" u="sng" baseline="30000">
                <a:solidFill>
                  <a:schemeClr val="hlink"/>
                </a:solidFill>
                <a:hlinkClick r:id="rId3"/>
              </a:rPr>
              <a:t>e</a:t>
            </a:r>
            <a:r>
              <a:rPr lang="en-US" sz="3959" u="sng">
                <a:solidFill>
                  <a:schemeClr val="hlink"/>
                </a:solidFill>
                <a:hlinkClick r:id="rId3"/>
              </a:rPr>
              <a:t> Forum Mondial de l'Eau</a:t>
            </a:r>
            <a:br>
              <a:rPr lang="en-US" sz="3959" u="sng"/>
            </a:br>
            <a:r>
              <a:rPr lang="en-US" sz="2520" b="1"/>
              <a:t>Douze priorités d’action pour l’eau</a:t>
            </a:r>
            <a:br>
              <a:rPr lang="en-US" sz="2520"/>
            </a:br>
            <a:r>
              <a:rPr lang="en-US" sz="2880"/>
              <a:t> </a:t>
            </a:r>
            <a:endParaRPr sz="3959"/>
          </a:p>
        </p:txBody>
      </p:sp>
      <p:sp>
        <p:nvSpPr>
          <p:cNvPr id="188" name="Google Shape;188;p29"/>
          <p:cNvSpPr txBox="1">
            <a:spLocks noGrp="1"/>
          </p:cNvSpPr>
          <p:nvPr>
            <p:ph type="body" idx="1"/>
          </p:nvPr>
        </p:nvSpPr>
        <p:spPr>
          <a:xfrm>
            <a:off x="457200" y="1417638"/>
            <a:ext cx="8229600" cy="562762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760"/>
              <a:buNone/>
            </a:pPr>
            <a:r>
              <a:rPr lang="en-US" sz="1760"/>
              <a:t>Le </a:t>
            </a:r>
            <a:r>
              <a:rPr lang="en-US" sz="1760" u="sng">
                <a:solidFill>
                  <a:schemeClr val="hlink"/>
                </a:solidFill>
                <a:hlinkClick r:id="rId3"/>
              </a:rPr>
              <a:t>6</a:t>
            </a:r>
            <a:r>
              <a:rPr lang="en-US" sz="1760" u="sng" baseline="30000">
                <a:solidFill>
                  <a:schemeClr val="hlink"/>
                </a:solidFill>
                <a:hlinkClick r:id="rId3"/>
              </a:rPr>
              <a:t>e</a:t>
            </a:r>
            <a:r>
              <a:rPr lang="en-US" sz="1760" u="sng">
                <a:solidFill>
                  <a:schemeClr val="hlink"/>
                </a:solidFill>
                <a:hlinkClick r:id="rId3"/>
              </a:rPr>
              <a:t> Forum Mondial de l'Eau</a:t>
            </a:r>
            <a:r>
              <a:rPr lang="en-US" sz="1760"/>
              <a:t> s'est déroulé du 12 au 17 mars 2012 à Marseille.</a:t>
            </a:r>
            <a:endParaRPr sz="660"/>
          </a:p>
          <a:p>
            <a:pPr marL="342900" lvl="0" indent="-342900" algn="l" rtl="0">
              <a:lnSpc>
                <a:spcPct val="80000"/>
              </a:lnSpc>
              <a:spcBef>
                <a:spcPts val="352"/>
              </a:spcBef>
              <a:spcAft>
                <a:spcPts val="0"/>
              </a:spcAft>
              <a:buClr>
                <a:schemeClr val="dk1"/>
              </a:buClr>
              <a:buSzPts val="1760"/>
              <a:buNone/>
            </a:pPr>
            <a:r>
              <a:rPr lang="en-US" sz="1760"/>
              <a:t>Pour répondre aux enjeux de l’eau, les travaux du 6</a:t>
            </a:r>
            <a:r>
              <a:rPr lang="en-US" sz="1760" baseline="30000"/>
              <a:t>e</a:t>
            </a:r>
            <a:r>
              <a:rPr lang="en-US" sz="1760"/>
              <a:t> forum s’articulent autour de </a:t>
            </a:r>
            <a:r>
              <a:rPr lang="en-US" sz="1760" i="1"/>
              <a:t>douze priorités</a:t>
            </a:r>
            <a:endParaRPr sz="1760" i="1"/>
          </a:p>
          <a:p>
            <a:pPr marL="342900" lvl="0" indent="-342900" algn="l" rtl="0">
              <a:lnSpc>
                <a:spcPct val="80000"/>
              </a:lnSpc>
              <a:spcBef>
                <a:spcPts val="352"/>
              </a:spcBef>
              <a:spcAft>
                <a:spcPts val="0"/>
              </a:spcAft>
              <a:buClr>
                <a:schemeClr val="dk1"/>
              </a:buClr>
              <a:buSzPts val="1760"/>
              <a:buNone/>
            </a:pPr>
            <a:r>
              <a:rPr lang="en-US" sz="1760" i="1"/>
              <a:t>d’action</a:t>
            </a:r>
            <a:r>
              <a:rPr lang="en-US" sz="1760"/>
              <a:t> et de </a:t>
            </a:r>
            <a:r>
              <a:rPr lang="en-US" sz="1760" i="1"/>
              <a:t>trois conditions de succès</a:t>
            </a:r>
            <a:r>
              <a:rPr lang="en-US" sz="1760"/>
              <a:t> déclinées en objectifs communs. </a:t>
            </a:r>
            <a:endParaRPr/>
          </a:p>
          <a:p>
            <a:pPr marL="342900" lvl="0" indent="-342900" algn="l" rtl="0">
              <a:lnSpc>
                <a:spcPct val="80000"/>
              </a:lnSpc>
              <a:spcBef>
                <a:spcPts val="396"/>
              </a:spcBef>
              <a:spcAft>
                <a:spcPts val="0"/>
              </a:spcAft>
              <a:buClr>
                <a:schemeClr val="dk1"/>
              </a:buClr>
              <a:buSzPts val="1980"/>
              <a:buNone/>
            </a:pPr>
            <a:endParaRPr sz="1979" b="1"/>
          </a:p>
          <a:p>
            <a:pPr marL="342900" lvl="0" indent="-342900" algn="l" rtl="0">
              <a:lnSpc>
                <a:spcPct val="80000"/>
              </a:lnSpc>
              <a:spcBef>
                <a:spcPts val="352"/>
              </a:spcBef>
              <a:spcAft>
                <a:spcPts val="0"/>
              </a:spcAft>
              <a:buClr>
                <a:schemeClr val="dk1"/>
              </a:buClr>
              <a:buSzPts val="1760"/>
              <a:buChar char="•"/>
            </a:pPr>
            <a:r>
              <a:rPr lang="en-US" sz="1760" b="1" u="sng"/>
              <a:t>Assurer le bien-être de tous</a:t>
            </a:r>
            <a:endParaRPr sz="989" b="1" u="sng"/>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Garantir</a:t>
            </a:r>
            <a:r>
              <a:rPr lang="en-US" sz="1540" b="1"/>
              <a:t> l’accès à l’eau pour tous et le Droit à l’Eau</a:t>
            </a:r>
            <a:endParaRPr sz="880" b="1"/>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Améliorer</a:t>
            </a:r>
            <a:r>
              <a:rPr lang="en-US" sz="1540" b="1"/>
              <a:t> l’accès à l’assainissement intégré pour tous</a:t>
            </a:r>
            <a:endParaRPr sz="880" b="1"/>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Améliorer</a:t>
            </a:r>
            <a:r>
              <a:rPr lang="en-US" sz="1540" b="1"/>
              <a:t> l’hygiène et la santé grâce à l’eau et à l’assainissement</a:t>
            </a:r>
            <a:endParaRPr sz="880" b="1"/>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Prévenir et répondre</a:t>
            </a:r>
            <a:r>
              <a:rPr lang="en-US" sz="1540" b="1"/>
              <a:t> aux risques et aux crises liés à l’eau</a:t>
            </a:r>
            <a:endParaRPr sz="880" b="1"/>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Contribuer</a:t>
            </a:r>
            <a:r>
              <a:rPr lang="en-US" sz="1540" b="1"/>
              <a:t> à la coopération et à la paix grâce à l’eau</a:t>
            </a:r>
            <a:endParaRPr sz="880" b="1"/>
          </a:p>
          <a:p>
            <a:pPr marL="342900" lvl="0" indent="-342900" algn="l" rtl="0">
              <a:lnSpc>
                <a:spcPct val="80000"/>
              </a:lnSpc>
              <a:spcBef>
                <a:spcPts val="352"/>
              </a:spcBef>
              <a:spcAft>
                <a:spcPts val="0"/>
              </a:spcAft>
              <a:buClr>
                <a:schemeClr val="dk1"/>
              </a:buClr>
              <a:buSzPts val="1760"/>
              <a:buChar char="•"/>
            </a:pPr>
            <a:r>
              <a:rPr lang="en-US" sz="1760" b="1" u="sng"/>
              <a:t>Contribuer au développement économique</a:t>
            </a:r>
            <a:endParaRPr sz="989" b="1" u="sng"/>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Équilibrer</a:t>
            </a:r>
            <a:r>
              <a:rPr lang="en-US" sz="1540" b="1"/>
              <a:t> les différents usages de l’eau par la gestion intégrée:</a:t>
            </a:r>
            <a:endParaRPr sz="880" b="1"/>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Contribuer</a:t>
            </a:r>
            <a:r>
              <a:rPr lang="en-US" sz="1540" b="1"/>
              <a:t> à la sécurité alimentaire par un usage optimal de l’eau</a:t>
            </a:r>
            <a:endParaRPr sz="880" b="1"/>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Harmoniser</a:t>
            </a:r>
            <a:r>
              <a:rPr lang="en-US" sz="1540" b="1"/>
              <a:t> l’eau et l’énergie</a:t>
            </a:r>
            <a:endParaRPr sz="880" b="1"/>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Promouvoir</a:t>
            </a:r>
            <a:r>
              <a:rPr lang="en-US" sz="1540" b="1"/>
              <a:t> la croissance verte et </a:t>
            </a:r>
            <a:r>
              <a:rPr lang="en-US" sz="1540" b="1">
                <a:solidFill>
                  <a:srgbClr val="FF0000"/>
                </a:solidFill>
              </a:rPr>
              <a:t>valoriser</a:t>
            </a:r>
            <a:r>
              <a:rPr lang="en-US" sz="1540" b="1"/>
              <a:t> les écosystèmes</a:t>
            </a:r>
            <a:endParaRPr sz="880" b="1"/>
          </a:p>
          <a:p>
            <a:pPr marL="342900" lvl="0" indent="-342900" algn="l" rtl="0">
              <a:lnSpc>
                <a:spcPct val="80000"/>
              </a:lnSpc>
              <a:spcBef>
                <a:spcPts val="352"/>
              </a:spcBef>
              <a:spcAft>
                <a:spcPts val="0"/>
              </a:spcAft>
              <a:buClr>
                <a:schemeClr val="dk1"/>
              </a:buClr>
              <a:buSzPts val="1760"/>
              <a:buChar char="•"/>
            </a:pPr>
            <a:r>
              <a:rPr lang="en-US" sz="1760" b="1" u="sng"/>
              <a:t>Maintenir la planète bleue</a:t>
            </a:r>
            <a:endParaRPr sz="989" b="1" u="sng"/>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Améliorer</a:t>
            </a:r>
            <a:r>
              <a:rPr lang="en-US" sz="1540" b="1"/>
              <a:t> la qualité des ressources hydriques et des écosystèmes</a:t>
            </a:r>
            <a:endParaRPr sz="880" b="1"/>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Ajuster</a:t>
            </a:r>
            <a:r>
              <a:rPr lang="en-US" sz="1540" b="1"/>
              <a:t> les pressions et les empreintes des activités humaines sur l’eau</a:t>
            </a:r>
            <a:endParaRPr sz="880" b="1"/>
          </a:p>
          <a:p>
            <a:pPr marL="742950" lvl="1" indent="-285750" algn="l" rtl="0">
              <a:lnSpc>
                <a:spcPct val="80000"/>
              </a:lnSpc>
              <a:spcBef>
                <a:spcPts val="308"/>
              </a:spcBef>
              <a:spcAft>
                <a:spcPts val="0"/>
              </a:spcAft>
              <a:buClr>
                <a:srgbClr val="FF0000"/>
              </a:buClr>
              <a:buSzPts val="1540"/>
              <a:buChar char="–"/>
            </a:pPr>
            <a:r>
              <a:rPr lang="en-US" sz="1540" b="1">
                <a:solidFill>
                  <a:srgbClr val="FF0000"/>
                </a:solidFill>
              </a:rPr>
              <a:t>Faire face</a:t>
            </a:r>
            <a:r>
              <a:rPr lang="en-US" sz="1540" b="1"/>
              <a:t> aux changements climatiques et globaux dans un monde qui s’urbanise</a:t>
            </a:r>
            <a:endParaRPr sz="880" b="1"/>
          </a:p>
          <a:p>
            <a:pPr marL="342900" lvl="0" indent="-342900" algn="l" rtl="0">
              <a:lnSpc>
                <a:spcPct val="80000"/>
              </a:lnSpc>
              <a:spcBef>
                <a:spcPts val="352"/>
              </a:spcBef>
              <a:spcAft>
                <a:spcPts val="0"/>
              </a:spcAft>
              <a:buClr>
                <a:schemeClr val="dk1"/>
              </a:buClr>
              <a:buSzPts val="1760"/>
              <a:buNone/>
            </a:pPr>
            <a:endParaRPr sz="176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b="1">
                <a:solidFill>
                  <a:srgbClr val="00527D"/>
                </a:solidFill>
              </a:rPr>
              <a:t>Verb match up task</a:t>
            </a:r>
            <a:br>
              <a:rPr lang="en-US" sz="2400" b="1">
                <a:solidFill>
                  <a:srgbClr val="00527D"/>
                </a:solidFill>
              </a:rPr>
            </a:br>
            <a:r>
              <a:rPr lang="en-US" sz="2400" b="1">
                <a:solidFill>
                  <a:srgbClr val="00527D"/>
                </a:solidFill>
              </a:rPr>
              <a:t>- Find the correct verbs highlighted in red in the text</a:t>
            </a:r>
            <a:endParaRPr sz="2400" b="1">
              <a:solidFill>
                <a:srgbClr val="00527D"/>
              </a:solidFill>
            </a:endParaRPr>
          </a:p>
        </p:txBody>
      </p:sp>
      <p:graphicFrame>
        <p:nvGraphicFramePr>
          <p:cNvPr id="195" name="Google Shape;195;p30"/>
          <p:cNvGraphicFramePr/>
          <p:nvPr/>
        </p:nvGraphicFramePr>
        <p:xfrm>
          <a:off x="457200" y="1600200"/>
          <a:ext cx="8229600" cy="4450200"/>
        </p:xfrm>
        <a:graphic>
          <a:graphicData uri="http://schemas.openxmlformats.org/drawingml/2006/table">
            <a:tbl>
              <a:tblPr firstRow="1" bandRow="1">
                <a:noFill/>
                <a:tableStyleId>{2A23D3D1-9F36-4FFA-9F8E-786DBFF5E110}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1">
                          <a:solidFill>
                            <a:srgbClr val="FF0000"/>
                          </a:solidFill>
                        </a:rPr>
                        <a:t>Français</a:t>
                      </a:r>
                      <a:endParaRPr sz="1800" b="1">
                        <a:solidFill>
                          <a:srgbClr val="FF0000"/>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a:solidFill>
                            <a:schemeClr val="dk1"/>
                          </a:solidFill>
                        </a:rPr>
                        <a:t>Anglais</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improve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stand up to</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adjust</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guarantee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prevent and respond to</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prevent</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balance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contribute to</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promote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value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harmonize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b="1">
                <a:solidFill>
                  <a:srgbClr val="00527D"/>
                </a:solidFill>
              </a:rPr>
              <a:t>Verb match up task</a:t>
            </a:r>
            <a:br>
              <a:rPr lang="en-US" sz="2400" b="1">
                <a:solidFill>
                  <a:srgbClr val="00527D"/>
                </a:solidFill>
              </a:rPr>
            </a:br>
            <a:r>
              <a:rPr lang="en-US" sz="2400" b="1">
                <a:solidFill>
                  <a:srgbClr val="00527D"/>
                </a:solidFill>
              </a:rPr>
              <a:t>- Find the correct verbs highlighted in red in the text</a:t>
            </a:r>
            <a:endParaRPr sz="2400" b="1">
              <a:solidFill>
                <a:srgbClr val="00527D"/>
              </a:solidFill>
            </a:endParaRPr>
          </a:p>
        </p:txBody>
      </p:sp>
      <p:graphicFrame>
        <p:nvGraphicFramePr>
          <p:cNvPr id="201" name="Google Shape;201;p31"/>
          <p:cNvGraphicFramePr/>
          <p:nvPr/>
        </p:nvGraphicFramePr>
        <p:xfrm>
          <a:off x="457200" y="1600200"/>
          <a:ext cx="8229600" cy="4450200"/>
        </p:xfrm>
        <a:graphic>
          <a:graphicData uri="http://schemas.openxmlformats.org/drawingml/2006/table">
            <a:tbl>
              <a:tblPr firstRow="1" bandRow="1">
                <a:noFill/>
                <a:tableStyleId>{2A23D3D1-9F36-4FFA-9F8E-786DBFF5E110}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1">
                          <a:solidFill>
                            <a:srgbClr val="FF0000"/>
                          </a:solidFill>
                        </a:rPr>
                        <a:t>Français</a:t>
                      </a:r>
                      <a:endParaRPr sz="1800" b="1">
                        <a:solidFill>
                          <a:srgbClr val="FF0000"/>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a:solidFill>
                            <a:schemeClr val="dk1"/>
                          </a:solidFill>
                        </a:rPr>
                        <a:t>Anglais</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1">
                          <a:solidFill>
                            <a:srgbClr val="FF0000"/>
                          </a:solidFill>
                        </a:rPr>
                        <a:t>améliorer</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improve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b="1">
                          <a:solidFill>
                            <a:srgbClr val="FF0000"/>
                          </a:solidFill>
                        </a:rPr>
                        <a:t>faire face</a:t>
                      </a:r>
                      <a:r>
                        <a:rPr lang="en-US" sz="1800" b="1"/>
                        <a:t> </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stand up to</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1">
                          <a:solidFill>
                            <a:srgbClr val="FF0000"/>
                          </a:solidFill>
                        </a:rPr>
                        <a:t>ajuster</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adjust</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b="1">
                          <a:solidFill>
                            <a:srgbClr val="FF0000"/>
                          </a:solidFill>
                        </a:rPr>
                        <a:t>garantir</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guarantee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b="1">
                          <a:solidFill>
                            <a:srgbClr val="FF0000"/>
                          </a:solidFill>
                        </a:rPr>
                        <a:t>répondre</a:t>
                      </a:r>
                      <a:r>
                        <a:rPr lang="en-US" sz="1800" b="1"/>
                        <a:t> </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prevent and respond to</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b="1">
                          <a:solidFill>
                            <a:srgbClr val="FF0000"/>
                          </a:solidFill>
                        </a:rPr>
                        <a:t>prévenir</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prevent</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b="1">
                          <a:solidFill>
                            <a:srgbClr val="FF0000"/>
                          </a:solidFill>
                        </a:rPr>
                        <a:t>équilibrer</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balance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b="1">
                          <a:solidFill>
                            <a:srgbClr val="FF0000"/>
                          </a:solidFill>
                        </a:rPr>
                        <a:t>contribuer</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contribute to</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800" b="1">
                          <a:solidFill>
                            <a:srgbClr val="FF0000"/>
                          </a:solidFill>
                        </a:rPr>
                        <a:t>promouvoir</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promote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US" sz="1800" b="1">
                          <a:solidFill>
                            <a:srgbClr val="FF0000"/>
                          </a:solidFill>
                        </a:rPr>
                        <a:t>valoriser</a:t>
                      </a:r>
                      <a:r>
                        <a:rPr lang="en-US" sz="1800" b="1"/>
                        <a:t> </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value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en-US" sz="1800" b="1">
                          <a:solidFill>
                            <a:srgbClr val="FF0000"/>
                          </a:solidFill>
                        </a:rPr>
                        <a:t>harmoniser</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b="1">
                          <a:solidFill>
                            <a:schemeClr val="dk1"/>
                          </a:solidFill>
                        </a:rPr>
                        <a:t>To harmonize</a:t>
                      </a:r>
                      <a:endParaRPr sz="1800" b="1">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p:nvPr/>
        </p:nvSpPr>
        <p:spPr>
          <a:xfrm rot="-928894">
            <a:off x="58443" y="-121868"/>
            <a:ext cx="3860800" cy="3378200"/>
          </a:xfrm>
          <a:prstGeom prst="star5">
            <a:avLst>
              <a:gd name="adj" fmla="val 19098"/>
              <a:gd name="hf" fmla="val 105146"/>
              <a:gd name="vf" fmla="val 110557"/>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32"/>
          <p:cNvSpPr/>
          <p:nvPr/>
        </p:nvSpPr>
        <p:spPr>
          <a:xfrm rot="1012480">
            <a:off x="5283198" y="3253787"/>
            <a:ext cx="3860800" cy="3378200"/>
          </a:xfrm>
          <a:prstGeom prst="star5">
            <a:avLst>
              <a:gd name="adj" fmla="val 19098"/>
              <a:gd name="hf" fmla="val 105146"/>
              <a:gd name="vf" fmla="val 110557"/>
            </a:avLst>
          </a:prstGeom>
          <a:gradFill>
            <a:gsLst>
              <a:gs pos="0">
                <a:srgbClr val="38B6D8"/>
              </a:gs>
              <a:gs pos="100000">
                <a:srgbClr val="91EC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32"/>
          <p:cNvSpPr/>
          <p:nvPr/>
        </p:nvSpPr>
        <p:spPr>
          <a:xfrm rot="-2236504">
            <a:off x="-264543" y="3565622"/>
            <a:ext cx="3732587" cy="3239395"/>
          </a:xfrm>
          <a:prstGeom prst="star5">
            <a:avLst>
              <a:gd name="adj" fmla="val 19098"/>
              <a:gd name="hf" fmla="val 105146"/>
              <a:gd name="vf" fmla="val 110557"/>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32"/>
          <p:cNvSpPr/>
          <p:nvPr/>
        </p:nvSpPr>
        <p:spPr>
          <a:xfrm rot="855002">
            <a:off x="5232388" y="-91080"/>
            <a:ext cx="3860800" cy="3378200"/>
          </a:xfrm>
          <a:prstGeom prst="star5">
            <a:avLst>
              <a:gd name="adj" fmla="val 19098"/>
              <a:gd name="hf" fmla="val 105146"/>
              <a:gd name="vf" fmla="val 110557"/>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32"/>
          <p:cNvSpPr/>
          <p:nvPr/>
        </p:nvSpPr>
        <p:spPr>
          <a:xfrm>
            <a:off x="2349326" y="1723373"/>
            <a:ext cx="3860800" cy="3378200"/>
          </a:xfrm>
          <a:prstGeom prst="star5">
            <a:avLst>
              <a:gd name="adj" fmla="val 19098"/>
              <a:gd name="hf" fmla="val 105146"/>
              <a:gd name="vf" fmla="val 11055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32"/>
          <p:cNvSpPr txBox="1"/>
          <p:nvPr/>
        </p:nvSpPr>
        <p:spPr>
          <a:xfrm rot="-897389">
            <a:off x="787400" y="1184763"/>
            <a:ext cx="25908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40, 000 litres d’eau</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par personne en</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France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par jour</a:t>
            </a:r>
            <a:endParaRPr sz="1600" b="1">
              <a:solidFill>
                <a:schemeClr val="dk1"/>
              </a:solidFill>
              <a:latin typeface="Calibri"/>
              <a:ea typeface="Calibri"/>
              <a:cs typeface="Calibri"/>
              <a:sym typeface="Calibri"/>
            </a:endParaRPr>
          </a:p>
        </p:txBody>
      </p:sp>
      <p:sp>
        <p:nvSpPr>
          <p:cNvPr id="213" name="Google Shape;213;p32"/>
          <p:cNvSpPr txBox="1"/>
          <p:nvPr/>
        </p:nvSpPr>
        <p:spPr>
          <a:xfrm>
            <a:off x="3004670" y="2971660"/>
            <a:ext cx="2590800" cy="13542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Il faut 35 000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litres d’eau pour</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fabriquer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un ordinateur</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32"/>
          <p:cNvSpPr txBox="1"/>
          <p:nvPr/>
        </p:nvSpPr>
        <p:spPr>
          <a:xfrm rot="795497">
            <a:off x="5730352" y="1198668"/>
            <a:ext cx="2590800" cy="13542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Il faut 1 000 litres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d’eau pour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fabriquer un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litre de lait</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32"/>
          <p:cNvSpPr txBox="1"/>
          <p:nvPr/>
        </p:nvSpPr>
        <p:spPr>
          <a:xfrm rot="-2189784">
            <a:off x="485187" y="4393297"/>
            <a:ext cx="203776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err="1">
                <a:solidFill>
                  <a:schemeClr val="dk1"/>
                </a:solidFill>
                <a:latin typeface="Calibri"/>
                <a:ea typeface="Calibri"/>
                <a:cs typeface="Calibri"/>
                <a:sym typeface="Calibri"/>
              </a:rPr>
              <a:t>Calcule</a:t>
            </a:r>
            <a:r>
              <a:rPr lang="en-US" sz="1600" b="1" dirty="0">
                <a:solidFill>
                  <a:schemeClr val="dk1"/>
                </a:solidFill>
                <a:latin typeface="Calibri"/>
                <a:ea typeface="Calibri"/>
                <a:cs typeface="Calibri"/>
                <a:sym typeface="Calibri"/>
              </a:rPr>
              <a:t>  </a:t>
            </a:r>
            <a:endParaRPr dirty="0"/>
          </a:p>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ton </a:t>
            </a:r>
            <a:endParaRPr dirty="0"/>
          </a:p>
          <a:p>
            <a:pPr marL="0" marR="0" lvl="0" indent="0" algn="ctr" rtl="0">
              <a:spcBef>
                <a:spcPts val="0"/>
              </a:spcBef>
              <a:spcAft>
                <a:spcPts val="0"/>
              </a:spcAft>
              <a:buNone/>
            </a:pPr>
            <a:r>
              <a:rPr lang="en-US" sz="1600" b="1" dirty="0" err="1">
                <a:solidFill>
                  <a:schemeClr val="dk1"/>
                </a:solidFill>
                <a:latin typeface="Calibri"/>
                <a:ea typeface="Calibri"/>
                <a:cs typeface="Calibri"/>
                <a:sym typeface="Calibri"/>
              </a:rPr>
              <a:t>empreint</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en</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eau</a:t>
            </a:r>
            <a:endParaRPr dirty="0"/>
          </a:p>
          <a:p>
            <a:pPr marL="0" marR="0" lvl="0" indent="0" algn="ctr" rtl="0">
              <a:spcBef>
                <a:spcPts val="0"/>
              </a:spcBef>
              <a:spcAft>
                <a:spcPts val="0"/>
              </a:spcAft>
              <a:buNone/>
            </a:pPr>
            <a:r>
              <a:rPr lang="en-US" sz="1600" b="1" u="sng" dirty="0">
                <a:solidFill>
                  <a:schemeClr val="dk1"/>
                </a:solidFill>
                <a:latin typeface="Calibri"/>
                <a:ea typeface="Calibri"/>
                <a:cs typeface="Calibri"/>
                <a:sym typeface="Calibri"/>
                <a:hlinkClick r:id="rId3"/>
              </a:rPr>
              <a:t>www.empreinteh2o.com</a:t>
            </a:r>
            <a:r>
              <a:rPr lang="en-US" sz="1600" b="1" dirty="0">
                <a:solidFill>
                  <a:schemeClr val="dk1"/>
                </a:solidFill>
                <a:latin typeface="Calibri"/>
                <a:ea typeface="Calibri"/>
                <a:cs typeface="Calibri"/>
                <a:sym typeface="Calibri"/>
              </a:rPr>
              <a:t> </a:t>
            </a:r>
            <a:endParaRPr sz="1600" b="1" dirty="0">
              <a:solidFill>
                <a:schemeClr val="dk1"/>
              </a:solidFill>
              <a:latin typeface="Calibri"/>
              <a:ea typeface="Calibri"/>
              <a:cs typeface="Calibri"/>
              <a:sym typeface="Calibri"/>
            </a:endParaRPr>
          </a:p>
        </p:txBody>
      </p:sp>
      <p:sp>
        <p:nvSpPr>
          <p:cNvPr id="216" name="Google Shape;216;p32"/>
          <p:cNvSpPr txBox="1"/>
          <p:nvPr/>
        </p:nvSpPr>
        <p:spPr>
          <a:xfrm rot="-897389">
            <a:off x="5778326" y="4316743"/>
            <a:ext cx="2852588"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2,5 </a:t>
            </a:r>
            <a:r>
              <a:rPr lang="en-US" sz="1600" b="1" dirty="0" err="1">
                <a:solidFill>
                  <a:schemeClr val="dk1"/>
                </a:solidFill>
                <a:latin typeface="Calibri"/>
                <a:ea typeface="Calibri"/>
                <a:cs typeface="Calibri"/>
                <a:sym typeface="Calibri"/>
              </a:rPr>
              <a:t>litres</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d’eau</a:t>
            </a:r>
            <a:r>
              <a:rPr lang="en-US" sz="1600" b="1" dirty="0">
                <a:solidFill>
                  <a:schemeClr val="dk1"/>
                </a:solidFill>
                <a:latin typeface="Calibri"/>
                <a:ea typeface="Calibri"/>
                <a:cs typeface="Calibri"/>
                <a:sym typeface="Calibri"/>
              </a:rPr>
              <a:t> </a:t>
            </a:r>
            <a:endParaRPr dirty="0"/>
          </a:p>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par </a:t>
            </a:r>
            <a:endParaRPr dirty="0"/>
          </a:p>
          <a:p>
            <a:pPr marL="0" marR="0" lvl="0" indent="0" algn="ctr" rtl="0">
              <a:spcBef>
                <a:spcPts val="0"/>
              </a:spcBef>
              <a:spcAft>
                <a:spcPts val="0"/>
              </a:spcAft>
              <a:buNone/>
            </a:pPr>
            <a:r>
              <a:rPr lang="en-US" sz="1600" b="1" dirty="0" err="1">
                <a:solidFill>
                  <a:schemeClr val="dk1"/>
                </a:solidFill>
                <a:latin typeface="Calibri"/>
                <a:ea typeface="Calibri"/>
                <a:cs typeface="Calibri"/>
                <a:sym typeface="Calibri"/>
              </a:rPr>
              <a:t>personne</a:t>
            </a:r>
            <a:r>
              <a:rPr lang="en-US" sz="1600" b="1" dirty="0">
                <a:solidFill>
                  <a:schemeClr val="dk1"/>
                </a:solidFill>
                <a:latin typeface="Calibri"/>
                <a:ea typeface="Calibri"/>
                <a:cs typeface="Calibri"/>
                <a:sym typeface="Calibri"/>
              </a:rPr>
              <a:t> et par jour,</a:t>
            </a:r>
            <a:endParaRPr dirty="0"/>
          </a:p>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c’est</a:t>
            </a:r>
            <a:r>
              <a:rPr lang="en-US" sz="1600" b="1" dirty="0">
                <a:solidFill>
                  <a:schemeClr val="dk1"/>
                </a:solidFill>
                <a:latin typeface="Calibri"/>
                <a:ea typeface="Calibri"/>
                <a:cs typeface="Calibri"/>
                <a:sym typeface="Calibri"/>
              </a:rPr>
              <a:t> la </a:t>
            </a:r>
            <a:r>
              <a:rPr lang="en-US" sz="1600" b="1" dirty="0" err="1">
                <a:solidFill>
                  <a:schemeClr val="dk1"/>
                </a:solidFill>
                <a:latin typeface="Calibri"/>
                <a:ea typeface="Calibri"/>
                <a:cs typeface="Calibri"/>
                <a:sym typeface="Calibri"/>
              </a:rPr>
              <a:t>quantité</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minumum</a:t>
            </a:r>
            <a:r>
              <a:rPr lang="en-US" sz="1600" b="1" dirty="0">
                <a:solidFill>
                  <a:schemeClr val="dk1"/>
                </a:solidFill>
                <a:latin typeface="Calibri"/>
                <a:ea typeface="Calibri"/>
                <a:cs typeface="Calibri"/>
                <a:sym typeface="Calibri"/>
              </a:rPr>
              <a:t> </a:t>
            </a:r>
            <a:endParaRPr dirty="0"/>
          </a:p>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d’un </a:t>
            </a:r>
            <a:r>
              <a:rPr lang="en-US" sz="1600" b="1" dirty="0" err="1">
                <a:solidFill>
                  <a:schemeClr val="dk1"/>
                </a:solidFill>
                <a:latin typeface="Calibri"/>
                <a:ea typeface="Calibri"/>
                <a:cs typeface="Calibri"/>
                <a:sym typeface="Calibri"/>
              </a:rPr>
              <a:t>être</a:t>
            </a:r>
            <a:r>
              <a:rPr lang="en-US" sz="1600" b="1" dirty="0">
                <a:solidFill>
                  <a:schemeClr val="dk1"/>
                </a:solidFill>
                <a:latin typeface="Calibri"/>
                <a:ea typeface="Calibri"/>
                <a:cs typeface="Calibri"/>
                <a:sym typeface="Calibri"/>
              </a:rPr>
              <a:t> </a:t>
            </a:r>
            <a:endParaRPr dirty="0"/>
          </a:p>
          <a:p>
            <a:pPr marL="0" marR="0" lvl="0" indent="0" algn="ctr" rtl="0">
              <a:spcBef>
                <a:spcPts val="0"/>
              </a:spcBef>
              <a:spcAft>
                <a:spcPts val="0"/>
              </a:spcAft>
              <a:buNone/>
            </a:pPr>
            <a:r>
              <a:rPr lang="en-US" sz="1600" b="1" dirty="0" err="1">
                <a:solidFill>
                  <a:schemeClr val="dk1"/>
                </a:solidFill>
                <a:latin typeface="Calibri"/>
                <a:ea typeface="Calibri"/>
                <a:cs typeface="Calibri"/>
                <a:sym typeface="Calibri"/>
              </a:rPr>
              <a:t>humain</a:t>
            </a:r>
            <a:endParaRPr sz="1600" b="1"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p:nvPr/>
        </p:nvSpPr>
        <p:spPr>
          <a:xfrm rot="-928894">
            <a:off x="58443" y="-121868"/>
            <a:ext cx="3860800" cy="3378200"/>
          </a:xfrm>
          <a:prstGeom prst="star5">
            <a:avLst>
              <a:gd name="adj" fmla="val 19098"/>
              <a:gd name="hf" fmla="val 105146"/>
              <a:gd name="vf" fmla="val 110557"/>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33"/>
          <p:cNvSpPr/>
          <p:nvPr/>
        </p:nvSpPr>
        <p:spPr>
          <a:xfrm rot="1012480">
            <a:off x="5283198" y="3253787"/>
            <a:ext cx="3860800" cy="3378200"/>
          </a:xfrm>
          <a:prstGeom prst="star5">
            <a:avLst>
              <a:gd name="adj" fmla="val 19098"/>
              <a:gd name="hf" fmla="val 105146"/>
              <a:gd name="vf" fmla="val 110557"/>
            </a:avLst>
          </a:prstGeom>
          <a:gradFill>
            <a:gsLst>
              <a:gs pos="0">
                <a:srgbClr val="38B6D8"/>
              </a:gs>
              <a:gs pos="100000">
                <a:srgbClr val="91EC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33"/>
          <p:cNvSpPr/>
          <p:nvPr/>
        </p:nvSpPr>
        <p:spPr>
          <a:xfrm rot="-2236504">
            <a:off x="-189412" y="3412473"/>
            <a:ext cx="3860800" cy="3378200"/>
          </a:xfrm>
          <a:prstGeom prst="star5">
            <a:avLst>
              <a:gd name="adj" fmla="val 19098"/>
              <a:gd name="hf" fmla="val 105146"/>
              <a:gd name="vf" fmla="val 110557"/>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33"/>
          <p:cNvSpPr/>
          <p:nvPr/>
        </p:nvSpPr>
        <p:spPr>
          <a:xfrm rot="855002">
            <a:off x="5232388" y="-91080"/>
            <a:ext cx="3860800" cy="3378200"/>
          </a:xfrm>
          <a:prstGeom prst="star5">
            <a:avLst>
              <a:gd name="adj" fmla="val 19098"/>
              <a:gd name="hf" fmla="val 105146"/>
              <a:gd name="vf" fmla="val 110557"/>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33"/>
          <p:cNvSpPr/>
          <p:nvPr/>
        </p:nvSpPr>
        <p:spPr>
          <a:xfrm>
            <a:off x="2349326" y="1723373"/>
            <a:ext cx="3860800" cy="3378200"/>
          </a:xfrm>
          <a:prstGeom prst="star5">
            <a:avLst>
              <a:gd name="adj" fmla="val 19098"/>
              <a:gd name="hf" fmla="val 105146"/>
              <a:gd name="vf" fmla="val 11055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33"/>
          <p:cNvSpPr txBox="1"/>
          <p:nvPr/>
        </p:nvSpPr>
        <p:spPr>
          <a:xfrm rot="-897389">
            <a:off x="787400" y="1184763"/>
            <a:ext cx="25908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40, 000 litres of water</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per person in</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France</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per day</a:t>
            </a:r>
            <a:endParaRPr sz="1600" b="1">
              <a:solidFill>
                <a:schemeClr val="dk1"/>
              </a:solidFill>
              <a:latin typeface="Calibri"/>
              <a:ea typeface="Calibri"/>
              <a:cs typeface="Calibri"/>
              <a:sym typeface="Calibri"/>
            </a:endParaRPr>
          </a:p>
        </p:txBody>
      </p:sp>
      <p:sp>
        <p:nvSpPr>
          <p:cNvPr id="228" name="Google Shape;228;p33"/>
          <p:cNvSpPr txBox="1"/>
          <p:nvPr/>
        </p:nvSpPr>
        <p:spPr>
          <a:xfrm>
            <a:off x="3004670" y="2971660"/>
            <a:ext cx="2590800" cy="13542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You need 35 000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litres of water to</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make a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computer</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33"/>
          <p:cNvSpPr txBox="1"/>
          <p:nvPr/>
        </p:nvSpPr>
        <p:spPr>
          <a:xfrm rot="795497">
            <a:off x="5730352" y="1198668"/>
            <a:ext cx="2590800" cy="13542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You need 1 000 litres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of water to</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make a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litre of milk</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33"/>
          <p:cNvSpPr txBox="1"/>
          <p:nvPr/>
        </p:nvSpPr>
        <p:spPr>
          <a:xfrm rot="-2189784">
            <a:off x="347552" y="4384102"/>
            <a:ext cx="25908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Calculate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your</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water imprint</a:t>
            </a:r>
            <a:endParaRPr/>
          </a:p>
          <a:p>
            <a:pPr marL="0" marR="0" lvl="0" indent="0" algn="ctr" rtl="0">
              <a:spcBef>
                <a:spcPts val="0"/>
              </a:spcBef>
              <a:spcAft>
                <a:spcPts val="0"/>
              </a:spcAft>
              <a:buNone/>
            </a:pPr>
            <a:r>
              <a:rPr lang="en-US" sz="1600" b="1" u="sng">
                <a:solidFill>
                  <a:schemeClr val="dk1"/>
                </a:solidFill>
                <a:latin typeface="Calibri"/>
                <a:ea typeface="Calibri"/>
                <a:cs typeface="Calibri"/>
                <a:sym typeface="Calibri"/>
                <a:hlinkClick r:id="rId3"/>
              </a:rPr>
              <a:t>www.empreinteh2o.com</a:t>
            </a:r>
            <a:r>
              <a:rPr lang="en-US" sz="1600" b="1">
                <a:solidFill>
                  <a:schemeClr val="dk1"/>
                </a:solidFill>
                <a:latin typeface="Calibri"/>
                <a:ea typeface="Calibri"/>
                <a:cs typeface="Calibri"/>
                <a:sym typeface="Calibri"/>
              </a:rPr>
              <a:t> </a:t>
            </a:r>
            <a:endParaRPr sz="1600" b="1">
              <a:solidFill>
                <a:schemeClr val="dk1"/>
              </a:solidFill>
              <a:latin typeface="Calibri"/>
              <a:ea typeface="Calibri"/>
              <a:cs typeface="Calibri"/>
              <a:sym typeface="Calibri"/>
            </a:endParaRPr>
          </a:p>
        </p:txBody>
      </p:sp>
      <p:sp>
        <p:nvSpPr>
          <p:cNvPr id="231" name="Google Shape;231;p33"/>
          <p:cNvSpPr txBox="1"/>
          <p:nvPr/>
        </p:nvSpPr>
        <p:spPr>
          <a:xfrm rot="-897389">
            <a:off x="5737788" y="4307318"/>
            <a:ext cx="2852588"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2,5 litres of water </a:t>
            </a:r>
            <a:endParaRPr/>
          </a:p>
          <a:p>
            <a:pPr marL="0" marR="0" lvl="0" indent="0" algn="ctr" rtl="0">
              <a:spcBef>
                <a:spcPts val="0"/>
              </a:spcBef>
              <a:spcAft>
                <a:spcPts val="0"/>
              </a:spcAft>
              <a:buNone/>
            </a:pPr>
            <a:r>
              <a:rPr lang="en-US" sz="1400" b="1">
                <a:solidFill>
                  <a:schemeClr val="dk1"/>
                </a:solidFill>
                <a:latin typeface="Calibri"/>
                <a:ea typeface="Calibri"/>
                <a:cs typeface="Calibri"/>
                <a:sym typeface="Calibri"/>
              </a:rPr>
              <a:t>Per</a:t>
            </a:r>
            <a:endParaRPr/>
          </a:p>
          <a:p>
            <a:pPr marL="0" marR="0" lvl="0" indent="0" algn="ctr" rtl="0">
              <a:spcBef>
                <a:spcPts val="0"/>
              </a:spcBef>
              <a:spcAft>
                <a:spcPts val="0"/>
              </a:spcAft>
              <a:buNone/>
            </a:pPr>
            <a:r>
              <a:rPr lang="en-US" sz="1400" b="1">
                <a:solidFill>
                  <a:schemeClr val="dk1"/>
                </a:solidFill>
                <a:latin typeface="Calibri"/>
                <a:ea typeface="Calibri"/>
                <a:cs typeface="Calibri"/>
                <a:sym typeface="Calibri"/>
              </a:rPr>
              <a:t>person and per</a:t>
            </a:r>
            <a:endParaRPr/>
          </a:p>
          <a:p>
            <a:pPr marL="0" marR="0" lvl="0" indent="0" algn="ctr" rtl="0">
              <a:spcBef>
                <a:spcPts val="0"/>
              </a:spcBef>
              <a:spcAft>
                <a:spcPts val="0"/>
              </a:spcAft>
              <a:buNone/>
            </a:pPr>
            <a:r>
              <a:rPr lang="en-US" sz="1400" b="1">
                <a:solidFill>
                  <a:schemeClr val="dk1"/>
                </a:solidFill>
                <a:latin typeface="Calibri"/>
                <a:ea typeface="Calibri"/>
                <a:cs typeface="Calibri"/>
                <a:sym typeface="Calibri"/>
              </a:rPr>
              <a:t>day, is the minimum</a:t>
            </a:r>
            <a:endParaRPr/>
          </a:p>
          <a:p>
            <a:pPr marL="0" marR="0" lvl="0" indent="0" algn="ctr" rtl="0">
              <a:spcBef>
                <a:spcPts val="0"/>
              </a:spcBef>
              <a:spcAft>
                <a:spcPts val="0"/>
              </a:spcAft>
              <a:buNone/>
            </a:pPr>
            <a:r>
              <a:rPr lang="en-US" sz="1400" b="1">
                <a:solidFill>
                  <a:schemeClr val="dk1"/>
                </a:solidFill>
                <a:latin typeface="Calibri"/>
                <a:ea typeface="Calibri"/>
                <a:cs typeface="Calibri"/>
                <a:sym typeface="Calibri"/>
              </a:rPr>
              <a:t>quantity of</a:t>
            </a:r>
            <a:endParaRPr/>
          </a:p>
          <a:p>
            <a:pPr marL="0" marR="0" lvl="0" indent="0" algn="ctr" rtl="0">
              <a:spcBef>
                <a:spcPts val="0"/>
              </a:spcBef>
              <a:spcAft>
                <a:spcPts val="0"/>
              </a:spcAft>
              <a:buNone/>
            </a:pPr>
            <a:r>
              <a:rPr lang="en-US" sz="1400" b="1">
                <a:solidFill>
                  <a:schemeClr val="dk1"/>
                </a:solidFill>
                <a:latin typeface="Calibri"/>
                <a:ea typeface="Calibri"/>
                <a:cs typeface="Calibri"/>
                <a:sym typeface="Calibri"/>
              </a:rPr>
              <a:t>a human being</a:t>
            </a:r>
            <a:endParaRPr sz="1400" b="1">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p:nvPr/>
        </p:nvSpPr>
        <p:spPr>
          <a:xfrm rot="-928894">
            <a:off x="58443" y="-121868"/>
            <a:ext cx="3860800" cy="3378200"/>
          </a:xfrm>
          <a:prstGeom prst="star5">
            <a:avLst>
              <a:gd name="adj" fmla="val 19098"/>
              <a:gd name="hf" fmla="val 105146"/>
              <a:gd name="vf" fmla="val 110557"/>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34"/>
          <p:cNvSpPr/>
          <p:nvPr/>
        </p:nvSpPr>
        <p:spPr>
          <a:xfrm rot="1012480">
            <a:off x="5283198" y="3253787"/>
            <a:ext cx="3860800" cy="3378200"/>
          </a:xfrm>
          <a:prstGeom prst="star5">
            <a:avLst>
              <a:gd name="adj" fmla="val 19098"/>
              <a:gd name="hf" fmla="val 105146"/>
              <a:gd name="vf" fmla="val 110557"/>
            </a:avLst>
          </a:prstGeom>
          <a:gradFill>
            <a:gsLst>
              <a:gs pos="0">
                <a:srgbClr val="38B6D8"/>
              </a:gs>
              <a:gs pos="100000">
                <a:srgbClr val="91EC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34"/>
          <p:cNvSpPr/>
          <p:nvPr/>
        </p:nvSpPr>
        <p:spPr>
          <a:xfrm rot="-2236504">
            <a:off x="-189412" y="3412473"/>
            <a:ext cx="3860800" cy="3378200"/>
          </a:xfrm>
          <a:prstGeom prst="star5">
            <a:avLst>
              <a:gd name="adj" fmla="val 19098"/>
              <a:gd name="hf" fmla="val 105146"/>
              <a:gd name="vf" fmla="val 110557"/>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34"/>
          <p:cNvSpPr/>
          <p:nvPr/>
        </p:nvSpPr>
        <p:spPr>
          <a:xfrm rot="855002">
            <a:off x="5232388" y="-91080"/>
            <a:ext cx="3860800" cy="3378200"/>
          </a:xfrm>
          <a:prstGeom prst="star5">
            <a:avLst>
              <a:gd name="adj" fmla="val 19098"/>
              <a:gd name="hf" fmla="val 105146"/>
              <a:gd name="vf" fmla="val 110557"/>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34"/>
          <p:cNvSpPr/>
          <p:nvPr/>
        </p:nvSpPr>
        <p:spPr>
          <a:xfrm>
            <a:off x="2349326" y="1723373"/>
            <a:ext cx="3860800" cy="3378200"/>
          </a:xfrm>
          <a:prstGeom prst="star5">
            <a:avLst>
              <a:gd name="adj" fmla="val 19098"/>
              <a:gd name="hf" fmla="val 105146"/>
              <a:gd name="vf" fmla="val 11055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34"/>
          <p:cNvSpPr txBox="1"/>
          <p:nvPr/>
        </p:nvSpPr>
        <p:spPr>
          <a:xfrm rot="-897389">
            <a:off x="787400" y="1061653"/>
            <a:ext cx="25908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Une énorme quantité</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d’eau est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nécessaire pour</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produire tout ce</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qui s’achète.</a:t>
            </a:r>
            <a:endParaRPr sz="1600" b="1">
              <a:solidFill>
                <a:schemeClr val="dk1"/>
              </a:solidFill>
              <a:latin typeface="Calibri"/>
              <a:ea typeface="Calibri"/>
              <a:cs typeface="Calibri"/>
              <a:sym typeface="Calibri"/>
            </a:endParaRPr>
          </a:p>
        </p:txBody>
      </p:sp>
      <p:sp>
        <p:nvSpPr>
          <p:cNvPr id="243" name="Google Shape;243;p34"/>
          <p:cNvSpPr txBox="1"/>
          <p:nvPr/>
        </p:nvSpPr>
        <p:spPr>
          <a:xfrm>
            <a:off x="3004670" y="2696999"/>
            <a:ext cx="2590800" cy="184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Avant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d’acheter un vêtement ou un objet, regarde si</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tu peux le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trouver</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d’occasion. </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34"/>
          <p:cNvSpPr txBox="1"/>
          <p:nvPr/>
        </p:nvSpPr>
        <p:spPr>
          <a:xfrm rot="795497">
            <a:off x="5739630" y="1198043"/>
            <a:ext cx="259080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Pour économiser de l’eau,</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il faut manger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des fruits et</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   légumes de saison.</a:t>
            </a:r>
            <a:endParaRPr sz="1800">
              <a:solidFill>
                <a:schemeClr val="dk1"/>
              </a:solidFill>
              <a:latin typeface="Calibri"/>
              <a:ea typeface="Calibri"/>
              <a:cs typeface="Calibri"/>
              <a:sym typeface="Calibri"/>
            </a:endParaRPr>
          </a:p>
        </p:txBody>
      </p:sp>
      <p:sp>
        <p:nvSpPr>
          <p:cNvPr id="245" name="Google Shape;245;p34"/>
          <p:cNvSpPr txBox="1"/>
          <p:nvPr/>
        </p:nvSpPr>
        <p:spPr>
          <a:xfrm rot="-2189784">
            <a:off x="517560" y="4326883"/>
            <a:ext cx="259080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Ferme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le robinet, le temps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de te savonner le corps,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les cheveux ou de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te brosser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les dents.</a:t>
            </a:r>
            <a:endParaRPr sz="1600" b="1">
              <a:solidFill>
                <a:schemeClr val="dk1"/>
              </a:solidFill>
              <a:latin typeface="Calibri"/>
              <a:ea typeface="Calibri"/>
              <a:cs typeface="Calibri"/>
              <a:sym typeface="Calibri"/>
            </a:endParaRPr>
          </a:p>
        </p:txBody>
      </p:sp>
      <p:sp>
        <p:nvSpPr>
          <p:cNvPr id="246" name="Google Shape;246;p34"/>
          <p:cNvSpPr txBox="1"/>
          <p:nvPr/>
        </p:nvSpPr>
        <p:spPr>
          <a:xfrm rot="-897389">
            <a:off x="5737789" y="4562966"/>
            <a:ext cx="285258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Il faut 8 à 12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litres</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d’eau pour</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tirer la chasse d’eau.</a:t>
            </a:r>
            <a:endParaRPr sz="1600"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5" name="Picture 4">
            <a:extLst>
              <a:ext uri="{FF2B5EF4-FFF2-40B4-BE49-F238E27FC236}">
                <a16:creationId xmlns:a16="http://schemas.microsoft.com/office/drawing/2014/main" id="{B268ED78-1961-4875-A9ED-10350E3E855A}"/>
              </a:ext>
            </a:extLst>
          </p:cNvPr>
          <p:cNvPicPr>
            <a:picLocks noChangeAspect="1"/>
          </p:cNvPicPr>
          <p:nvPr/>
        </p:nvPicPr>
        <p:blipFill rotWithShape="1">
          <a:blip r:embed="rId3"/>
          <a:srcRect l="36702" t="239" b="90325"/>
          <a:stretch/>
        </p:blipFill>
        <p:spPr>
          <a:xfrm>
            <a:off x="4063878" y="0"/>
            <a:ext cx="5003921" cy="1055077"/>
          </a:xfrm>
          <a:prstGeom prst="rect">
            <a:avLst/>
          </a:prstGeom>
        </p:spPr>
      </p:pic>
      <p:pic>
        <p:nvPicPr>
          <p:cNvPr id="3" name="Picture 2">
            <a:extLst>
              <a:ext uri="{FF2B5EF4-FFF2-40B4-BE49-F238E27FC236}">
                <a16:creationId xmlns:a16="http://schemas.microsoft.com/office/drawing/2014/main" id="{69A1940E-0DA2-4F93-8449-C3A218289E3B}"/>
              </a:ext>
            </a:extLst>
          </p:cNvPr>
          <p:cNvPicPr>
            <a:picLocks noChangeAspect="1"/>
          </p:cNvPicPr>
          <p:nvPr/>
        </p:nvPicPr>
        <p:blipFill rotWithShape="1">
          <a:blip r:embed="rId4"/>
          <a:srcRect t="51897" b="12410"/>
          <a:stretch/>
        </p:blipFill>
        <p:spPr>
          <a:xfrm>
            <a:off x="290152" y="1688123"/>
            <a:ext cx="8777647" cy="44313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p:nvPr/>
        </p:nvSpPr>
        <p:spPr>
          <a:xfrm rot="-928894">
            <a:off x="19723" y="-86389"/>
            <a:ext cx="3860800" cy="3378200"/>
          </a:xfrm>
          <a:prstGeom prst="star5">
            <a:avLst>
              <a:gd name="adj" fmla="val 19098"/>
              <a:gd name="hf" fmla="val 105146"/>
              <a:gd name="vf" fmla="val 110557"/>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35"/>
          <p:cNvSpPr/>
          <p:nvPr/>
        </p:nvSpPr>
        <p:spPr>
          <a:xfrm rot="1012480">
            <a:off x="5283198" y="3253787"/>
            <a:ext cx="3860800" cy="3378200"/>
          </a:xfrm>
          <a:prstGeom prst="star5">
            <a:avLst>
              <a:gd name="adj" fmla="val 19098"/>
              <a:gd name="hf" fmla="val 105146"/>
              <a:gd name="vf" fmla="val 110557"/>
            </a:avLst>
          </a:prstGeom>
          <a:gradFill>
            <a:gsLst>
              <a:gs pos="0">
                <a:srgbClr val="38B6D8"/>
              </a:gs>
              <a:gs pos="100000">
                <a:srgbClr val="91EC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35"/>
          <p:cNvSpPr/>
          <p:nvPr/>
        </p:nvSpPr>
        <p:spPr>
          <a:xfrm rot="-2236504">
            <a:off x="-330529" y="3190775"/>
            <a:ext cx="3860800" cy="3378200"/>
          </a:xfrm>
          <a:prstGeom prst="star5">
            <a:avLst>
              <a:gd name="adj" fmla="val 19098"/>
              <a:gd name="hf" fmla="val 105146"/>
              <a:gd name="vf" fmla="val 110557"/>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5"/>
          <p:cNvSpPr/>
          <p:nvPr/>
        </p:nvSpPr>
        <p:spPr>
          <a:xfrm rot="855002">
            <a:off x="5232388" y="-91080"/>
            <a:ext cx="3860800" cy="3378200"/>
          </a:xfrm>
          <a:prstGeom prst="star5">
            <a:avLst>
              <a:gd name="adj" fmla="val 19098"/>
              <a:gd name="hf" fmla="val 105146"/>
              <a:gd name="vf" fmla="val 110557"/>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35"/>
          <p:cNvSpPr/>
          <p:nvPr/>
        </p:nvSpPr>
        <p:spPr>
          <a:xfrm>
            <a:off x="2349326" y="1723373"/>
            <a:ext cx="3860800" cy="3378200"/>
          </a:xfrm>
          <a:prstGeom prst="star5">
            <a:avLst>
              <a:gd name="adj" fmla="val 19098"/>
              <a:gd name="hf" fmla="val 105146"/>
              <a:gd name="vf" fmla="val 11055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35"/>
          <p:cNvSpPr txBox="1"/>
          <p:nvPr/>
        </p:nvSpPr>
        <p:spPr>
          <a:xfrm rot="-897389">
            <a:off x="716580" y="1198978"/>
            <a:ext cx="25908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An enormous quantity of</a:t>
            </a:r>
            <a:endParaRPr dirty="0"/>
          </a:p>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water is necessary</a:t>
            </a:r>
            <a:endParaRPr dirty="0"/>
          </a:p>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to produce </a:t>
            </a:r>
            <a:endParaRPr dirty="0"/>
          </a:p>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everything we </a:t>
            </a:r>
          </a:p>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buy.</a:t>
            </a:r>
            <a:endParaRPr sz="1600" b="1" dirty="0">
              <a:solidFill>
                <a:schemeClr val="dk1"/>
              </a:solidFill>
              <a:latin typeface="Calibri"/>
              <a:ea typeface="Calibri"/>
              <a:cs typeface="Calibri"/>
              <a:sym typeface="Calibri"/>
            </a:endParaRPr>
          </a:p>
        </p:txBody>
      </p:sp>
      <p:sp>
        <p:nvSpPr>
          <p:cNvPr id="258" name="Google Shape;258;p35"/>
          <p:cNvSpPr txBox="1"/>
          <p:nvPr/>
        </p:nvSpPr>
        <p:spPr>
          <a:xfrm>
            <a:off x="3004670" y="3033215"/>
            <a:ext cx="2590800" cy="184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Before buying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clothes or other items, look to see if you can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find them</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second hand. </a:t>
            </a:r>
            <a:endParaRPr sz="1600" b="1">
              <a:solidFill>
                <a:schemeClr val="dk1"/>
              </a:solidFill>
              <a:latin typeface="Calibri"/>
              <a:ea typeface="Calibri"/>
              <a:cs typeface="Calibri"/>
              <a:sym typeface="Calibri"/>
            </a:endParaRPr>
          </a:p>
          <a:p>
            <a:pPr marL="0" marR="0" lvl="0" indent="0" algn="ctr" rtl="0">
              <a:spcBef>
                <a:spcPts val="0"/>
              </a:spcBef>
              <a:spcAft>
                <a:spcPts val="0"/>
              </a:spcAft>
              <a:buNone/>
            </a:pPr>
            <a:endParaRPr sz="16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35"/>
          <p:cNvSpPr txBox="1"/>
          <p:nvPr/>
        </p:nvSpPr>
        <p:spPr>
          <a:xfrm rot="795497">
            <a:off x="5739628" y="1306680"/>
            <a:ext cx="259080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To save water,</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eat seasonal</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fruit and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vegetables.</a:t>
            </a:r>
            <a:endParaRPr sz="1800">
              <a:solidFill>
                <a:schemeClr val="dk1"/>
              </a:solidFill>
              <a:latin typeface="Calibri"/>
              <a:ea typeface="Calibri"/>
              <a:cs typeface="Calibri"/>
              <a:sym typeface="Calibri"/>
            </a:endParaRPr>
          </a:p>
        </p:txBody>
      </p:sp>
      <p:sp>
        <p:nvSpPr>
          <p:cNvPr id="260" name="Google Shape;260;p35"/>
          <p:cNvSpPr txBox="1"/>
          <p:nvPr/>
        </p:nvSpPr>
        <p:spPr>
          <a:xfrm rot="-2189784">
            <a:off x="484133" y="4413710"/>
            <a:ext cx="25908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Turn off the taps,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whilst washing your</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 body and hair</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or brushing</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your teeth.</a:t>
            </a:r>
            <a:endParaRPr/>
          </a:p>
        </p:txBody>
      </p:sp>
      <p:sp>
        <p:nvSpPr>
          <p:cNvPr id="261" name="Google Shape;261;p35"/>
          <p:cNvSpPr txBox="1"/>
          <p:nvPr/>
        </p:nvSpPr>
        <p:spPr>
          <a:xfrm rot="-897389">
            <a:off x="5686158" y="4562963"/>
            <a:ext cx="285258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You need 8 to 12 </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litres</a:t>
            </a:r>
            <a:endParaRPr sz="16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of water to flush</a:t>
            </a:r>
            <a:endParaRPr/>
          </a:p>
          <a:p>
            <a:pPr marL="0" marR="0" lvl="0" indent="0" algn="ctr" rtl="0">
              <a:spcBef>
                <a:spcPts val="0"/>
              </a:spcBef>
              <a:spcAft>
                <a:spcPts val="0"/>
              </a:spcAft>
              <a:buNone/>
            </a:pPr>
            <a:r>
              <a:rPr lang="en-US" sz="1600" b="1">
                <a:solidFill>
                  <a:schemeClr val="dk1"/>
                </a:solidFill>
                <a:latin typeface="Calibri"/>
                <a:ea typeface="Calibri"/>
                <a:cs typeface="Calibri"/>
                <a:sym typeface="Calibri"/>
              </a:rPr>
              <a:t>the toilet.</a:t>
            </a:r>
            <a:endParaRPr sz="1600" b="1">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p:nvPr/>
        </p:nvSpPr>
        <p:spPr>
          <a:xfrm>
            <a:off x="233800" y="1380500"/>
            <a:ext cx="8561400" cy="5032200"/>
          </a:xfrm>
          <a:prstGeom prst="roundRect">
            <a:avLst>
              <a:gd name="adj" fmla="val 1283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rgbClr val="00527D"/>
                </a:solidFill>
              </a:rPr>
              <a:t>Follow on task</a:t>
            </a:r>
            <a:endParaRPr b="1">
              <a:solidFill>
                <a:srgbClr val="00527D"/>
              </a:solidFill>
            </a:endParaRPr>
          </a:p>
        </p:txBody>
      </p:sp>
      <p:sp>
        <p:nvSpPr>
          <p:cNvPr id="268" name="Google Shape;268;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None/>
            </a:pPr>
            <a:r>
              <a:rPr lang="en-US" dirty="0"/>
              <a:t>Use vocab from these lessons to produce</a:t>
            </a:r>
            <a:endParaRPr dirty="0"/>
          </a:p>
          <a:p>
            <a:pPr marL="342900" lvl="0" indent="-342900" algn="l" rtl="0">
              <a:lnSpc>
                <a:spcPct val="90000"/>
              </a:lnSpc>
              <a:spcBef>
                <a:spcPts val="640"/>
              </a:spcBef>
              <a:spcAft>
                <a:spcPts val="0"/>
              </a:spcAft>
              <a:buClr>
                <a:schemeClr val="dk1"/>
              </a:buClr>
              <a:buSzPts val="3200"/>
              <a:buNone/>
            </a:pPr>
            <a:r>
              <a:rPr lang="en-US" b="1" dirty="0"/>
              <a:t>1 Infographic using Canva</a:t>
            </a:r>
            <a:endParaRPr b="1" dirty="0"/>
          </a:p>
          <a:p>
            <a:pPr marL="342900" lvl="0" indent="-342900" algn="l" rtl="0">
              <a:lnSpc>
                <a:spcPct val="90000"/>
              </a:lnSpc>
              <a:spcBef>
                <a:spcPts val="640"/>
              </a:spcBef>
              <a:spcAft>
                <a:spcPts val="0"/>
              </a:spcAft>
              <a:buClr>
                <a:schemeClr val="dk1"/>
              </a:buClr>
              <a:buSzPts val="3200"/>
              <a:buNone/>
            </a:pPr>
            <a:r>
              <a:rPr lang="en-US" b="1" dirty="0"/>
              <a:t>2 Poster</a:t>
            </a:r>
            <a:endParaRPr dirty="0"/>
          </a:p>
          <a:p>
            <a:pPr marL="342900" lvl="0" indent="-342900" algn="l" rtl="0">
              <a:lnSpc>
                <a:spcPct val="90000"/>
              </a:lnSpc>
              <a:spcBef>
                <a:spcPts val="640"/>
              </a:spcBef>
              <a:spcAft>
                <a:spcPts val="0"/>
              </a:spcAft>
              <a:buClr>
                <a:schemeClr val="dk1"/>
              </a:buClr>
              <a:buSzPts val="3200"/>
              <a:buNone/>
            </a:pPr>
            <a:r>
              <a:rPr lang="en-US" b="1" dirty="0"/>
              <a:t>3 PPT</a:t>
            </a:r>
            <a:endParaRPr dirty="0"/>
          </a:p>
          <a:p>
            <a:pPr marL="342900" lvl="0" indent="-342900" algn="l" rtl="0">
              <a:lnSpc>
                <a:spcPct val="90000"/>
              </a:lnSpc>
              <a:spcBef>
                <a:spcPts val="640"/>
              </a:spcBef>
              <a:spcAft>
                <a:spcPts val="0"/>
              </a:spcAft>
              <a:buClr>
                <a:schemeClr val="dk1"/>
              </a:buClr>
              <a:buSzPts val="3200"/>
              <a:buNone/>
            </a:pPr>
            <a:r>
              <a:rPr lang="en-US" b="1" dirty="0"/>
              <a:t>4 A short video using an iPad / phone</a:t>
            </a:r>
          </a:p>
          <a:p>
            <a:pPr marL="342900" lvl="0" indent="-342900" algn="l" rtl="0">
              <a:lnSpc>
                <a:spcPct val="90000"/>
              </a:lnSpc>
              <a:spcBef>
                <a:spcPts val="640"/>
              </a:spcBef>
              <a:spcAft>
                <a:spcPts val="0"/>
              </a:spcAft>
              <a:buClr>
                <a:schemeClr val="dk1"/>
              </a:buClr>
              <a:buSzPts val="3200"/>
              <a:buNone/>
            </a:pPr>
            <a:endParaRPr dirty="0"/>
          </a:p>
          <a:p>
            <a:pPr marL="342900" lvl="0" indent="-342900" algn="l" rtl="0">
              <a:lnSpc>
                <a:spcPct val="90000"/>
              </a:lnSpc>
              <a:spcBef>
                <a:spcPts val="640"/>
              </a:spcBef>
              <a:spcAft>
                <a:spcPts val="0"/>
              </a:spcAft>
              <a:buClr>
                <a:schemeClr val="dk1"/>
              </a:buClr>
              <a:buSzPts val="3200"/>
              <a:buNone/>
            </a:pPr>
            <a:r>
              <a:rPr lang="en-US" dirty="0"/>
              <a:t>to </a:t>
            </a:r>
            <a:r>
              <a:rPr lang="en-US" dirty="0" err="1"/>
              <a:t>summarise</a:t>
            </a:r>
            <a:r>
              <a:rPr lang="en-US" dirty="0"/>
              <a:t> your own H2O imprint and</a:t>
            </a:r>
            <a:endParaRPr dirty="0"/>
          </a:p>
          <a:p>
            <a:pPr marL="342900" lvl="0" indent="-342900" algn="l" rtl="0">
              <a:lnSpc>
                <a:spcPct val="90000"/>
              </a:lnSpc>
              <a:spcBef>
                <a:spcPts val="640"/>
              </a:spcBef>
              <a:spcAft>
                <a:spcPts val="0"/>
              </a:spcAft>
              <a:buClr>
                <a:schemeClr val="dk1"/>
              </a:buClr>
              <a:buSzPts val="3200"/>
              <a:buNone/>
            </a:pPr>
            <a:r>
              <a:rPr lang="en-US" dirty="0"/>
              <a:t>understanding of hidden water consumption</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p:nvPr/>
        </p:nvSpPr>
        <p:spPr>
          <a:xfrm>
            <a:off x="244925" y="211525"/>
            <a:ext cx="8706000" cy="6435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t>Extra resources to explore</a:t>
            </a:r>
            <a:endParaRPr b="1"/>
          </a:p>
        </p:txBody>
      </p:sp>
      <p:sp>
        <p:nvSpPr>
          <p:cNvPr id="281" name="Google Shape;281;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720"/>
              <a:buChar char="•"/>
            </a:pPr>
            <a:r>
              <a:rPr lang="en-US" sz="2720" u="sng">
                <a:solidFill>
                  <a:schemeClr val="hlink"/>
                </a:solidFill>
                <a:hlinkClick r:id="rId3"/>
              </a:rPr>
              <a:t>https://www.1jour1actu.com/monde/journee-mondiale-toilettes-82458/?output=pdf</a:t>
            </a:r>
            <a:endParaRPr/>
          </a:p>
          <a:p>
            <a:pPr marL="342900" lvl="0" indent="-342900" algn="l" rtl="0">
              <a:lnSpc>
                <a:spcPct val="90000"/>
              </a:lnSpc>
              <a:spcBef>
                <a:spcPts val="544"/>
              </a:spcBef>
              <a:spcAft>
                <a:spcPts val="0"/>
              </a:spcAft>
              <a:buClr>
                <a:schemeClr val="dk1"/>
              </a:buClr>
              <a:buSzPts val="2720"/>
              <a:buNone/>
            </a:pPr>
            <a:endParaRPr sz="2720" u="sng">
              <a:solidFill>
                <a:schemeClr val="hlink"/>
              </a:solidFill>
              <a:hlinkClick r:id="rId3"/>
            </a:endParaRPr>
          </a:p>
          <a:p>
            <a:pPr marL="342900" lvl="0" indent="-342900" algn="l" rtl="0">
              <a:lnSpc>
                <a:spcPct val="90000"/>
              </a:lnSpc>
              <a:spcBef>
                <a:spcPts val="544"/>
              </a:spcBef>
              <a:spcAft>
                <a:spcPts val="0"/>
              </a:spcAft>
              <a:buClr>
                <a:schemeClr val="dk1"/>
              </a:buClr>
              <a:buSzPts val="2720"/>
              <a:buChar char="•"/>
            </a:pPr>
            <a:r>
              <a:rPr lang="en-US" sz="2720" u="sng">
                <a:solidFill>
                  <a:schemeClr val="hlink"/>
                </a:solidFill>
                <a:hlinkClick r:id="rId3"/>
              </a:rPr>
              <a:t>https://www.1jour1actu.com/monde/comment_prserver_leau_de_la_plante_/?output=pdf</a:t>
            </a:r>
            <a:r>
              <a:rPr lang="en-US" sz="2720"/>
              <a:t> </a:t>
            </a:r>
            <a:endParaRPr/>
          </a:p>
          <a:p>
            <a:pPr marL="342900" lvl="0" indent="-342900" algn="l" rtl="0">
              <a:lnSpc>
                <a:spcPct val="90000"/>
              </a:lnSpc>
              <a:spcBef>
                <a:spcPts val="544"/>
              </a:spcBef>
              <a:spcAft>
                <a:spcPts val="0"/>
              </a:spcAft>
              <a:buClr>
                <a:schemeClr val="dk1"/>
              </a:buClr>
              <a:buSzPts val="2720"/>
              <a:buNone/>
            </a:pPr>
            <a:endParaRPr sz="2720"/>
          </a:p>
          <a:p>
            <a:pPr marL="342900" lvl="0" indent="-342900" algn="l" rtl="0">
              <a:lnSpc>
                <a:spcPct val="90000"/>
              </a:lnSpc>
              <a:spcBef>
                <a:spcPts val="544"/>
              </a:spcBef>
              <a:spcAft>
                <a:spcPts val="0"/>
              </a:spcAft>
              <a:buClr>
                <a:schemeClr val="dk1"/>
              </a:buClr>
              <a:buSzPts val="2720"/>
              <a:buChar char="•"/>
            </a:pPr>
            <a:r>
              <a:rPr lang="en-US" sz="2720" u="sng">
                <a:solidFill>
                  <a:schemeClr val="hlink"/>
                </a:solidFill>
                <a:hlinkClick r:id="rId4"/>
              </a:rPr>
              <a:t>https://www.1jour1actu.com/planete/objectif-eau-potable-89167/</a:t>
            </a:r>
            <a:r>
              <a:rPr lang="en-US" sz="2720"/>
              <a:t> </a:t>
            </a:r>
            <a:endParaRPr/>
          </a:p>
          <a:p>
            <a:pPr marL="342900" lvl="0" indent="-170180" algn="l" rtl="0">
              <a:lnSpc>
                <a:spcPct val="90000"/>
              </a:lnSpc>
              <a:spcBef>
                <a:spcPts val="544"/>
              </a:spcBef>
              <a:spcAft>
                <a:spcPts val="0"/>
              </a:spcAft>
              <a:buClr>
                <a:schemeClr val="dk1"/>
              </a:buClr>
              <a:buSzPts val="2720"/>
              <a:buNone/>
            </a:pPr>
            <a:endParaRPr sz="2720"/>
          </a:p>
          <a:p>
            <a:pPr marL="342900" lvl="0" indent="-342900" algn="l" rtl="0">
              <a:lnSpc>
                <a:spcPct val="90000"/>
              </a:lnSpc>
              <a:spcBef>
                <a:spcPts val="544"/>
              </a:spcBef>
              <a:spcAft>
                <a:spcPts val="0"/>
              </a:spcAft>
              <a:buClr>
                <a:schemeClr val="dk1"/>
              </a:buClr>
              <a:buSzPts val="2720"/>
              <a:buChar char="•"/>
            </a:pPr>
            <a:r>
              <a:rPr lang="en-US" sz="2720" u="sng">
                <a:solidFill>
                  <a:schemeClr val="hlink"/>
                </a:solidFill>
                <a:hlinkClick r:id="rId5"/>
              </a:rPr>
              <a:t>https://www.youtube.com/watch?v=YzgQXpgsdww</a:t>
            </a:r>
            <a:r>
              <a:rPr lang="en-US" sz="2720"/>
              <a:t> </a:t>
            </a:r>
            <a:endParaRPr/>
          </a:p>
          <a:p>
            <a:pPr marL="342900" lvl="0" indent="-170180" algn="l" rtl="0">
              <a:lnSpc>
                <a:spcPct val="90000"/>
              </a:lnSpc>
              <a:spcBef>
                <a:spcPts val="544"/>
              </a:spcBef>
              <a:spcAft>
                <a:spcPts val="0"/>
              </a:spcAft>
              <a:buClr>
                <a:schemeClr val="dk1"/>
              </a:buClr>
              <a:buSzPts val="2720"/>
              <a:buNone/>
            </a:pPr>
            <a:endParaRPr sz="2720"/>
          </a:p>
          <a:p>
            <a:pPr marL="342900" lvl="0" indent="-170180" algn="l" rtl="0">
              <a:lnSpc>
                <a:spcPct val="90000"/>
              </a:lnSpc>
              <a:spcBef>
                <a:spcPts val="544"/>
              </a:spcBef>
              <a:spcAft>
                <a:spcPts val="0"/>
              </a:spcAft>
              <a:buClr>
                <a:schemeClr val="dk1"/>
              </a:buClr>
              <a:buSzPts val="2720"/>
              <a:buNone/>
            </a:pPr>
            <a:endParaRPr sz="272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F1A01AE1-18CB-4354-8618-246EB1F4597A}"/>
              </a:ext>
            </a:extLst>
          </p:cNvPr>
          <p:cNvPicPr>
            <a:picLocks noChangeAspect="1"/>
          </p:cNvPicPr>
          <p:nvPr/>
        </p:nvPicPr>
        <p:blipFill rotWithShape="1">
          <a:blip r:embed="rId3"/>
          <a:srcRect t="54974" b="6390"/>
          <a:stretch/>
        </p:blipFill>
        <p:spPr>
          <a:xfrm>
            <a:off x="57049" y="794826"/>
            <a:ext cx="9029902" cy="4930725"/>
          </a:xfrm>
          <a:prstGeom prst="rect">
            <a:avLst/>
          </a:prstGeom>
        </p:spPr>
      </p:pic>
    </p:spTree>
    <p:extLst>
      <p:ext uri="{BB962C8B-B14F-4D97-AF65-F5344CB8AC3E}">
        <p14:creationId xmlns:p14="http://schemas.microsoft.com/office/powerpoint/2010/main" val="284900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g7e24d2a21b_0_0"/>
          <p:cNvPicPr preferRelativeResize="0"/>
          <p:nvPr/>
        </p:nvPicPr>
        <p:blipFill rotWithShape="1">
          <a:blip r:embed="rId3">
            <a:alphaModFix/>
          </a:blip>
          <a:srcRect r="32800"/>
          <a:stretch/>
        </p:blipFill>
        <p:spPr>
          <a:xfrm>
            <a:off x="3295071" y="2059623"/>
            <a:ext cx="2849475" cy="1112600"/>
          </a:xfrm>
          <a:prstGeom prst="rect">
            <a:avLst/>
          </a:prstGeom>
          <a:noFill/>
          <a:ln>
            <a:noFill/>
          </a:ln>
        </p:spPr>
      </p:pic>
      <p:pic>
        <p:nvPicPr>
          <p:cNvPr id="288" name="Google Shape;288;g7e24d2a21b_0_0"/>
          <p:cNvPicPr preferRelativeResize="0"/>
          <p:nvPr/>
        </p:nvPicPr>
        <p:blipFill rotWithShape="1">
          <a:blip r:embed="rId4">
            <a:alphaModFix/>
          </a:blip>
          <a:srcRect/>
          <a:stretch/>
        </p:blipFill>
        <p:spPr>
          <a:xfrm>
            <a:off x="3295075" y="3217450"/>
            <a:ext cx="957775" cy="981775"/>
          </a:xfrm>
          <a:prstGeom prst="rect">
            <a:avLst/>
          </a:prstGeom>
          <a:noFill/>
          <a:ln>
            <a:noFill/>
          </a:ln>
        </p:spPr>
      </p:pic>
      <p:sp>
        <p:nvSpPr>
          <p:cNvPr id="289" name="Google Shape;289;g7e24d2a21b_0_0"/>
          <p:cNvSpPr/>
          <p:nvPr/>
        </p:nvSpPr>
        <p:spPr>
          <a:xfrm>
            <a:off x="4174925" y="3217450"/>
            <a:ext cx="20709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2" name="Picture 1">
            <a:extLst>
              <a:ext uri="{FF2B5EF4-FFF2-40B4-BE49-F238E27FC236}">
                <a16:creationId xmlns:a16="http://schemas.microsoft.com/office/drawing/2014/main" id="{E35EE942-B3D6-4BE4-AA84-46AC41FF8F99}"/>
              </a:ext>
            </a:extLst>
          </p:cNvPr>
          <p:cNvPicPr>
            <a:picLocks noChangeAspect="1"/>
          </p:cNvPicPr>
          <p:nvPr/>
        </p:nvPicPr>
        <p:blipFill rotWithShape="1">
          <a:blip r:embed="rId3"/>
          <a:srcRect t="14564" b="45641"/>
          <a:stretch/>
        </p:blipFill>
        <p:spPr>
          <a:xfrm>
            <a:off x="-1683" y="1252026"/>
            <a:ext cx="9147366" cy="5148774"/>
          </a:xfrm>
          <a:prstGeom prst="rect">
            <a:avLst/>
          </a:prstGeom>
        </p:spPr>
      </p:pic>
      <p:pic>
        <p:nvPicPr>
          <p:cNvPr id="7" name="Picture 6">
            <a:extLst>
              <a:ext uri="{FF2B5EF4-FFF2-40B4-BE49-F238E27FC236}">
                <a16:creationId xmlns:a16="http://schemas.microsoft.com/office/drawing/2014/main" id="{A608C936-3E3C-420B-B08F-B08087F30653}"/>
              </a:ext>
            </a:extLst>
          </p:cNvPr>
          <p:cNvPicPr>
            <a:picLocks noChangeAspect="1"/>
          </p:cNvPicPr>
          <p:nvPr/>
        </p:nvPicPr>
        <p:blipFill rotWithShape="1">
          <a:blip r:embed="rId3"/>
          <a:srcRect l="36702" t="239" b="90325"/>
          <a:stretch/>
        </p:blipFill>
        <p:spPr>
          <a:xfrm>
            <a:off x="4063878" y="0"/>
            <a:ext cx="5003921" cy="10550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000"/>
              <a:buFont typeface="Calibri"/>
              <a:buNone/>
            </a:pPr>
            <a:r>
              <a:rPr lang="en-US" sz="2000" u="sng">
                <a:solidFill>
                  <a:schemeClr val="hlink"/>
                </a:solidFill>
                <a:hlinkClick r:id="rId3"/>
              </a:rPr>
              <a:t>https://www.1jour1actu.com/wp-content/uploads/1J1A_70_EAU.pdf</a:t>
            </a:r>
            <a:r>
              <a:rPr lang="en-US" sz="2000"/>
              <a:t> </a:t>
            </a:r>
            <a:endParaRPr sz="2000"/>
          </a:p>
        </p:txBody>
      </p:sp>
      <p:pic>
        <p:nvPicPr>
          <p:cNvPr id="111" name="Google Shape;111;p19" descr="eau.jpg"/>
          <p:cNvPicPr preferRelativeResize="0">
            <a:picLocks noGrp="1"/>
          </p:cNvPicPr>
          <p:nvPr>
            <p:ph type="body" idx="1"/>
          </p:nvPr>
        </p:nvPicPr>
        <p:blipFill rotWithShape="1">
          <a:blip r:embed="rId4">
            <a:alphaModFix/>
          </a:blip>
          <a:srcRect/>
          <a:stretch/>
        </p:blipFill>
        <p:spPr>
          <a:xfrm>
            <a:off x="2502749" y="890700"/>
            <a:ext cx="4138500" cy="585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0" descr="66475176_2340593819494323_5487988505067913216_n.png"/>
          <p:cNvPicPr preferRelativeResize="0">
            <a:picLocks noGrp="1"/>
          </p:cNvPicPr>
          <p:nvPr>
            <p:ph type="body" idx="1"/>
          </p:nvPr>
        </p:nvPicPr>
        <p:blipFill rotWithShape="1">
          <a:blip r:embed="rId3">
            <a:alphaModFix/>
          </a:blip>
          <a:srcRect l="-2023" r="-1553"/>
          <a:stretch/>
        </p:blipFill>
        <p:spPr>
          <a:xfrm>
            <a:off x="1757116" y="119413"/>
            <a:ext cx="4897013" cy="67385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66800" y="0"/>
            <a:ext cx="89511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b="1">
                <a:solidFill>
                  <a:srgbClr val="00527D"/>
                </a:solidFill>
              </a:rPr>
              <a:t>Pourquoi n’y a-t-il pas assez d’eau potable dans le monde?</a:t>
            </a:r>
            <a:endParaRPr sz="3959" b="1">
              <a:solidFill>
                <a:srgbClr val="00527D"/>
              </a:solidFill>
            </a:endParaRPr>
          </a:p>
        </p:txBody>
      </p:sp>
      <p:sp>
        <p:nvSpPr>
          <p:cNvPr id="124" name="Google Shape;124;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p:txBody>
      </p:sp>
      <p:graphicFrame>
        <p:nvGraphicFramePr>
          <p:cNvPr id="125" name="Google Shape;125;p21"/>
          <p:cNvGraphicFramePr/>
          <p:nvPr/>
        </p:nvGraphicFramePr>
        <p:xfrm>
          <a:off x="457200" y="1295400"/>
          <a:ext cx="3000000" cy="3000000"/>
        </p:xfrm>
        <a:graphic>
          <a:graphicData uri="http://schemas.openxmlformats.org/drawingml/2006/table">
            <a:tbl>
              <a:tblPr firstRow="1" bandRow="1">
                <a:noFill/>
                <a:tableStyleId>{2A23D3D1-9F36-4FFA-9F8E-786DBFF5E110}</a:tableStyleId>
              </a:tblPr>
              <a:tblGrid>
                <a:gridCol w="1645925">
                  <a:extLst>
                    <a:ext uri="{9D8B030D-6E8A-4147-A177-3AD203B41FA5}">
                      <a16:colId xmlns:a16="http://schemas.microsoft.com/office/drawing/2014/main" val="20000"/>
                    </a:ext>
                  </a:extLst>
                </a:gridCol>
                <a:gridCol w="1645925">
                  <a:extLst>
                    <a:ext uri="{9D8B030D-6E8A-4147-A177-3AD203B41FA5}">
                      <a16:colId xmlns:a16="http://schemas.microsoft.com/office/drawing/2014/main" val="20001"/>
                    </a:ext>
                  </a:extLst>
                </a:gridCol>
                <a:gridCol w="1645925">
                  <a:extLst>
                    <a:ext uri="{9D8B030D-6E8A-4147-A177-3AD203B41FA5}">
                      <a16:colId xmlns:a16="http://schemas.microsoft.com/office/drawing/2014/main" val="20002"/>
                    </a:ext>
                  </a:extLst>
                </a:gridCol>
                <a:gridCol w="1645925">
                  <a:extLst>
                    <a:ext uri="{9D8B030D-6E8A-4147-A177-3AD203B41FA5}">
                      <a16:colId xmlns:a16="http://schemas.microsoft.com/office/drawing/2014/main" val="20003"/>
                    </a:ext>
                  </a:extLst>
                </a:gridCol>
                <a:gridCol w="1645925">
                  <a:extLst>
                    <a:ext uri="{9D8B030D-6E8A-4147-A177-3AD203B41FA5}">
                      <a16:colId xmlns:a16="http://schemas.microsoft.com/office/drawing/2014/main" val="20004"/>
                    </a:ext>
                  </a:extLst>
                </a:gridCol>
              </a:tblGrid>
              <a:tr h="1879600">
                <a:tc>
                  <a:txBody>
                    <a:bodyPr/>
                    <a:lstStyle/>
                    <a:p>
                      <a:pPr marL="0" marR="0" lvl="0" indent="0" algn="l" rtl="0">
                        <a:spcBef>
                          <a:spcPts val="0"/>
                        </a:spcBef>
                        <a:spcAft>
                          <a:spcPts val="0"/>
                        </a:spcAft>
                        <a:buClr>
                          <a:srgbClr val="FF0000"/>
                        </a:buClr>
                        <a:buSzPts val="1800"/>
                        <a:buFont typeface="Calibri"/>
                        <a:buNone/>
                      </a:pPr>
                      <a:r>
                        <a:rPr lang="en-US" sz="1800">
                          <a:solidFill>
                            <a:srgbClr val="FF0000"/>
                          </a:solidFill>
                        </a:rPr>
                        <a:t>La journée mondiale de l’eau</a:t>
                      </a:r>
                      <a:r>
                        <a:rPr lang="en-US" sz="1800"/>
                        <a:t>, c’est le 22 mars.</a:t>
                      </a:r>
                      <a:endParaRPr/>
                    </a:p>
                    <a:p>
                      <a:pPr marL="0" marR="0" lvl="0" indent="0" algn="l" rtl="0">
                        <a:spcBef>
                          <a:spcPts val="0"/>
                        </a:spcBef>
                        <a:spcAft>
                          <a:spcPts val="0"/>
                        </a:spcAft>
                        <a:buClr>
                          <a:schemeClr val="dk1"/>
                        </a:buClr>
                        <a:buSzPts val="1800"/>
                        <a:buFont typeface="Calibri"/>
                        <a:buNone/>
                      </a:pPr>
                      <a:endParaRPr sz="1800"/>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FF0000"/>
                        </a:buClr>
                        <a:buSzPts val="1800"/>
                        <a:buFont typeface="Calibri"/>
                        <a:buNone/>
                      </a:pPr>
                      <a:r>
                        <a:rPr lang="en-US" sz="1800">
                          <a:solidFill>
                            <a:srgbClr val="FF0000"/>
                          </a:solidFill>
                        </a:rPr>
                        <a:t>L’eau potable</a:t>
                      </a:r>
                      <a:r>
                        <a:rPr lang="en-US" sz="1800"/>
                        <a:t>, c’est celle que tu peux </a:t>
                      </a:r>
                      <a:r>
                        <a:rPr lang="en-US" sz="1800">
                          <a:solidFill>
                            <a:srgbClr val="FF0000"/>
                          </a:solidFill>
                        </a:rPr>
                        <a:t>boire</a:t>
                      </a:r>
                      <a:r>
                        <a:rPr lang="en-US" sz="1800"/>
                        <a:t> sans danger pour </a:t>
                      </a:r>
                      <a:r>
                        <a:rPr lang="en-US" sz="1800">
                          <a:solidFill>
                            <a:srgbClr val="FF0000"/>
                          </a:solidFill>
                        </a:rPr>
                        <a:t>la santé</a:t>
                      </a:r>
                      <a:endParaRPr/>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Dans le monde, une personne sur cinq n’a pas d’eau potable, que ce soit chez elle, à l’école ou au travail</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Cette situation risque de </a:t>
                      </a:r>
                      <a:r>
                        <a:rPr lang="en-US" sz="1800">
                          <a:solidFill>
                            <a:srgbClr val="FF0000"/>
                          </a:solidFill>
                        </a:rPr>
                        <a:t>s’aggraver</a:t>
                      </a:r>
                      <a:r>
                        <a:rPr lang="en-US" sz="1800"/>
                        <a:t>, notamment en raison de </a:t>
                      </a:r>
                      <a:r>
                        <a:rPr lang="en-US" sz="1800">
                          <a:solidFill>
                            <a:srgbClr val="FF0000"/>
                          </a:solidFill>
                        </a:rPr>
                        <a:t>l’augmentation</a:t>
                      </a:r>
                      <a:r>
                        <a:rPr lang="en-US" sz="1800"/>
                        <a:t> des populations…</a:t>
                      </a:r>
                      <a:endParaRPr/>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Pour faire de l’eau potable, il faut </a:t>
                      </a:r>
                      <a:r>
                        <a:rPr lang="en-US" sz="1800">
                          <a:solidFill>
                            <a:srgbClr val="FF0000"/>
                          </a:solidFill>
                        </a:rPr>
                        <a:t>de l’eau douce</a:t>
                      </a:r>
                      <a:r>
                        <a:rPr lang="en-US" sz="1800"/>
                        <a:t>.  Mais il ne réprésente que 1% de l’eau sur terre.</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680000">
                <a:tc>
                  <a:txBody>
                    <a:bodyPr/>
                    <a:lstStyle/>
                    <a:p>
                      <a:pPr marL="0" marR="0" lvl="0" indent="0" algn="l" rtl="0">
                        <a:spcBef>
                          <a:spcPts val="0"/>
                        </a:spcBef>
                        <a:spcAft>
                          <a:spcPts val="0"/>
                        </a:spcAft>
                        <a:buNone/>
                      </a:pPr>
                      <a:r>
                        <a:rPr lang="en-US" sz="1800"/>
                        <a:t>L’eau douce est </a:t>
                      </a:r>
                      <a:r>
                        <a:rPr lang="en-US" sz="1800">
                          <a:solidFill>
                            <a:srgbClr val="FF0000"/>
                          </a:solidFill>
                        </a:rPr>
                        <a:t>indispensable</a:t>
                      </a:r>
                      <a:r>
                        <a:rPr lang="en-US" sz="1800"/>
                        <a:t> pour boire, mais aussi </a:t>
                      </a:r>
                      <a:r>
                        <a:rPr lang="en-US" sz="1800">
                          <a:solidFill>
                            <a:srgbClr val="FF0000"/>
                          </a:solidFill>
                        </a:rPr>
                        <a:t>se</a:t>
                      </a:r>
                      <a:r>
                        <a:rPr lang="en-US" sz="1800"/>
                        <a:t> </a:t>
                      </a:r>
                      <a:r>
                        <a:rPr lang="en-US" sz="1800">
                          <a:solidFill>
                            <a:srgbClr val="FF0000"/>
                          </a:solidFill>
                        </a:rPr>
                        <a:t>laver</a:t>
                      </a:r>
                      <a:r>
                        <a:rPr lang="en-US" sz="1800"/>
                        <a:t> et même produire des objets.</a:t>
                      </a:r>
                      <a:endParaRPr/>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Elle sert surtout à </a:t>
                      </a:r>
                      <a:r>
                        <a:rPr lang="en-US" sz="1800">
                          <a:solidFill>
                            <a:srgbClr val="FF0000"/>
                          </a:solidFill>
                        </a:rPr>
                        <a:t>arroser les champs</a:t>
                      </a:r>
                      <a:r>
                        <a:rPr lang="en-US" sz="1800"/>
                        <a:t>.  Et plus il y a de personnes à </a:t>
                      </a:r>
                      <a:r>
                        <a:rPr lang="en-US" sz="1800">
                          <a:solidFill>
                            <a:srgbClr val="FF0000"/>
                          </a:solidFill>
                        </a:rPr>
                        <a:t>nourrir</a:t>
                      </a:r>
                      <a:r>
                        <a:rPr lang="en-US" sz="1800"/>
                        <a:t>, plus il faut d’eau douce.</a:t>
                      </a:r>
                      <a:endParaRPr/>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Il faut alors </a:t>
                      </a:r>
                      <a:r>
                        <a:rPr lang="en-US" sz="1800">
                          <a:solidFill>
                            <a:srgbClr val="FF0000"/>
                          </a:solidFill>
                        </a:rPr>
                        <a:t>éviter de gaspiller</a:t>
                      </a:r>
                      <a:r>
                        <a:rPr lang="en-US" sz="1800"/>
                        <a:t> cette eau.</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Dans vingt ans, une personne sur quatre risque de </a:t>
                      </a:r>
                      <a:r>
                        <a:rPr lang="en-US" sz="1800">
                          <a:solidFill>
                            <a:srgbClr val="FF0000"/>
                          </a:solidFill>
                        </a:rPr>
                        <a:t>manquer</a:t>
                      </a:r>
                      <a:r>
                        <a:rPr lang="en-US" sz="1800"/>
                        <a:t> d’eau potable.</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On réfléchit donc à des solutions, comme </a:t>
                      </a:r>
                      <a:r>
                        <a:rPr lang="en-US" sz="1800">
                          <a:solidFill>
                            <a:srgbClr val="FF0000"/>
                          </a:solidFill>
                        </a:rPr>
                        <a:t>dessaller l’eau de mer</a:t>
                      </a:r>
                      <a:r>
                        <a:rPr lang="en-US" sz="1800"/>
                        <a:t> dans </a:t>
                      </a:r>
                      <a:r>
                        <a:rPr lang="en-US" sz="1800">
                          <a:solidFill>
                            <a:srgbClr val="FF0000"/>
                          </a:solidFill>
                        </a:rPr>
                        <a:t>les usines</a:t>
                      </a:r>
                      <a:r>
                        <a:rPr lang="en-US" sz="1800"/>
                        <a:t>: il y en a déjà 20 000 dans le monde!</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57200" y="0"/>
            <a:ext cx="8229600" cy="850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dirty="0">
                <a:solidFill>
                  <a:srgbClr val="00527D"/>
                </a:solidFill>
              </a:rPr>
              <a:t>Word Mat</a:t>
            </a:r>
            <a:endParaRPr b="1" dirty="0">
              <a:solidFill>
                <a:srgbClr val="00527D"/>
              </a:solidFill>
            </a:endParaRPr>
          </a:p>
        </p:txBody>
      </p:sp>
      <p:graphicFrame>
        <p:nvGraphicFramePr>
          <p:cNvPr id="131" name="Google Shape;131;p22"/>
          <p:cNvGraphicFramePr/>
          <p:nvPr/>
        </p:nvGraphicFramePr>
        <p:xfrm>
          <a:off x="1320800" y="850900"/>
          <a:ext cx="5854700" cy="5852320"/>
        </p:xfrm>
        <a:graphic>
          <a:graphicData uri="http://schemas.openxmlformats.org/drawingml/2006/table">
            <a:tbl>
              <a:tblPr firstRow="1" bandRow="1">
                <a:noFill/>
                <a:tableStyleId>{2A23D3D1-9F36-4FFA-9F8E-786DBFF5E110}</a:tableStyleId>
              </a:tblPr>
              <a:tblGrid>
                <a:gridCol w="2927350">
                  <a:extLst>
                    <a:ext uri="{9D8B030D-6E8A-4147-A177-3AD203B41FA5}">
                      <a16:colId xmlns:a16="http://schemas.microsoft.com/office/drawing/2014/main" val="20000"/>
                    </a:ext>
                  </a:extLst>
                </a:gridCol>
                <a:gridCol w="2927350">
                  <a:extLst>
                    <a:ext uri="{9D8B030D-6E8A-4147-A177-3AD203B41FA5}">
                      <a16:colId xmlns:a16="http://schemas.microsoft.com/office/drawing/2014/main" val="20001"/>
                    </a:ext>
                  </a:extLst>
                </a:gridCol>
              </a:tblGrid>
              <a:tr h="359575">
                <a:tc>
                  <a:txBody>
                    <a:bodyPr/>
                    <a:lstStyle/>
                    <a:p>
                      <a:pPr marL="0" marR="0" lvl="0" indent="0" algn="ctr" rtl="0">
                        <a:spcBef>
                          <a:spcPts val="0"/>
                        </a:spcBef>
                        <a:spcAft>
                          <a:spcPts val="0"/>
                        </a:spcAft>
                        <a:buNone/>
                      </a:pPr>
                      <a:r>
                        <a:rPr lang="en-US" sz="1800" b="1" u="sng"/>
                        <a:t>Français</a:t>
                      </a:r>
                      <a:endParaRPr sz="1800" b="1" u="sng"/>
                    </a:p>
                  </a:txBody>
                  <a:tcPr marL="91450" marR="91450" marT="45725" marB="45725">
                    <a:solidFill>
                      <a:srgbClr val="FFFFFF"/>
                    </a:solidFill>
                  </a:tcPr>
                </a:tc>
                <a:tc>
                  <a:txBody>
                    <a:bodyPr/>
                    <a:lstStyle/>
                    <a:p>
                      <a:pPr marL="0" marR="0" lvl="0" indent="0" algn="ctr" rtl="0">
                        <a:spcBef>
                          <a:spcPts val="0"/>
                        </a:spcBef>
                        <a:spcAft>
                          <a:spcPts val="0"/>
                        </a:spcAft>
                        <a:buNone/>
                      </a:pPr>
                      <a:r>
                        <a:rPr lang="en-US" sz="1800" b="0" u="sng"/>
                        <a:t>Anglais</a:t>
                      </a:r>
                      <a:endParaRPr sz="1800" b="0" u="sng"/>
                    </a:p>
                  </a:txBody>
                  <a:tcPr marL="91450" marR="91450" marT="45725" marB="45725">
                    <a:solidFill>
                      <a:srgbClr val="FFFFFF"/>
                    </a:solidFill>
                  </a:tcPr>
                </a:tc>
                <a:extLst>
                  <a:ext uri="{0D108BD9-81ED-4DB2-BD59-A6C34878D82A}">
                    <a16:rowId xmlns:a16="http://schemas.microsoft.com/office/drawing/2014/main" val="10000"/>
                  </a:ext>
                </a:extLst>
              </a:tr>
              <a:tr h="359575">
                <a:tc>
                  <a:txBody>
                    <a:bodyPr/>
                    <a:lstStyle/>
                    <a:p>
                      <a:pPr marL="0" marR="0" lvl="0" indent="0" algn="l" rtl="0">
                        <a:lnSpc>
                          <a:spcPct val="100000"/>
                        </a:lnSpc>
                        <a:spcBef>
                          <a:spcPts val="0"/>
                        </a:spcBef>
                        <a:spcAft>
                          <a:spcPts val="0"/>
                        </a:spcAft>
                        <a:buClr>
                          <a:schemeClr val="dk1"/>
                        </a:buClr>
                        <a:buSzPts val="1800"/>
                        <a:buFont typeface="Calibri"/>
                        <a:buNone/>
                      </a:pPr>
                      <a:r>
                        <a:rPr lang="en-US" sz="1800" b="1">
                          <a:solidFill>
                            <a:schemeClr val="dk1"/>
                          </a:solidFill>
                        </a:rPr>
                        <a:t>la journée mondiale de l’eau</a:t>
                      </a:r>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world water day</a:t>
                      </a:r>
                      <a:endParaRPr sz="1800" b="0"/>
                    </a:p>
                  </a:txBody>
                  <a:tcPr marL="91450" marR="91450" marT="45725" marB="45725">
                    <a:solidFill>
                      <a:srgbClr val="FFFFFF"/>
                    </a:solidFill>
                  </a:tcPr>
                </a:tc>
                <a:extLst>
                  <a:ext uri="{0D108BD9-81ED-4DB2-BD59-A6C34878D82A}">
                    <a16:rowId xmlns:a16="http://schemas.microsoft.com/office/drawing/2014/main" val="10001"/>
                  </a:ext>
                </a:extLst>
              </a:tr>
              <a:tr h="359575">
                <a:tc>
                  <a:txBody>
                    <a:bodyPr/>
                    <a:lstStyle/>
                    <a:p>
                      <a:pPr marL="0" marR="0" lvl="0" indent="0" algn="l" rtl="0">
                        <a:spcBef>
                          <a:spcPts val="0"/>
                        </a:spcBef>
                        <a:spcAft>
                          <a:spcPts val="0"/>
                        </a:spcAft>
                        <a:buNone/>
                      </a:pPr>
                      <a:r>
                        <a:rPr lang="en-US" sz="1800" b="1">
                          <a:solidFill>
                            <a:schemeClr val="dk1"/>
                          </a:solidFill>
                        </a:rPr>
                        <a:t>l’eau potable</a:t>
                      </a:r>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drinking water</a:t>
                      </a:r>
                      <a:endParaRPr sz="1800" b="0"/>
                    </a:p>
                  </a:txBody>
                  <a:tcPr marL="91450" marR="91450" marT="45725" marB="45725">
                    <a:solidFill>
                      <a:srgbClr val="FFFFFF"/>
                    </a:solidFill>
                  </a:tcPr>
                </a:tc>
                <a:extLst>
                  <a:ext uri="{0D108BD9-81ED-4DB2-BD59-A6C34878D82A}">
                    <a16:rowId xmlns:a16="http://schemas.microsoft.com/office/drawing/2014/main" val="10002"/>
                  </a:ext>
                </a:extLst>
              </a:tr>
              <a:tr h="359575">
                <a:tc>
                  <a:txBody>
                    <a:bodyPr/>
                    <a:lstStyle/>
                    <a:p>
                      <a:pPr marL="0" marR="0" lvl="0" indent="0" algn="l" rtl="0">
                        <a:spcBef>
                          <a:spcPts val="0"/>
                        </a:spcBef>
                        <a:spcAft>
                          <a:spcPts val="0"/>
                        </a:spcAft>
                        <a:buNone/>
                      </a:pPr>
                      <a:r>
                        <a:rPr lang="en-US" sz="1800" b="1">
                          <a:solidFill>
                            <a:schemeClr val="dk1"/>
                          </a:solidFill>
                        </a:rPr>
                        <a:t>boire</a:t>
                      </a:r>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to drink</a:t>
                      </a:r>
                      <a:endParaRPr sz="1800" b="0"/>
                    </a:p>
                  </a:txBody>
                  <a:tcPr marL="91450" marR="91450" marT="45725" marB="45725">
                    <a:solidFill>
                      <a:srgbClr val="FFFFFF"/>
                    </a:solidFill>
                  </a:tcPr>
                </a:tc>
                <a:extLst>
                  <a:ext uri="{0D108BD9-81ED-4DB2-BD59-A6C34878D82A}">
                    <a16:rowId xmlns:a16="http://schemas.microsoft.com/office/drawing/2014/main" val="10003"/>
                  </a:ext>
                </a:extLst>
              </a:tr>
              <a:tr h="359575">
                <a:tc>
                  <a:txBody>
                    <a:bodyPr/>
                    <a:lstStyle/>
                    <a:p>
                      <a:pPr marL="0" marR="0" lvl="0" indent="0" algn="l" rtl="0">
                        <a:spcBef>
                          <a:spcPts val="0"/>
                        </a:spcBef>
                        <a:spcAft>
                          <a:spcPts val="0"/>
                        </a:spcAft>
                        <a:buNone/>
                      </a:pPr>
                      <a:r>
                        <a:rPr lang="en-US" sz="1800" b="1">
                          <a:solidFill>
                            <a:schemeClr val="dk1"/>
                          </a:solidFill>
                        </a:rPr>
                        <a:t>la santé</a:t>
                      </a:r>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health</a:t>
                      </a:r>
                      <a:endParaRPr sz="1800" b="0"/>
                    </a:p>
                  </a:txBody>
                  <a:tcPr marL="91450" marR="91450" marT="45725" marB="45725">
                    <a:solidFill>
                      <a:srgbClr val="FFFFFF"/>
                    </a:solidFill>
                  </a:tcPr>
                </a:tc>
                <a:extLst>
                  <a:ext uri="{0D108BD9-81ED-4DB2-BD59-A6C34878D82A}">
                    <a16:rowId xmlns:a16="http://schemas.microsoft.com/office/drawing/2014/main" val="10004"/>
                  </a:ext>
                </a:extLst>
              </a:tr>
              <a:tr h="359575">
                <a:tc>
                  <a:txBody>
                    <a:bodyPr/>
                    <a:lstStyle/>
                    <a:p>
                      <a:pPr marL="0" marR="0" lvl="0" indent="0" algn="l" rtl="0">
                        <a:spcBef>
                          <a:spcPts val="0"/>
                        </a:spcBef>
                        <a:spcAft>
                          <a:spcPts val="0"/>
                        </a:spcAft>
                        <a:buNone/>
                      </a:pPr>
                      <a:r>
                        <a:rPr lang="en-US" sz="1800" b="1"/>
                        <a:t>s’aggraver</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aggravate</a:t>
                      </a:r>
                      <a:endParaRPr sz="1800" b="0"/>
                    </a:p>
                  </a:txBody>
                  <a:tcPr marL="91450" marR="91450" marT="45725" marB="45725">
                    <a:solidFill>
                      <a:srgbClr val="FFFFFF"/>
                    </a:solidFill>
                  </a:tcPr>
                </a:tc>
                <a:extLst>
                  <a:ext uri="{0D108BD9-81ED-4DB2-BD59-A6C34878D82A}">
                    <a16:rowId xmlns:a16="http://schemas.microsoft.com/office/drawing/2014/main" val="10005"/>
                  </a:ext>
                </a:extLst>
              </a:tr>
              <a:tr h="359575">
                <a:tc>
                  <a:txBody>
                    <a:bodyPr/>
                    <a:lstStyle/>
                    <a:p>
                      <a:pPr marL="0" marR="0" lvl="0" indent="0" algn="l" rtl="0">
                        <a:spcBef>
                          <a:spcPts val="0"/>
                        </a:spcBef>
                        <a:spcAft>
                          <a:spcPts val="0"/>
                        </a:spcAft>
                        <a:buNone/>
                      </a:pPr>
                      <a:r>
                        <a:rPr lang="en-US" sz="1800" b="1"/>
                        <a:t>l’augmentation</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increase</a:t>
                      </a:r>
                      <a:endParaRPr sz="1800" b="0"/>
                    </a:p>
                  </a:txBody>
                  <a:tcPr marL="91450" marR="91450" marT="45725" marB="45725">
                    <a:solidFill>
                      <a:srgbClr val="FFFFFF"/>
                    </a:solidFill>
                  </a:tcPr>
                </a:tc>
                <a:extLst>
                  <a:ext uri="{0D108BD9-81ED-4DB2-BD59-A6C34878D82A}">
                    <a16:rowId xmlns:a16="http://schemas.microsoft.com/office/drawing/2014/main" val="10006"/>
                  </a:ext>
                </a:extLst>
              </a:tr>
              <a:tr h="359575">
                <a:tc>
                  <a:txBody>
                    <a:bodyPr/>
                    <a:lstStyle/>
                    <a:p>
                      <a:pPr marL="0" marR="0" lvl="0" indent="0" algn="l" rtl="0">
                        <a:spcBef>
                          <a:spcPts val="0"/>
                        </a:spcBef>
                        <a:spcAft>
                          <a:spcPts val="0"/>
                        </a:spcAft>
                        <a:buNone/>
                      </a:pPr>
                      <a:r>
                        <a:rPr lang="en-US" sz="1800" b="1"/>
                        <a:t>l’eau douce</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fresh water</a:t>
                      </a:r>
                      <a:endParaRPr sz="1800" b="0"/>
                    </a:p>
                  </a:txBody>
                  <a:tcPr marL="91450" marR="91450" marT="45725" marB="45725">
                    <a:solidFill>
                      <a:srgbClr val="FFFFFF"/>
                    </a:solidFill>
                  </a:tcPr>
                </a:tc>
                <a:extLst>
                  <a:ext uri="{0D108BD9-81ED-4DB2-BD59-A6C34878D82A}">
                    <a16:rowId xmlns:a16="http://schemas.microsoft.com/office/drawing/2014/main" val="10007"/>
                  </a:ext>
                </a:extLst>
              </a:tr>
              <a:tr h="359575">
                <a:tc>
                  <a:txBody>
                    <a:bodyPr/>
                    <a:lstStyle/>
                    <a:p>
                      <a:pPr marL="0" marR="0" lvl="0" indent="0" algn="l" rtl="0">
                        <a:spcBef>
                          <a:spcPts val="0"/>
                        </a:spcBef>
                        <a:spcAft>
                          <a:spcPts val="0"/>
                        </a:spcAft>
                        <a:buNone/>
                      </a:pPr>
                      <a:r>
                        <a:rPr lang="en-US" sz="1800" b="1"/>
                        <a:t>indispensable</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essential</a:t>
                      </a:r>
                      <a:endParaRPr sz="1800" b="0"/>
                    </a:p>
                  </a:txBody>
                  <a:tcPr marL="91450" marR="91450" marT="45725" marB="45725">
                    <a:solidFill>
                      <a:srgbClr val="FFFFFF"/>
                    </a:solidFill>
                  </a:tcPr>
                </a:tc>
                <a:extLst>
                  <a:ext uri="{0D108BD9-81ED-4DB2-BD59-A6C34878D82A}">
                    <a16:rowId xmlns:a16="http://schemas.microsoft.com/office/drawing/2014/main" val="10008"/>
                  </a:ext>
                </a:extLst>
              </a:tr>
              <a:tr h="359575">
                <a:tc>
                  <a:txBody>
                    <a:bodyPr/>
                    <a:lstStyle/>
                    <a:p>
                      <a:pPr marL="0" marR="0" lvl="0" indent="0" algn="l" rtl="0">
                        <a:spcBef>
                          <a:spcPts val="0"/>
                        </a:spcBef>
                        <a:spcAft>
                          <a:spcPts val="0"/>
                        </a:spcAft>
                        <a:buNone/>
                      </a:pPr>
                      <a:r>
                        <a:rPr lang="en-US" sz="1800" b="1"/>
                        <a:t>se laver</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to wash oneself</a:t>
                      </a:r>
                      <a:endParaRPr sz="1800" b="0"/>
                    </a:p>
                  </a:txBody>
                  <a:tcPr marL="91450" marR="91450" marT="45725" marB="45725">
                    <a:solidFill>
                      <a:srgbClr val="FFFFFF"/>
                    </a:solidFill>
                  </a:tcPr>
                </a:tc>
                <a:extLst>
                  <a:ext uri="{0D108BD9-81ED-4DB2-BD59-A6C34878D82A}">
                    <a16:rowId xmlns:a16="http://schemas.microsoft.com/office/drawing/2014/main" val="10009"/>
                  </a:ext>
                </a:extLst>
              </a:tr>
              <a:tr h="359575">
                <a:tc>
                  <a:txBody>
                    <a:bodyPr/>
                    <a:lstStyle/>
                    <a:p>
                      <a:pPr marL="0" marR="0" lvl="0" indent="0" algn="l" rtl="0">
                        <a:spcBef>
                          <a:spcPts val="0"/>
                        </a:spcBef>
                        <a:spcAft>
                          <a:spcPts val="0"/>
                        </a:spcAft>
                        <a:buNone/>
                      </a:pPr>
                      <a:r>
                        <a:rPr lang="en-US" sz="1800" b="1"/>
                        <a:t>arroser les champs</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to water the fields</a:t>
                      </a:r>
                      <a:endParaRPr sz="1800" b="0"/>
                    </a:p>
                  </a:txBody>
                  <a:tcPr marL="91450" marR="91450" marT="45725" marB="45725">
                    <a:solidFill>
                      <a:srgbClr val="FFFFFF"/>
                    </a:solidFill>
                  </a:tcPr>
                </a:tc>
                <a:extLst>
                  <a:ext uri="{0D108BD9-81ED-4DB2-BD59-A6C34878D82A}">
                    <a16:rowId xmlns:a16="http://schemas.microsoft.com/office/drawing/2014/main" val="10010"/>
                  </a:ext>
                </a:extLst>
              </a:tr>
              <a:tr h="359575">
                <a:tc>
                  <a:txBody>
                    <a:bodyPr/>
                    <a:lstStyle/>
                    <a:p>
                      <a:pPr marL="0" marR="0" lvl="0" indent="0" algn="l" rtl="0">
                        <a:spcBef>
                          <a:spcPts val="0"/>
                        </a:spcBef>
                        <a:spcAft>
                          <a:spcPts val="0"/>
                        </a:spcAft>
                        <a:buNone/>
                      </a:pPr>
                      <a:r>
                        <a:rPr lang="en-US" sz="1800" b="1"/>
                        <a:t>nourrir</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to feed</a:t>
                      </a:r>
                      <a:endParaRPr sz="1800" b="0"/>
                    </a:p>
                  </a:txBody>
                  <a:tcPr marL="91450" marR="91450" marT="45725" marB="45725">
                    <a:solidFill>
                      <a:srgbClr val="FFFFFF"/>
                    </a:solidFill>
                  </a:tcPr>
                </a:tc>
                <a:extLst>
                  <a:ext uri="{0D108BD9-81ED-4DB2-BD59-A6C34878D82A}">
                    <a16:rowId xmlns:a16="http://schemas.microsoft.com/office/drawing/2014/main" val="10011"/>
                  </a:ext>
                </a:extLst>
              </a:tr>
              <a:tr h="359575">
                <a:tc>
                  <a:txBody>
                    <a:bodyPr/>
                    <a:lstStyle/>
                    <a:p>
                      <a:pPr marL="0" marR="0" lvl="0" indent="0" algn="l" rtl="0">
                        <a:spcBef>
                          <a:spcPts val="0"/>
                        </a:spcBef>
                        <a:spcAft>
                          <a:spcPts val="0"/>
                        </a:spcAft>
                        <a:buNone/>
                      </a:pPr>
                      <a:r>
                        <a:rPr lang="en-US" sz="1800" b="1"/>
                        <a:t>éviter de gaspiller</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to avoid wasting</a:t>
                      </a:r>
                      <a:endParaRPr sz="1800" b="0"/>
                    </a:p>
                  </a:txBody>
                  <a:tcPr marL="91450" marR="91450" marT="45725" marB="45725">
                    <a:solidFill>
                      <a:srgbClr val="FFFFFF"/>
                    </a:solidFill>
                  </a:tcPr>
                </a:tc>
                <a:extLst>
                  <a:ext uri="{0D108BD9-81ED-4DB2-BD59-A6C34878D82A}">
                    <a16:rowId xmlns:a16="http://schemas.microsoft.com/office/drawing/2014/main" val="10012"/>
                  </a:ext>
                </a:extLst>
              </a:tr>
              <a:tr h="359575">
                <a:tc>
                  <a:txBody>
                    <a:bodyPr/>
                    <a:lstStyle/>
                    <a:p>
                      <a:pPr marL="0" marR="0" lvl="0" indent="0" algn="l" rtl="0">
                        <a:spcBef>
                          <a:spcPts val="0"/>
                        </a:spcBef>
                        <a:spcAft>
                          <a:spcPts val="0"/>
                        </a:spcAft>
                        <a:buNone/>
                      </a:pPr>
                      <a:r>
                        <a:rPr lang="en-US" sz="1800" b="1"/>
                        <a:t>manquer</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to miss/ to have a lack of</a:t>
                      </a:r>
                      <a:endParaRPr sz="1800" b="0"/>
                    </a:p>
                  </a:txBody>
                  <a:tcPr marL="91450" marR="91450" marT="45725" marB="45725">
                    <a:solidFill>
                      <a:srgbClr val="FFFFFF"/>
                    </a:solidFill>
                  </a:tcPr>
                </a:tc>
                <a:extLst>
                  <a:ext uri="{0D108BD9-81ED-4DB2-BD59-A6C34878D82A}">
                    <a16:rowId xmlns:a16="http://schemas.microsoft.com/office/drawing/2014/main" val="10013"/>
                  </a:ext>
                </a:extLst>
              </a:tr>
              <a:tr h="359575">
                <a:tc>
                  <a:txBody>
                    <a:bodyPr/>
                    <a:lstStyle/>
                    <a:p>
                      <a:pPr marL="0" marR="0" lvl="0" indent="0" algn="l" rtl="0">
                        <a:spcBef>
                          <a:spcPts val="0"/>
                        </a:spcBef>
                        <a:spcAft>
                          <a:spcPts val="0"/>
                        </a:spcAft>
                        <a:buNone/>
                      </a:pPr>
                      <a:r>
                        <a:rPr lang="en-US" sz="1800" b="1"/>
                        <a:t>desaller l’eau de mer</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to desalinate the sea</a:t>
                      </a:r>
                      <a:endParaRPr sz="1800" b="0"/>
                    </a:p>
                  </a:txBody>
                  <a:tcPr marL="91450" marR="91450" marT="45725" marB="45725">
                    <a:solidFill>
                      <a:srgbClr val="FFFFFF"/>
                    </a:solidFill>
                  </a:tcPr>
                </a:tc>
                <a:extLst>
                  <a:ext uri="{0D108BD9-81ED-4DB2-BD59-A6C34878D82A}">
                    <a16:rowId xmlns:a16="http://schemas.microsoft.com/office/drawing/2014/main" val="10014"/>
                  </a:ext>
                </a:extLst>
              </a:tr>
              <a:tr h="359575">
                <a:tc>
                  <a:txBody>
                    <a:bodyPr/>
                    <a:lstStyle/>
                    <a:p>
                      <a:pPr marL="0" marR="0" lvl="0" indent="0" algn="l" rtl="0">
                        <a:spcBef>
                          <a:spcPts val="0"/>
                        </a:spcBef>
                        <a:spcAft>
                          <a:spcPts val="0"/>
                        </a:spcAft>
                        <a:buNone/>
                      </a:pPr>
                      <a:r>
                        <a:rPr lang="en-US" sz="1800" b="1"/>
                        <a:t>les usines</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r>
                        <a:rPr lang="en-US" sz="1800" b="0"/>
                        <a:t>factories</a:t>
                      </a:r>
                      <a:endParaRPr sz="1800" b="0"/>
                    </a:p>
                  </a:txBody>
                  <a:tcPr marL="91450" marR="91450" marT="45725" marB="45725">
                    <a:solidFill>
                      <a:srgbClr val="FFFFFF"/>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55675" y="0"/>
            <a:ext cx="9028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b="1">
                <a:solidFill>
                  <a:srgbClr val="00527D"/>
                </a:solidFill>
              </a:rPr>
              <a:t>Why is there not enough drinking water in the world?</a:t>
            </a:r>
            <a:endParaRPr sz="3959" b="1">
              <a:solidFill>
                <a:srgbClr val="00527D"/>
              </a:solidFill>
            </a:endParaRPr>
          </a:p>
        </p:txBody>
      </p:sp>
      <p:sp>
        <p:nvSpPr>
          <p:cNvPr id="138" name="Google Shape;138;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p:txBody>
      </p:sp>
      <p:graphicFrame>
        <p:nvGraphicFramePr>
          <p:cNvPr id="139" name="Google Shape;139;p23"/>
          <p:cNvGraphicFramePr/>
          <p:nvPr/>
        </p:nvGraphicFramePr>
        <p:xfrm>
          <a:off x="457200" y="1295400"/>
          <a:ext cx="8229625" cy="5394980"/>
        </p:xfrm>
        <a:graphic>
          <a:graphicData uri="http://schemas.openxmlformats.org/drawingml/2006/table">
            <a:tbl>
              <a:tblPr firstRow="1" bandRow="1">
                <a:noFill/>
                <a:tableStyleId>{2A23D3D1-9F36-4FFA-9F8E-786DBFF5E110}</a:tableStyleId>
              </a:tblPr>
              <a:tblGrid>
                <a:gridCol w="1645925">
                  <a:extLst>
                    <a:ext uri="{9D8B030D-6E8A-4147-A177-3AD203B41FA5}">
                      <a16:colId xmlns:a16="http://schemas.microsoft.com/office/drawing/2014/main" val="20000"/>
                    </a:ext>
                  </a:extLst>
                </a:gridCol>
                <a:gridCol w="1645925">
                  <a:extLst>
                    <a:ext uri="{9D8B030D-6E8A-4147-A177-3AD203B41FA5}">
                      <a16:colId xmlns:a16="http://schemas.microsoft.com/office/drawing/2014/main" val="20001"/>
                    </a:ext>
                  </a:extLst>
                </a:gridCol>
                <a:gridCol w="1645925">
                  <a:extLst>
                    <a:ext uri="{9D8B030D-6E8A-4147-A177-3AD203B41FA5}">
                      <a16:colId xmlns:a16="http://schemas.microsoft.com/office/drawing/2014/main" val="20002"/>
                    </a:ext>
                  </a:extLst>
                </a:gridCol>
                <a:gridCol w="1645925">
                  <a:extLst>
                    <a:ext uri="{9D8B030D-6E8A-4147-A177-3AD203B41FA5}">
                      <a16:colId xmlns:a16="http://schemas.microsoft.com/office/drawing/2014/main" val="20003"/>
                    </a:ext>
                  </a:extLst>
                </a:gridCol>
                <a:gridCol w="1645925">
                  <a:extLst>
                    <a:ext uri="{9D8B030D-6E8A-4147-A177-3AD203B41FA5}">
                      <a16:colId xmlns:a16="http://schemas.microsoft.com/office/drawing/2014/main" val="20004"/>
                    </a:ext>
                  </a:extLst>
                </a:gridCol>
              </a:tblGrid>
              <a:tr h="1879600">
                <a:tc>
                  <a:txBody>
                    <a:bodyPr/>
                    <a:lstStyle/>
                    <a:p>
                      <a:pPr marL="0" marR="0" lvl="0" indent="0" algn="l" rtl="0">
                        <a:spcBef>
                          <a:spcPts val="0"/>
                        </a:spcBef>
                        <a:spcAft>
                          <a:spcPts val="0"/>
                        </a:spcAft>
                        <a:buClr>
                          <a:schemeClr val="dk1"/>
                        </a:buClr>
                        <a:buSzPts val="1800"/>
                        <a:buFont typeface="Calibri"/>
                        <a:buNone/>
                      </a:pPr>
                      <a:r>
                        <a:rPr lang="en-US" sz="1800"/>
                        <a:t>World water day is on the 22</a:t>
                      </a:r>
                      <a:r>
                        <a:rPr lang="en-US" sz="1800" baseline="30000"/>
                        <a:t>nd</a:t>
                      </a:r>
                      <a:r>
                        <a:rPr lang="en-US" sz="1800"/>
                        <a:t> March.</a:t>
                      </a:r>
                      <a:endParaRPr sz="1800"/>
                    </a:p>
                    <a:p>
                      <a:pPr marL="0" marR="0" lvl="0" indent="0" algn="l" rtl="0">
                        <a:spcBef>
                          <a:spcPts val="0"/>
                        </a:spcBef>
                        <a:spcAft>
                          <a:spcPts val="0"/>
                        </a:spcAft>
                        <a:buClr>
                          <a:schemeClr val="dk1"/>
                        </a:buClr>
                        <a:buSzPts val="1800"/>
                        <a:buFont typeface="Calibri"/>
                        <a:buNone/>
                      </a:pPr>
                      <a:endParaRPr sz="1800"/>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chemeClr val="dk1"/>
                        </a:buClr>
                        <a:buSzPts val="1800"/>
                        <a:buFont typeface="Calibri"/>
                        <a:buNone/>
                      </a:pPr>
                      <a:r>
                        <a:rPr lang="en-US" sz="1800"/>
                        <a:t>Drinking water is water that you can drink without any danger to your health.</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In the world, 1 person in every 5 does not have drinking water, be that at home, at school or at work.</a:t>
                      </a:r>
                      <a:endParaRPr/>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This situation risks getting worse, mainly because of the rise in populations…</a:t>
                      </a:r>
                      <a:endParaRPr sz="1800"/>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To make drinking water, you need pure water.  But only 1% of the earth’s water is soft.</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680000">
                <a:tc>
                  <a:txBody>
                    <a:bodyPr/>
                    <a:lstStyle/>
                    <a:p>
                      <a:pPr marL="0" marR="0" lvl="0" indent="0" algn="l" rtl="0">
                        <a:spcBef>
                          <a:spcPts val="0"/>
                        </a:spcBef>
                        <a:spcAft>
                          <a:spcPts val="0"/>
                        </a:spcAft>
                        <a:buNone/>
                      </a:pPr>
                      <a:r>
                        <a:rPr lang="en-US" sz="1800"/>
                        <a:t>Pure water is essential for drinking, but also for washing and producing objects.</a:t>
                      </a:r>
                      <a:endParaRPr/>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It is especially important for watering fields.  And the more people there are, the more pure water is needed.</a:t>
                      </a:r>
                      <a:endParaRPr/>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We should avoid wasting this water.</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In 20 years, 1 person in every 4 risks not having drinking water.</a:t>
                      </a: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a:t>Solutions such as desalinating sea water in factories are being conceived: there are already 20 000 in the world! </a:t>
                      </a:r>
                      <a:endParaRPr/>
                    </a:p>
                    <a:p>
                      <a:pPr marL="0" marR="0" lvl="0" indent="0" algn="l" rtl="0">
                        <a:spcBef>
                          <a:spcPts val="0"/>
                        </a:spcBef>
                        <a:spcAft>
                          <a:spcPts val="0"/>
                        </a:spcAft>
                        <a:buNone/>
                      </a:pPr>
                      <a:endParaRPr sz="180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p:nvPr/>
        </p:nvSpPr>
        <p:spPr>
          <a:xfrm>
            <a:off x="768175" y="5510900"/>
            <a:ext cx="7837800" cy="1235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u="sng">
                <a:solidFill>
                  <a:schemeClr val="hlink"/>
                </a:solidFill>
                <a:hlinkClick r:id="rId3"/>
              </a:rPr>
              <a:t>https://www.youtube.com/watch?v=QtFEvWNFv98</a:t>
            </a:r>
            <a:r>
              <a:rPr lang="en-US" sz="3959"/>
              <a:t> </a:t>
            </a:r>
            <a:endParaRPr sz="3959"/>
          </a:p>
        </p:txBody>
      </p:sp>
      <p:pic>
        <p:nvPicPr>
          <p:cNvPr id="146" name="Google Shape;146;p24" descr="Screen Shot 2019-08-07 at 10.50.33.png"/>
          <p:cNvPicPr preferRelativeResize="0">
            <a:picLocks noGrp="1"/>
          </p:cNvPicPr>
          <p:nvPr>
            <p:ph type="body" idx="1"/>
          </p:nvPr>
        </p:nvPicPr>
        <p:blipFill rotWithShape="1">
          <a:blip r:embed="rId4">
            <a:alphaModFix/>
          </a:blip>
          <a:srcRect/>
          <a:stretch/>
        </p:blipFill>
        <p:spPr>
          <a:xfrm>
            <a:off x="524000" y="1523250"/>
            <a:ext cx="8229600" cy="3811500"/>
          </a:xfrm>
          <a:prstGeom prst="rect">
            <a:avLst/>
          </a:prstGeom>
          <a:noFill/>
          <a:ln w="9525" cap="flat" cmpd="sng">
            <a:solidFill>
              <a:schemeClr val="accent1"/>
            </a:solidFill>
            <a:prstDash val="solid"/>
            <a:round/>
            <a:headEnd type="none" w="sm" len="sm"/>
            <a:tailEnd type="none" w="sm" len="sm"/>
          </a:ln>
        </p:spPr>
      </p:pic>
      <p:sp>
        <p:nvSpPr>
          <p:cNvPr id="147" name="Google Shape;147;p24"/>
          <p:cNvSpPr txBox="1"/>
          <p:nvPr/>
        </p:nvSpPr>
        <p:spPr>
          <a:xfrm>
            <a:off x="524000" y="5569513"/>
            <a:ext cx="82296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dk1"/>
                </a:solidFill>
                <a:latin typeface="Calibri"/>
                <a:ea typeface="Calibri"/>
                <a:cs typeface="Calibri"/>
                <a:sym typeface="Calibri"/>
              </a:rPr>
              <a:t>Watch the video in French then have a go at matching the cards in pairs </a:t>
            </a:r>
            <a:endParaRPr sz="2200"/>
          </a:p>
          <a:p>
            <a:pPr marL="0" marR="0" lvl="0" indent="0" algn="ctr" rtl="0">
              <a:spcBef>
                <a:spcPts val="0"/>
              </a:spcBef>
              <a:spcAft>
                <a:spcPts val="0"/>
              </a:spcAft>
              <a:buNone/>
            </a:pPr>
            <a:r>
              <a:rPr lang="en-US" sz="2200">
                <a:solidFill>
                  <a:schemeClr val="dk1"/>
                </a:solidFill>
                <a:latin typeface="Calibri"/>
                <a:ea typeface="Calibri"/>
                <a:cs typeface="Calibri"/>
                <a:sym typeface="Calibri"/>
              </a:rPr>
              <a:t>(they are colour-coded to help you)</a:t>
            </a:r>
            <a:endParaRPr sz="2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2033</Words>
  <Application>Microsoft Office PowerPoint</Application>
  <PresentationFormat>On-screen Show (4:3)</PresentationFormat>
  <Paragraphs>310</Paragraphs>
  <Slides>24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Lesson 2 –  L’eau est précieuse </vt:lpstr>
      <vt:lpstr>PowerPoint Presentation</vt:lpstr>
      <vt:lpstr>PowerPoint Presentation</vt:lpstr>
      <vt:lpstr>https://www.1jour1actu.com/wp-content/uploads/1J1A_70_EAU.pdf </vt:lpstr>
      <vt:lpstr>PowerPoint Presentation</vt:lpstr>
      <vt:lpstr>Pourquoi n’y a-t-il pas assez d’eau potable dans le monde?</vt:lpstr>
      <vt:lpstr>Word Mat</vt:lpstr>
      <vt:lpstr>Why is there not enough drinking water in the world?</vt:lpstr>
      <vt:lpstr>https://www.youtube.com/watch?v=QtFEvWNFv98 </vt:lpstr>
      <vt:lpstr>L’eau est précieuse 1jour1actu du 10 au 16 avril 2015</vt:lpstr>
      <vt:lpstr>L’eau est précieuse 1jour1actu Du 10 au 16 avril 2015</vt:lpstr>
      <vt:lpstr>L’eau est précieuse 1jour1actu du 10 au 16 avril 2015</vt:lpstr>
      <vt:lpstr>L’eau est précieuse 1jour1actu du 10 au 16 avril 2015</vt:lpstr>
      <vt:lpstr>Le 6e Forum Mondial de l'Eau Douze priorités d’action pour l’eau  </vt:lpstr>
      <vt:lpstr>Verb match up task - Find the correct verbs highlighted in red in the text</vt:lpstr>
      <vt:lpstr>Verb match up task - Find the correct verbs highlighted in red in the text</vt:lpstr>
      <vt:lpstr>PowerPoint Presentation</vt:lpstr>
      <vt:lpstr>PowerPoint Presentation</vt:lpstr>
      <vt:lpstr>PowerPoint Presentation</vt:lpstr>
      <vt:lpstr>PowerPoint Presentation</vt:lpstr>
      <vt:lpstr>Follow on task</vt:lpstr>
      <vt:lpstr>Extra resources to explore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  L’eau est précieuse </dc:title>
  <dc:creator>Suzi Bewell</dc:creator>
  <cp:lastModifiedBy>Hannah Langdana</cp:lastModifiedBy>
  <cp:revision>4</cp:revision>
  <dcterms:created xsi:type="dcterms:W3CDTF">2019-12-19T08:48:46Z</dcterms:created>
  <dcterms:modified xsi:type="dcterms:W3CDTF">2020-06-29T14:27:47Z</dcterms:modified>
</cp:coreProperties>
</file>