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3" roundtripDataSignature="AMtx7mjELWVx6RX9f0DxS7D85dllNPm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80A27C-FA0B-47CE-8856-274A1F3884DA}">
  <a:tblStyle styleId="{2280A27C-FA0B-47CE-8856-274A1F3884DA}"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Source: https://www.facebook.com/apnujeunes/photos/bc.AbqEHQCLivC_iqikwpG_MjK2t3wvKpLUJi4xDt3A6RAD0vQBuHeTylbAitU8F76G-3LUaiJEpMYY48_wQkusuNXxD4BJOnFDeT2CznBWwvWCUQ613aiM-zuofcS7GXfXcOA/897711083704544/?type=1&amp;opaqueCursor=AbrU-Is0lT654Nmnf1hXCoJ__S0GoYK3PRWC2WKMZgLHsNUExqRVBJ7rbJ74hOdjRNK5dwMKF0aPvk7LQ4_sVP_PgDmOrMf3eqMihOCBLA5ajp-GeclqIvmxEKjLvLhABX3FLM9uMNSsZwHLKuXojsaYBsSQnRCMMoYP-nUVTQJk2syfrmIJThKYug7YhJ7PufW3DNpQLB69eL0QpdXQTeExYw7Vc_FcCnVztrwGHR3JtLCRFYJt0SJdRbdUE2SIqotSxru6u_BVyzbQkApOj7DFNu4ezSjKYQsjQHdkfFRdA5PP0sl8ghiPHnMm_F4iZMPEbTPtkayMmUaJHmkOagjoRBZZ2UrXcnmY5KgbHnE829-qI6DB0dUWLph9z6Q8AHOAl0YsroOXA1C-VbVUBPtohdszhkWOJyEjDoMSZ6K-P-taTRIeW-X7XHFyIkDP12gB_8zIukmj7epU8NcW0WJn&amp;theater</a:t>
            </a:r>
            <a:endParaRPr/>
          </a:p>
          <a:p>
            <a:pPr marL="0" lvl="0" indent="0" algn="l" rtl="0">
              <a:lnSpc>
                <a:spcPct val="100000"/>
              </a:lnSpc>
              <a:spcBef>
                <a:spcPts val="0"/>
              </a:spcBef>
              <a:spcAft>
                <a:spcPts val="0"/>
              </a:spcAft>
              <a:buSzPts val="1400"/>
              <a:buNone/>
            </a:pPr>
            <a:r>
              <a:rPr lang="en-US"/>
              <a:t>APNU Jeunes</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3 of the facts are false based on the text and infographic</a:t>
            </a:r>
            <a:endParaRPr/>
          </a:p>
        </p:txBody>
      </p:sp>
      <p:sp>
        <p:nvSpPr>
          <p:cNvPr id="154" name="Google Shape;15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62" name="Google Shape;16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 print as full infographic or use next slide</a:t>
            </a:r>
            <a:endParaRPr/>
          </a:p>
        </p:txBody>
      </p:sp>
      <p:sp>
        <p:nvSpPr>
          <p:cNvPr id="170" name="Google Shape;1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e24f7d7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7e24f7d71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7e24f7d71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ee6e263a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7ee6e263a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7ee6e263a2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ee6e263a2_1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7ee6e263a2_1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7ee6e263a2_1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Bidet is the odd one out</a:t>
            </a:r>
            <a:endParaRPr/>
          </a:p>
        </p:txBody>
      </p:sp>
      <p:sp>
        <p:nvSpPr>
          <p:cNvPr id="115" name="Google Shape;11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Source: https://pixabay.com/photos/bidet-bathroom-sanitary-fittings-1023521/</a:t>
            </a:r>
            <a:endParaRPr/>
          </a:p>
        </p:txBody>
      </p:sp>
      <p:sp>
        <p:nvSpPr>
          <p:cNvPr id="124" name="Google Shape;12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 www.un.org/sustainabledevelopment/water-and-sanitation/ </a:t>
            </a:r>
            <a:endParaRPr/>
          </a:p>
        </p:txBody>
      </p:sp>
      <p:sp>
        <p:nvSpPr>
          <p:cNvPr id="131" name="Google Shape;13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In small groups, work out what the key facts and figures are then engage in the true / false task</a:t>
            </a:r>
            <a:endParaRPr/>
          </a:p>
          <a:p>
            <a:pPr marL="0" lvl="0" indent="0" algn="l" rtl="0">
              <a:lnSpc>
                <a:spcPct val="100000"/>
              </a:lnSpc>
              <a:spcBef>
                <a:spcPts val="0"/>
              </a:spcBef>
              <a:spcAft>
                <a:spcPts val="0"/>
              </a:spcAft>
              <a:buSzPts val="1400"/>
              <a:buNone/>
            </a:pPr>
            <a:r>
              <a:rPr lang="en-US"/>
              <a:t>Source: https://www.1jour1actu.com/monde/900-millions-personnes-dans-le-monde-pas-acces-a-des-toilettes-90343/?output=pdf </a:t>
            </a:r>
            <a:endParaRPr/>
          </a:p>
        </p:txBody>
      </p:sp>
      <p:sp>
        <p:nvSpPr>
          <p:cNvPr id="139" name="Google Shape;13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Task one – find the adjectives in the text (in red)</a:t>
            </a:r>
            <a:endParaRPr/>
          </a:p>
        </p:txBody>
      </p:sp>
      <p:sp>
        <p:nvSpPr>
          <p:cNvPr id="145" name="Google Shape;14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k.whogivesacrap.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jeux2filles.fr/blog/journee-mondiale-des-toilette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144750" y="2601825"/>
            <a:ext cx="32508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US" sz="3800" b="1" i="0" u="none" strike="noStrike" cap="none">
                <a:solidFill>
                  <a:schemeClr val="lt1"/>
                </a:solidFill>
                <a:latin typeface="Calibri"/>
                <a:ea typeface="Calibri"/>
                <a:cs typeface="Calibri"/>
                <a:sym typeface="Calibri"/>
              </a:rPr>
              <a:t>Eau propre et assainissement</a:t>
            </a:r>
            <a:endParaRPr sz="3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alibri"/>
                <a:ea typeface="Calibri"/>
                <a:cs typeface="Calibri"/>
                <a:sym typeface="Calibri"/>
              </a:rPr>
              <a:t>Lesson 1</a:t>
            </a:r>
            <a:endParaRPr sz="3000" b="1"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l="37957"/>
          <a:stretch/>
        </p:blipFill>
        <p:spPr>
          <a:xfrm>
            <a:off x="3607125" y="-24350"/>
            <a:ext cx="5581425" cy="6906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p:nvPr/>
        </p:nvSpPr>
        <p:spPr>
          <a:xfrm>
            <a:off x="300600" y="1369375"/>
            <a:ext cx="8505600" cy="5176500"/>
          </a:xfrm>
          <a:prstGeom prst="roundRect">
            <a:avLst>
              <a:gd name="adj" fmla="val 1225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Key facts and figures – true or</a:t>
            </a:r>
            <a:r>
              <a:rPr lang="en-US" sz="3959" b="1"/>
              <a:t> </a:t>
            </a:r>
            <a:r>
              <a:rPr lang="en-US" sz="3959" b="1">
                <a:solidFill>
                  <a:srgbClr val="FF0000"/>
                </a:solidFill>
              </a:rPr>
              <a:t>false</a:t>
            </a:r>
            <a:r>
              <a:rPr lang="en-US" sz="3959" b="1">
                <a:solidFill>
                  <a:srgbClr val="00527D"/>
                </a:solidFill>
              </a:rPr>
              <a:t>?</a:t>
            </a:r>
            <a:endParaRPr sz="3959" b="1">
              <a:solidFill>
                <a:srgbClr val="00527D"/>
              </a:solidFill>
            </a:endParaRPr>
          </a:p>
        </p:txBody>
      </p:sp>
      <p:sp>
        <p:nvSpPr>
          <p:cNvPr id="158" name="Google Shape;158;p11"/>
          <p:cNvSpPr txBox="1">
            <a:spLocks noGrp="1"/>
          </p:cNvSpPr>
          <p:nvPr>
            <p:ph type="body" idx="1"/>
          </p:nvPr>
        </p:nvSpPr>
        <p:spPr>
          <a:xfrm>
            <a:off x="457200" y="1600200"/>
            <a:ext cx="8229600" cy="494570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720"/>
              <a:buChar char="•"/>
            </a:pPr>
            <a:r>
              <a:rPr lang="en-US" sz="2720"/>
              <a:t>1 person in 5 in the world has access to a safe toilet</a:t>
            </a:r>
            <a:endParaRPr/>
          </a:p>
          <a:p>
            <a:pPr marL="342900" lvl="0" indent="-342900" algn="l" rtl="0">
              <a:lnSpc>
                <a:spcPct val="80000"/>
              </a:lnSpc>
              <a:spcBef>
                <a:spcPts val="544"/>
              </a:spcBef>
              <a:spcAft>
                <a:spcPts val="0"/>
              </a:spcAft>
              <a:buClr>
                <a:schemeClr val="dk1"/>
              </a:buClr>
              <a:buSzPts val="2720"/>
              <a:buChar char="•"/>
            </a:pPr>
            <a:r>
              <a:rPr lang="en-US" sz="2720"/>
              <a:t>1 person in 8 has to go to the toilet outdoors</a:t>
            </a:r>
            <a:endParaRPr/>
          </a:p>
          <a:p>
            <a:pPr marL="342900" lvl="0" indent="-342900" algn="l" rtl="0">
              <a:lnSpc>
                <a:spcPct val="80000"/>
              </a:lnSpc>
              <a:spcBef>
                <a:spcPts val="544"/>
              </a:spcBef>
              <a:spcAft>
                <a:spcPts val="0"/>
              </a:spcAft>
              <a:buClr>
                <a:schemeClr val="dk1"/>
              </a:buClr>
              <a:buSzPts val="2720"/>
              <a:buChar char="•"/>
            </a:pPr>
            <a:r>
              <a:rPr lang="en-US" sz="2720"/>
              <a:t>1 school in every 5 does not have toilets</a:t>
            </a:r>
            <a:endParaRPr/>
          </a:p>
          <a:p>
            <a:pPr marL="342900" lvl="0" indent="-342900" algn="l" rtl="0">
              <a:lnSpc>
                <a:spcPct val="80000"/>
              </a:lnSpc>
              <a:spcBef>
                <a:spcPts val="544"/>
              </a:spcBef>
              <a:spcAft>
                <a:spcPts val="0"/>
              </a:spcAft>
              <a:buClr>
                <a:schemeClr val="dk1"/>
              </a:buClr>
              <a:buSzPts val="2720"/>
              <a:buChar char="•"/>
            </a:pPr>
            <a:r>
              <a:rPr lang="en-US" sz="2720"/>
              <a:t>361 000 children die every year in the world due to diarrhea </a:t>
            </a:r>
            <a:endParaRPr/>
          </a:p>
          <a:p>
            <a:pPr marL="342900" lvl="0" indent="-342900" algn="l" rtl="0">
              <a:lnSpc>
                <a:spcPct val="80000"/>
              </a:lnSpc>
              <a:spcBef>
                <a:spcPts val="544"/>
              </a:spcBef>
              <a:spcAft>
                <a:spcPts val="0"/>
              </a:spcAft>
              <a:buClr>
                <a:schemeClr val="dk1"/>
              </a:buClr>
              <a:buSzPts val="2720"/>
              <a:buChar char="•"/>
            </a:pPr>
            <a:r>
              <a:rPr lang="en-US" sz="2720"/>
              <a:t>1g of poo can contain up to 100 billion microbes</a:t>
            </a:r>
            <a:endParaRPr/>
          </a:p>
          <a:p>
            <a:pPr marL="342900" lvl="0" indent="-342900" algn="l" rtl="0">
              <a:lnSpc>
                <a:spcPct val="80000"/>
              </a:lnSpc>
              <a:spcBef>
                <a:spcPts val="544"/>
              </a:spcBef>
              <a:spcAft>
                <a:spcPts val="0"/>
              </a:spcAft>
              <a:buClr>
                <a:schemeClr val="dk1"/>
              </a:buClr>
              <a:buSzPts val="2720"/>
              <a:buChar char="•"/>
            </a:pPr>
            <a:r>
              <a:rPr lang="en-US" sz="2720"/>
              <a:t>Women in certain countries are at risk of being attacked when they are alone, trying to find safe place to go</a:t>
            </a:r>
            <a:endParaRPr/>
          </a:p>
          <a:p>
            <a:pPr marL="342900" lvl="0" indent="-342900" algn="l" rtl="0">
              <a:lnSpc>
                <a:spcPct val="80000"/>
              </a:lnSpc>
              <a:spcBef>
                <a:spcPts val="544"/>
              </a:spcBef>
              <a:spcAft>
                <a:spcPts val="0"/>
              </a:spcAft>
              <a:buClr>
                <a:schemeClr val="dk1"/>
              </a:buClr>
              <a:buSzPts val="2720"/>
              <a:buChar char="•"/>
            </a:pPr>
            <a:r>
              <a:rPr lang="en-US" sz="2720"/>
              <a:t>19</a:t>
            </a:r>
            <a:r>
              <a:rPr lang="en-US" sz="2720" baseline="30000"/>
              <a:t>th</a:t>
            </a:r>
            <a:r>
              <a:rPr lang="en-US" sz="2720"/>
              <a:t> December is World Toilet Day</a:t>
            </a:r>
            <a:endParaRPr/>
          </a:p>
          <a:p>
            <a:pPr marL="342900" lvl="0" indent="-342900" algn="l" rtl="0">
              <a:lnSpc>
                <a:spcPct val="80000"/>
              </a:lnSpc>
              <a:spcBef>
                <a:spcPts val="544"/>
              </a:spcBef>
              <a:spcAft>
                <a:spcPts val="0"/>
              </a:spcAft>
              <a:buClr>
                <a:schemeClr val="dk1"/>
              </a:buClr>
              <a:buSzPts val="2720"/>
              <a:buChar char="•"/>
            </a:pPr>
            <a:r>
              <a:rPr lang="en-US" sz="2720"/>
              <a:t>1 000 children die every day of preventable diseases linked to water and sanitation</a:t>
            </a:r>
            <a:endParaRPr/>
          </a:p>
          <a:p>
            <a:pPr marL="342900" lvl="0" indent="-170180" algn="l" rtl="0">
              <a:lnSpc>
                <a:spcPct val="80000"/>
              </a:lnSpc>
              <a:spcBef>
                <a:spcPts val="544"/>
              </a:spcBef>
              <a:spcAft>
                <a:spcPts val="0"/>
              </a:spcAft>
              <a:buClr>
                <a:schemeClr val="dk1"/>
              </a:buClr>
              <a:buSzPts val="2720"/>
              <a:buNone/>
            </a:pPr>
            <a:endParaRPr sz="2720"/>
          </a:p>
          <a:p>
            <a:pPr marL="342900" lvl="0" indent="-170180" algn="l" rtl="0">
              <a:lnSpc>
                <a:spcPct val="80000"/>
              </a:lnSpc>
              <a:spcBef>
                <a:spcPts val="544"/>
              </a:spcBef>
              <a:spcAft>
                <a:spcPts val="0"/>
              </a:spcAft>
              <a:buClr>
                <a:schemeClr val="dk1"/>
              </a:buClr>
              <a:buSzPts val="2720"/>
              <a:buNone/>
            </a:pPr>
            <a:endParaRPr sz="2720" b="1"/>
          </a:p>
          <a:p>
            <a:pPr marL="342900" lvl="0" indent="-170180" algn="l" rtl="0">
              <a:lnSpc>
                <a:spcPct val="80000"/>
              </a:lnSpc>
              <a:spcBef>
                <a:spcPts val="544"/>
              </a:spcBef>
              <a:spcAft>
                <a:spcPts val="0"/>
              </a:spcAft>
              <a:buClr>
                <a:schemeClr val="dk1"/>
              </a:buClr>
              <a:buSzPts val="2720"/>
              <a:buNone/>
            </a:pPr>
            <a:endParaRPr sz="272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p:nvPr/>
        </p:nvSpPr>
        <p:spPr>
          <a:xfrm>
            <a:off x="200400" y="1291450"/>
            <a:ext cx="8639400" cy="5254800"/>
          </a:xfrm>
          <a:prstGeom prst="roundRect">
            <a:avLst>
              <a:gd name="adj" fmla="val 1419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Key facts and figures – true or</a:t>
            </a:r>
            <a:r>
              <a:rPr lang="en-US" sz="3959" b="1"/>
              <a:t> </a:t>
            </a:r>
            <a:r>
              <a:rPr lang="en-US" sz="3959" b="1">
                <a:solidFill>
                  <a:srgbClr val="FF0000"/>
                </a:solidFill>
              </a:rPr>
              <a:t>false</a:t>
            </a:r>
            <a:r>
              <a:rPr lang="en-US" sz="3959" b="1">
                <a:solidFill>
                  <a:srgbClr val="00527D"/>
                </a:solidFill>
              </a:rPr>
              <a:t>?</a:t>
            </a:r>
            <a:endParaRPr sz="3959" b="1">
              <a:solidFill>
                <a:srgbClr val="00527D"/>
              </a:solidFill>
            </a:endParaRPr>
          </a:p>
        </p:txBody>
      </p:sp>
      <p:sp>
        <p:nvSpPr>
          <p:cNvPr id="166" name="Google Shape;166;p12"/>
          <p:cNvSpPr txBox="1">
            <a:spLocks noGrp="1"/>
          </p:cNvSpPr>
          <p:nvPr>
            <p:ph type="body" idx="1"/>
          </p:nvPr>
        </p:nvSpPr>
        <p:spPr>
          <a:xfrm>
            <a:off x="457200" y="1600200"/>
            <a:ext cx="8229600" cy="4826291"/>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FF0000"/>
              </a:buClr>
              <a:buSzPts val="2720"/>
              <a:buChar char="•"/>
            </a:pPr>
            <a:r>
              <a:rPr lang="en-US" sz="2720" b="1">
                <a:solidFill>
                  <a:srgbClr val="FF0000"/>
                </a:solidFill>
              </a:rPr>
              <a:t>1 person in 3 in the world has access to a safe toilet</a:t>
            </a:r>
            <a:endParaRPr/>
          </a:p>
          <a:p>
            <a:pPr marL="342900" lvl="0" indent="-342900" algn="l" rtl="0">
              <a:lnSpc>
                <a:spcPct val="80000"/>
              </a:lnSpc>
              <a:spcBef>
                <a:spcPts val="544"/>
              </a:spcBef>
              <a:spcAft>
                <a:spcPts val="0"/>
              </a:spcAft>
              <a:buClr>
                <a:schemeClr val="dk1"/>
              </a:buClr>
              <a:buSzPts val="2720"/>
              <a:buChar char="•"/>
            </a:pPr>
            <a:r>
              <a:rPr lang="en-US" sz="2720"/>
              <a:t>1 person in 8 has to go to the toilet outdoors</a:t>
            </a:r>
            <a:endParaRPr/>
          </a:p>
          <a:p>
            <a:pPr marL="342900" lvl="0" indent="-342900" algn="l" rtl="0">
              <a:lnSpc>
                <a:spcPct val="80000"/>
              </a:lnSpc>
              <a:spcBef>
                <a:spcPts val="544"/>
              </a:spcBef>
              <a:spcAft>
                <a:spcPts val="0"/>
              </a:spcAft>
              <a:buClr>
                <a:srgbClr val="FF0000"/>
              </a:buClr>
              <a:buSzPts val="2720"/>
              <a:buChar char="•"/>
            </a:pPr>
            <a:r>
              <a:rPr lang="en-US" sz="2720" b="1">
                <a:solidFill>
                  <a:srgbClr val="FF0000"/>
                </a:solidFill>
              </a:rPr>
              <a:t>1 school in every 3 does not have toilets</a:t>
            </a:r>
            <a:endParaRPr/>
          </a:p>
          <a:p>
            <a:pPr marL="342900" lvl="0" indent="-342900" algn="l" rtl="0">
              <a:lnSpc>
                <a:spcPct val="80000"/>
              </a:lnSpc>
              <a:spcBef>
                <a:spcPts val="544"/>
              </a:spcBef>
              <a:spcAft>
                <a:spcPts val="0"/>
              </a:spcAft>
              <a:buClr>
                <a:schemeClr val="dk1"/>
              </a:buClr>
              <a:buSzPts val="2720"/>
              <a:buChar char="•"/>
            </a:pPr>
            <a:r>
              <a:rPr lang="en-US" sz="2720"/>
              <a:t>361 000 children die every year in the world due to diarrhea </a:t>
            </a:r>
            <a:endParaRPr/>
          </a:p>
          <a:p>
            <a:pPr marL="342900" lvl="0" indent="-342900" algn="l" rtl="0">
              <a:lnSpc>
                <a:spcPct val="80000"/>
              </a:lnSpc>
              <a:spcBef>
                <a:spcPts val="544"/>
              </a:spcBef>
              <a:spcAft>
                <a:spcPts val="0"/>
              </a:spcAft>
              <a:buClr>
                <a:schemeClr val="dk1"/>
              </a:buClr>
              <a:buSzPts val="2720"/>
              <a:buChar char="•"/>
            </a:pPr>
            <a:r>
              <a:rPr lang="en-US" sz="2720"/>
              <a:t>1g of poo can contain up to 100 billion microbes</a:t>
            </a:r>
            <a:endParaRPr/>
          </a:p>
          <a:p>
            <a:pPr marL="342900" lvl="0" indent="-342900" algn="l" rtl="0">
              <a:lnSpc>
                <a:spcPct val="80000"/>
              </a:lnSpc>
              <a:spcBef>
                <a:spcPts val="544"/>
              </a:spcBef>
              <a:spcAft>
                <a:spcPts val="0"/>
              </a:spcAft>
              <a:buClr>
                <a:schemeClr val="dk1"/>
              </a:buClr>
              <a:buSzPts val="2720"/>
              <a:buChar char="•"/>
            </a:pPr>
            <a:r>
              <a:rPr lang="en-US" sz="2720"/>
              <a:t>Women in certain countries are at risk of being attacked when they are alone, trying to find safe place to go</a:t>
            </a:r>
            <a:endParaRPr/>
          </a:p>
          <a:p>
            <a:pPr marL="342900" lvl="0" indent="-342900" algn="l" rtl="0">
              <a:lnSpc>
                <a:spcPct val="80000"/>
              </a:lnSpc>
              <a:spcBef>
                <a:spcPts val="544"/>
              </a:spcBef>
              <a:spcAft>
                <a:spcPts val="0"/>
              </a:spcAft>
              <a:buClr>
                <a:srgbClr val="FF0000"/>
              </a:buClr>
              <a:buSzPts val="2720"/>
              <a:buChar char="•"/>
            </a:pPr>
            <a:r>
              <a:rPr lang="en-US" sz="2720" b="1">
                <a:solidFill>
                  <a:srgbClr val="FF0000"/>
                </a:solidFill>
              </a:rPr>
              <a:t>19</a:t>
            </a:r>
            <a:r>
              <a:rPr lang="en-US" sz="2720" b="1" baseline="30000">
                <a:solidFill>
                  <a:srgbClr val="FF0000"/>
                </a:solidFill>
              </a:rPr>
              <a:t>th</a:t>
            </a:r>
            <a:r>
              <a:rPr lang="en-US" sz="2720" b="1">
                <a:solidFill>
                  <a:srgbClr val="FF0000"/>
                </a:solidFill>
              </a:rPr>
              <a:t> November is World Toilet Day</a:t>
            </a:r>
            <a:endParaRPr/>
          </a:p>
          <a:p>
            <a:pPr marL="342900" lvl="0" indent="-342900" algn="l" rtl="0">
              <a:lnSpc>
                <a:spcPct val="80000"/>
              </a:lnSpc>
              <a:spcBef>
                <a:spcPts val="544"/>
              </a:spcBef>
              <a:spcAft>
                <a:spcPts val="0"/>
              </a:spcAft>
              <a:buClr>
                <a:schemeClr val="dk1"/>
              </a:buClr>
              <a:buSzPts val="2720"/>
              <a:buChar char="•"/>
            </a:pPr>
            <a:r>
              <a:rPr lang="en-US" sz="2720"/>
              <a:t>1 000 children die every day of preventable diseases linked to water and sanitation</a:t>
            </a:r>
            <a:endParaRPr/>
          </a:p>
          <a:p>
            <a:pPr marL="342900" lvl="0" indent="-342900" algn="l" rtl="0">
              <a:lnSpc>
                <a:spcPct val="80000"/>
              </a:lnSpc>
              <a:spcBef>
                <a:spcPts val="544"/>
              </a:spcBef>
              <a:spcAft>
                <a:spcPts val="0"/>
              </a:spcAft>
              <a:buClr>
                <a:schemeClr val="dk1"/>
              </a:buClr>
              <a:buSzPts val="2720"/>
              <a:buNone/>
            </a:pPr>
            <a:endParaRPr sz="2720" b="1">
              <a:solidFill>
                <a:srgbClr val="FF0000"/>
              </a:solidFill>
            </a:endParaRPr>
          </a:p>
          <a:p>
            <a:pPr marL="342900" lvl="0" indent="-170180" algn="l" rtl="0">
              <a:lnSpc>
                <a:spcPct val="80000"/>
              </a:lnSpc>
              <a:spcBef>
                <a:spcPts val="544"/>
              </a:spcBef>
              <a:spcAft>
                <a:spcPts val="0"/>
              </a:spcAft>
              <a:buClr>
                <a:schemeClr val="dk1"/>
              </a:buClr>
              <a:buSzPts val="2720"/>
              <a:buNone/>
            </a:pPr>
            <a:endParaRPr sz="272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3" descr="Screen Shot 2019-12-19 at 09.37.28.png"/>
          <p:cNvPicPr preferRelativeResize="0">
            <a:picLocks noGrp="1"/>
          </p:cNvPicPr>
          <p:nvPr>
            <p:ph type="body" idx="1"/>
          </p:nvPr>
        </p:nvPicPr>
        <p:blipFill rotWithShape="1">
          <a:blip r:embed="rId3">
            <a:alphaModFix/>
          </a:blip>
          <a:srcRect l="-3066" r="-1722"/>
          <a:stretch/>
        </p:blipFill>
        <p:spPr>
          <a:xfrm>
            <a:off x="2642000" y="0"/>
            <a:ext cx="28953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4" descr="Screen Shot 2019-12-19 at 09.37.42.png"/>
          <p:cNvPicPr preferRelativeResize="0">
            <a:picLocks noGrp="1"/>
          </p:cNvPicPr>
          <p:nvPr>
            <p:ph type="body" idx="1"/>
          </p:nvPr>
        </p:nvPicPr>
        <p:blipFill rotWithShape="1">
          <a:blip r:embed="rId3">
            <a:alphaModFix/>
          </a:blip>
          <a:srcRect l="-250" r="-383"/>
          <a:stretch/>
        </p:blipFill>
        <p:spPr>
          <a:xfrm>
            <a:off x="0" y="437398"/>
            <a:ext cx="4630249" cy="5142360"/>
          </a:xfrm>
          <a:prstGeom prst="rect">
            <a:avLst/>
          </a:prstGeom>
          <a:noFill/>
          <a:ln>
            <a:noFill/>
          </a:ln>
        </p:spPr>
      </p:pic>
      <p:pic>
        <p:nvPicPr>
          <p:cNvPr id="178" name="Google Shape;178;p14" descr="Screen Shot 2019-12-19 at 09.37.50.png"/>
          <p:cNvPicPr preferRelativeResize="0"/>
          <p:nvPr/>
        </p:nvPicPr>
        <p:blipFill rotWithShape="1">
          <a:blip r:embed="rId4">
            <a:alphaModFix/>
          </a:blip>
          <a:srcRect l="-166" r="-811"/>
          <a:stretch/>
        </p:blipFill>
        <p:spPr>
          <a:xfrm>
            <a:off x="4682586" y="296275"/>
            <a:ext cx="4461414" cy="61229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p:nvPr/>
        </p:nvSpPr>
        <p:spPr>
          <a:xfrm>
            <a:off x="178125" y="757050"/>
            <a:ext cx="8775300" cy="5744700"/>
          </a:xfrm>
          <a:prstGeom prst="roundRect">
            <a:avLst>
              <a:gd name="adj" fmla="val 124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5"/>
          <p:cNvSpPr txBox="1">
            <a:spLocks noGrp="1"/>
          </p:cNvSpPr>
          <p:nvPr>
            <p:ph type="title"/>
          </p:nvPr>
        </p:nvSpPr>
        <p:spPr>
          <a:xfrm>
            <a:off x="457200" y="-1905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Infographie </a:t>
            </a:r>
            <a:endParaRPr b="1">
              <a:solidFill>
                <a:srgbClr val="00527D"/>
              </a:solidFill>
            </a:endParaRPr>
          </a:p>
        </p:txBody>
      </p:sp>
      <p:sp>
        <p:nvSpPr>
          <p:cNvPr id="185" name="Google Shape;185;p15"/>
          <p:cNvSpPr txBox="1">
            <a:spLocks noGrp="1"/>
          </p:cNvSpPr>
          <p:nvPr>
            <p:ph type="body" idx="1"/>
          </p:nvPr>
        </p:nvSpPr>
        <p:spPr>
          <a:xfrm>
            <a:off x="457200" y="952500"/>
            <a:ext cx="8496300" cy="60706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000"/>
              <a:buNone/>
            </a:pPr>
            <a:r>
              <a:rPr lang="en-US" sz="2000"/>
              <a:t>B Étudiez cette infographie et répondez aux questions suivantes:</a:t>
            </a:r>
            <a:endParaRPr/>
          </a:p>
          <a:p>
            <a:pPr marL="342900" lvl="0" indent="-34290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400"/>
              </a:spcBef>
              <a:spcAft>
                <a:spcPts val="0"/>
              </a:spcAft>
              <a:buClr>
                <a:schemeClr val="dk1"/>
              </a:buClr>
              <a:buSzPts val="2000"/>
              <a:buNone/>
            </a:pPr>
            <a:r>
              <a:rPr lang="en-US" sz="2000"/>
              <a:t>1 How many people in the world do not have access to a toilet? (1)</a:t>
            </a:r>
            <a:endParaRPr/>
          </a:p>
          <a:p>
            <a:pPr marL="342900" lvl="0" indent="-342900" algn="l" rtl="0">
              <a:lnSpc>
                <a:spcPct val="80000"/>
              </a:lnSpc>
              <a:spcBef>
                <a:spcPts val="400"/>
              </a:spcBef>
              <a:spcAft>
                <a:spcPts val="0"/>
              </a:spcAft>
              <a:buClr>
                <a:schemeClr val="dk1"/>
              </a:buClr>
              <a:buSzPts val="2000"/>
              <a:buNone/>
            </a:pPr>
            <a:r>
              <a:rPr lang="en-US" sz="2000"/>
              <a:t>2 Is it true that more people have access to a mobile phone than to a toilet? (1)</a:t>
            </a:r>
            <a:endParaRPr/>
          </a:p>
          <a:p>
            <a:pPr marL="342900" lvl="0" indent="-342900" algn="l" rtl="0">
              <a:lnSpc>
                <a:spcPct val="80000"/>
              </a:lnSpc>
              <a:spcBef>
                <a:spcPts val="400"/>
              </a:spcBef>
              <a:spcAft>
                <a:spcPts val="0"/>
              </a:spcAft>
              <a:buClr>
                <a:schemeClr val="dk1"/>
              </a:buClr>
              <a:buSzPts val="2000"/>
              <a:buNone/>
            </a:pPr>
            <a:r>
              <a:rPr lang="en-US" sz="2000"/>
              <a:t>3 How many tonnes of human poo can be found every year in nature? (1)</a:t>
            </a:r>
            <a:endParaRPr/>
          </a:p>
          <a:p>
            <a:pPr marL="342900" lvl="0" indent="-342900" algn="l" rtl="0">
              <a:lnSpc>
                <a:spcPct val="80000"/>
              </a:lnSpc>
              <a:spcBef>
                <a:spcPts val="400"/>
              </a:spcBef>
              <a:spcAft>
                <a:spcPts val="0"/>
              </a:spcAft>
              <a:buClr>
                <a:schemeClr val="dk1"/>
              </a:buClr>
              <a:buSzPts val="2000"/>
              <a:buNone/>
            </a:pPr>
            <a:r>
              <a:rPr lang="en-US" sz="2000"/>
              <a:t>4 What is the second largest cause of death within children under 5? (1)</a:t>
            </a:r>
            <a:endParaRPr/>
          </a:p>
          <a:p>
            <a:pPr marL="342900" lvl="0" indent="-342900" algn="l" rtl="0">
              <a:lnSpc>
                <a:spcPct val="80000"/>
              </a:lnSpc>
              <a:spcBef>
                <a:spcPts val="400"/>
              </a:spcBef>
              <a:spcAft>
                <a:spcPts val="0"/>
              </a:spcAft>
              <a:buClr>
                <a:schemeClr val="dk1"/>
              </a:buClr>
              <a:buSzPts val="2000"/>
              <a:buNone/>
            </a:pPr>
            <a:r>
              <a:rPr lang="en-US" sz="2000"/>
              <a:t>5 How many illnesses in the world could be prevented by installing a sufficient</a:t>
            </a:r>
            <a:endParaRPr/>
          </a:p>
          <a:p>
            <a:pPr marL="342900" lvl="0" indent="-342900" algn="l" rtl="0">
              <a:lnSpc>
                <a:spcPct val="80000"/>
              </a:lnSpc>
              <a:spcBef>
                <a:spcPts val="400"/>
              </a:spcBef>
              <a:spcAft>
                <a:spcPts val="0"/>
              </a:spcAft>
              <a:buClr>
                <a:schemeClr val="dk1"/>
              </a:buClr>
              <a:buSzPts val="2000"/>
              <a:buNone/>
            </a:pPr>
            <a:r>
              <a:rPr lang="en-US" sz="2000"/>
              <a:t>number of toilets? (1)</a:t>
            </a:r>
            <a:endParaRPr/>
          </a:p>
          <a:p>
            <a:pPr marL="342900" lvl="0" indent="-342900" algn="l" rtl="0">
              <a:lnSpc>
                <a:spcPct val="80000"/>
              </a:lnSpc>
              <a:spcBef>
                <a:spcPts val="400"/>
              </a:spcBef>
              <a:spcAft>
                <a:spcPts val="0"/>
              </a:spcAft>
              <a:buClr>
                <a:schemeClr val="dk1"/>
              </a:buClr>
              <a:buSzPts val="2000"/>
              <a:buNone/>
            </a:pPr>
            <a:r>
              <a:rPr lang="en-US" sz="2000"/>
              <a:t>6 ___ schools (and sixth forms) in every ten have toilets which are out of use</a:t>
            </a:r>
            <a:endParaRPr/>
          </a:p>
          <a:p>
            <a:pPr marL="342900" lvl="0" indent="-342900" algn="l" rtl="0">
              <a:lnSpc>
                <a:spcPct val="80000"/>
              </a:lnSpc>
              <a:spcBef>
                <a:spcPts val="400"/>
              </a:spcBef>
              <a:spcAft>
                <a:spcPts val="0"/>
              </a:spcAft>
              <a:buClr>
                <a:schemeClr val="dk1"/>
              </a:buClr>
              <a:buSzPts val="2000"/>
              <a:buNone/>
            </a:pPr>
            <a:r>
              <a:rPr lang="en-US" sz="2000"/>
              <a:t>at least once a year because they are either dirty or they don’t work. (1)</a:t>
            </a:r>
            <a:endParaRPr/>
          </a:p>
          <a:p>
            <a:pPr marL="342900" lvl="0" indent="-342900" algn="l" rtl="0">
              <a:lnSpc>
                <a:spcPct val="80000"/>
              </a:lnSpc>
              <a:spcBef>
                <a:spcPts val="400"/>
              </a:spcBef>
              <a:spcAft>
                <a:spcPts val="0"/>
              </a:spcAft>
              <a:buClr>
                <a:schemeClr val="dk1"/>
              </a:buClr>
              <a:buSzPts val="2000"/>
              <a:buNone/>
            </a:pPr>
            <a:r>
              <a:rPr lang="en-US" sz="2000"/>
              <a:t>7 How many hours does the average person who does not have access to a toilet</a:t>
            </a:r>
            <a:endParaRPr/>
          </a:p>
          <a:p>
            <a:pPr marL="342900" lvl="0" indent="-342900" algn="l" rtl="0">
              <a:lnSpc>
                <a:spcPct val="80000"/>
              </a:lnSpc>
              <a:spcBef>
                <a:spcPts val="400"/>
              </a:spcBef>
              <a:spcAft>
                <a:spcPts val="0"/>
              </a:spcAft>
              <a:buClr>
                <a:schemeClr val="dk1"/>
              </a:buClr>
              <a:buSzPts val="2000"/>
              <a:buNone/>
            </a:pPr>
            <a:r>
              <a:rPr lang="en-US" sz="2000"/>
              <a:t>spend looking for somewhere to relieve themselves? (1)</a:t>
            </a:r>
            <a:endParaRPr/>
          </a:p>
          <a:p>
            <a:pPr marL="342900" lvl="0" indent="-342900" algn="l" rtl="0">
              <a:lnSpc>
                <a:spcPct val="80000"/>
              </a:lnSpc>
              <a:spcBef>
                <a:spcPts val="400"/>
              </a:spcBef>
              <a:spcAft>
                <a:spcPts val="0"/>
              </a:spcAft>
              <a:buClr>
                <a:schemeClr val="dk1"/>
              </a:buClr>
              <a:buSzPts val="2000"/>
              <a:buNone/>
            </a:pPr>
            <a:r>
              <a:rPr lang="en-US" sz="2000"/>
              <a:t>8 ___ student(s) in every 3 never goes to the toilet during the school day. (1)</a:t>
            </a:r>
            <a:endParaRPr/>
          </a:p>
          <a:p>
            <a:pPr marL="342900" lvl="0" indent="-342900" algn="l" rtl="0">
              <a:lnSpc>
                <a:spcPct val="80000"/>
              </a:lnSpc>
              <a:spcBef>
                <a:spcPts val="400"/>
              </a:spcBef>
              <a:spcAft>
                <a:spcPts val="0"/>
              </a:spcAft>
              <a:buClr>
                <a:schemeClr val="dk1"/>
              </a:buClr>
              <a:buSzPts val="2000"/>
              <a:buNone/>
            </a:pPr>
            <a:r>
              <a:rPr lang="en-US" sz="2000"/>
              <a:t>9 How many 24 hour public toilets are there in Paris (where there are millions of</a:t>
            </a:r>
            <a:endParaRPr/>
          </a:p>
          <a:p>
            <a:pPr marL="342900" lvl="0" indent="-342900" algn="l" rtl="0">
              <a:lnSpc>
                <a:spcPct val="80000"/>
              </a:lnSpc>
              <a:spcBef>
                <a:spcPts val="400"/>
              </a:spcBef>
              <a:spcAft>
                <a:spcPts val="0"/>
              </a:spcAft>
              <a:buClr>
                <a:schemeClr val="dk1"/>
              </a:buClr>
              <a:buSzPts val="2000"/>
              <a:buNone/>
            </a:pPr>
            <a:r>
              <a:rPr lang="en-US" sz="2000"/>
              <a:t>Parisians and tourists!)? (1)</a:t>
            </a:r>
            <a:endParaRPr/>
          </a:p>
          <a:p>
            <a:pPr marL="342900" lvl="0" indent="-342900" algn="l" rtl="0">
              <a:lnSpc>
                <a:spcPct val="80000"/>
              </a:lnSpc>
              <a:spcBef>
                <a:spcPts val="400"/>
              </a:spcBef>
              <a:spcAft>
                <a:spcPts val="0"/>
              </a:spcAft>
              <a:buClr>
                <a:schemeClr val="dk1"/>
              </a:buClr>
              <a:buSzPts val="2000"/>
              <a:buNone/>
            </a:pPr>
            <a:r>
              <a:rPr lang="en-US" sz="2000"/>
              <a:t>10 What do students complain about the most regarding their school toilets? (1)</a:t>
            </a:r>
            <a:endParaRPr/>
          </a:p>
          <a:p>
            <a:pPr marL="342900" lvl="0" indent="-34290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256"/>
              </a:spcBef>
              <a:spcAft>
                <a:spcPts val="0"/>
              </a:spcAft>
              <a:buClr>
                <a:schemeClr val="dk1"/>
              </a:buClr>
              <a:buSzPts val="1280"/>
              <a:buNone/>
            </a:pPr>
            <a:endParaRPr sz="128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6"/>
          <p:cNvSpPr/>
          <p:nvPr/>
        </p:nvSpPr>
        <p:spPr>
          <a:xfrm>
            <a:off x="244925" y="1302575"/>
            <a:ext cx="8661600" cy="33288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Additional material</a:t>
            </a:r>
            <a:endParaRPr b="1">
              <a:solidFill>
                <a:srgbClr val="00527D"/>
              </a:solidFill>
            </a:endParaRPr>
          </a:p>
        </p:txBody>
      </p:sp>
      <p:sp>
        <p:nvSpPr>
          <p:cNvPr id="192" name="Google Shape;192;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a:t>‘Who gives a Crap’ organisation who make bamboo and recycled toilet paper and donate 50% of profits to sanitation projects worldwide.. </a:t>
            </a:r>
            <a:r>
              <a:rPr lang="en-US" u="sng">
                <a:solidFill>
                  <a:schemeClr val="hlink"/>
                </a:solidFill>
                <a:hlinkClick r:id="rId3"/>
              </a:rPr>
              <a:t>https://uk.whogivesacrap.org/</a:t>
            </a:r>
            <a:endParaRPr/>
          </a:p>
          <a:p>
            <a:pPr marL="0" lvl="0" indent="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C3966-C89C-4418-896B-C36824C82E3D}"/>
              </a:ext>
            </a:extLst>
          </p:cNvPr>
          <p:cNvPicPr>
            <a:picLocks noChangeAspect="1"/>
          </p:cNvPicPr>
          <p:nvPr/>
        </p:nvPicPr>
        <p:blipFill rotWithShape="1">
          <a:blip r:embed="rId2"/>
          <a:srcRect t="51487" b="16513"/>
          <a:stretch/>
        </p:blipFill>
        <p:spPr>
          <a:xfrm>
            <a:off x="222226" y="1460219"/>
            <a:ext cx="8699547" cy="3937562"/>
          </a:xfrm>
          <a:prstGeom prst="rect">
            <a:avLst/>
          </a:prstGeom>
        </p:spPr>
      </p:pic>
    </p:spTree>
    <p:extLst>
      <p:ext uri="{BB962C8B-B14F-4D97-AF65-F5344CB8AC3E}">
        <p14:creationId xmlns:p14="http://schemas.microsoft.com/office/powerpoint/2010/main" val="284900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7e24f7d716_0_0"/>
          <p:cNvPicPr preferRelativeResize="0"/>
          <p:nvPr/>
        </p:nvPicPr>
        <p:blipFill rotWithShape="1">
          <a:blip r:embed="rId3">
            <a:alphaModFix/>
          </a:blip>
          <a:srcRect r="32800"/>
          <a:stretch/>
        </p:blipFill>
        <p:spPr>
          <a:xfrm>
            <a:off x="2982350" y="1997612"/>
            <a:ext cx="3784209" cy="1219837"/>
          </a:xfrm>
          <a:prstGeom prst="rect">
            <a:avLst/>
          </a:prstGeom>
          <a:noFill/>
          <a:ln>
            <a:noFill/>
          </a:ln>
        </p:spPr>
      </p:pic>
      <p:pic>
        <p:nvPicPr>
          <p:cNvPr id="199" name="Google Shape;199;g7e24f7d716_0_0"/>
          <p:cNvPicPr preferRelativeResize="0"/>
          <p:nvPr/>
        </p:nvPicPr>
        <p:blipFill rotWithShape="1">
          <a:blip r:embed="rId4">
            <a:alphaModFix/>
          </a:blip>
          <a:srcRect/>
          <a:stretch/>
        </p:blipFill>
        <p:spPr>
          <a:xfrm>
            <a:off x="2982351" y="3217451"/>
            <a:ext cx="1364566" cy="981773"/>
          </a:xfrm>
          <a:prstGeom prst="rect">
            <a:avLst/>
          </a:prstGeom>
          <a:noFill/>
          <a:ln>
            <a:noFill/>
          </a:ln>
        </p:spPr>
      </p:pic>
      <p:sp>
        <p:nvSpPr>
          <p:cNvPr id="200" name="Google Shape;200;g7e24f7d716_0_0"/>
          <p:cNvSpPr/>
          <p:nvPr/>
        </p:nvSpPr>
        <p:spPr>
          <a:xfrm>
            <a:off x="4243674" y="3217449"/>
            <a:ext cx="2591634" cy="9817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7ee6e263a2_1_0"/>
          <p:cNvPicPr preferRelativeResize="0"/>
          <p:nvPr/>
        </p:nvPicPr>
        <p:blipFill rotWithShape="1">
          <a:blip r:embed="rId3">
            <a:alphaModFix/>
          </a:blip>
          <a:srcRect/>
          <a:stretch/>
        </p:blipFill>
        <p:spPr>
          <a:xfrm>
            <a:off x="76200" y="990750"/>
            <a:ext cx="8991599" cy="5057051"/>
          </a:xfrm>
          <a:prstGeom prst="rect">
            <a:avLst/>
          </a:prstGeom>
          <a:noFill/>
          <a:ln>
            <a:noFill/>
          </a:ln>
        </p:spPr>
      </p:pic>
      <p:pic>
        <p:nvPicPr>
          <p:cNvPr id="5" name="Picture 4">
            <a:extLst>
              <a:ext uri="{FF2B5EF4-FFF2-40B4-BE49-F238E27FC236}">
                <a16:creationId xmlns:a16="http://schemas.microsoft.com/office/drawing/2014/main" id="{B268ED78-1961-4875-A9ED-10350E3E855A}"/>
              </a:ext>
            </a:extLst>
          </p:cNvPr>
          <p:cNvPicPr>
            <a:picLocks noChangeAspect="1"/>
          </p:cNvPicPr>
          <p:nvPr/>
        </p:nvPicPr>
        <p:blipFill rotWithShape="1">
          <a:blip r:embed="rId4"/>
          <a:srcRect l="36702" t="239" b="90325"/>
          <a:stretch/>
        </p:blipFill>
        <p:spPr>
          <a:xfrm>
            <a:off x="4063878" y="0"/>
            <a:ext cx="5003921" cy="10550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2" name="Picture 1">
            <a:extLst>
              <a:ext uri="{FF2B5EF4-FFF2-40B4-BE49-F238E27FC236}">
                <a16:creationId xmlns:a16="http://schemas.microsoft.com/office/drawing/2014/main" id="{E35EE942-B3D6-4BE4-AA84-46AC41FF8F99}"/>
              </a:ext>
            </a:extLst>
          </p:cNvPr>
          <p:cNvPicPr>
            <a:picLocks noChangeAspect="1"/>
          </p:cNvPicPr>
          <p:nvPr/>
        </p:nvPicPr>
        <p:blipFill rotWithShape="1">
          <a:blip r:embed="rId3"/>
          <a:srcRect t="14564" b="45641"/>
          <a:stretch/>
        </p:blipFill>
        <p:spPr>
          <a:xfrm>
            <a:off x="-1683" y="1252026"/>
            <a:ext cx="9147366" cy="5148774"/>
          </a:xfrm>
          <a:prstGeom prst="rect">
            <a:avLst/>
          </a:prstGeom>
        </p:spPr>
      </p:pic>
      <p:pic>
        <p:nvPicPr>
          <p:cNvPr id="7" name="Picture 6">
            <a:extLst>
              <a:ext uri="{FF2B5EF4-FFF2-40B4-BE49-F238E27FC236}">
                <a16:creationId xmlns:a16="http://schemas.microsoft.com/office/drawing/2014/main" id="{A608C936-3E3C-420B-B08F-B08087F30653}"/>
              </a:ext>
            </a:extLst>
          </p:cNvPr>
          <p:cNvPicPr>
            <a:picLocks noChangeAspect="1"/>
          </p:cNvPicPr>
          <p:nvPr/>
        </p:nvPicPr>
        <p:blipFill rotWithShape="1">
          <a:blip r:embed="rId3"/>
          <a:srcRect l="36702" t="239" b="90325"/>
          <a:stretch/>
        </p:blipFill>
        <p:spPr>
          <a:xfrm>
            <a:off x="4063878" y="0"/>
            <a:ext cx="5003921" cy="10550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124350" y="74250"/>
            <a:ext cx="88953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Lesson 1 – Les toilettes, un sujet sérieux! </a:t>
            </a:r>
            <a:endParaRPr sz="3959" b="1">
              <a:solidFill>
                <a:srgbClr val="00527D"/>
              </a:solidFill>
            </a:endParaRPr>
          </a:p>
        </p:txBody>
      </p:sp>
      <p:sp>
        <p:nvSpPr>
          <p:cNvPr id="110" name="Google Shape;110;p5"/>
          <p:cNvSpPr/>
          <p:nvPr/>
        </p:nvSpPr>
        <p:spPr>
          <a:xfrm>
            <a:off x="1130125" y="6075375"/>
            <a:ext cx="718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Source: </a:t>
            </a:r>
            <a:r>
              <a:rPr lang="en-US" sz="1800" b="0" i="0" u="sng" strike="noStrike" cap="none">
                <a:solidFill>
                  <a:schemeClr val="dk1"/>
                </a:solidFill>
                <a:latin typeface="Calibri"/>
                <a:ea typeface="Calibri"/>
                <a:cs typeface="Calibri"/>
                <a:sym typeface="Calibri"/>
                <a:hlinkClick r:id="rId3"/>
              </a:rPr>
              <a:t>.h</a:t>
            </a:r>
            <a:r>
              <a:rPr lang="en-US" sz="1800" u="sng">
                <a:solidFill>
                  <a:schemeClr val="dk1"/>
                </a:solidFill>
                <a:latin typeface="Calibri"/>
                <a:ea typeface="Calibri"/>
                <a:cs typeface="Calibri"/>
                <a:sym typeface="Calibri"/>
                <a:hlinkClick r:id="rId3"/>
              </a:rPr>
              <a:t>http://www.jeux2filles.fr/blog/journee-mondiale-des-toilettes</a:t>
            </a:r>
            <a:r>
              <a:rPr lang="en-US" sz="1800" b="0" i="0" u="sng" strike="noStrike" cap="none">
                <a:solidFill>
                  <a:schemeClr val="dk1"/>
                </a:solidFill>
                <a:latin typeface="Calibri"/>
                <a:ea typeface="Calibri"/>
                <a:cs typeface="Calibri"/>
                <a:sym typeface="Calibri"/>
                <a:hlinkClick r:id="rId3"/>
              </a:rPr>
              <a:t>tml</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11" name="Google Shape;111;p5"/>
          <p:cNvPicPr preferRelativeResize="0"/>
          <p:nvPr/>
        </p:nvPicPr>
        <p:blipFill rotWithShape="1">
          <a:blip r:embed="rId4">
            <a:alphaModFix/>
          </a:blip>
          <a:srcRect/>
          <a:stretch/>
        </p:blipFill>
        <p:spPr>
          <a:xfrm>
            <a:off x="609425" y="1469838"/>
            <a:ext cx="8229600" cy="4352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p:nvPr/>
        </p:nvSpPr>
        <p:spPr>
          <a:xfrm>
            <a:off x="411925" y="1402775"/>
            <a:ext cx="8461200" cy="1407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6"/>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Les toilettes, un sujet sérieux</a:t>
            </a:r>
            <a:endParaRPr b="1">
              <a:solidFill>
                <a:srgbClr val="00527D"/>
              </a:solidFill>
            </a:endParaRPr>
          </a:p>
        </p:txBody>
      </p:sp>
      <p:sp>
        <p:nvSpPr>
          <p:cNvPr id="119" name="Google Shape;119;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ctr" rtl="0">
              <a:lnSpc>
                <a:spcPct val="100000"/>
              </a:lnSpc>
              <a:spcBef>
                <a:spcPts val="0"/>
              </a:spcBef>
              <a:spcAft>
                <a:spcPts val="0"/>
              </a:spcAft>
              <a:buClr>
                <a:schemeClr val="dk1"/>
              </a:buClr>
              <a:buSzPts val="3200"/>
              <a:buNone/>
            </a:pPr>
            <a:r>
              <a:rPr lang="en-US"/>
              <a:t>Starter: </a:t>
            </a:r>
            <a:r>
              <a:rPr lang="en-US" sz="2600"/>
              <a:t>Which one of these words </a:t>
            </a:r>
            <a:r>
              <a:rPr lang="en-US" sz="2600" b="1"/>
              <a:t>does not </a:t>
            </a:r>
            <a:r>
              <a:rPr lang="en-US" sz="2600"/>
              <a:t>mean toilet in French?</a:t>
            </a:r>
            <a:endParaRPr/>
          </a:p>
          <a:p>
            <a:pPr marL="342900" lvl="0" indent="-3429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None/>
            </a:pPr>
            <a:endParaRPr/>
          </a:p>
        </p:txBody>
      </p:sp>
      <p:graphicFrame>
        <p:nvGraphicFramePr>
          <p:cNvPr id="120" name="Google Shape;120;p6"/>
          <p:cNvGraphicFramePr/>
          <p:nvPr/>
        </p:nvGraphicFramePr>
        <p:xfrm>
          <a:off x="2235200" y="3052762"/>
          <a:ext cx="3000000" cy="3000000"/>
        </p:xfrm>
        <a:graphic>
          <a:graphicData uri="http://schemas.openxmlformats.org/drawingml/2006/table">
            <a:tbl>
              <a:tblPr firstRow="1" bandRow="1">
                <a:noFill/>
                <a:tableStyleId>{2280A27C-FA0B-47CE-8856-274A1F3884DA}</a:tableStyleId>
              </a:tblPr>
              <a:tblGrid>
                <a:gridCol w="1540925">
                  <a:extLst>
                    <a:ext uri="{9D8B030D-6E8A-4147-A177-3AD203B41FA5}">
                      <a16:colId xmlns:a16="http://schemas.microsoft.com/office/drawing/2014/main" val="20000"/>
                    </a:ext>
                  </a:extLst>
                </a:gridCol>
                <a:gridCol w="1540925">
                  <a:extLst>
                    <a:ext uri="{9D8B030D-6E8A-4147-A177-3AD203B41FA5}">
                      <a16:colId xmlns:a16="http://schemas.microsoft.com/office/drawing/2014/main" val="20001"/>
                    </a:ext>
                  </a:extLst>
                </a:gridCol>
                <a:gridCol w="1540925">
                  <a:extLst>
                    <a:ext uri="{9D8B030D-6E8A-4147-A177-3AD203B41FA5}">
                      <a16:colId xmlns:a16="http://schemas.microsoft.com/office/drawing/2014/main" val="20002"/>
                    </a:ext>
                  </a:extLst>
                </a:gridCol>
              </a:tblGrid>
              <a:tr h="1024475">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 les WC</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les chiottes</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le bidet</a:t>
                      </a:r>
                      <a:endParaRPr sz="2100" b="1"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1024475">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le pipi-room</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les cabinets</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les waters</a:t>
                      </a:r>
                      <a:endParaRPr sz="2100" b="1" u="none" strike="noStrike" cap="none"/>
                    </a:p>
                  </a:txBody>
                  <a:tcPr marL="91450" marR="91450" marT="45725" marB="45725">
                    <a:solidFill>
                      <a:srgbClr val="FFFFFF"/>
                    </a:solidFill>
                  </a:tcPr>
                </a:tc>
                <a:extLst>
                  <a:ext uri="{0D108BD9-81ED-4DB2-BD59-A6C34878D82A}">
                    <a16:rowId xmlns:a16="http://schemas.microsoft.com/office/drawing/2014/main" val="10001"/>
                  </a:ext>
                </a:extLst>
              </a:tr>
              <a:tr h="1024475">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le petit coin</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les gogues</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le trône</a:t>
                      </a:r>
                      <a:endParaRPr sz="2100" b="1" u="none" strike="noStrike" cap="none"/>
                    </a:p>
                  </a:txBody>
                  <a:tcPr marL="91450" marR="91450" marT="45725" marB="45725">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La bonne réponse:</a:t>
            </a:r>
            <a:r>
              <a:rPr lang="en-US" b="1"/>
              <a:t> </a:t>
            </a:r>
            <a:r>
              <a:rPr lang="en-US" b="1">
                <a:solidFill>
                  <a:srgbClr val="FF0000"/>
                </a:solidFill>
              </a:rPr>
              <a:t>le bidet</a:t>
            </a:r>
            <a:endParaRPr b="1">
              <a:solidFill>
                <a:srgbClr val="FF0000"/>
              </a:solidFill>
            </a:endParaRPr>
          </a:p>
        </p:txBody>
      </p:sp>
      <p:pic>
        <p:nvPicPr>
          <p:cNvPr id="127" name="Google Shape;127;p7" descr="bidet-1023521_1920.jpg"/>
          <p:cNvPicPr preferRelativeResize="0">
            <a:picLocks noGrp="1"/>
          </p:cNvPicPr>
          <p:nvPr>
            <p:ph type="body" idx="1"/>
          </p:nvPr>
        </p:nvPicPr>
        <p:blipFill rotWithShape="1">
          <a:blip r:embed="rId3">
            <a:alphaModFix/>
          </a:blip>
          <a:srcRect/>
          <a:stretch/>
        </p:blipFill>
        <p:spPr>
          <a:xfrm>
            <a:off x="1244300" y="1756075"/>
            <a:ext cx="6789300" cy="452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p:nvPr/>
        </p:nvSpPr>
        <p:spPr>
          <a:xfrm>
            <a:off x="322850" y="968575"/>
            <a:ext cx="8572500" cy="5399700"/>
          </a:xfrm>
          <a:prstGeom prst="roundRect">
            <a:avLst>
              <a:gd name="adj" fmla="val 1022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La journée mondiale des toilettes</a:t>
            </a:r>
            <a:endParaRPr>
              <a:solidFill>
                <a:srgbClr val="00527D"/>
              </a:solidFill>
            </a:endParaRPr>
          </a:p>
        </p:txBody>
      </p:sp>
      <p:sp>
        <p:nvSpPr>
          <p:cNvPr id="135" name="Google Shape;135;p8"/>
          <p:cNvSpPr txBox="1">
            <a:spLocks noGrp="1"/>
          </p:cNvSpPr>
          <p:nvPr>
            <p:ph type="body" idx="1"/>
          </p:nvPr>
        </p:nvSpPr>
        <p:spPr>
          <a:xfrm>
            <a:off x="494300" y="1391280"/>
            <a:ext cx="8192500" cy="4498145"/>
          </a:xfrm>
          <a:prstGeom prst="rect">
            <a:avLst/>
          </a:prstGeom>
          <a:noFill/>
          <a:ln>
            <a:noFill/>
          </a:ln>
        </p:spPr>
        <p:txBody>
          <a:bodyPr spcFirstLastPara="1" wrap="square" lIns="91425" tIns="45700" rIns="91425" bIns="45700" anchor="t" anchorCtr="0">
            <a:normAutofit/>
          </a:bodyPr>
          <a:lstStyle/>
          <a:p>
            <a:pPr marL="342900" lvl="0" indent="-342900" algn="l" rtl="0">
              <a:lnSpc>
                <a:spcPct val="60000"/>
              </a:lnSpc>
              <a:spcBef>
                <a:spcPts val="0"/>
              </a:spcBef>
              <a:spcAft>
                <a:spcPts val="0"/>
              </a:spcAft>
              <a:buClr>
                <a:schemeClr val="dk1"/>
              </a:buClr>
              <a:buSzPts val="2000"/>
              <a:buNone/>
            </a:pPr>
            <a:endParaRPr sz="1860"/>
          </a:p>
          <a:p>
            <a:pPr marL="342900" lvl="0" indent="-342900" algn="l" rtl="0">
              <a:lnSpc>
                <a:spcPct val="60000"/>
              </a:lnSpc>
              <a:spcBef>
                <a:spcPts val="0"/>
              </a:spcBef>
              <a:spcAft>
                <a:spcPts val="0"/>
              </a:spcAft>
              <a:buClr>
                <a:schemeClr val="dk1"/>
              </a:buClr>
              <a:buSzPts val="2000"/>
              <a:buNone/>
            </a:pPr>
            <a:r>
              <a:rPr lang="en-US" sz="1860"/>
              <a:t>Le 19 novembre, c’est </a:t>
            </a:r>
            <a:r>
              <a:rPr lang="en-US" sz="1860" b="1"/>
              <a:t>la Journée </a:t>
            </a:r>
            <a:r>
              <a:rPr lang="en-US" sz="1860" b="1">
                <a:solidFill>
                  <a:srgbClr val="FF0000"/>
                </a:solidFill>
              </a:rPr>
              <a:t>mondiale</a:t>
            </a:r>
            <a:r>
              <a:rPr lang="en-US" sz="1860" b="1"/>
              <a:t> des Toilettes</a:t>
            </a:r>
            <a:r>
              <a:rPr lang="en-US" sz="1860"/>
              <a:t>.  Un sujet </a:t>
            </a:r>
            <a:r>
              <a:rPr lang="en-US" sz="1860">
                <a:solidFill>
                  <a:srgbClr val="FF0000"/>
                </a:solidFill>
              </a:rPr>
              <a:t>important</a:t>
            </a:r>
            <a:r>
              <a:rPr lang="en-US" sz="1860"/>
              <a:t>,</a:t>
            </a:r>
            <a:endParaRPr sz="1860"/>
          </a:p>
          <a:p>
            <a:pPr marL="342900" lvl="0" indent="-342900" algn="l" rtl="0">
              <a:lnSpc>
                <a:spcPct val="60000"/>
              </a:lnSpc>
              <a:spcBef>
                <a:spcPts val="400"/>
              </a:spcBef>
              <a:spcAft>
                <a:spcPts val="0"/>
              </a:spcAft>
              <a:buClr>
                <a:schemeClr val="dk1"/>
              </a:buClr>
              <a:buSzPts val="2000"/>
              <a:buNone/>
            </a:pPr>
            <a:r>
              <a:rPr lang="en-US" sz="1860"/>
              <a:t>et beaucoup plus </a:t>
            </a:r>
            <a:r>
              <a:rPr lang="en-US" sz="1860">
                <a:solidFill>
                  <a:srgbClr val="FF0000"/>
                </a:solidFill>
              </a:rPr>
              <a:t>sérieux</a:t>
            </a:r>
            <a:r>
              <a:rPr lang="en-US" sz="1860"/>
              <a:t> que tu ne le penses!  Cela a comme but, de faire</a:t>
            </a:r>
            <a:endParaRPr sz="1860"/>
          </a:p>
          <a:p>
            <a:pPr marL="342900" lvl="0" indent="-342900" algn="l" rtl="0">
              <a:lnSpc>
                <a:spcPct val="60000"/>
              </a:lnSpc>
              <a:spcBef>
                <a:spcPts val="400"/>
              </a:spcBef>
              <a:spcAft>
                <a:spcPts val="0"/>
              </a:spcAft>
              <a:buClr>
                <a:schemeClr val="dk1"/>
              </a:buClr>
              <a:buSzPts val="2000"/>
              <a:buNone/>
            </a:pPr>
            <a:r>
              <a:rPr lang="en-US" sz="1860"/>
              <a:t>avancer la santé partout dans le monde!</a:t>
            </a:r>
            <a:endParaRPr sz="1860"/>
          </a:p>
          <a:p>
            <a:pPr marL="342900" lvl="0" indent="-342900" algn="l" rtl="0">
              <a:lnSpc>
                <a:spcPct val="60000"/>
              </a:lnSpc>
              <a:spcBef>
                <a:spcPts val="400"/>
              </a:spcBef>
              <a:spcAft>
                <a:spcPts val="0"/>
              </a:spcAft>
              <a:buClr>
                <a:schemeClr val="dk1"/>
              </a:buClr>
              <a:buSzPts val="2000"/>
              <a:buNone/>
            </a:pPr>
            <a:r>
              <a:rPr lang="en-US" sz="1860"/>
              <a:t>On oublie parfois, mais accéder à des toilettes fait  partie de nos besoins</a:t>
            </a:r>
            <a:endParaRPr sz="1860"/>
          </a:p>
          <a:p>
            <a:pPr marL="342900" lvl="0" indent="-342900" algn="l" rtl="0">
              <a:lnSpc>
                <a:spcPct val="60000"/>
              </a:lnSpc>
              <a:spcBef>
                <a:spcPts val="400"/>
              </a:spcBef>
              <a:spcAft>
                <a:spcPts val="0"/>
              </a:spcAft>
              <a:buClr>
                <a:srgbClr val="FF0000"/>
              </a:buClr>
              <a:buSzPts val="2000"/>
              <a:buNone/>
            </a:pPr>
            <a:r>
              <a:rPr lang="en-US" sz="1860">
                <a:solidFill>
                  <a:srgbClr val="FF0000"/>
                </a:solidFill>
              </a:rPr>
              <a:t>essentiels</a:t>
            </a:r>
            <a:r>
              <a:rPr lang="en-US" sz="1860"/>
              <a:t> pour la santé, presqu’autant que d’avoir de l’eau et de la nourriture. </a:t>
            </a:r>
            <a:endParaRPr sz="1860"/>
          </a:p>
          <a:p>
            <a:pPr marL="342900" lvl="0" indent="-342900" algn="l" rtl="0">
              <a:lnSpc>
                <a:spcPct val="60000"/>
              </a:lnSpc>
              <a:spcBef>
                <a:spcPts val="400"/>
              </a:spcBef>
              <a:spcAft>
                <a:spcPts val="0"/>
              </a:spcAft>
              <a:buClr>
                <a:schemeClr val="dk1"/>
              </a:buClr>
              <a:buSzPts val="2000"/>
              <a:buNone/>
            </a:pPr>
            <a:r>
              <a:rPr lang="en-US" sz="1860"/>
              <a:t>Or, dans </a:t>
            </a:r>
            <a:r>
              <a:rPr lang="en-US" sz="1860">
                <a:solidFill>
                  <a:srgbClr val="FF0000"/>
                </a:solidFill>
              </a:rPr>
              <a:t>certains</a:t>
            </a:r>
            <a:r>
              <a:rPr lang="en-US" sz="1860"/>
              <a:t> pays, l’accès à des toilettes est très </a:t>
            </a:r>
            <a:r>
              <a:rPr lang="en-US" sz="1860">
                <a:solidFill>
                  <a:srgbClr val="FF0000"/>
                </a:solidFill>
              </a:rPr>
              <a:t>difficile</a:t>
            </a:r>
            <a:r>
              <a:rPr lang="en-US" sz="1860"/>
              <a:t>.  Parfois, il y a un</a:t>
            </a:r>
            <a:endParaRPr sz="1860"/>
          </a:p>
          <a:p>
            <a:pPr marL="342900" lvl="0" indent="-342900" algn="l" rtl="0">
              <a:lnSpc>
                <a:spcPct val="60000"/>
              </a:lnSpc>
              <a:spcBef>
                <a:spcPts val="400"/>
              </a:spcBef>
              <a:spcAft>
                <a:spcPts val="0"/>
              </a:spcAft>
              <a:buClr>
                <a:schemeClr val="dk1"/>
              </a:buClr>
              <a:buSzPts val="2000"/>
              <a:buNone/>
            </a:pPr>
            <a:r>
              <a:rPr lang="en-US" sz="1860"/>
              <a:t>seul W.C. pour plusieurs familles, ou même pour tout un quartier. Et parfois, il</a:t>
            </a:r>
            <a:endParaRPr sz="1860"/>
          </a:p>
          <a:p>
            <a:pPr marL="342900" lvl="0" indent="-342900" algn="l" rtl="0">
              <a:lnSpc>
                <a:spcPct val="60000"/>
              </a:lnSpc>
              <a:spcBef>
                <a:spcPts val="400"/>
              </a:spcBef>
              <a:spcAft>
                <a:spcPts val="0"/>
              </a:spcAft>
              <a:buClr>
                <a:schemeClr val="dk1"/>
              </a:buClr>
              <a:buSzPts val="2000"/>
              <a:buNone/>
            </a:pPr>
            <a:r>
              <a:rPr lang="en-US" sz="1860"/>
              <a:t>n’y en a pas du tout!  Les habitants sont alors obligés de faire leurs besoins en</a:t>
            </a:r>
            <a:endParaRPr sz="1860"/>
          </a:p>
          <a:p>
            <a:pPr marL="342900" lvl="0" indent="-342900" algn="l" rtl="0">
              <a:lnSpc>
                <a:spcPct val="60000"/>
              </a:lnSpc>
              <a:spcBef>
                <a:spcPts val="400"/>
              </a:spcBef>
              <a:spcAft>
                <a:spcPts val="0"/>
              </a:spcAft>
              <a:buClr>
                <a:schemeClr val="dk1"/>
              </a:buClr>
              <a:buSzPts val="2000"/>
              <a:buNone/>
            </a:pPr>
            <a:r>
              <a:rPr lang="en-US" sz="1860"/>
              <a:t>plein air. </a:t>
            </a:r>
            <a:endParaRPr sz="1860"/>
          </a:p>
          <a:p>
            <a:pPr marL="342900" lvl="0" indent="-342900" algn="l" rtl="0">
              <a:lnSpc>
                <a:spcPct val="60000"/>
              </a:lnSpc>
              <a:spcBef>
                <a:spcPts val="400"/>
              </a:spcBef>
              <a:spcAft>
                <a:spcPts val="0"/>
              </a:spcAft>
              <a:buClr>
                <a:schemeClr val="dk1"/>
              </a:buClr>
              <a:buSzPts val="2000"/>
              <a:buNone/>
            </a:pPr>
            <a:r>
              <a:rPr lang="en-US" sz="1860"/>
              <a:t>La réalité, c’est qu’il existe des millions de gens qui n’ont pas accès à la</a:t>
            </a:r>
            <a:endParaRPr sz="1860"/>
          </a:p>
          <a:p>
            <a:pPr marL="342900" lvl="0" indent="-342900" algn="l" rtl="0">
              <a:lnSpc>
                <a:spcPct val="60000"/>
              </a:lnSpc>
              <a:spcBef>
                <a:spcPts val="400"/>
              </a:spcBef>
              <a:spcAft>
                <a:spcPts val="0"/>
              </a:spcAft>
              <a:buClr>
                <a:schemeClr val="dk1"/>
              </a:buClr>
              <a:buSzPts val="2000"/>
              <a:buNone/>
            </a:pPr>
            <a:r>
              <a:rPr lang="en-US" sz="1860"/>
              <a:t>sanitation, qui est un droit humain fondamental (SP). </a:t>
            </a:r>
            <a:endParaRPr sz="1860"/>
          </a:p>
          <a:p>
            <a:pPr marL="342900" lvl="0" indent="-342900" algn="l" rtl="0">
              <a:lnSpc>
                <a:spcPct val="60000"/>
              </a:lnSpc>
              <a:spcBef>
                <a:spcPts val="400"/>
              </a:spcBef>
              <a:spcAft>
                <a:spcPts val="0"/>
              </a:spcAft>
              <a:buClr>
                <a:schemeClr val="dk1"/>
              </a:buClr>
              <a:buSzPts val="2000"/>
              <a:buNone/>
            </a:pPr>
            <a:r>
              <a:rPr lang="en-US" sz="1860"/>
              <a:t>1 000 enfants par jour meurent de maladies évitables liées à l’eau et à la</a:t>
            </a:r>
            <a:endParaRPr sz="1860"/>
          </a:p>
          <a:p>
            <a:pPr marL="342900" lvl="0" indent="-342900" algn="l" rtl="0">
              <a:lnSpc>
                <a:spcPct val="60000"/>
              </a:lnSpc>
              <a:spcBef>
                <a:spcPts val="400"/>
              </a:spcBef>
              <a:spcAft>
                <a:spcPts val="0"/>
              </a:spcAft>
              <a:buClr>
                <a:schemeClr val="dk1"/>
              </a:buClr>
              <a:buSzPts val="2000"/>
              <a:buNone/>
            </a:pPr>
            <a:r>
              <a:rPr lang="en-US" sz="1860"/>
              <a:t>sanitation*.  Une manque suffisante de sanitation et d’eau propre peut faire</a:t>
            </a:r>
            <a:endParaRPr sz="1860"/>
          </a:p>
          <a:p>
            <a:pPr marL="342900" lvl="0" indent="-342900" algn="l" rtl="0">
              <a:lnSpc>
                <a:spcPct val="60000"/>
              </a:lnSpc>
              <a:spcBef>
                <a:spcPts val="400"/>
              </a:spcBef>
              <a:spcAft>
                <a:spcPts val="0"/>
              </a:spcAft>
              <a:buClr>
                <a:schemeClr val="dk1"/>
              </a:buClr>
              <a:buSzPts val="2000"/>
              <a:buNone/>
            </a:pPr>
            <a:r>
              <a:rPr lang="en-US" sz="1860"/>
              <a:t>répandre des maladies et coûter des vies.</a:t>
            </a:r>
            <a:endParaRPr sz="1860"/>
          </a:p>
          <a:p>
            <a:pPr marL="342900" lvl="0" indent="-342900" algn="l" rtl="0">
              <a:lnSpc>
                <a:spcPct val="60000"/>
              </a:lnSpc>
              <a:spcBef>
                <a:spcPts val="400"/>
              </a:spcBef>
              <a:spcAft>
                <a:spcPts val="0"/>
              </a:spcAft>
              <a:buClr>
                <a:schemeClr val="dk1"/>
              </a:buClr>
              <a:buSzPts val="2000"/>
              <a:buNone/>
            </a:pPr>
            <a:r>
              <a:rPr lang="en-US" sz="1860"/>
              <a:t>Heureusement, des programmes existent pour aider les pays qui en ont</a:t>
            </a:r>
            <a:endParaRPr sz="1860"/>
          </a:p>
          <a:p>
            <a:pPr marL="342900" lvl="0" indent="-342900" algn="l" rtl="0">
              <a:lnSpc>
                <a:spcPct val="60000"/>
              </a:lnSpc>
              <a:spcBef>
                <a:spcPts val="400"/>
              </a:spcBef>
              <a:spcAft>
                <a:spcPts val="0"/>
              </a:spcAft>
              <a:buClr>
                <a:schemeClr val="dk1"/>
              </a:buClr>
              <a:buSzPts val="2000"/>
              <a:buNone/>
            </a:pPr>
            <a:r>
              <a:rPr lang="en-US" sz="1860"/>
              <a:t>besoin à construire de plus en plus de toilettes.  Mais beaucoup d’efforts</a:t>
            </a:r>
            <a:endParaRPr sz="1860"/>
          </a:p>
          <a:p>
            <a:pPr marL="342900" lvl="0" indent="-342900" algn="l" rtl="0">
              <a:lnSpc>
                <a:spcPct val="60000"/>
              </a:lnSpc>
              <a:spcBef>
                <a:spcPts val="400"/>
              </a:spcBef>
              <a:spcAft>
                <a:spcPts val="0"/>
              </a:spcAft>
              <a:buClr>
                <a:schemeClr val="dk1"/>
              </a:buClr>
              <a:buSzPts val="2000"/>
              <a:buNone/>
            </a:pPr>
            <a:r>
              <a:rPr lang="en-US" sz="1860"/>
              <a:t>restent encore à faire.</a:t>
            </a:r>
            <a:endParaRPr sz="1860"/>
          </a:p>
          <a:p>
            <a:pPr marL="342900" lvl="0" indent="-342900" algn="l" rtl="0">
              <a:lnSpc>
                <a:spcPct val="60000"/>
              </a:lnSpc>
              <a:spcBef>
                <a:spcPts val="160"/>
              </a:spcBef>
              <a:spcAft>
                <a:spcPts val="0"/>
              </a:spcAft>
              <a:buClr>
                <a:schemeClr val="dk1"/>
              </a:buClr>
              <a:buSzPts val="800"/>
              <a:buNone/>
            </a:pPr>
            <a:endParaRPr sz="62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9" descr="WC.jpg"/>
          <p:cNvPicPr preferRelativeResize="0">
            <a:picLocks noGrp="1"/>
          </p:cNvPicPr>
          <p:nvPr>
            <p:ph type="body" idx="1"/>
          </p:nvPr>
        </p:nvPicPr>
        <p:blipFill rotWithShape="1">
          <a:blip r:embed="rId3">
            <a:alphaModFix/>
          </a:blip>
          <a:srcRect l="-337" r="109"/>
          <a:stretch/>
        </p:blipFill>
        <p:spPr>
          <a:xfrm>
            <a:off x="2349500" y="0"/>
            <a:ext cx="4330700" cy="68593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p:nvPr/>
        </p:nvSpPr>
        <p:spPr>
          <a:xfrm>
            <a:off x="734775" y="1458450"/>
            <a:ext cx="7837800" cy="1391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Exercise de compréhension</a:t>
            </a:r>
            <a:r>
              <a:rPr lang="en-US">
                <a:solidFill>
                  <a:srgbClr val="00527D"/>
                </a:solidFill>
              </a:rPr>
              <a:t>		</a:t>
            </a:r>
            <a:endParaRPr>
              <a:solidFill>
                <a:srgbClr val="00527D"/>
              </a:solidFill>
            </a:endParaRPr>
          </a:p>
        </p:txBody>
      </p:sp>
      <p:sp>
        <p:nvSpPr>
          <p:cNvPr id="149" name="Google Shape;149;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ctr" rtl="0">
              <a:lnSpc>
                <a:spcPct val="100000"/>
              </a:lnSpc>
              <a:spcBef>
                <a:spcPts val="0"/>
              </a:spcBef>
              <a:spcAft>
                <a:spcPts val="0"/>
              </a:spcAft>
              <a:buClr>
                <a:schemeClr val="dk1"/>
              </a:buClr>
              <a:buSzPts val="3200"/>
              <a:buNone/>
            </a:pPr>
            <a:r>
              <a:rPr lang="en-US"/>
              <a:t>A Trouvez les 6 autres adjectifs en français et traduisez-les en anglais</a:t>
            </a:r>
            <a:endParaRPr/>
          </a:p>
          <a:p>
            <a:pPr marL="342900" lvl="0" indent="-3429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None/>
            </a:pPr>
            <a:endParaRPr/>
          </a:p>
        </p:txBody>
      </p:sp>
      <p:graphicFrame>
        <p:nvGraphicFramePr>
          <p:cNvPr id="150" name="Google Shape;150;p10"/>
          <p:cNvGraphicFramePr/>
          <p:nvPr/>
        </p:nvGraphicFramePr>
        <p:xfrm>
          <a:off x="1282700" y="3029875"/>
          <a:ext cx="3000000" cy="3000000"/>
        </p:xfrm>
        <a:graphic>
          <a:graphicData uri="http://schemas.openxmlformats.org/drawingml/2006/table">
            <a:tbl>
              <a:tblPr firstRow="1" bandRow="1">
                <a:noFill/>
                <a:tableStyleId>{2280A27C-FA0B-47CE-8856-274A1F3884DA}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589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Français</a:t>
                      </a:r>
                      <a:endParaRPr sz="18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Anglais</a:t>
                      </a:r>
                      <a:endParaRPr sz="1800" b="1"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mondiale</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world</a:t>
                      </a:r>
                      <a:endParaRPr sz="1800" u="none" strike="noStrike" cap="none"/>
                    </a:p>
                  </a:txBody>
                  <a:tcPr marL="91450" marR="91450" marT="45725" marB="45725">
                    <a:solidFill>
                      <a:srgbClr val="FFFFFF"/>
                    </a:solidFill>
                  </a:tcPr>
                </a:tc>
                <a:extLst>
                  <a:ext uri="{0D108BD9-81ED-4DB2-BD59-A6C34878D82A}">
                    <a16:rowId xmlns:a16="http://schemas.microsoft.com/office/drawing/2014/main" val="10001"/>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2"/>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3"/>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4"/>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5"/>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1007</Words>
  <Application>Microsoft Office PowerPoint</Application>
  <PresentationFormat>On-screen Show (4:3)</PresentationFormat>
  <Paragraphs>112</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Lesson 1 – Les toilettes, un sujet sérieux! </vt:lpstr>
      <vt:lpstr>Les toilettes, un sujet sérieux</vt:lpstr>
      <vt:lpstr>La bonne réponse: le bidet</vt:lpstr>
      <vt:lpstr>La journée mondiale des toilettes</vt:lpstr>
      <vt:lpstr>PowerPoint Presentation</vt:lpstr>
      <vt:lpstr>Exercise de compréhension  </vt:lpstr>
      <vt:lpstr>Key facts and figures – true or false?</vt:lpstr>
      <vt:lpstr>Key facts and figures – true or false?</vt:lpstr>
      <vt:lpstr>PowerPoint Presentation</vt:lpstr>
      <vt:lpstr>PowerPoint Presentation</vt:lpstr>
      <vt:lpstr>Infographie </vt:lpstr>
      <vt:lpstr>Additional material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2</cp:revision>
  <dcterms:created xsi:type="dcterms:W3CDTF">2019-12-19T08:48:46Z</dcterms:created>
  <dcterms:modified xsi:type="dcterms:W3CDTF">2020-11-02T13:10:54Z</dcterms:modified>
</cp:coreProperties>
</file>