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7" r:id="rId23"/>
    <p:sldId id="276" r:id="rId2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j4sFm5QSwHqrzbAW+Zw05wpNR2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7" name="Google Shape;20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6" name="Google Shape;22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1" name="Google Shape;2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8" name="Google Shape;258;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6d356841a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6d356841a4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0" name="Google Shape;290;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6d356841a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6d356841a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d356841a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6d356841a4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1" name="Google Shape;12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0" name="Google Shape;15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7" name="Google Shape;157;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8" name="Google Shape;178;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2" name="Google Shape;82;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0" name="Google Shape;2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
        <p:cNvGrpSpPr/>
        <p:nvPr/>
      </p:nvGrpSpPr>
      <p:grpSpPr>
        <a:xfrm>
          <a:off x="0" y="0"/>
          <a:ext cx="0" cy="0"/>
          <a:chOff x="0" y="0"/>
          <a:chExt cx="0" cy="0"/>
        </a:xfrm>
      </p:grpSpPr>
      <p:sp>
        <p:nvSpPr>
          <p:cNvPr id="40" name="Google Shape;40;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8" name="Google Shape;4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1"/>
        <p:cNvGrpSpPr/>
        <p:nvPr/>
      </p:nvGrpSpPr>
      <p:grpSpPr>
        <a:xfrm>
          <a:off x="0" y="0"/>
          <a:ext cx="0" cy="0"/>
          <a:chOff x="0" y="0"/>
          <a:chExt cx="0" cy="0"/>
        </a:xfrm>
      </p:grpSpPr>
      <p:sp>
        <p:nvSpPr>
          <p:cNvPr id="52" name="Google Shape;5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 name="Google Shape;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BB56A"/>
        </a:solidFill>
        <a:effectLst/>
      </p:bgPr>
    </p:bg>
    <p:spTree>
      <p:nvGrpSpPr>
        <p:cNvPr id="1" name="Shape 23"/>
        <p:cNvGrpSpPr/>
        <p:nvPr/>
      </p:nvGrpSpPr>
      <p:grpSpPr>
        <a:xfrm>
          <a:off x="0" y="0"/>
          <a:ext cx="0" cy="0"/>
          <a:chOff x="0" y="0"/>
          <a:chExt cx="0" cy="0"/>
        </a:xfrm>
      </p:grpSpPr>
      <p:sp>
        <p:nvSpPr>
          <p:cNvPr id="24" name="Google Shape;2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wildlifetrusts.org/actions/how-make-seed-bomb"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p:nvPr/>
        </p:nvSpPr>
        <p:spPr>
          <a:xfrm>
            <a:off x="0" y="0"/>
            <a:ext cx="12192000" cy="6857999"/>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3" name="Google Shape;103;p1"/>
          <p:cNvPicPr preferRelativeResize="0"/>
          <p:nvPr/>
        </p:nvPicPr>
        <p:blipFill rotWithShape="1">
          <a:blip r:embed="rId3">
            <a:alphaModFix amt="50000"/>
          </a:blip>
          <a:srcRect t="10151" b="14849"/>
          <a:stretch/>
        </p:blipFill>
        <p:spPr>
          <a:xfrm>
            <a:off x="20" y="-1"/>
            <a:ext cx="12191980" cy="6857999"/>
          </a:xfrm>
          <a:prstGeom prst="rect">
            <a:avLst/>
          </a:prstGeom>
          <a:noFill/>
          <a:ln>
            <a:noFill/>
          </a:ln>
          <a:effectLst>
            <a:outerShdw blurRad="57150" dist="19050" dir="5400000" algn="bl" rotWithShape="0">
              <a:srgbClr val="3CB659">
                <a:alpha val="49803"/>
              </a:srgbClr>
            </a:outerShdw>
          </a:effectLst>
        </p:spPr>
      </p:pic>
      <p:sp>
        <p:nvSpPr>
          <p:cNvPr id="104" name="Google Shape;104;p1"/>
          <p:cNvSpPr txBox="1">
            <a:spLocks noGrp="1"/>
          </p:cNvSpPr>
          <p:nvPr>
            <p:ph type="ctr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6000"/>
              <a:buFont typeface="Calibri"/>
              <a:buNone/>
            </a:pPr>
            <a:r>
              <a:rPr lang="en-GB" b="1">
                <a:solidFill>
                  <a:srgbClr val="FFFFFF"/>
                </a:solidFill>
              </a:rPr>
              <a:t>KS3 </a:t>
            </a:r>
            <a:endParaRPr b="1">
              <a:solidFill>
                <a:srgbClr val="FFFFFF"/>
              </a:solidFill>
            </a:endParaRPr>
          </a:p>
        </p:txBody>
      </p:sp>
      <p:sp>
        <p:nvSpPr>
          <p:cNvPr id="105" name="Google Shape;105;p1"/>
          <p:cNvSpPr txBox="1">
            <a:spLocks noGrp="1"/>
          </p:cNvSpPr>
          <p:nvPr>
            <p:ph type="subTitle" idx="1"/>
          </p:nvPr>
        </p:nvSpPr>
        <p:spPr>
          <a:xfrm>
            <a:off x="1524000" y="4159404"/>
            <a:ext cx="9144000" cy="109839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FFFFFF"/>
              </a:buClr>
              <a:buSzPts val="2400"/>
              <a:buNone/>
            </a:pPr>
            <a:r>
              <a:rPr lang="en-GB" b="1">
                <a:solidFill>
                  <a:srgbClr val="FFFFFF"/>
                </a:solidFill>
              </a:rPr>
              <a:t>Interdependence: The role of pollinators in human food supply</a:t>
            </a:r>
            <a:endParaRPr b="1">
              <a:solidFill>
                <a:srgbClr val="FFFFFF"/>
              </a:solidFill>
            </a:endParaRPr>
          </a:p>
          <a:p>
            <a:pPr marL="0" lvl="0" indent="0" algn="ctr" rtl="0">
              <a:lnSpc>
                <a:spcPct val="90000"/>
              </a:lnSpc>
              <a:spcBef>
                <a:spcPts val="1000"/>
              </a:spcBef>
              <a:spcAft>
                <a:spcPts val="0"/>
              </a:spcAft>
              <a:buClr>
                <a:srgbClr val="FFFFFF"/>
              </a:buClr>
              <a:buSzPts val="2400"/>
              <a:buNone/>
            </a:pPr>
            <a:r>
              <a:rPr lang="en-GB" b="1">
                <a:solidFill>
                  <a:srgbClr val="FFFFFF"/>
                </a:solidFill>
              </a:rPr>
              <a:t>Lesson 1 of 2 </a:t>
            </a:r>
            <a:endParaRPr b="1">
              <a:solidFill>
                <a:srgbClr val="FFFFFF"/>
              </a:solidFill>
            </a:endParaRPr>
          </a:p>
        </p:txBody>
      </p:sp>
      <p:sp>
        <p:nvSpPr>
          <p:cNvPr id="106" name="Google Shape;106;p1"/>
          <p:cNvSpPr/>
          <p:nvPr/>
        </p:nvSpPr>
        <p:spPr>
          <a:xfrm>
            <a:off x="3264326" y="6562719"/>
            <a:ext cx="7592566"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Calibri"/>
                <a:ea typeface="Calibri"/>
                <a:cs typeface="Calibri"/>
                <a:sym typeface="Calibri"/>
              </a:rPr>
              <a:t>Attributed to  Brocken Inaglory - Own work, CC BY-SA 3.0,  https://commons.wikimedia.org/w/index.php?curid=2763658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p:nvPr/>
        </p:nvSpPr>
        <p:spPr>
          <a:xfrm>
            <a:off x="336884" y="321177"/>
            <a:ext cx="4332307" cy="6179552"/>
          </a:xfrm>
          <a:prstGeom prst="rect">
            <a:avLst/>
          </a:prstGeom>
          <a:solidFill>
            <a:srgbClr val="01693F"/>
          </a:solidFill>
          <a:ln w="127000" cap="sq" cmpd="thinThick">
            <a:solidFill>
              <a:srgbClr val="01693F">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2" name="Google Shape;192;p9"/>
          <p:cNvSpPr txBox="1">
            <a:spLocks noGrp="1"/>
          </p:cNvSpPr>
          <p:nvPr>
            <p:ph type="title"/>
          </p:nvPr>
        </p:nvSpPr>
        <p:spPr>
          <a:xfrm>
            <a:off x="674237" y="914400"/>
            <a:ext cx="36576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800"/>
              <a:buFont typeface="Calibri"/>
              <a:buNone/>
            </a:pPr>
            <a:r>
              <a:rPr lang="en-GB" sz="4800">
                <a:solidFill>
                  <a:srgbClr val="FFFFFF"/>
                </a:solidFill>
                <a:latin typeface="Calibri"/>
                <a:ea typeface="Calibri"/>
                <a:cs typeface="Calibri"/>
                <a:sym typeface="Calibri"/>
              </a:rPr>
              <a:t>Female sex cells – eggs, are inside the ovules.</a:t>
            </a:r>
            <a:endParaRPr/>
          </a:p>
        </p:txBody>
      </p:sp>
      <p:cxnSp>
        <p:nvCxnSpPr>
          <p:cNvPr id="193" name="Google Shape;193;p9"/>
          <p:cNvCxnSpPr/>
          <p:nvPr/>
        </p:nvCxnSpPr>
        <p:spPr>
          <a:xfrm>
            <a:off x="1191126" y="3910267"/>
            <a:ext cx="2586790" cy="0"/>
          </a:xfrm>
          <a:prstGeom prst="straightConnector1">
            <a:avLst/>
          </a:prstGeom>
          <a:noFill/>
          <a:ln w="22225" cap="flat" cmpd="sng">
            <a:solidFill>
              <a:srgbClr val="D9D9D9"/>
            </a:solidFill>
            <a:prstDash val="solid"/>
            <a:miter lim="800000"/>
            <a:headEnd type="none" w="sm" len="sm"/>
            <a:tailEnd type="none" w="sm" len="sm"/>
          </a:ln>
        </p:spPr>
      </p:cxnSp>
      <p:pic>
        <p:nvPicPr>
          <p:cNvPr id="194" name="Google Shape;194;p9"/>
          <p:cNvPicPr preferRelativeResize="0">
            <a:picLocks noGrp="1"/>
          </p:cNvPicPr>
          <p:nvPr>
            <p:ph type="body" idx="1"/>
          </p:nvPr>
        </p:nvPicPr>
        <p:blipFill rotWithShape="1">
          <a:blip r:embed="rId3">
            <a:alphaModFix/>
          </a:blip>
          <a:srcRect/>
          <a:stretch/>
        </p:blipFill>
        <p:spPr>
          <a:xfrm>
            <a:off x="5593110" y="492573"/>
            <a:ext cx="5674968" cy="5880796"/>
          </a:xfrm>
          <a:prstGeom prst="rect">
            <a:avLst/>
          </a:prstGeom>
          <a:noFill/>
          <a:ln>
            <a:noFill/>
          </a:ln>
        </p:spPr>
      </p:pic>
      <p:sp>
        <p:nvSpPr>
          <p:cNvPr id="195" name="Google Shape;195;p9"/>
          <p:cNvSpPr/>
          <p:nvPr/>
        </p:nvSpPr>
        <p:spPr>
          <a:xfrm>
            <a:off x="5382594" y="6211669"/>
            <a:ext cx="680940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https://en.wikipedia.org/wiki/OvuleBy The original uploader was Tameeria at English Wikipedia. - Transferred from en.wikipedia to Commons., CC BY-SA 3.0, https://commons.wikimedia.org/w/index.php?curid=3784140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0"/>
          <p:cNvSpPr/>
          <p:nvPr/>
        </p:nvSpPr>
        <p:spPr>
          <a:xfrm>
            <a:off x="0" y="0"/>
            <a:ext cx="4654296" cy="6858000"/>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1" name="Google Shape;201;p10"/>
          <p:cNvSpPr txBox="1">
            <a:spLocks noGrp="1"/>
          </p:cNvSpPr>
          <p:nvPr>
            <p:ph type="title"/>
          </p:nvPr>
        </p:nvSpPr>
        <p:spPr>
          <a:xfrm>
            <a:off x="643467" y="228600"/>
            <a:ext cx="3514196" cy="2381211"/>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ts val="2520"/>
              <a:buFont typeface="Calibri"/>
              <a:buNone/>
            </a:pPr>
            <a:br>
              <a:rPr lang="en-GB" sz="2520">
                <a:solidFill>
                  <a:schemeClr val="lt1"/>
                </a:solidFill>
              </a:rPr>
            </a:br>
            <a:r>
              <a:rPr lang="en-GB" sz="2520">
                <a:solidFill>
                  <a:schemeClr val="lt1"/>
                </a:solidFill>
              </a:rPr>
              <a:t>Fertilization happens after male pollen is transferred to the stigma. </a:t>
            </a:r>
            <a:br>
              <a:rPr lang="en-GB" sz="2520">
                <a:solidFill>
                  <a:schemeClr val="lt1"/>
                </a:solidFill>
              </a:rPr>
            </a:br>
            <a:br>
              <a:rPr lang="en-GB" sz="2520">
                <a:solidFill>
                  <a:schemeClr val="lt1"/>
                </a:solidFill>
              </a:rPr>
            </a:br>
            <a:r>
              <a:rPr lang="en-GB" sz="2520">
                <a:solidFill>
                  <a:schemeClr val="lt1"/>
                </a:solidFill>
              </a:rPr>
              <a:t>This transfer is called </a:t>
            </a:r>
            <a:r>
              <a:rPr lang="en-GB" sz="2790" b="1">
                <a:solidFill>
                  <a:schemeClr val="lt1"/>
                </a:solidFill>
              </a:rPr>
              <a:t>pollination</a:t>
            </a:r>
            <a:br>
              <a:rPr lang="en-GB" sz="2520">
                <a:solidFill>
                  <a:schemeClr val="lt1"/>
                </a:solidFill>
              </a:rPr>
            </a:br>
            <a:endParaRPr sz="2520">
              <a:solidFill>
                <a:schemeClr val="lt1"/>
              </a:solidFill>
              <a:latin typeface="Calibri"/>
              <a:ea typeface="Calibri"/>
              <a:cs typeface="Calibri"/>
              <a:sym typeface="Calibri"/>
            </a:endParaRPr>
          </a:p>
        </p:txBody>
      </p:sp>
      <p:sp>
        <p:nvSpPr>
          <p:cNvPr id="202" name="Google Shape;202;p10"/>
          <p:cNvSpPr txBox="1"/>
          <p:nvPr/>
        </p:nvSpPr>
        <p:spPr>
          <a:xfrm>
            <a:off x="5310689" y="6311478"/>
            <a:ext cx="5686267" cy="54652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Attributed to  Brocken Inaglory - Own work, CC BY-SA 3.0 https://commons.wikimedia.org/w/index.php?curid=2763658</a:t>
            </a:r>
            <a:endParaRPr sz="1400" b="0" i="0" u="none" strike="noStrike" cap="none">
              <a:solidFill>
                <a:srgbClr val="000000"/>
              </a:solidFill>
              <a:latin typeface="Arial"/>
              <a:ea typeface="Arial"/>
              <a:cs typeface="Arial"/>
              <a:sym typeface="Arial"/>
            </a:endParaRPr>
          </a:p>
        </p:txBody>
      </p:sp>
      <p:pic>
        <p:nvPicPr>
          <p:cNvPr id="203" name="Google Shape;203;p10" descr="A cactus with a yellow flower&#10;&#10;Description automatically generated"/>
          <p:cNvPicPr preferRelativeResize="0">
            <a:picLocks noGrp="1"/>
          </p:cNvPicPr>
          <p:nvPr>
            <p:ph type="body" idx="1"/>
          </p:nvPr>
        </p:nvPicPr>
        <p:blipFill rotWithShape="1">
          <a:blip r:embed="rId3">
            <a:alphaModFix/>
          </a:blip>
          <a:srcRect/>
          <a:stretch/>
        </p:blipFill>
        <p:spPr>
          <a:xfrm>
            <a:off x="5310689" y="902928"/>
            <a:ext cx="6250769" cy="4688076"/>
          </a:xfrm>
          <a:prstGeom prst="rect">
            <a:avLst/>
          </a:prstGeom>
          <a:noFill/>
          <a:ln>
            <a:noFill/>
          </a:ln>
        </p:spPr>
      </p:pic>
      <p:sp>
        <p:nvSpPr>
          <p:cNvPr id="204" name="Google Shape;204;p10"/>
          <p:cNvSpPr/>
          <p:nvPr/>
        </p:nvSpPr>
        <p:spPr>
          <a:xfrm>
            <a:off x="643467" y="3743325"/>
            <a:ext cx="3305519" cy="2731056"/>
          </a:xfrm>
          <a:prstGeom prst="star6">
            <a:avLst>
              <a:gd name="adj" fmla="val 28868"/>
              <a:gd name="hf" fmla="val 115470"/>
            </a:avLst>
          </a:prstGeom>
          <a:solidFill>
            <a:srgbClr val="5BB5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Can you see which animal is pollinating the flower?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p:nvPr/>
        </p:nvSpPr>
        <p:spPr>
          <a:xfrm>
            <a:off x="336884" y="321177"/>
            <a:ext cx="4332307" cy="6179552"/>
          </a:xfrm>
          <a:prstGeom prst="rect">
            <a:avLst/>
          </a:prstGeom>
          <a:solidFill>
            <a:srgbClr val="01693F"/>
          </a:solidFill>
          <a:ln w="127000" cap="sq" cmpd="thinThick">
            <a:solidFill>
              <a:srgbClr val="01693F">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11"/>
          <p:cNvSpPr txBox="1">
            <a:spLocks noGrp="1"/>
          </p:cNvSpPr>
          <p:nvPr>
            <p:ph type="title"/>
          </p:nvPr>
        </p:nvSpPr>
        <p:spPr>
          <a:xfrm>
            <a:off x="674237" y="914400"/>
            <a:ext cx="36576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4800"/>
              <a:buFont typeface="Calibri"/>
              <a:buNone/>
            </a:pPr>
            <a:r>
              <a:rPr lang="en-GB" sz="4800">
                <a:solidFill>
                  <a:srgbClr val="FFFFFF"/>
                </a:solidFill>
                <a:latin typeface="Calibri"/>
                <a:ea typeface="Calibri"/>
                <a:cs typeface="Calibri"/>
                <a:sym typeface="Calibri"/>
              </a:rPr>
              <a:t>Fruits form around fertilised seeds.</a:t>
            </a:r>
            <a:endParaRPr/>
          </a:p>
        </p:txBody>
      </p:sp>
      <p:cxnSp>
        <p:nvCxnSpPr>
          <p:cNvPr id="211" name="Google Shape;211;p11"/>
          <p:cNvCxnSpPr/>
          <p:nvPr/>
        </p:nvCxnSpPr>
        <p:spPr>
          <a:xfrm>
            <a:off x="1191126" y="3910267"/>
            <a:ext cx="2586790" cy="0"/>
          </a:xfrm>
          <a:prstGeom prst="straightConnector1">
            <a:avLst/>
          </a:prstGeom>
          <a:noFill/>
          <a:ln w="22225" cap="flat" cmpd="sng">
            <a:solidFill>
              <a:srgbClr val="D9D9D9"/>
            </a:solidFill>
            <a:prstDash val="solid"/>
            <a:miter lim="800000"/>
            <a:headEnd type="none" w="sm" len="sm"/>
            <a:tailEnd type="none" w="sm" len="sm"/>
          </a:ln>
        </p:spPr>
      </p:cxnSp>
      <p:pic>
        <p:nvPicPr>
          <p:cNvPr id="212" name="Google Shape;212;p11"/>
          <p:cNvPicPr preferRelativeResize="0">
            <a:picLocks noGrp="1"/>
          </p:cNvPicPr>
          <p:nvPr>
            <p:ph type="body" idx="1"/>
          </p:nvPr>
        </p:nvPicPr>
        <p:blipFill rotWithShape="1">
          <a:blip r:embed="rId3">
            <a:alphaModFix/>
          </a:blip>
          <a:srcRect/>
          <a:stretch/>
        </p:blipFill>
        <p:spPr>
          <a:xfrm>
            <a:off x="5153822" y="1245725"/>
            <a:ext cx="6553545" cy="4374491"/>
          </a:xfrm>
          <a:prstGeom prst="rect">
            <a:avLst/>
          </a:prstGeom>
          <a:noFill/>
          <a:ln>
            <a:noFill/>
          </a:ln>
        </p:spPr>
      </p:pic>
      <p:sp>
        <p:nvSpPr>
          <p:cNvPr id="213" name="Google Shape;213;p11"/>
          <p:cNvSpPr/>
          <p:nvPr/>
        </p:nvSpPr>
        <p:spPr>
          <a:xfrm>
            <a:off x="5611367" y="6500729"/>
            <a:ext cx="6096000"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Attribution not necessary https://pixabay.com/photos/tomatoes-red-salad-food-fresh-769999/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2"/>
          <p:cNvSpPr/>
          <p:nvPr/>
        </p:nvSpPr>
        <p:spPr>
          <a:xfrm>
            <a:off x="327546" y="4572000"/>
            <a:ext cx="7058307" cy="1964266"/>
          </a:xfrm>
          <a:prstGeom prst="rect">
            <a:avLst/>
          </a:prstGeom>
          <a:solidFill>
            <a:srgbClr val="657C4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19" name="Google Shape;219;p12"/>
          <p:cNvSpPr txBox="1">
            <a:spLocks noGrp="1"/>
          </p:cNvSpPr>
          <p:nvPr>
            <p:ph type="title"/>
          </p:nvPr>
        </p:nvSpPr>
        <p:spPr>
          <a:xfrm>
            <a:off x="524256" y="4767072"/>
            <a:ext cx="6594189" cy="162521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rgbClr val="FFFFFF"/>
              </a:buClr>
              <a:buSzPts val="4400"/>
              <a:buFont typeface="Calibri"/>
              <a:buNone/>
            </a:pPr>
            <a:r>
              <a:rPr lang="en-GB">
                <a:solidFill>
                  <a:srgbClr val="FFFFFF"/>
                </a:solidFill>
              </a:rPr>
              <a:t>Some plants are pollinated by the wind</a:t>
            </a:r>
            <a:endParaRPr/>
          </a:p>
        </p:txBody>
      </p:sp>
      <p:pic>
        <p:nvPicPr>
          <p:cNvPr id="220" name="Google Shape;220;p12"/>
          <p:cNvPicPr preferRelativeResize="0"/>
          <p:nvPr/>
        </p:nvPicPr>
        <p:blipFill rotWithShape="1">
          <a:blip r:embed="rId3">
            <a:alphaModFix/>
          </a:blip>
          <a:srcRect t="8367" r="1" b="4455"/>
          <a:stretch/>
        </p:blipFill>
        <p:spPr>
          <a:xfrm>
            <a:off x="327547" y="321733"/>
            <a:ext cx="7058306" cy="4107392"/>
          </a:xfrm>
          <a:prstGeom prst="rect">
            <a:avLst/>
          </a:prstGeom>
          <a:noFill/>
          <a:ln>
            <a:noFill/>
          </a:ln>
        </p:spPr>
      </p:pic>
      <p:sp>
        <p:nvSpPr>
          <p:cNvPr id="221" name="Google Shape;221;p12"/>
          <p:cNvSpPr/>
          <p:nvPr/>
        </p:nvSpPr>
        <p:spPr>
          <a:xfrm>
            <a:off x="7534655" y="321732"/>
            <a:ext cx="4335613" cy="6214534"/>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2" name="Google Shape;222;p12"/>
          <p:cNvSpPr txBox="1">
            <a:spLocks noGrp="1"/>
          </p:cNvSpPr>
          <p:nvPr>
            <p:ph type="body" idx="1"/>
          </p:nvPr>
        </p:nvSpPr>
        <p:spPr>
          <a:xfrm>
            <a:off x="8029319" y="917725"/>
            <a:ext cx="3424739" cy="4852362"/>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FFFFFF"/>
              </a:buClr>
              <a:buSzPts val="2000"/>
              <a:buChar char="•"/>
            </a:pPr>
            <a:r>
              <a:rPr lang="en-GB" sz="2000">
                <a:solidFill>
                  <a:srgbClr val="FFFFFF"/>
                </a:solidFill>
              </a:rPr>
              <a:t>How else could pollen get from one plant to another?</a:t>
            </a:r>
            <a:endParaRPr/>
          </a:p>
        </p:txBody>
      </p:sp>
      <p:sp>
        <p:nvSpPr>
          <p:cNvPr id="223" name="Google Shape;223;p12"/>
          <p:cNvSpPr/>
          <p:nvPr/>
        </p:nvSpPr>
        <p:spPr>
          <a:xfrm>
            <a:off x="1438655" y="6561194"/>
            <a:ext cx="609600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No attribution necessary https://pixabay.com/photos/plant-pollen-pollination-flower-692141/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3"/>
          <p:cNvSpPr/>
          <p:nvPr/>
        </p:nvSpPr>
        <p:spPr>
          <a:xfrm>
            <a:off x="0" y="1"/>
            <a:ext cx="12191999" cy="6858000"/>
          </a:xfrm>
          <a:prstGeom prst="rect">
            <a:avLst/>
          </a:pr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13"/>
          <p:cNvSpPr txBox="1">
            <a:spLocks noGrp="1"/>
          </p:cNvSpPr>
          <p:nvPr>
            <p:ph type="title"/>
          </p:nvPr>
        </p:nvSpPr>
        <p:spPr>
          <a:xfrm>
            <a:off x="838200" y="495390"/>
            <a:ext cx="5257800" cy="170992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2800"/>
              <a:buFont typeface="Calibri"/>
              <a:buNone/>
            </a:pPr>
            <a:r>
              <a:rPr lang="en-GB" sz="3000" b="1">
                <a:solidFill>
                  <a:srgbClr val="5BB56A"/>
                </a:solidFill>
              </a:rPr>
              <a:t>Many plants can not be pollinated by wind, instead they attract pollinating insects such as bees and butterflies.</a:t>
            </a:r>
            <a:endParaRPr sz="3000" b="1">
              <a:solidFill>
                <a:srgbClr val="5BB56A"/>
              </a:solidFill>
            </a:endParaRPr>
          </a:p>
        </p:txBody>
      </p:sp>
      <p:pic>
        <p:nvPicPr>
          <p:cNvPr id="230" name="Google Shape;230;p13"/>
          <p:cNvPicPr preferRelativeResize="0"/>
          <p:nvPr/>
        </p:nvPicPr>
        <p:blipFill rotWithShape="1">
          <a:blip r:embed="rId3">
            <a:alphaModFix/>
          </a:blip>
          <a:srcRect t="17304" r="-3" b="-3"/>
          <a:stretch/>
        </p:blipFill>
        <p:spPr>
          <a:xfrm>
            <a:off x="5926239" y="10"/>
            <a:ext cx="6265760" cy="1709918"/>
          </a:xfrm>
          <a:custGeom>
            <a:avLst/>
            <a:gdLst/>
            <a:ahLst/>
            <a:cxnLst/>
            <a:rect l="l" t="t" r="r" b="b"/>
            <a:pathLst>
              <a:path w="6265760" h="1709928" extrusionOk="0">
                <a:moveTo>
                  <a:pt x="0" y="0"/>
                </a:moveTo>
                <a:lnTo>
                  <a:pt x="6265760" y="0"/>
                </a:lnTo>
                <a:lnTo>
                  <a:pt x="6265760" y="1709928"/>
                </a:lnTo>
                <a:lnTo>
                  <a:pt x="795246" y="1709928"/>
                </a:lnTo>
                <a:lnTo>
                  <a:pt x="790682" y="1700078"/>
                </a:lnTo>
                <a:lnTo>
                  <a:pt x="787724" y="1700078"/>
                </a:lnTo>
                <a:close/>
              </a:path>
            </a:pathLst>
          </a:custGeom>
          <a:noFill/>
          <a:ln>
            <a:noFill/>
          </a:ln>
        </p:spPr>
      </p:pic>
      <p:sp>
        <p:nvSpPr>
          <p:cNvPr id="231" name="Google Shape;231;p13"/>
          <p:cNvSpPr txBox="1">
            <a:spLocks noGrp="1"/>
          </p:cNvSpPr>
          <p:nvPr>
            <p:ph type="body" idx="1"/>
          </p:nvPr>
        </p:nvSpPr>
        <p:spPr>
          <a:xfrm>
            <a:off x="838200" y="2830436"/>
            <a:ext cx="5707500" cy="2579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GB" sz="2400" b="1">
                <a:solidFill>
                  <a:srgbClr val="5BB56A"/>
                </a:solidFill>
              </a:rPr>
              <a:t>Why do you think the insects go to the flowers?</a:t>
            </a:r>
            <a:endParaRPr sz="2400" b="1">
              <a:solidFill>
                <a:srgbClr val="5BB56A"/>
              </a:solidFill>
            </a:endParaRPr>
          </a:p>
          <a:p>
            <a:pPr marL="0" lvl="0" indent="0" algn="l" rtl="0">
              <a:lnSpc>
                <a:spcPct val="90000"/>
              </a:lnSpc>
              <a:spcBef>
                <a:spcPts val="1000"/>
              </a:spcBef>
              <a:spcAft>
                <a:spcPts val="0"/>
              </a:spcAft>
              <a:buClr>
                <a:schemeClr val="lt1"/>
              </a:buClr>
              <a:buSzPts val="2000"/>
              <a:buNone/>
            </a:pPr>
            <a:r>
              <a:rPr lang="en-GB" sz="2400" b="1">
                <a:solidFill>
                  <a:srgbClr val="5BB56A"/>
                </a:solidFill>
              </a:rPr>
              <a:t>What would happen if the number of bees and butterflies dropped?</a:t>
            </a:r>
            <a:endParaRPr sz="2400" b="1">
              <a:solidFill>
                <a:srgbClr val="5BB56A"/>
              </a:solidFill>
            </a:endParaRPr>
          </a:p>
        </p:txBody>
      </p:sp>
      <p:pic>
        <p:nvPicPr>
          <p:cNvPr id="232" name="Google Shape;232;p13"/>
          <p:cNvPicPr preferRelativeResize="0"/>
          <p:nvPr/>
        </p:nvPicPr>
        <p:blipFill rotWithShape="1">
          <a:blip r:embed="rId4">
            <a:alphaModFix/>
          </a:blip>
          <a:srcRect t="40266" r="-2" b="12904"/>
          <a:stretch/>
        </p:blipFill>
        <p:spPr>
          <a:xfrm>
            <a:off x="6721487" y="1709929"/>
            <a:ext cx="5470513" cy="1709928"/>
          </a:xfrm>
          <a:custGeom>
            <a:avLst/>
            <a:gdLst/>
            <a:ahLst/>
            <a:cxnLst/>
            <a:rect l="l" t="t" r="r" b="b"/>
            <a:pathLst>
              <a:path w="5470513" h="1709928" extrusionOk="0">
                <a:moveTo>
                  <a:pt x="0" y="0"/>
                </a:moveTo>
                <a:lnTo>
                  <a:pt x="5470513" y="0"/>
                </a:lnTo>
                <a:lnTo>
                  <a:pt x="5470513" y="1709928"/>
                </a:lnTo>
                <a:lnTo>
                  <a:pt x="792289" y="1709928"/>
                </a:lnTo>
                <a:close/>
              </a:path>
            </a:pathLst>
          </a:custGeom>
          <a:noFill/>
          <a:ln>
            <a:noFill/>
          </a:ln>
        </p:spPr>
      </p:pic>
      <p:pic>
        <p:nvPicPr>
          <p:cNvPr id="233" name="Google Shape;233;p13"/>
          <p:cNvPicPr preferRelativeResize="0"/>
          <p:nvPr/>
        </p:nvPicPr>
        <p:blipFill rotWithShape="1">
          <a:blip r:embed="rId5">
            <a:alphaModFix/>
          </a:blip>
          <a:srcRect t="6268" r="-3" b="14771"/>
          <a:stretch/>
        </p:blipFill>
        <p:spPr>
          <a:xfrm>
            <a:off x="7509464" y="3410554"/>
            <a:ext cx="4682536" cy="1709928"/>
          </a:xfrm>
          <a:custGeom>
            <a:avLst/>
            <a:gdLst/>
            <a:ahLst/>
            <a:cxnLst/>
            <a:rect l="l" t="t" r="r" b="b"/>
            <a:pathLst>
              <a:path w="4682536" h="1709928" extrusionOk="0">
                <a:moveTo>
                  <a:pt x="0" y="0"/>
                </a:moveTo>
                <a:lnTo>
                  <a:pt x="4682536" y="0"/>
                </a:lnTo>
                <a:lnTo>
                  <a:pt x="4682536" y="1709928"/>
                </a:lnTo>
                <a:lnTo>
                  <a:pt x="792291" y="1709928"/>
                </a:lnTo>
                <a:lnTo>
                  <a:pt x="404649" y="873316"/>
                </a:lnTo>
                <a:lnTo>
                  <a:pt x="404648" y="873316"/>
                </a:lnTo>
                <a:close/>
              </a:path>
            </a:pathLst>
          </a:custGeom>
          <a:noFill/>
          <a:ln>
            <a:noFill/>
          </a:ln>
        </p:spPr>
      </p:pic>
      <p:pic>
        <p:nvPicPr>
          <p:cNvPr id="234" name="Google Shape;234;p13" descr="A yellow and orange flower&#10;&#10;Description automatically generated"/>
          <p:cNvPicPr preferRelativeResize="0"/>
          <p:nvPr/>
        </p:nvPicPr>
        <p:blipFill rotWithShape="1">
          <a:blip r:embed="rId6">
            <a:alphaModFix/>
          </a:blip>
          <a:srcRect t="36607" r="1" b="9609"/>
          <a:stretch/>
        </p:blipFill>
        <p:spPr>
          <a:xfrm>
            <a:off x="7352035" y="5120483"/>
            <a:ext cx="4839964" cy="1737518"/>
          </a:xfrm>
          <a:custGeom>
            <a:avLst/>
            <a:gdLst/>
            <a:ahLst/>
            <a:cxnLst/>
            <a:rect l="l" t="t" r="r" b="b"/>
            <a:pathLst>
              <a:path w="4839964" h="1737518" extrusionOk="0">
                <a:moveTo>
                  <a:pt x="949721" y="0"/>
                </a:moveTo>
                <a:lnTo>
                  <a:pt x="4839964" y="0"/>
                </a:lnTo>
                <a:lnTo>
                  <a:pt x="4839964" y="1737518"/>
                </a:lnTo>
                <a:lnTo>
                  <a:pt x="0" y="1737518"/>
                </a:lnTo>
                <a:lnTo>
                  <a:pt x="0" y="1737517"/>
                </a:lnTo>
                <a:lnTo>
                  <a:pt x="1750164" y="1737517"/>
                </a:lnTo>
                <a:lnTo>
                  <a:pt x="1750164" y="1737516"/>
                </a:lnTo>
                <a:lnTo>
                  <a:pt x="1754794" y="1737516"/>
                </a:lnTo>
                <a:close/>
              </a:path>
            </a:pathLst>
          </a:custGeom>
          <a:noFill/>
          <a:ln>
            <a:noFill/>
          </a:ln>
        </p:spPr>
      </p:pic>
      <p:sp>
        <p:nvSpPr>
          <p:cNvPr id="235" name="Google Shape;235;p13"/>
          <p:cNvSpPr/>
          <p:nvPr/>
        </p:nvSpPr>
        <p:spPr>
          <a:xfrm>
            <a:off x="1173057" y="6530040"/>
            <a:ext cx="556299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lt1"/>
                </a:solidFill>
                <a:latin typeface="Calibri"/>
                <a:ea typeface="Calibri"/>
                <a:cs typeface="Calibri"/>
                <a:sym typeface="Calibri"/>
              </a:rPr>
              <a:t>No attribution necessary all on pixabay eg https://pixabay.com/images/search/nectar/</a:t>
            </a:r>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4"/>
          <p:cNvSpPr/>
          <p:nvPr/>
        </p:nvSpPr>
        <p:spPr>
          <a:xfrm>
            <a:off x="4708357" y="3509963"/>
            <a:ext cx="7092215" cy="2967839"/>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p14"/>
          <p:cNvSpPr txBox="1">
            <a:spLocks noGrp="1"/>
          </p:cNvSpPr>
          <p:nvPr>
            <p:ph type="title"/>
          </p:nvPr>
        </p:nvSpPr>
        <p:spPr>
          <a:xfrm>
            <a:off x="5021821" y="3812954"/>
            <a:ext cx="6465287" cy="15160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800"/>
              <a:buFont typeface="Calibri"/>
              <a:buNone/>
            </a:pPr>
            <a:r>
              <a:rPr lang="en-GB" sz="4800">
                <a:solidFill>
                  <a:srgbClr val="FFFFFF"/>
                </a:solidFill>
                <a:latin typeface="Calibri"/>
                <a:ea typeface="Calibri"/>
                <a:cs typeface="Calibri"/>
                <a:sym typeface="Calibri"/>
              </a:rPr>
              <a:t>Plants feed the world.</a:t>
            </a:r>
            <a:endParaRPr/>
          </a:p>
        </p:txBody>
      </p:sp>
      <p:pic>
        <p:nvPicPr>
          <p:cNvPr id="242" name="Google Shape;242;p14"/>
          <p:cNvPicPr preferRelativeResize="0"/>
          <p:nvPr/>
        </p:nvPicPr>
        <p:blipFill rotWithShape="1">
          <a:blip r:embed="rId3">
            <a:alphaModFix/>
          </a:blip>
          <a:srcRect l="8444" r="-4" b="-4"/>
          <a:stretch/>
        </p:blipFill>
        <p:spPr>
          <a:xfrm>
            <a:off x="317635" y="321733"/>
            <a:ext cx="4151681" cy="3026834"/>
          </a:xfrm>
          <a:prstGeom prst="rect">
            <a:avLst/>
          </a:prstGeom>
          <a:noFill/>
          <a:ln>
            <a:noFill/>
          </a:ln>
        </p:spPr>
      </p:pic>
      <p:pic>
        <p:nvPicPr>
          <p:cNvPr id="243" name="Google Shape;243;p14"/>
          <p:cNvPicPr preferRelativeResize="0">
            <a:picLocks noGrp="1"/>
          </p:cNvPicPr>
          <p:nvPr>
            <p:ph type="body" idx="1"/>
          </p:nvPr>
        </p:nvPicPr>
        <p:blipFill rotWithShape="1">
          <a:blip r:embed="rId4">
            <a:alphaModFix/>
          </a:blip>
          <a:srcRect l="20861" r="1" b="1"/>
          <a:stretch/>
        </p:blipFill>
        <p:spPr>
          <a:xfrm>
            <a:off x="4638955" y="321733"/>
            <a:ext cx="3539976" cy="2985818"/>
          </a:xfrm>
          <a:prstGeom prst="rect">
            <a:avLst/>
          </a:prstGeom>
          <a:noFill/>
          <a:ln>
            <a:noFill/>
          </a:ln>
        </p:spPr>
      </p:pic>
      <p:pic>
        <p:nvPicPr>
          <p:cNvPr id="244" name="Google Shape;244;p14"/>
          <p:cNvPicPr preferRelativeResize="0"/>
          <p:nvPr/>
        </p:nvPicPr>
        <p:blipFill rotWithShape="1">
          <a:blip r:embed="rId5">
            <a:alphaModFix/>
          </a:blip>
          <a:srcRect r="20959" b="1"/>
          <a:stretch/>
        </p:blipFill>
        <p:spPr>
          <a:xfrm>
            <a:off x="8348570" y="321734"/>
            <a:ext cx="3535590" cy="2985818"/>
          </a:xfrm>
          <a:prstGeom prst="rect">
            <a:avLst/>
          </a:prstGeom>
          <a:noFill/>
          <a:ln>
            <a:noFill/>
          </a:ln>
        </p:spPr>
      </p:pic>
      <p:cxnSp>
        <p:nvCxnSpPr>
          <p:cNvPr id="245" name="Google Shape;245;p14"/>
          <p:cNvCxnSpPr/>
          <p:nvPr/>
        </p:nvCxnSpPr>
        <p:spPr>
          <a:xfrm>
            <a:off x="5138287" y="5443086"/>
            <a:ext cx="6400800" cy="0"/>
          </a:xfrm>
          <a:prstGeom prst="straightConnector1">
            <a:avLst/>
          </a:prstGeom>
          <a:noFill/>
          <a:ln w="22225" cap="flat" cmpd="sng">
            <a:solidFill>
              <a:srgbClr val="D9D9D9"/>
            </a:solidFill>
            <a:prstDash val="solid"/>
            <a:miter lim="800000"/>
            <a:headEnd type="none" w="sm" len="sm"/>
            <a:tailEnd type="none" w="sm" len="sm"/>
          </a:ln>
        </p:spPr>
      </p:cxnSp>
      <p:pic>
        <p:nvPicPr>
          <p:cNvPr id="246" name="Google Shape;246;p14"/>
          <p:cNvPicPr preferRelativeResize="0"/>
          <p:nvPr/>
        </p:nvPicPr>
        <p:blipFill rotWithShape="1">
          <a:blip r:embed="rId6">
            <a:alphaModFix/>
          </a:blip>
          <a:srcRect l="14323" r="8015"/>
          <a:stretch/>
        </p:blipFill>
        <p:spPr>
          <a:xfrm>
            <a:off x="317635" y="3509433"/>
            <a:ext cx="4160452" cy="3026833"/>
          </a:xfrm>
          <a:prstGeom prst="rect">
            <a:avLst/>
          </a:prstGeom>
          <a:noFill/>
          <a:ln>
            <a:noFill/>
          </a:ln>
        </p:spPr>
      </p:pic>
      <p:sp>
        <p:nvSpPr>
          <p:cNvPr id="247" name="Google Shape;247;p14"/>
          <p:cNvSpPr/>
          <p:nvPr/>
        </p:nvSpPr>
        <p:spPr>
          <a:xfrm>
            <a:off x="610257" y="6516142"/>
            <a:ext cx="1159737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Attribution not necessary eg https://pixabay.com/photos/apple-red-red-apple-apple-orchard-2788599</a:t>
            </a:r>
            <a:r>
              <a:rPr lang="en-GB"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48" name="Google Shape;248;p14"/>
          <p:cNvSpPr/>
          <p:nvPr/>
        </p:nvSpPr>
        <p:spPr>
          <a:xfrm>
            <a:off x="5173575" y="5667925"/>
            <a:ext cx="64653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87 of the world’s leading food crops depend upon animal pollination.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5"/>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 name="Google Shape;254;p15"/>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15"/>
          <p:cNvSpPr txBox="1">
            <a:spLocks noGrp="1"/>
          </p:cNvSpPr>
          <p:nvPr>
            <p:ph type="title"/>
          </p:nvPr>
        </p:nvSpPr>
        <p:spPr>
          <a:xfrm>
            <a:off x="2555631" y="1441938"/>
            <a:ext cx="7080738" cy="3974124"/>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C0C0C"/>
              </a:buClr>
              <a:buSzPts val="4860"/>
              <a:buFont typeface="Calibri"/>
              <a:buNone/>
            </a:pPr>
            <a:r>
              <a:rPr lang="en-GB" sz="4860" b="1">
                <a:solidFill>
                  <a:srgbClr val="5BB56A"/>
                </a:solidFill>
              </a:rPr>
              <a:t>Design a great pizza</a:t>
            </a:r>
            <a:br>
              <a:rPr lang="en-GB" sz="4860" b="1">
                <a:solidFill>
                  <a:srgbClr val="5BB56A"/>
                </a:solidFill>
              </a:rPr>
            </a:br>
            <a:r>
              <a:rPr lang="en-GB" sz="4860" b="1">
                <a:solidFill>
                  <a:srgbClr val="5BB56A"/>
                </a:solidFill>
              </a:rPr>
              <a:t>choose from these ingredients:</a:t>
            </a:r>
            <a:br>
              <a:rPr lang="en-GB" sz="4860" b="1">
                <a:solidFill>
                  <a:srgbClr val="5BB56A"/>
                </a:solidFill>
              </a:rPr>
            </a:br>
            <a:r>
              <a:rPr lang="en-GB" sz="4860" b="1">
                <a:solidFill>
                  <a:srgbClr val="5BB56A"/>
                </a:solidFill>
              </a:rPr>
              <a:t>wheat flour base, tomato sauce, olives, mushrooms, cheese, peppers, aubergine, onion, salt, oregano.</a:t>
            </a:r>
            <a:br>
              <a:rPr lang="en-GB" sz="4860" b="1">
                <a:solidFill>
                  <a:srgbClr val="3CB659"/>
                </a:solidFill>
              </a:rPr>
            </a:br>
            <a:r>
              <a:rPr lang="en-GB" sz="4860" b="1">
                <a:solidFill>
                  <a:srgbClr val="3CB659"/>
                </a:solidFill>
              </a:rPr>
              <a:t> </a:t>
            </a:r>
            <a:endParaRPr b="1">
              <a:solidFill>
                <a:srgbClr val="3CB6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6"/>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16"/>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16"/>
          <p:cNvSpPr txBox="1">
            <a:spLocks noGrp="1"/>
          </p:cNvSpPr>
          <p:nvPr>
            <p:ph type="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5400"/>
              <a:buFont typeface="Calibri"/>
              <a:buNone/>
            </a:pPr>
            <a:r>
              <a:rPr lang="en-GB" sz="5400" b="1">
                <a:solidFill>
                  <a:srgbClr val="5BB56A"/>
                </a:solidFill>
              </a:rPr>
              <a:t>What would your pizza be like if there were no insect pollinators?</a:t>
            </a:r>
            <a:br>
              <a:rPr lang="en-GB" sz="5400" b="1">
                <a:solidFill>
                  <a:srgbClr val="3CB659"/>
                </a:solidFill>
              </a:rPr>
            </a:br>
            <a:r>
              <a:rPr lang="en-GB" sz="5400" b="1">
                <a:solidFill>
                  <a:srgbClr val="3CB659"/>
                </a:solidFill>
              </a:rPr>
              <a:t> </a:t>
            </a:r>
            <a:endParaRPr b="1">
              <a:solidFill>
                <a:srgbClr val="3CB659"/>
              </a:solidFill>
            </a:endParaRPr>
          </a:p>
        </p:txBody>
      </p:sp>
      <p:pic>
        <p:nvPicPr>
          <p:cNvPr id="263" name="Google Shape;263;p16"/>
          <p:cNvPicPr preferRelativeResize="0"/>
          <p:nvPr/>
        </p:nvPicPr>
        <p:blipFill rotWithShape="1">
          <a:blip r:embed="rId3">
            <a:alphaModFix/>
          </a:blip>
          <a:srcRect/>
          <a:stretch/>
        </p:blipFill>
        <p:spPr>
          <a:xfrm>
            <a:off x="4949755" y="4655762"/>
            <a:ext cx="2292490" cy="1520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7"/>
          <p:cNvSpPr/>
          <p:nvPr/>
        </p:nvSpPr>
        <p:spPr>
          <a:xfrm>
            <a:off x="336884" y="321177"/>
            <a:ext cx="4332307" cy="6179552"/>
          </a:xfrm>
          <a:prstGeom prst="rect">
            <a:avLst/>
          </a:prstGeom>
          <a:solidFill>
            <a:srgbClr val="01693F"/>
          </a:solidFill>
          <a:ln w="127000" cap="sq" cmpd="thinThick">
            <a:solidFill>
              <a:srgbClr val="01693F">
                <a:alpha val="8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17"/>
          <p:cNvSpPr txBox="1">
            <a:spLocks noGrp="1"/>
          </p:cNvSpPr>
          <p:nvPr>
            <p:ph type="title"/>
          </p:nvPr>
        </p:nvSpPr>
        <p:spPr>
          <a:xfrm>
            <a:off x="674237" y="914400"/>
            <a:ext cx="3657600" cy="2887579"/>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FFFFFF"/>
              </a:buClr>
              <a:buSzPts val="3700"/>
              <a:buFont typeface="Calibri"/>
              <a:buNone/>
            </a:pPr>
            <a:r>
              <a:rPr lang="en-GB" sz="3700">
                <a:solidFill>
                  <a:srgbClr val="FFFFFF"/>
                </a:solidFill>
                <a:latin typeface="Calibri"/>
                <a:ea typeface="Calibri"/>
                <a:cs typeface="Calibri"/>
                <a:sym typeface="Calibri"/>
              </a:rPr>
              <a:t>Label the parts of your pizza which depend on bees and other insects.</a:t>
            </a:r>
            <a:endParaRPr/>
          </a:p>
        </p:txBody>
      </p:sp>
      <p:cxnSp>
        <p:nvCxnSpPr>
          <p:cNvPr id="270" name="Google Shape;270;p17"/>
          <p:cNvCxnSpPr/>
          <p:nvPr/>
        </p:nvCxnSpPr>
        <p:spPr>
          <a:xfrm>
            <a:off x="1191126" y="3910267"/>
            <a:ext cx="2586790" cy="0"/>
          </a:xfrm>
          <a:prstGeom prst="straightConnector1">
            <a:avLst/>
          </a:prstGeom>
          <a:noFill/>
          <a:ln w="22225" cap="flat" cmpd="sng">
            <a:solidFill>
              <a:srgbClr val="D9D9D9"/>
            </a:solidFill>
            <a:prstDash val="solid"/>
            <a:miter lim="800000"/>
            <a:headEnd type="none" w="sm" len="sm"/>
            <a:tailEnd type="none" w="sm" len="sm"/>
          </a:ln>
        </p:spPr>
      </p:cxnSp>
      <p:pic>
        <p:nvPicPr>
          <p:cNvPr id="271" name="Google Shape;271;p17"/>
          <p:cNvPicPr preferRelativeResize="0">
            <a:picLocks noGrp="1"/>
          </p:cNvPicPr>
          <p:nvPr>
            <p:ph type="body" idx="1"/>
          </p:nvPr>
        </p:nvPicPr>
        <p:blipFill rotWithShape="1">
          <a:blip r:embed="rId3">
            <a:alphaModFix/>
          </a:blip>
          <a:srcRect/>
          <a:stretch/>
        </p:blipFill>
        <p:spPr>
          <a:xfrm>
            <a:off x="5153822" y="1259500"/>
            <a:ext cx="6553545" cy="434694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8"/>
          <p:cNvPicPr preferRelativeResize="0"/>
          <p:nvPr/>
        </p:nvPicPr>
        <p:blipFill rotWithShape="1">
          <a:blip r:embed="rId3">
            <a:alphaModFix/>
          </a:blip>
          <a:srcRect l="9091" t="17996" b="9724"/>
          <a:stretch/>
        </p:blipFill>
        <p:spPr>
          <a:xfrm>
            <a:off x="20" y="10"/>
            <a:ext cx="12191980" cy="6857990"/>
          </a:xfrm>
          <a:prstGeom prst="rect">
            <a:avLst/>
          </a:prstGeom>
          <a:noFill/>
          <a:ln>
            <a:noFill/>
          </a:ln>
        </p:spPr>
      </p:pic>
      <p:sp>
        <p:nvSpPr>
          <p:cNvPr id="277" name="Google Shape;277;p18"/>
          <p:cNvSpPr/>
          <p:nvPr/>
        </p:nvSpPr>
        <p:spPr>
          <a:xfrm flipH="1">
            <a:off x="658278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8" name="Google Shape;278;p18"/>
          <p:cNvSpPr/>
          <p:nvPr/>
        </p:nvSpPr>
        <p:spPr>
          <a:xfrm flipH="1">
            <a:off x="6750141" y="-2"/>
            <a:ext cx="5441859"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rgbClr val="5BB5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9" name="Google Shape;279;p18"/>
          <p:cNvSpPr txBox="1">
            <a:spLocks noGrp="1"/>
          </p:cNvSpPr>
          <p:nvPr>
            <p:ph type="title"/>
          </p:nvPr>
        </p:nvSpPr>
        <p:spPr>
          <a:xfrm>
            <a:off x="7851031" y="632990"/>
            <a:ext cx="4062643" cy="10434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GB" sz="3600" b="1">
                <a:solidFill>
                  <a:srgbClr val="FFFFFF"/>
                </a:solidFill>
              </a:rPr>
              <a:t>Does this matter?</a:t>
            </a:r>
            <a:endParaRPr b="1">
              <a:solidFill>
                <a:srgbClr val="FFFFFF"/>
              </a:solidFill>
            </a:endParaRPr>
          </a:p>
        </p:txBody>
      </p:sp>
      <p:grpSp>
        <p:nvGrpSpPr>
          <p:cNvPr id="280" name="Google Shape;280;p18"/>
          <p:cNvGrpSpPr/>
          <p:nvPr/>
        </p:nvGrpSpPr>
        <p:grpSpPr>
          <a:xfrm>
            <a:off x="7625114" y="1855723"/>
            <a:ext cx="4054474" cy="2591382"/>
            <a:chOff x="4083" y="81351"/>
            <a:chExt cx="4054474" cy="2591382"/>
          </a:xfrm>
        </p:grpSpPr>
        <p:sp>
          <p:nvSpPr>
            <p:cNvPr id="281" name="Google Shape;281;p18"/>
            <p:cNvSpPr/>
            <p:nvPr/>
          </p:nvSpPr>
          <p:spPr>
            <a:xfrm>
              <a:off x="1321788" y="81351"/>
              <a:ext cx="1419065" cy="1335231"/>
            </a:xfrm>
            <a:prstGeom prst="rect">
              <a:avLst/>
            </a:prstGeom>
            <a:blipFill rotWithShape="1">
              <a:blip r:embed="rId4">
                <a:alphaModFix/>
              </a:blip>
              <a:stretch>
                <a:fillRect/>
              </a:stretch>
            </a:blip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18"/>
            <p:cNvSpPr/>
            <p:nvPr/>
          </p:nvSpPr>
          <p:spPr>
            <a:xfrm>
              <a:off x="4083" y="1528012"/>
              <a:ext cx="4054474" cy="572242"/>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18"/>
            <p:cNvSpPr txBox="1"/>
            <p:nvPr/>
          </p:nvSpPr>
          <p:spPr>
            <a:xfrm>
              <a:off x="4083" y="1528012"/>
              <a:ext cx="4054474" cy="572242"/>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3600"/>
                <a:buFont typeface="Calibri"/>
                <a:buNone/>
              </a:pPr>
              <a:r>
                <a:rPr lang="en-GB" sz="3600" b="1" i="0" u="none" strike="noStrike" cap="none">
                  <a:solidFill>
                    <a:srgbClr val="FFFFFF"/>
                  </a:solidFill>
                  <a:latin typeface="Calibri"/>
                  <a:ea typeface="Calibri"/>
                  <a:cs typeface="Calibri"/>
                  <a:sym typeface="Calibri"/>
                </a:rPr>
                <a:t>2007</a:t>
              </a:r>
              <a:endParaRPr sz="1400" b="0" i="0" u="none" strike="noStrike" cap="none">
                <a:solidFill>
                  <a:srgbClr val="FFFFFF"/>
                </a:solidFill>
                <a:latin typeface="Arial"/>
                <a:ea typeface="Arial"/>
                <a:cs typeface="Arial"/>
                <a:sym typeface="Arial"/>
              </a:endParaRPr>
            </a:p>
          </p:txBody>
        </p:sp>
        <p:sp>
          <p:nvSpPr>
            <p:cNvPr id="284" name="Google Shape;284;p18"/>
            <p:cNvSpPr/>
            <p:nvPr/>
          </p:nvSpPr>
          <p:spPr>
            <a:xfrm>
              <a:off x="4083" y="2152082"/>
              <a:ext cx="4054474" cy="5206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8"/>
            <p:cNvSpPr txBox="1"/>
            <p:nvPr/>
          </p:nvSpPr>
          <p:spPr>
            <a:xfrm>
              <a:off x="4083" y="2152082"/>
              <a:ext cx="4054474" cy="52065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700"/>
                <a:buFont typeface="Calibri"/>
                <a:buNone/>
              </a:pPr>
              <a:r>
                <a:rPr lang="en-GB" sz="1700" b="0" i="0" u="none" strike="noStrike" cap="none">
                  <a:solidFill>
                    <a:srgbClr val="FFFFFF"/>
                  </a:solidFill>
                  <a:latin typeface="Calibri"/>
                  <a:ea typeface="Calibri"/>
                  <a:cs typeface="Calibri"/>
                  <a:sym typeface="Calibri"/>
                </a:rPr>
                <a:t>Since 2007 about 30% of honey bee colonies across much of North America have died each winter. </a:t>
              </a:r>
              <a:endParaRPr sz="1400" b="0" i="0" u="none" strike="noStrike" cap="none">
                <a:solidFill>
                  <a:srgbClr val="FFFFFF"/>
                </a:solidFill>
                <a:latin typeface="Arial"/>
                <a:ea typeface="Arial"/>
                <a:cs typeface="Arial"/>
                <a:sym typeface="Arial"/>
              </a:endParaRPr>
            </a:p>
          </p:txBody>
        </p:sp>
      </p:grpSp>
      <p:sp>
        <p:nvSpPr>
          <p:cNvPr id="286" name="Google Shape;286;p18"/>
          <p:cNvSpPr/>
          <p:nvPr/>
        </p:nvSpPr>
        <p:spPr>
          <a:xfrm>
            <a:off x="5743018" y="6341460"/>
            <a:ext cx="42160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https://doi.org/10.1016/j.cois.2015.04.004</a:t>
            </a:r>
            <a:endParaRPr sz="1400" b="0" i="0" u="none" strike="noStrike" cap="none">
              <a:solidFill>
                <a:srgbClr val="000000"/>
              </a:solidFill>
              <a:latin typeface="Arial"/>
              <a:ea typeface="Arial"/>
              <a:cs typeface="Arial"/>
              <a:sym typeface="Arial"/>
            </a:endParaRPr>
          </a:p>
        </p:txBody>
      </p:sp>
      <p:sp>
        <p:nvSpPr>
          <p:cNvPr id="287" name="Google Shape;287;p18"/>
          <p:cNvSpPr/>
          <p:nvPr/>
        </p:nvSpPr>
        <p:spPr>
          <a:xfrm>
            <a:off x="203200" y="6009585"/>
            <a:ext cx="6016978"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No attribution necessary https://pixabay.com/photos/honeybees-beehive-bee-beekeeping-4013742/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2" name="Google Shape;112;g6d356841a4_0_13"/>
          <p:cNvPicPr preferRelativeResize="0"/>
          <p:nvPr/>
        </p:nvPicPr>
        <p:blipFill>
          <a:blip r:embed="rId3">
            <a:alphaModFix/>
          </a:blip>
          <a:stretch>
            <a:fillRect/>
          </a:stretch>
        </p:blipFill>
        <p:spPr>
          <a:xfrm>
            <a:off x="152400" y="1114425"/>
            <a:ext cx="11813749" cy="4797925"/>
          </a:xfrm>
          <a:prstGeom prst="rect">
            <a:avLst/>
          </a:prstGeom>
          <a:noFill/>
          <a:ln>
            <a:noFill/>
          </a:ln>
        </p:spPr>
      </p:pic>
      <p:pic>
        <p:nvPicPr>
          <p:cNvPr id="5" name="Picture 4">
            <a:extLst>
              <a:ext uri="{FF2B5EF4-FFF2-40B4-BE49-F238E27FC236}">
                <a16:creationId xmlns:a16="http://schemas.microsoft.com/office/drawing/2014/main" id="{653D9CF6-4385-4518-94F2-5D336111DC1A}"/>
              </a:ext>
            </a:extLst>
          </p:cNvPr>
          <p:cNvPicPr>
            <a:picLocks noChangeAspect="1"/>
          </p:cNvPicPr>
          <p:nvPr/>
        </p:nvPicPr>
        <p:blipFill rotWithShape="1">
          <a:blip r:embed="rId4"/>
          <a:srcRect l="61421" t="-2257" b="91350"/>
          <a:stretch/>
        </p:blipFill>
        <p:spPr>
          <a:xfrm>
            <a:off x="8932088" y="-339601"/>
            <a:ext cx="3259912" cy="130243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9"/>
          <p:cNvSpPr txBox="1">
            <a:spLocks noGrp="1"/>
          </p:cNvSpPr>
          <p:nvPr>
            <p:ph type="title"/>
          </p:nvPr>
        </p:nvSpPr>
        <p:spPr>
          <a:xfrm>
            <a:off x="870204" y="606564"/>
            <a:ext cx="1045159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b="1">
                <a:solidFill>
                  <a:srgbClr val="FFFFFF"/>
                </a:solidFill>
              </a:rPr>
              <a:t>5,4,3,2,1 </a:t>
            </a:r>
            <a:endParaRPr b="1">
              <a:solidFill>
                <a:srgbClr val="FFFFFF"/>
              </a:solidFill>
            </a:endParaRPr>
          </a:p>
        </p:txBody>
      </p:sp>
      <p:sp>
        <p:nvSpPr>
          <p:cNvPr id="293" name="Google Shape;293;p19"/>
          <p:cNvSpPr/>
          <p:nvPr/>
        </p:nvSpPr>
        <p:spPr>
          <a:xfrm>
            <a:off x="1000874" y="2043803"/>
            <a:ext cx="10190252" cy="8068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294" name="Google Shape;294;p19"/>
          <p:cNvGrpSpPr/>
          <p:nvPr/>
        </p:nvGrpSpPr>
        <p:grpSpPr>
          <a:xfrm>
            <a:off x="1004356" y="2874256"/>
            <a:ext cx="10183286" cy="2640112"/>
            <a:chOff x="3482" y="488866"/>
            <a:chExt cx="10183286" cy="2640112"/>
          </a:xfrm>
        </p:grpSpPr>
        <p:sp>
          <p:nvSpPr>
            <p:cNvPr id="295" name="Google Shape;295;p19"/>
            <p:cNvSpPr/>
            <p:nvPr/>
          </p:nvSpPr>
          <p:spPr>
            <a:xfrm>
              <a:off x="3482" y="488866"/>
              <a:ext cx="1885793" cy="2640111"/>
            </a:xfrm>
            <a:prstGeom prst="rect">
              <a:avLst/>
            </a:prstGeom>
            <a:solidFill>
              <a:srgbClr val="F7D5CB">
                <a:alpha val="89411"/>
              </a:srgbClr>
            </a:solid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9"/>
            <p:cNvSpPr txBox="1"/>
            <p:nvPr/>
          </p:nvSpPr>
          <p:spPr>
            <a:xfrm>
              <a:off x="3482" y="1492109"/>
              <a:ext cx="1885793" cy="1584066"/>
            </a:xfrm>
            <a:prstGeom prst="rect">
              <a:avLst/>
            </a:prstGeom>
            <a:noFill/>
            <a:ln>
              <a:noFill/>
            </a:ln>
          </p:spPr>
          <p:txBody>
            <a:bodyPr spcFirstLastPara="1" wrap="square" lIns="147000" tIns="330200" rIns="147000" bIns="33020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Name 5 food plants which depend on bees and other insects.</a:t>
              </a:r>
              <a:endParaRPr sz="1600" b="0" i="0" u="none" strike="noStrike" cap="none">
                <a:solidFill>
                  <a:schemeClr val="dk1"/>
                </a:solidFill>
                <a:latin typeface="Calibri"/>
                <a:ea typeface="Calibri"/>
                <a:cs typeface="Calibri"/>
                <a:sym typeface="Calibri"/>
              </a:endParaRPr>
            </a:p>
          </p:txBody>
        </p:sp>
        <p:sp>
          <p:nvSpPr>
            <p:cNvPr id="297" name="Google Shape;297;p19"/>
            <p:cNvSpPr/>
            <p:nvPr/>
          </p:nvSpPr>
          <p:spPr>
            <a:xfrm>
              <a:off x="550363" y="752878"/>
              <a:ext cx="792033" cy="792033"/>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19"/>
            <p:cNvSpPr txBox="1"/>
            <p:nvPr/>
          </p:nvSpPr>
          <p:spPr>
            <a:xfrm>
              <a:off x="666354" y="868869"/>
              <a:ext cx="560051" cy="560051"/>
            </a:xfrm>
            <a:prstGeom prst="rect">
              <a:avLst/>
            </a:prstGeom>
            <a:noFill/>
            <a:ln>
              <a:noFill/>
            </a:ln>
          </p:spPr>
          <p:txBody>
            <a:bodyPr spcFirstLastPara="1" wrap="square" lIns="61750" tIns="12700" rIns="61750" bIns="1270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GB" sz="3800" b="0" i="0" u="none" strike="noStrike" cap="none">
                  <a:solidFill>
                    <a:schemeClr val="lt1"/>
                  </a:solidFill>
                  <a:latin typeface="Calibri"/>
                  <a:ea typeface="Calibri"/>
                  <a:cs typeface="Calibri"/>
                  <a:sym typeface="Calibri"/>
                </a:rPr>
                <a:t>5</a:t>
              </a:r>
              <a:endParaRPr sz="1400" b="0" i="0" u="none" strike="noStrike" cap="none">
                <a:solidFill>
                  <a:srgbClr val="000000"/>
                </a:solidFill>
                <a:latin typeface="Arial"/>
                <a:ea typeface="Arial"/>
                <a:cs typeface="Arial"/>
                <a:sym typeface="Arial"/>
              </a:endParaRPr>
            </a:p>
          </p:txBody>
        </p:sp>
        <p:sp>
          <p:nvSpPr>
            <p:cNvPr id="299" name="Google Shape;299;p19"/>
            <p:cNvSpPr/>
            <p:nvPr/>
          </p:nvSpPr>
          <p:spPr>
            <a:xfrm>
              <a:off x="3482" y="3128906"/>
              <a:ext cx="1885793" cy="72"/>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9"/>
            <p:cNvSpPr/>
            <p:nvPr/>
          </p:nvSpPr>
          <p:spPr>
            <a:xfrm>
              <a:off x="2077856" y="488866"/>
              <a:ext cx="1885793" cy="2640111"/>
            </a:xfrm>
            <a:prstGeom prst="rect">
              <a:avLst/>
            </a:prstGeom>
            <a:solidFill>
              <a:srgbClr val="E0E0E0">
                <a:alpha val="89411"/>
              </a:srgbClr>
            </a:solid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19"/>
            <p:cNvSpPr txBox="1"/>
            <p:nvPr/>
          </p:nvSpPr>
          <p:spPr>
            <a:xfrm>
              <a:off x="2077856" y="1492109"/>
              <a:ext cx="1885793" cy="1584066"/>
            </a:xfrm>
            <a:prstGeom prst="rect">
              <a:avLst/>
            </a:prstGeom>
            <a:noFill/>
            <a:ln>
              <a:noFill/>
            </a:ln>
          </p:spPr>
          <p:txBody>
            <a:bodyPr spcFirstLastPara="1" wrap="square" lIns="147000" tIns="330200" rIns="147000" bIns="33020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Name 4 parts of a flower.</a:t>
              </a:r>
              <a:endParaRPr sz="1600" b="0" i="0" u="none" strike="noStrike" cap="none">
                <a:solidFill>
                  <a:schemeClr val="dk1"/>
                </a:solidFill>
                <a:latin typeface="Calibri"/>
                <a:ea typeface="Calibri"/>
                <a:cs typeface="Calibri"/>
                <a:sym typeface="Calibri"/>
              </a:endParaRPr>
            </a:p>
          </p:txBody>
        </p:sp>
        <p:sp>
          <p:nvSpPr>
            <p:cNvPr id="302" name="Google Shape;302;p19"/>
            <p:cNvSpPr/>
            <p:nvPr/>
          </p:nvSpPr>
          <p:spPr>
            <a:xfrm>
              <a:off x="2624736" y="752878"/>
              <a:ext cx="792033" cy="792033"/>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19"/>
            <p:cNvSpPr txBox="1"/>
            <p:nvPr/>
          </p:nvSpPr>
          <p:spPr>
            <a:xfrm>
              <a:off x="2740727" y="868869"/>
              <a:ext cx="560051" cy="560051"/>
            </a:xfrm>
            <a:prstGeom prst="rect">
              <a:avLst/>
            </a:prstGeom>
            <a:noFill/>
            <a:ln>
              <a:noFill/>
            </a:ln>
          </p:spPr>
          <p:txBody>
            <a:bodyPr spcFirstLastPara="1" wrap="square" lIns="61750" tIns="12700" rIns="61750" bIns="1270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GB" sz="3800" b="0" i="0" u="none" strike="noStrike" cap="none">
                  <a:solidFill>
                    <a:schemeClr val="lt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p:txBody>
        </p:sp>
        <p:sp>
          <p:nvSpPr>
            <p:cNvPr id="304" name="Google Shape;304;p19"/>
            <p:cNvSpPr/>
            <p:nvPr/>
          </p:nvSpPr>
          <p:spPr>
            <a:xfrm>
              <a:off x="2077856" y="3128906"/>
              <a:ext cx="1885793" cy="72"/>
            </a:xfrm>
            <a:prstGeom prst="rect">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19"/>
            <p:cNvSpPr/>
            <p:nvPr/>
          </p:nvSpPr>
          <p:spPr>
            <a:xfrm>
              <a:off x="4152229" y="488866"/>
              <a:ext cx="1885793" cy="2640111"/>
            </a:xfrm>
            <a:prstGeom prst="rect">
              <a:avLst/>
            </a:prstGeom>
            <a:solidFill>
              <a:srgbClr val="FFE8CA">
                <a:alpha val="89411"/>
              </a:srgbClr>
            </a:solidFill>
            <a:ln w="12700" cap="flat" cmpd="sng">
              <a:solidFill>
                <a:srgbClr val="FFE8C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19"/>
            <p:cNvSpPr txBox="1"/>
            <p:nvPr/>
          </p:nvSpPr>
          <p:spPr>
            <a:xfrm>
              <a:off x="4152229" y="1492109"/>
              <a:ext cx="1885793" cy="1584066"/>
            </a:xfrm>
            <a:prstGeom prst="rect">
              <a:avLst/>
            </a:prstGeom>
            <a:noFill/>
            <a:ln>
              <a:noFill/>
            </a:ln>
          </p:spPr>
          <p:txBody>
            <a:bodyPr spcFirstLastPara="1" wrap="square" lIns="147000" tIns="330200" rIns="147000" bIns="33020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Name 3 ways plants can be pollinated.</a:t>
              </a:r>
              <a:endParaRPr sz="1600" b="0" i="0" u="none" strike="noStrike" cap="none">
                <a:solidFill>
                  <a:schemeClr val="dk1"/>
                </a:solidFill>
                <a:latin typeface="Calibri"/>
                <a:ea typeface="Calibri"/>
                <a:cs typeface="Calibri"/>
                <a:sym typeface="Calibri"/>
              </a:endParaRPr>
            </a:p>
          </p:txBody>
        </p:sp>
        <p:sp>
          <p:nvSpPr>
            <p:cNvPr id="307" name="Google Shape;307;p19"/>
            <p:cNvSpPr/>
            <p:nvPr/>
          </p:nvSpPr>
          <p:spPr>
            <a:xfrm>
              <a:off x="4699109" y="752878"/>
              <a:ext cx="792033" cy="792033"/>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9"/>
            <p:cNvSpPr txBox="1"/>
            <p:nvPr/>
          </p:nvSpPr>
          <p:spPr>
            <a:xfrm>
              <a:off x="4815100" y="868869"/>
              <a:ext cx="560051" cy="560051"/>
            </a:xfrm>
            <a:prstGeom prst="rect">
              <a:avLst/>
            </a:prstGeom>
            <a:noFill/>
            <a:ln>
              <a:noFill/>
            </a:ln>
          </p:spPr>
          <p:txBody>
            <a:bodyPr spcFirstLastPara="1" wrap="square" lIns="61750" tIns="12700" rIns="61750" bIns="1270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GB" sz="3800" b="0"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p:txBody>
        </p:sp>
        <p:sp>
          <p:nvSpPr>
            <p:cNvPr id="309" name="Google Shape;309;p19"/>
            <p:cNvSpPr/>
            <p:nvPr/>
          </p:nvSpPr>
          <p:spPr>
            <a:xfrm>
              <a:off x="4152229" y="3128906"/>
              <a:ext cx="1885793" cy="72"/>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9"/>
            <p:cNvSpPr/>
            <p:nvPr/>
          </p:nvSpPr>
          <p:spPr>
            <a:xfrm>
              <a:off x="6226602" y="488866"/>
              <a:ext cx="1885793" cy="2640111"/>
            </a:xfrm>
            <a:prstGeom prst="rect">
              <a:avLst/>
            </a:prstGeom>
            <a:solidFill>
              <a:srgbClr val="CFDEEF">
                <a:alpha val="89411"/>
              </a:srgbClr>
            </a:solidFill>
            <a:ln w="12700" cap="flat" cmpd="sng">
              <a:solidFill>
                <a:srgbClr val="CFDEEF">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txBox="1"/>
            <p:nvPr/>
          </p:nvSpPr>
          <p:spPr>
            <a:xfrm>
              <a:off x="6226602" y="1492109"/>
              <a:ext cx="1885793" cy="1584066"/>
            </a:xfrm>
            <a:prstGeom prst="rect">
              <a:avLst/>
            </a:prstGeom>
            <a:noFill/>
            <a:ln>
              <a:noFill/>
            </a:ln>
          </p:spPr>
          <p:txBody>
            <a:bodyPr spcFirstLastPara="1" wrap="square" lIns="147000" tIns="330200" rIns="147000" bIns="33020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Name 2 two types of insect pollinators.</a:t>
              </a:r>
              <a:endParaRPr sz="1600" b="0" i="0" u="none" strike="noStrike" cap="none">
                <a:solidFill>
                  <a:schemeClr val="dk1"/>
                </a:solidFill>
                <a:latin typeface="Calibri"/>
                <a:ea typeface="Calibri"/>
                <a:cs typeface="Calibri"/>
                <a:sym typeface="Calibri"/>
              </a:endParaRPr>
            </a:p>
          </p:txBody>
        </p:sp>
        <p:sp>
          <p:nvSpPr>
            <p:cNvPr id="312" name="Google Shape;312;p19"/>
            <p:cNvSpPr/>
            <p:nvPr/>
          </p:nvSpPr>
          <p:spPr>
            <a:xfrm>
              <a:off x="6773482" y="752878"/>
              <a:ext cx="792033" cy="792033"/>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9"/>
            <p:cNvSpPr txBox="1"/>
            <p:nvPr/>
          </p:nvSpPr>
          <p:spPr>
            <a:xfrm>
              <a:off x="6889473" y="868869"/>
              <a:ext cx="560051" cy="560051"/>
            </a:xfrm>
            <a:prstGeom prst="rect">
              <a:avLst/>
            </a:prstGeom>
            <a:noFill/>
            <a:ln>
              <a:noFill/>
            </a:ln>
          </p:spPr>
          <p:txBody>
            <a:bodyPr spcFirstLastPara="1" wrap="square" lIns="61750" tIns="12700" rIns="61750" bIns="1270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GB" sz="3800" b="0"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p:txBody>
        </p:sp>
        <p:sp>
          <p:nvSpPr>
            <p:cNvPr id="314" name="Google Shape;314;p19"/>
            <p:cNvSpPr/>
            <p:nvPr/>
          </p:nvSpPr>
          <p:spPr>
            <a:xfrm>
              <a:off x="6226602" y="3128906"/>
              <a:ext cx="1885793" cy="72"/>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19"/>
            <p:cNvSpPr/>
            <p:nvPr/>
          </p:nvSpPr>
          <p:spPr>
            <a:xfrm>
              <a:off x="8300975" y="488866"/>
              <a:ext cx="1885793" cy="2640111"/>
            </a:xfrm>
            <a:prstGeom prst="rect">
              <a:avLst/>
            </a:prstGeom>
            <a:solidFill>
              <a:srgbClr val="D4E2CE">
                <a:alpha val="89411"/>
              </a:srgbClr>
            </a:solidFill>
            <a:ln w="12700" cap="flat" cmpd="sng">
              <a:solidFill>
                <a:srgbClr val="D4E2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9"/>
            <p:cNvSpPr txBox="1"/>
            <p:nvPr/>
          </p:nvSpPr>
          <p:spPr>
            <a:xfrm>
              <a:off x="8300975" y="1492109"/>
              <a:ext cx="1885793" cy="1584066"/>
            </a:xfrm>
            <a:prstGeom prst="rect">
              <a:avLst/>
            </a:prstGeom>
            <a:noFill/>
            <a:ln>
              <a:noFill/>
            </a:ln>
          </p:spPr>
          <p:txBody>
            <a:bodyPr spcFirstLastPara="1" wrap="square" lIns="147000" tIns="330200" rIns="147000" bIns="330200" anchor="t" anchorCtr="0">
              <a:noAutofit/>
            </a:bodyPr>
            <a:lstStyle/>
            <a:p>
              <a:pPr marL="0" marR="0" lvl="0" indent="0" algn="l" rtl="0">
                <a:lnSpc>
                  <a:spcPct val="90000"/>
                </a:lnSpc>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Name 1 male sex cell in plants.</a:t>
              </a:r>
              <a:endParaRPr sz="1600" b="0" i="0" u="none" strike="noStrike" cap="none">
                <a:solidFill>
                  <a:schemeClr val="dk1"/>
                </a:solidFill>
                <a:latin typeface="Calibri"/>
                <a:ea typeface="Calibri"/>
                <a:cs typeface="Calibri"/>
                <a:sym typeface="Calibri"/>
              </a:endParaRPr>
            </a:p>
          </p:txBody>
        </p:sp>
        <p:sp>
          <p:nvSpPr>
            <p:cNvPr id="317" name="Google Shape;317;p19"/>
            <p:cNvSpPr/>
            <p:nvPr/>
          </p:nvSpPr>
          <p:spPr>
            <a:xfrm>
              <a:off x="8847855" y="752878"/>
              <a:ext cx="792033" cy="792033"/>
            </a:xfrm>
            <a:prstGeom prst="ellipse">
              <a:avLst/>
            </a:prstGeom>
            <a:solidFill>
              <a:srgbClr val="599BD5"/>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19"/>
            <p:cNvSpPr txBox="1"/>
            <p:nvPr/>
          </p:nvSpPr>
          <p:spPr>
            <a:xfrm>
              <a:off x="8963846" y="868869"/>
              <a:ext cx="560051" cy="560051"/>
            </a:xfrm>
            <a:prstGeom prst="rect">
              <a:avLst/>
            </a:prstGeom>
            <a:noFill/>
            <a:ln>
              <a:noFill/>
            </a:ln>
          </p:spPr>
          <p:txBody>
            <a:bodyPr spcFirstLastPara="1" wrap="square" lIns="61750" tIns="12700" rIns="61750" bIns="12700"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GB" sz="3800" b="0"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p:txBody>
        </p:sp>
        <p:sp>
          <p:nvSpPr>
            <p:cNvPr id="319" name="Google Shape;319;p19"/>
            <p:cNvSpPr/>
            <p:nvPr/>
          </p:nvSpPr>
          <p:spPr>
            <a:xfrm>
              <a:off x="8300975" y="3128906"/>
              <a:ext cx="1885793" cy="72"/>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28E070B7-65FF-43C2-8FD0-6845C2578E55}"/>
              </a:ext>
            </a:extLst>
          </p:cNvPr>
          <p:cNvPicPr>
            <a:picLocks noChangeAspect="1"/>
          </p:cNvPicPr>
          <p:nvPr/>
        </p:nvPicPr>
        <p:blipFill rotWithShape="1">
          <a:blip r:embed="rId3"/>
          <a:srcRect t="59282" b="10769"/>
          <a:stretch/>
        </p:blipFill>
        <p:spPr>
          <a:xfrm>
            <a:off x="1104412" y="886265"/>
            <a:ext cx="10568960" cy="4473527"/>
          </a:xfrm>
          <a:prstGeom prst="rect">
            <a:avLst/>
          </a:prstGeom>
        </p:spPr>
      </p:pic>
    </p:spTree>
    <p:extLst>
      <p:ext uri="{BB962C8B-B14F-4D97-AF65-F5344CB8AC3E}">
        <p14:creationId xmlns:p14="http://schemas.microsoft.com/office/powerpoint/2010/main" val="726801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g6d356841a4_0_0"/>
          <p:cNvPicPr preferRelativeResize="0"/>
          <p:nvPr/>
        </p:nvPicPr>
        <p:blipFill rotWithShape="1">
          <a:blip r:embed="rId3">
            <a:alphaModFix/>
          </a:blip>
          <a:srcRect/>
          <a:stretch/>
        </p:blipFill>
        <p:spPr>
          <a:xfrm>
            <a:off x="3373425" y="2444818"/>
            <a:ext cx="4667075" cy="1355407"/>
          </a:xfrm>
          <a:prstGeom prst="rect">
            <a:avLst/>
          </a:prstGeom>
          <a:noFill/>
          <a:ln>
            <a:noFill/>
          </a:ln>
        </p:spPr>
      </p:pic>
      <p:pic>
        <p:nvPicPr>
          <p:cNvPr id="325" name="Google Shape;325;g6d356841a4_0_0"/>
          <p:cNvPicPr preferRelativeResize="0"/>
          <p:nvPr/>
        </p:nvPicPr>
        <p:blipFill rotWithShape="1">
          <a:blip r:embed="rId4">
            <a:alphaModFix/>
          </a:blip>
          <a:srcRect/>
          <a:stretch/>
        </p:blipFill>
        <p:spPr>
          <a:xfrm>
            <a:off x="3437875" y="3963150"/>
            <a:ext cx="1759025" cy="1053400"/>
          </a:xfrm>
          <a:prstGeom prst="rect">
            <a:avLst/>
          </a:prstGeom>
          <a:noFill/>
          <a:ln>
            <a:noFill/>
          </a:ln>
        </p:spPr>
      </p:pic>
      <p:sp>
        <p:nvSpPr>
          <p:cNvPr id="326" name="Google Shape;326;g6d356841a4_0_0"/>
          <p:cNvSpPr/>
          <p:nvPr/>
        </p:nvSpPr>
        <p:spPr>
          <a:xfrm>
            <a:off x="5307800" y="3861050"/>
            <a:ext cx="2732700" cy="1257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2" name="Picture 1">
            <a:extLst>
              <a:ext uri="{FF2B5EF4-FFF2-40B4-BE49-F238E27FC236}">
                <a16:creationId xmlns:a16="http://schemas.microsoft.com/office/drawing/2014/main" id="{1BB03D1C-A5AB-498D-B082-98AA9D204538}"/>
              </a:ext>
            </a:extLst>
          </p:cNvPr>
          <p:cNvPicPr>
            <a:picLocks noChangeAspect="1"/>
          </p:cNvPicPr>
          <p:nvPr/>
        </p:nvPicPr>
        <p:blipFill rotWithShape="1">
          <a:blip r:embed="rId3"/>
          <a:srcRect t="15179" b="39897"/>
          <a:stretch/>
        </p:blipFill>
        <p:spPr>
          <a:xfrm>
            <a:off x="1603382" y="853320"/>
            <a:ext cx="8985235" cy="5709259"/>
          </a:xfrm>
          <a:prstGeom prst="rect">
            <a:avLst/>
          </a:prstGeom>
        </p:spPr>
      </p:pic>
      <p:pic>
        <p:nvPicPr>
          <p:cNvPr id="4" name="Picture 3">
            <a:extLst>
              <a:ext uri="{FF2B5EF4-FFF2-40B4-BE49-F238E27FC236}">
                <a16:creationId xmlns:a16="http://schemas.microsoft.com/office/drawing/2014/main" id="{5119D030-97C6-4625-903E-BF3C0FF43F79}"/>
              </a:ext>
            </a:extLst>
          </p:cNvPr>
          <p:cNvPicPr>
            <a:picLocks noChangeAspect="1"/>
          </p:cNvPicPr>
          <p:nvPr/>
        </p:nvPicPr>
        <p:blipFill rotWithShape="1">
          <a:blip r:embed="rId4"/>
          <a:srcRect l="61421" t="-2257" b="91350"/>
          <a:stretch/>
        </p:blipFill>
        <p:spPr>
          <a:xfrm>
            <a:off x="7531838" y="-261425"/>
            <a:ext cx="3259912" cy="13024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p:nvPr/>
        </p:nvSpPr>
        <p:spPr>
          <a:xfrm>
            <a:off x="602500" y="1813975"/>
            <a:ext cx="11109300" cy="4278900"/>
          </a:xfrm>
          <a:prstGeom prst="roundRect">
            <a:avLst>
              <a:gd name="adj" fmla="val 16667"/>
            </a:avLst>
          </a:prstGeom>
          <a:solidFill>
            <a:srgbClr val="01693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4" name="Google Shape;124;p3"/>
          <p:cNvGrpSpPr/>
          <p:nvPr/>
        </p:nvGrpSpPr>
        <p:grpSpPr>
          <a:xfrm>
            <a:off x="913968" y="2403793"/>
            <a:ext cx="10364063" cy="3195001"/>
            <a:chOff x="75768" y="578168"/>
            <a:chExt cx="10364063" cy="3195001"/>
          </a:xfrm>
        </p:grpSpPr>
        <p:sp>
          <p:nvSpPr>
            <p:cNvPr id="125" name="Google Shape;125;p3"/>
            <p:cNvSpPr/>
            <p:nvPr/>
          </p:nvSpPr>
          <p:spPr>
            <a:xfrm>
              <a:off x="679050" y="578168"/>
              <a:ext cx="1887187" cy="1887187"/>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
            <p:cNvSpPr/>
            <p:nvPr/>
          </p:nvSpPr>
          <p:spPr>
            <a:xfrm>
              <a:off x="1081237" y="980356"/>
              <a:ext cx="1082812" cy="1082812"/>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
            <p:cNvSpPr/>
            <p:nvPr/>
          </p:nvSpPr>
          <p:spPr>
            <a:xfrm>
              <a:off x="75768" y="3053169"/>
              <a:ext cx="30937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
            <p:cNvSpPr txBox="1"/>
            <p:nvPr/>
          </p:nvSpPr>
          <p:spPr>
            <a:xfrm>
              <a:off x="75768" y="3053169"/>
              <a:ext cx="30937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3300"/>
                <a:buFont typeface="Calibri"/>
                <a:buNone/>
              </a:pPr>
              <a:r>
                <a:rPr lang="en-GB" sz="3300" b="0" i="0" u="none" strike="noStrike" cap="none">
                  <a:solidFill>
                    <a:schemeClr val="dk1"/>
                  </a:solidFill>
                  <a:latin typeface="Calibri"/>
                  <a:ea typeface="Calibri"/>
                  <a:cs typeface="Calibri"/>
                  <a:sym typeface="Calibri"/>
                </a:rPr>
                <a:t>BEES</a:t>
              </a:r>
              <a:endParaRPr sz="1400" b="0" i="0" u="none" strike="noStrike" cap="none">
                <a:solidFill>
                  <a:srgbClr val="000000"/>
                </a:solidFill>
                <a:latin typeface="Arial"/>
                <a:ea typeface="Arial"/>
                <a:cs typeface="Arial"/>
                <a:sym typeface="Arial"/>
              </a:endParaRPr>
            </a:p>
          </p:txBody>
        </p:sp>
        <p:sp>
          <p:nvSpPr>
            <p:cNvPr id="129" name="Google Shape;129;p3"/>
            <p:cNvSpPr/>
            <p:nvPr/>
          </p:nvSpPr>
          <p:spPr>
            <a:xfrm>
              <a:off x="4314206" y="578168"/>
              <a:ext cx="1887187" cy="1887187"/>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
            <p:cNvSpPr/>
            <p:nvPr/>
          </p:nvSpPr>
          <p:spPr>
            <a:xfrm>
              <a:off x="4716393" y="980356"/>
              <a:ext cx="1082812" cy="1082812"/>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3"/>
            <p:cNvSpPr/>
            <p:nvPr/>
          </p:nvSpPr>
          <p:spPr>
            <a:xfrm>
              <a:off x="3710925" y="3053169"/>
              <a:ext cx="30937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3"/>
            <p:cNvSpPr txBox="1"/>
            <p:nvPr/>
          </p:nvSpPr>
          <p:spPr>
            <a:xfrm>
              <a:off x="3710925" y="3053169"/>
              <a:ext cx="30937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3300"/>
                <a:buFont typeface="Calibri"/>
                <a:buNone/>
              </a:pPr>
              <a:r>
                <a:rPr lang="en-GB" sz="3300" b="0" i="0" u="none" strike="noStrike" cap="none">
                  <a:solidFill>
                    <a:schemeClr val="dk1"/>
                  </a:solidFill>
                  <a:latin typeface="Calibri"/>
                  <a:ea typeface="Calibri"/>
                  <a:cs typeface="Calibri"/>
                  <a:sym typeface="Calibri"/>
                </a:rPr>
                <a:t>CLIMATE CHANGE</a:t>
              </a:r>
              <a:endParaRPr sz="1400" b="0" i="0" u="none" strike="noStrike" cap="none">
                <a:solidFill>
                  <a:srgbClr val="000000"/>
                </a:solidFill>
                <a:latin typeface="Arial"/>
                <a:ea typeface="Arial"/>
                <a:cs typeface="Arial"/>
                <a:sym typeface="Arial"/>
              </a:endParaRPr>
            </a:p>
          </p:txBody>
        </p:sp>
        <p:sp>
          <p:nvSpPr>
            <p:cNvPr id="133" name="Google Shape;133;p3"/>
            <p:cNvSpPr/>
            <p:nvPr/>
          </p:nvSpPr>
          <p:spPr>
            <a:xfrm>
              <a:off x="7949362" y="578168"/>
              <a:ext cx="1887187" cy="1887187"/>
            </a:xfrm>
            <a:prstGeom prst="ellipse">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
            <p:cNvSpPr/>
            <p:nvPr/>
          </p:nvSpPr>
          <p:spPr>
            <a:xfrm>
              <a:off x="8351550" y="980356"/>
              <a:ext cx="1082812" cy="1082812"/>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
            <p:cNvSpPr/>
            <p:nvPr/>
          </p:nvSpPr>
          <p:spPr>
            <a:xfrm>
              <a:off x="7346081" y="3053169"/>
              <a:ext cx="3093750" cy="72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
            <p:cNvSpPr txBox="1"/>
            <p:nvPr/>
          </p:nvSpPr>
          <p:spPr>
            <a:xfrm>
              <a:off x="7346081" y="3053169"/>
              <a:ext cx="309375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3300"/>
                <a:buFont typeface="Calibri"/>
                <a:buNone/>
              </a:pPr>
              <a:r>
                <a:rPr lang="en-GB" sz="3300" b="0" i="0" u="none" strike="noStrike" cap="none">
                  <a:solidFill>
                    <a:schemeClr val="dk1"/>
                  </a:solidFill>
                  <a:latin typeface="Calibri"/>
                  <a:ea typeface="Calibri"/>
                  <a:cs typeface="Calibri"/>
                  <a:sym typeface="Calibri"/>
                </a:rPr>
                <a:t>MIGRATION</a:t>
              </a:r>
              <a:endParaRPr sz="1400" b="0" i="0" u="none" strike="noStrike" cap="none">
                <a:solidFill>
                  <a:srgbClr val="000000"/>
                </a:solidFill>
                <a:latin typeface="Arial"/>
                <a:ea typeface="Arial"/>
                <a:cs typeface="Arial"/>
                <a:sym typeface="Arial"/>
              </a:endParaRPr>
            </a:p>
          </p:txBody>
        </p:sp>
      </p:grpSp>
      <p:sp>
        <p:nvSpPr>
          <p:cNvPr id="137" name="Google Shape;13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GB" b="1">
                <a:solidFill>
                  <a:srgbClr val="FFFFFF"/>
                </a:solidFill>
              </a:rPr>
              <a:t>	Can you find some connections?</a:t>
            </a:r>
            <a:endParaRPr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4"/>
          <p:cNvPicPr preferRelativeResize="0">
            <a:picLocks noGrp="1"/>
          </p:cNvPicPr>
          <p:nvPr>
            <p:ph type="body" idx="1"/>
          </p:nvPr>
        </p:nvPicPr>
        <p:blipFill rotWithShape="1">
          <a:blip r:embed="rId3">
            <a:alphaModFix/>
          </a:blip>
          <a:srcRect t="2174"/>
          <a:stretch/>
        </p:blipFill>
        <p:spPr>
          <a:xfrm>
            <a:off x="20" y="10"/>
            <a:ext cx="12191980" cy="6857990"/>
          </a:xfrm>
          <a:prstGeom prst="rect">
            <a:avLst/>
          </a:prstGeom>
          <a:noFill/>
          <a:ln>
            <a:noFill/>
          </a:ln>
        </p:spPr>
      </p:pic>
      <p:sp>
        <p:nvSpPr>
          <p:cNvPr id="143" name="Google Shape;143;p4"/>
          <p:cNvSpPr/>
          <p:nvPr/>
        </p:nvSpPr>
        <p:spPr>
          <a:xfrm>
            <a:off x="0" y="5320142"/>
            <a:ext cx="12192000" cy="736551"/>
          </a:xfrm>
          <a:prstGeom prst="rect">
            <a:avLst/>
          </a:prstGeom>
          <a:solidFill>
            <a:srgbClr val="5BB56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4"/>
          <p:cNvSpPr txBox="1">
            <a:spLocks noGrp="1"/>
          </p:cNvSpPr>
          <p:nvPr>
            <p:ph type="title"/>
          </p:nvPr>
        </p:nvSpPr>
        <p:spPr>
          <a:xfrm>
            <a:off x="523875" y="5317240"/>
            <a:ext cx="11210925" cy="74483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62626"/>
              </a:buClr>
              <a:buSzPts val="3600"/>
              <a:buFont typeface="Calibri"/>
              <a:buNone/>
            </a:pPr>
            <a:r>
              <a:rPr lang="en-GB" sz="3600" b="1">
                <a:solidFill>
                  <a:srgbClr val="FFFFFF"/>
                </a:solidFill>
              </a:rPr>
              <a:t>Flowers are the reproductive organs of plants</a:t>
            </a:r>
            <a:endParaRPr b="1">
              <a:solidFill>
                <a:srgbClr val="FFFFFF"/>
              </a:solidFill>
            </a:endParaRPr>
          </a:p>
        </p:txBody>
      </p:sp>
      <p:cxnSp>
        <p:nvCxnSpPr>
          <p:cNvPr id="145" name="Google Shape;145;p4"/>
          <p:cNvCxnSpPr/>
          <p:nvPr/>
        </p:nvCxnSpPr>
        <p:spPr>
          <a:xfrm>
            <a:off x="0" y="5241983"/>
            <a:ext cx="12192000" cy="0"/>
          </a:xfrm>
          <a:prstGeom prst="straightConnector1">
            <a:avLst/>
          </a:prstGeom>
          <a:noFill/>
          <a:ln w="41275" cap="flat" cmpd="sng">
            <a:solidFill>
              <a:srgbClr val="215F31">
                <a:alpha val="89411"/>
              </a:srgbClr>
            </a:solidFill>
            <a:prstDash val="solid"/>
            <a:miter lim="800000"/>
            <a:headEnd type="none" w="sm" len="sm"/>
            <a:tailEnd type="none" w="sm" len="sm"/>
          </a:ln>
        </p:spPr>
      </p:cxnSp>
      <p:cxnSp>
        <p:nvCxnSpPr>
          <p:cNvPr id="146" name="Google Shape;146;p4"/>
          <p:cNvCxnSpPr/>
          <p:nvPr/>
        </p:nvCxnSpPr>
        <p:spPr>
          <a:xfrm>
            <a:off x="0" y="6134852"/>
            <a:ext cx="12192000" cy="0"/>
          </a:xfrm>
          <a:prstGeom prst="straightConnector1">
            <a:avLst/>
          </a:prstGeom>
          <a:noFill/>
          <a:ln w="41275" cap="flat" cmpd="sng">
            <a:solidFill>
              <a:srgbClr val="215F31">
                <a:alpha val="89411"/>
              </a:srgbClr>
            </a:solidFill>
            <a:prstDash val="solid"/>
            <a:miter lim="800000"/>
            <a:headEnd type="none" w="sm" len="sm"/>
            <a:tailEnd type="none" w="sm" len="sm"/>
          </a:ln>
        </p:spPr>
      </p:cxnSp>
      <p:sp>
        <p:nvSpPr>
          <p:cNvPr id="147" name="Google Shape;147;p4"/>
          <p:cNvSpPr txBox="1"/>
          <p:nvPr/>
        </p:nvSpPr>
        <p:spPr>
          <a:xfrm>
            <a:off x="2756079" y="6526803"/>
            <a:ext cx="9247031"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ttps://pixabay.com/photos/ornamental-onion-flower-flowers-1403937/ Pixabay license no attribution necessary</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5"/>
          <p:cNvSpPr/>
          <p:nvPr/>
        </p:nvSpPr>
        <p:spPr>
          <a:xfrm>
            <a:off x="1953768" y="0"/>
            <a:ext cx="8284464" cy="6858000"/>
          </a:xfrm>
          <a:custGeom>
            <a:avLst/>
            <a:gdLst/>
            <a:ahLst/>
            <a:cxnLst/>
            <a:rect l="l" t="t" r="r" b="b"/>
            <a:pathLst>
              <a:path w="8284464" h="6858000" extrusionOk="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5"/>
          <p:cNvSpPr/>
          <p:nvPr/>
        </p:nvSpPr>
        <p:spPr>
          <a:xfrm>
            <a:off x="2118360" y="0"/>
            <a:ext cx="7955280" cy="6858000"/>
          </a:xfrm>
          <a:custGeom>
            <a:avLst/>
            <a:gdLst/>
            <a:ahLst/>
            <a:cxnLst/>
            <a:rect l="l" t="t" r="r" b="b"/>
            <a:pathLst>
              <a:path w="7955280" h="6858000" extrusionOk="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rgbClr val="0169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5"/>
          <p:cNvSpPr txBox="1">
            <a:spLocks noGrp="1"/>
          </p:cNvSpPr>
          <p:nvPr>
            <p:ph type="title"/>
          </p:nvPr>
        </p:nvSpPr>
        <p:spPr>
          <a:xfrm>
            <a:off x="2555631" y="1441938"/>
            <a:ext cx="7080738" cy="397412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C0C0C"/>
              </a:buClr>
              <a:buSzPts val="5000"/>
              <a:buFont typeface="Calibri"/>
              <a:buNone/>
            </a:pPr>
            <a:r>
              <a:rPr lang="en-GB" sz="5000" b="1">
                <a:solidFill>
                  <a:srgbClr val="FFFFFF"/>
                </a:solidFill>
              </a:rPr>
              <a:t>Flowers have parts that make</a:t>
            </a:r>
            <a:r>
              <a:rPr lang="en-GB" sz="5000" b="1">
                <a:solidFill>
                  <a:srgbClr val="0C0C0C"/>
                </a:solidFill>
              </a:rPr>
              <a:t> </a:t>
            </a:r>
            <a:r>
              <a:rPr lang="en-GB" sz="5000" b="1">
                <a:solidFill>
                  <a:srgbClr val="C55A11"/>
                </a:solidFill>
              </a:rPr>
              <a:t>male sex cells</a:t>
            </a:r>
            <a:r>
              <a:rPr lang="en-GB" sz="5000" b="1">
                <a:solidFill>
                  <a:srgbClr val="FFFFFF"/>
                </a:solidFill>
              </a:rPr>
              <a:t>, parts</a:t>
            </a:r>
            <a:r>
              <a:rPr lang="en-GB" sz="5000" b="1">
                <a:solidFill>
                  <a:srgbClr val="0C0C0C"/>
                </a:solidFill>
              </a:rPr>
              <a:t> </a:t>
            </a:r>
            <a:r>
              <a:rPr lang="en-GB" sz="5000" b="1">
                <a:solidFill>
                  <a:srgbClr val="FFFFFF"/>
                </a:solidFill>
              </a:rPr>
              <a:t>that make</a:t>
            </a:r>
            <a:r>
              <a:rPr lang="en-GB" sz="5000" b="1">
                <a:solidFill>
                  <a:srgbClr val="0C0C0C"/>
                </a:solidFill>
              </a:rPr>
              <a:t> </a:t>
            </a:r>
            <a:r>
              <a:rPr lang="en-GB" sz="5000" b="1">
                <a:solidFill>
                  <a:srgbClr val="C55A11"/>
                </a:solidFill>
              </a:rPr>
              <a:t>female sex cells </a:t>
            </a:r>
            <a:r>
              <a:rPr lang="en-GB" sz="5000" b="1">
                <a:solidFill>
                  <a:srgbClr val="FFFFFF"/>
                </a:solidFill>
              </a:rPr>
              <a:t>and parts that grow the </a:t>
            </a:r>
            <a:r>
              <a:rPr lang="en-GB" sz="5000" b="1">
                <a:solidFill>
                  <a:srgbClr val="C55A11"/>
                </a:solidFill>
              </a:rPr>
              <a:t>plant embryo </a:t>
            </a:r>
            <a:r>
              <a:rPr lang="en-GB" sz="5000" b="1">
                <a:solidFill>
                  <a:srgbClr val="FFFFFF"/>
                </a:solidFill>
              </a:rPr>
              <a:t>(seed).</a:t>
            </a:r>
            <a:endParaRPr b="1">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p:nvPr/>
        </p:nvSpPr>
        <p:spPr>
          <a:xfrm>
            <a:off x="0" y="0"/>
            <a:ext cx="12192000" cy="6858000"/>
          </a:xfrm>
          <a:prstGeom prst="rect">
            <a:avLst/>
          </a:prstGeom>
          <a:solidFill>
            <a:srgbClr val="3CB6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6"/>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1" name="Google Shape;161;p6"/>
          <p:cNvPicPr preferRelativeResize="0">
            <a:picLocks noGrp="1"/>
          </p:cNvPicPr>
          <p:nvPr>
            <p:ph type="body" idx="1"/>
          </p:nvPr>
        </p:nvPicPr>
        <p:blipFill rotWithShape="1">
          <a:blip r:embed="rId3">
            <a:alphaModFix/>
          </a:blip>
          <a:srcRect/>
          <a:stretch/>
        </p:blipFill>
        <p:spPr>
          <a:xfrm>
            <a:off x="1209099" y="643467"/>
            <a:ext cx="9773801" cy="5571066"/>
          </a:xfrm>
          <a:prstGeom prst="rect">
            <a:avLst/>
          </a:prstGeom>
          <a:noFill/>
          <a:ln>
            <a:noFill/>
          </a:ln>
        </p:spPr>
      </p:pic>
      <p:sp>
        <p:nvSpPr>
          <p:cNvPr id="162" name="Google Shape;162;p6"/>
          <p:cNvSpPr txBox="1"/>
          <p:nvPr/>
        </p:nvSpPr>
        <p:spPr>
          <a:xfrm>
            <a:off x="5638800" y="2974622"/>
            <a:ext cx="914400" cy="914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6"/>
          <p:cNvSpPr/>
          <p:nvPr/>
        </p:nvSpPr>
        <p:spPr>
          <a:xfrm>
            <a:off x="3533422" y="3228622"/>
            <a:ext cx="1373290" cy="10374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Petal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Sepal</a:t>
            </a:r>
            <a:endParaRPr sz="1400" b="0" i="0" u="none" strike="noStrike" cap="none">
              <a:solidFill>
                <a:srgbClr val="000000"/>
              </a:solidFill>
              <a:latin typeface="Arial"/>
              <a:ea typeface="Arial"/>
              <a:cs typeface="Arial"/>
              <a:sym typeface="Arial"/>
            </a:endParaRPr>
          </a:p>
        </p:txBody>
      </p:sp>
      <p:grpSp>
        <p:nvGrpSpPr>
          <p:cNvPr id="164" name="Google Shape;164;p6"/>
          <p:cNvGrpSpPr/>
          <p:nvPr/>
        </p:nvGrpSpPr>
        <p:grpSpPr>
          <a:xfrm>
            <a:off x="4352065" y="2506133"/>
            <a:ext cx="6112735" cy="3803801"/>
            <a:chOff x="4352065" y="2506133"/>
            <a:chExt cx="6112735" cy="3803801"/>
          </a:xfrm>
        </p:grpSpPr>
        <p:sp>
          <p:nvSpPr>
            <p:cNvPr id="165" name="Google Shape;165;p6"/>
            <p:cNvSpPr txBox="1"/>
            <p:nvPr/>
          </p:nvSpPr>
          <p:spPr>
            <a:xfrm>
              <a:off x="8827910" y="4433387"/>
              <a:ext cx="163689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Pollen</a:t>
              </a:r>
              <a:endParaRPr sz="1400" b="0" i="0" u="none" strike="noStrike" cap="none">
                <a:solidFill>
                  <a:srgbClr val="000000"/>
                </a:solidFill>
                <a:latin typeface="Arial"/>
                <a:ea typeface="Arial"/>
                <a:cs typeface="Arial"/>
                <a:sym typeface="Arial"/>
              </a:endParaRPr>
            </a:p>
          </p:txBody>
        </p:sp>
        <p:sp>
          <p:nvSpPr>
            <p:cNvPr id="166" name="Google Shape;166;p6"/>
            <p:cNvSpPr txBox="1"/>
            <p:nvPr/>
          </p:nvSpPr>
          <p:spPr>
            <a:xfrm>
              <a:off x="8613422" y="2506133"/>
              <a:ext cx="111760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dk1"/>
                  </a:solidFill>
                  <a:latin typeface="Calibri"/>
                  <a:ea typeface="Calibri"/>
                  <a:cs typeface="Calibri"/>
                  <a:sym typeface="Calibri"/>
                </a:rPr>
                <a:t>Filament</a:t>
              </a:r>
              <a:endParaRPr sz="1400" b="0" i="0" u="none" strike="noStrike" cap="none">
                <a:solidFill>
                  <a:srgbClr val="000000"/>
                </a:solidFill>
                <a:latin typeface="Arial"/>
                <a:ea typeface="Arial"/>
                <a:cs typeface="Arial"/>
                <a:sym typeface="Arial"/>
              </a:endParaRPr>
            </a:p>
          </p:txBody>
        </p:sp>
        <p:sp>
          <p:nvSpPr>
            <p:cNvPr id="167" name="Google Shape;167;p6"/>
            <p:cNvSpPr/>
            <p:nvPr/>
          </p:nvSpPr>
          <p:spPr>
            <a:xfrm rot="-187313">
              <a:off x="4389601" y="4738880"/>
              <a:ext cx="3554856" cy="1475350"/>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68" name="Google Shape;168;p6"/>
          <p:cNvSpPr/>
          <p:nvPr/>
        </p:nvSpPr>
        <p:spPr>
          <a:xfrm>
            <a:off x="548041" y="5949800"/>
            <a:ext cx="11237976" cy="40011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edited from : By Mariana Ruiz LadyofHats - Own work, Public Domain, https://commons.wikimedia.org/w/index.php?curid=2273307Public domain https://en.wikipedia.org/wiki/Flower#/media/File:Mature_flower_diagram.svg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4465297" y="647700"/>
            <a:ext cx="3259479" cy="555783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300"/>
              <a:buFont typeface="Calibri"/>
              <a:buNone/>
            </a:pPr>
            <a:r>
              <a:rPr lang="en-GB" sz="3300" b="1">
                <a:solidFill>
                  <a:srgbClr val="FFFFFF"/>
                </a:solidFill>
              </a:rPr>
              <a:t>Name the parts of this Lily flower.</a:t>
            </a:r>
            <a:br>
              <a:rPr lang="en-GB" sz="3300" b="1">
                <a:solidFill>
                  <a:srgbClr val="FFFFFF"/>
                </a:solidFill>
              </a:rPr>
            </a:br>
            <a:r>
              <a:rPr lang="en-GB" sz="3300" b="1">
                <a:solidFill>
                  <a:srgbClr val="FFFFFF"/>
                </a:solidFill>
              </a:rPr>
              <a:t>1</a:t>
            </a:r>
            <a:br>
              <a:rPr lang="en-GB" sz="3300" b="1">
                <a:solidFill>
                  <a:srgbClr val="FFFFFF"/>
                </a:solidFill>
              </a:rPr>
            </a:br>
            <a:br>
              <a:rPr lang="en-GB" sz="3300" b="1">
                <a:solidFill>
                  <a:srgbClr val="FFFFFF"/>
                </a:solidFill>
              </a:rPr>
            </a:br>
            <a:r>
              <a:rPr lang="en-GB" sz="3300" b="1">
                <a:solidFill>
                  <a:srgbClr val="FFFFFF"/>
                </a:solidFill>
              </a:rPr>
              <a:t>2</a:t>
            </a:r>
            <a:br>
              <a:rPr lang="en-GB" sz="3300" b="1">
                <a:solidFill>
                  <a:srgbClr val="FFFFFF"/>
                </a:solidFill>
              </a:rPr>
            </a:br>
            <a:br>
              <a:rPr lang="en-GB" sz="3300" b="1">
                <a:solidFill>
                  <a:srgbClr val="FFFFFF"/>
                </a:solidFill>
              </a:rPr>
            </a:br>
            <a:r>
              <a:rPr lang="en-GB" sz="3300" b="1">
                <a:solidFill>
                  <a:srgbClr val="FFFFFF"/>
                </a:solidFill>
              </a:rPr>
              <a:t>3</a:t>
            </a:r>
            <a:br>
              <a:rPr lang="en-GB" sz="3300" b="1">
                <a:solidFill>
                  <a:srgbClr val="FFFFFF"/>
                </a:solidFill>
              </a:rPr>
            </a:br>
            <a:br>
              <a:rPr lang="en-GB" sz="3300" b="1">
                <a:solidFill>
                  <a:srgbClr val="FFFFFF"/>
                </a:solidFill>
              </a:rPr>
            </a:br>
            <a:r>
              <a:rPr lang="en-GB" sz="3300" b="1">
                <a:solidFill>
                  <a:srgbClr val="FFFFFF"/>
                </a:solidFill>
              </a:rPr>
              <a:t>4</a:t>
            </a:r>
            <a:br>
              <a:rPr lang="en-GB" sz="3300" b="1">
                <a:solidFill>
                  <a:srgbClr val="FFFFFF"/>
                </a:solidFill>
              </a:rPr>
            </a:br>
            <a:br>
              <a:rPr lang="en-GB" sz="3300" b="1">
                <a:solidFill>
                  <a:srgbClr val="FFFFFF"/>
                </a:solidFill>
              </a:rPr>
            </a:br>
            <a:r>
              <a:rPr lang="en-GB" sz="3300" b="1">
                <a:solidFill>
                  <a:srgbClr val="FFFFFF"/>
                </a:solidFill>
              </a:rPr>
              <a:t>5</a:t>
            </a:r>
            <a:br>
              <a:rPr lang="en-GB" sz="3300"/>
            </a:br>
            <a:endParaRPr sz="3300"/>
          </a:p>
        </p:txBody>
      </p:sp>
      <p:pic>
        <p:nvPicPr>
          <p:cNvPr id="174" name="Google Shape;174;p7"/>
          <p:cNvPicPr preferRelativeResize="0"/>
          <p:nvPr/>
        </p:nvPicPr>
        <p:blipFill rotWithShape="1">
          <a:blip r:embed="rId3">
            <a:alphaModFix/>
          </a:blip>
          <a:srcRect l="961" r="8502"/>
          <a:stretch/>
        </p:blipFill>
        <p:spPr>
          <a:xfrm>
            <a:off x="20" y="-1"/>
            <a:ext cx="4143544" cy="6856413"/>
          </a:xfrm>
          <a:custGeom>
            <a:avLst/>
            <a:gdLst/>
            <a:ahLst/>
            <a:cxnLst/>
            <a:rect l="l" t="t" r="r" b="b"/>
            <a:pathLst>
              <a:path w="4143564" h="6856413" extrusionOk="0">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a:noFill/>
          <a:ln>
            <a:noFill/>
          </a:ln>
        </p:spPr>
      </p:pic>
      <p:sp>
        <p:nvSpPr>
          <p:cNvPr id="175" name="Google Shape;175;p7"/>
          <p:cNvSpPr txBox="1"/>
          <p:nvPr/>
        </p:nvSpPr>
        <p:spPr>
          <a:xfrm>
            <a:off x="0" y="6610191"/>
            <a:ext cx="3193503"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Photo by JJ Harrison https://en.wikipedia.org/wiki/Flower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8"/>
          <p:cNvSpPr/>
          <p:nvPr/>
        </p:nvSpPr>
        <p:spPr>
          <a:xfrm>
            <a:off x="4708357" y="3509963"/>
            <a:ext cx="7092215" cy="2967839"/>
          </a:xfrm>
          <a:prstGeom prst="rect">
            <a:avLst/>
          </a:prstGeom>
          <a:solidFill>
            <a:srgbClr val="01693F"/>
          </a:solidFill>
          <a:ln w="127000" cap="sq" cmpd="thinThick">
            <a:solidFill>
              <a:srgbClr val="0169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p8"/>
          <p:cNvSpPr txBox="1">
            <a:spLocks noGrp="1"/>
          </p:cNvSpPr>
          <p:nvPr>
            <p:ph type="title" idx="4294967295"/>
          </p:nvPr>
        </p:nvSpPr>
        <p:spPr>
          <a:xfrm>
            <a:off x="5021821" y="3812954"/>
            <a:ext cx="6465287" cy="15160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4800"/>
              <a:buFont typeface="Calibri"/>
              <a:buNone/>
            </a:pPr>
            <a:r>
              <a:rPr lang="en-GB" sz="4800">
                <a:solidFill>
                  <a:srgbClr val="FFFFFF"/>
                </a:solidFill>
                <a:latin typeface="Calibri"/>
                <a:ea typeface="Calibri"/>
                <a:cs typeface="Calibri"/>
                <a:sym typeface="Calibri"/>
              </a:rPr>
              <a:t>Male sex cells – Pollen.</a:t>
            </a:r>
            <a:endParaRPr/>
          </a:p>
        </p:txBody>
      </p:sp>
      <p:cxnSp>
        <p:nvCxnSpPr>
          <p:cNvPr id="182" name="Google Shape;182;p8"/>
          <p:cNvCxnSpPr/>
          <p:nvPr/>
        </p:nvCxnSpPr>
        <p:spPr>
          <a:xfrm>
            <a:off x="5138287" y="5443086"/>
            <a:ext cx="6400800" cy="0"/>
          </a:xfrm>
          <a:prstGeom prst="straightConnector1">
            <a:avLst/>
          </a:prstGeom>
          <a:noFill/>
          <a:ln w="22225" cap="flat" cmpd="sng">
            <a:solidFill>
              <a:srgbClr val="D9D9D9"/>
            </a:solidFill>
            <a:prstDash val="solid"/>
            <a:miter lim="800000"/>
            <a:headEnd type="none" w="sm" len="sm"/>
            <a:tailEnd type="none" w="sm" len="sm"/>
          </a:ln>
        </p:spPr>
      </p:cxnSp>
      <p:pic>
        <p:nvPicPr>
          <p:cNvPr id="183" name="Google Shape;183;p8"/>
          <p:cNvPicPr preferRelativeResize="0">
            <a:picLocks noGrp="1"/>
          </p:cNvPicPr>
          <p:nvPr>
            <p:ph type="body" idx="4294967295"/>
          </p:nvPr>
        </p:nvPicPr>
        <p:blipFill rotWithShape="1">
          <a:blip r:embed="rId3">
            <a:alphaModFix/>
          </a:blip>
          <a:srcRect r="-1" b="293"/>
          <a:stretch/>
        </p:blipFill>
        <p:spPr>
          <a:xfrm>
            <a:off x="317635" y="321733"/>
            <a:ext cx="4160452" cy="6214534"/>
          </a:xfrm>
          <a:prstGeom prst="rect">
            <a:avLst/>
          </a:prstGeom>
          <a:noFill/>
          <a:ln>
            <a:noFill/>
          </a:ln>
        </p:spPr>
      </p:pic>
      <p:pic>
        <p:nvPicPr>
          <p:cNvPr id="184" name="Google Shape;184;p8"/>
          <p:cNvPicPr preferRelativeResize="0">
            <a:picLocks noGrp="1"/>
          </p:cNvPicPr>
          <p:nvPr>
            <p:ph type="body" idx="4294967295"/>
          </p:nvPr>
        </p:nvPicPr>
        <p:blipFill rotWithShape="1">
          <a:blip r:embed="rId4">
            <a:alphaModFix/>
          </a:blip>
          <a:srcRect t="15676" r="2" b="29661"/>
          <a:stretch/>
        </p:blipFill>
        <p:spPr>
          <a:xfrm>
            <a:off x="4654296" y="299363"/>
            <a:ext cx="7217085" cy="3008188"/>
          </a:xfrm>
          <a:prstGeom prst="rect">
            <a:avLst/>
          </a:prstGeom>
          <a:noFill/>
          <a:ln>
            <a:noFill/>
          </a:ln>
        </p:spPr>
      </p:pic>
      <p:sp>
        <p:nvSpPr>
          <p:cNvPr id="185" name="Google Shape;185;p8"/>
          <p:cNvSpPr txBox="1"/>
          <p:nvPr/>
        </p:nvSpPr>
        <p:spPr>
          <a:xfrm>
            <a:off x="0" y="6396335"/>
            <a:ext cx="447808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Calibri"/>
                <a:ea typeface="Calibri"/>
                <a:cs typeface="Calibri"/>
                <a:sym typeface="Calibri"/>
              </a:rPr>
              <a:t>By JJ Harrison https://commons.wikimedia.org/wiki/File:Tulip_Stamen_Tip.jpg</a:t>
            </a:r>
            <a:endParaRPr sz="1400" b="0" i="0" u="none" strike="noStrike" cap="none">
              <a:solidFill>
                <a:srgbClr val="000000"/>
              </a:solidFill>
              <a:latin typeface="Arial"/>
              <a:ea typeface="Arial"/>
              <a:cs typeface="Arial"/>
              <a:sym typeface="Arial"/>
            </a:endParaRPr>
          </a:p>
        </p:txBody>
      </p:sp>
      <p:sp>
        <p:nvSpPr>
          <p:cNvPr id="186" name="Google Shape;186;p8"/>
          <p:cNvSpPr txBox="1"/>
          <p:nvPr/>
        </p:nvSpPr>
        <p:spPr>
          <a:xfrm>
            <a:off x="9790362" y="3263742"/>
            <a:ext cx="208101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dk1"/>
                </a:solidFill>
                <a:latin typeface="Calibri"/>
                <a:ea typeface="Calibri"/>
                <a:cs typeface="Calibri"/>
                <a:sym typeface="Calibri"/>
              </a:rPr>
              <a:t>https://en.wikipedia.org/wiki/Pollen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706</Words>
  <Application>Microsoft Office PowerPoint</Application>
  <PresentationFormat>Widescreen</PresentationFormat>
  <Paragraphs>58</Paragraphs>
  <Slides>22</Slides>
  <Notes>21</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22</vt:i4>
      </vt:variant>
    </vt:vector>
  </HeadingPairs>
  <TitlesOfParts>
    <vt:vector size="26" baseType="lpstr">
      <vt:lpstr>Arial</vt:lpstr>
      <vt:lpstr>Calibri</vt:lpstr>
      <vt:lpstr>Office Theme</vt:lpstr>
      <vt:lpstr>Office Theme</vt:lpstr>
      <vt:lpstr>KS3 </vt:lpstr>
      <vt:lpstr>PowerPoint Presentation</vt:lpstr>
      <vt:lpstr>PowerPoint Presentation</vt:lpstr>
      <vt:lpstr> Can you find some connections?</vt:lpstr>
      <vt:lpstr>Flowers are the reproductive organs of plants</vt:lpstr>
      <vt:lpstr>Flowers have parts that make male sex cells, parts that make female sex cells and parts that grow the plant embryo (seed).</vt:lpstr>
      <vt:lpstr>PowerPoint Presentation</vt:lpstr>
      <vt:lpstr>Name the parts of this Lily flower. 1  2  3  4  5 </vt:lpstr>
      <vt:lpstr>Male sex cells – Pollen.</vt:lpstr>
      <vt:lpstr>Female sex cells – eggs, are inside the ovules.</vt:lpstr>
      <vt:lpstr> Fertilization happens after male pollen is transferred to the stigma.   This transfer is called pollination </vt:lpstr>
      <vt:lpstr>Fruits form around fertilised seeds.</vt:lpstr>
      <vt:lpstr>Some plants are pollinated by the wind</vt:lpstr>
      <vt:lpstr>Many plants can not be pollinated by wind, instead they attract pollinating insects such as bees and butterflies.</vt:lpstr>
      <vt:lpstr>Plants feed the world.</vt:lpstr>
      <vt:lpstr>Design a great pizza choose from these ingredients: wheat flour base, tomato sauce, olives, mushrooms, cheese, peppers, aubergine, onion, salt, oregano.  </vt:lpstr>
      <vt:lpstr>What would your pizza be like if there were no insect pollinators?  </vt:lpstr>
      <vt:lpstr>Label the parts of your pizza which depend on bees and other insects.</vt:lpstr>
      <vt:lpstr>Does this matter?</vt:lpstr>
      <vt:lpstr>5,4,3,2,1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KS3 </dc:title>
  <dc:creator>Laura Smith</dc:creator>
  <cp:lastModifiedBy>Hannah Langdana</cp:lastModifiedBy>
  <cp:revision>1</cp:revision>
  <dcterms:created xsi:type="dcterms:W3CDTF">2019-04-25T13:38:35Z</dcterms:created>
  <dcterms:modified xsi:type="dcterms:W3CDTF">2020-06-10T13:07:26Z</dcterms:modified>
</cp:coreProperties>
</file>