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7" r:id="rId2"/>
    <p:sldId id="281" r:id="rId3"/>
    <p:sldId id="282" r:id="rId4"/>
    <p:sldId id="258" r:id="rId5"/>
    <p:sldId id="259" r:id="rId6"/>
    <p:sldId id="277" r:id="rId7"/>
    <p:sldId id="279" r:id="rId8"/>
    <p:sldId id="262" r:id="rId9"/>
    <p:sldId id="283" r:id="rId10"/>
    <p:sldId id="274" r:id="rId11"/>
    <p:sldId id="266" r:id="rId12"/>
    <p:sldId id="284" r:id="rId13"/>
    <p:sldId id="267" r:id="rId14"/>
    <p:sldId id="268" r:id="rId15"/>
    <p:sldId id="269" r:id="rId16"/>
    <p:sldId id="270" r:id="rId17"/>
    <p:sldId id="271" r:id="rId18"/>
    <p:sldId id="286" r:id="rId19"/>
    <p:sldId id="272" r:id="rId20"/>
    <p:sldId id="287" r:id="rId21"/>
    <p:sldId id="288" r:id="rId22"/>
    <p:sldId id="273" r:id="rId23"/>
    <p:sldId id="289" r:id="rId24"/>
    <p:sldId id="293" r:id="rId25"/>
    <p:sldId id="292" r:id="rId26"/>
    <p:sldId id="276" r:id="rId27"/>
    <p:sldId id="280" r:id="rId28"/>
    <p:sldId id="275"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BbsgMl0cwS1TAIyTryO6jmkW+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86" autoAdjust="0"/>
  </p:normalViewPr>
  <p:slideViewPr>
    <p:cSldViewPr snapToGrid="0">
      <p:cViewPr varScale="1">
        <p:scale>
          <a:sx n="71" d="100"/>
          <a:sy n="71" d="100"/>
        </p:scale>
        <p:origin x="66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stmatthews.local\dfs$\Users_Staff\s.fishwick\Downloads\interpreting%20deforestation%20graphs%20figures%20and%20charts_DS%20Edited%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matthews.local\dfs$\Users_Staff\s.fishwick\Downloads\interpreting%20deforestation%20graphs%20figures%20and%20charts_DS%20Edited%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tmatthews.local\dfs$\Users_Staff\s.fishwick\Downloads\interpreting%20deforestation%20graphs%20figures%20and%20charts_DS%20Edited%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 of land covered by forest</a:t>
            </a:r>
          </a:p>
        </c:rich>
      </c:tx>
      <c:overlay val="0"/>
    </c:title>
    <c:autoTitleDeleted val="0"/>
    <c:plotArea>
      <c:layout>
        <c:manualLayout>
          <c:layoutTarget val="inner"/>
          <c:xMode val="edge"/>
          <c:yMode val="edge"/>
          <c:x val="0.11708935837060058"/>
          <c:y val="0.12270587450138867"/>
          <c:w val="0.86318258101214418"/>
          <c:h val="0.68305283845016174"/>
        </c:manualLayout>
      </c:layout>
      <c:lineChart>
        <c:grouping val="standard"/>
        <c:varyColors val="0"/>
        <c:ser>
          <c:idx val="0"/>
          <c:order val="0"/>
          <c:tx>
            <c:strRef>
              <c:f>Sheet7!$B$3</c:f>
              <c:strCache>
                <c:ptCount val="1"/>
                <c:pt idx="0">
                  <c:v>percentage</c:v>
                </c:pt>
              </c:strCache>
            </c:strRef>
          </c:tx>
          <c:spPr>
            <a:ln>
              <a:solidFill>
                <a:srgbClr val="0090B2"/>
              </a:solidFill>
            </a:ln>
          </c:spPr>
          <c:marker>
            <c:symbol val="none"/>
          </c:marker>
          <c:cat>
            <c:numRef>
              <c:f>Sheet7!$A$4:$A$29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Sheet7!$B$4:$B$29</c:f>
              <c:numCache>
                <c:formatCode>General</c:formatCode>
                <c:ptCount val="26"/>
                <c:pt idx="0">
                  <c:v>31.800999999999998</c:v>
                </c:pt>
                <c:pt idx="1">
                  <c:v>31.744</c:v>
                </c:pt>
                <c:pt idx="2">
                  <c:v>31.687999999999999</c:v>
                </c:pt>
                <c:pt idx="3">
                  <c:v>31.658000000000001</c:v>
                </c:pt>
                <c:pt idx="4">
                  <c:v>31.603999999999999</c:v>
                </c:pt>
                <c:pt idx="5">
                  <c:v>31.548999999999999</c:v>
                </c:pt>
                <c:pt idx="6">
                  <c:v>31.492999999999999</c:v>
                </c:pt>
                <c:pt idx="7">
                  <c:v>31.42</c:v>
                </c:pt>
                <c:pt idx="8">
                  <c:v>31.370999999999999</c:v>
                </c:pt>
                <c:pt idx="9">
                  <c:v>31.312999999999999</c:v>
                </c:pt>
                <c:pt idx="10">
                  <c:v>31.254000000000001</c:v>
                </c:pt>
                <c:pt idx="11">
                  <c:v>31.219000000000001</c:v>
                </c:pt>
                <c:pt idx="12">
                  <c:v>31.184000000000001</c:v>
                </c:pt>
                <c:pt idx="13">
                  <c:v>31.149000000000001</c:v>
                </c:pt>
                <c:pt idx="14">
                  <c:v>31.114000000000001</c:v>
                </c:pt>
                <c:pt idx="15">
                  <c:v>31.079000000000001</c:v>
                </c:pt>
                <c:pt idx="16">
                  <c:v>31.053000000000001</c:v>
                </c:pt>
                <c:pt idx="17">
                  <c:v>31.027000000000001</c:v>
                </c:pt>
                <c:pt idx="18">
                  <c:v>31.004999999999999</c:v>
                </c:pt>
                <c:pt idx="19">
                  <c:v>30.978999999999999</c:v>
                </c:pt>
                <c:pt idx="20">
                  <c:v>30.952000000000002</c:v>
                </c:pt>
                <c:pt idx="21">
                  <c:v>30.925999999999998</c:v>
                </c:pt>
                <c:pt idx="22">
                  <c:v>30.902000000000001</c:v>
                </c:pt>
                <c:pt idx="23">
                  <c:v>30.876000000000001</c:v>
                </c:pt>
                <c:pt idx="24">
                  <c:v>30.850999999999999</c:v>
                </c:pt>
                <c:pt idx="25">
                  <c:v>30.824999999999999</c:v>
                </c:pt>
              </c:numCache>
            </c:numRef>
          </c:val>
          <c:smooth val="0"/>
          <c:extLst>
            <c:ext xmlns:c16="http://schemas.microsoft.com/office/drawing/2014/chart" uri="{C3380CC4-5D6E-409C-BE32-E72D297353CC}">
              <c16:uniqueId val="{00000000-29D0-482E-82B3-B9266A637FD5}"/>
            </c:ext>
          </c:extLst>
        </c:ser>
        <c:dLbls>
          <c:showLegendKey val="0"/>
          <c:showVal val="0"/>
          <c:showCatName val="0"/>
          <c:showSerName val="0"/>
          <c:showPercent val="0"/>
          <c:showBubbleSize val="0"/>
        </c:dLbls>
        <c:smooth val="0"/>
        <c:axId val="122686464"/>
        <c:axId val="121950976"/>
      </c:lineChart>
      <c:catAx>
        <c:axId val="122686464"/>
        <c:scaling>
          <c:orientation val="minMax"/>
        </c:scaling>
        <c:delete val="0"/>
        <c:axPos val="b"/>
        <c:title>
          <c:tx>
            <c:rich>
              <a:bodyPr/>
              <a:lstStyle/>
              <a:p>
                <a:pPr>
                  <a:defRPr sz="1400"/>
                </a:pPr>
                <a:r>
                  <a:rPr lang="en-US" sz="1400"/>
                  <a:t>Year</a:t>
                </a:r>
              </a:p>
            </c:rich>
          </c:tx>
          <c:overlay val="0"/>
        </c:title>
        <c:numFmt formatCode="General" sourceLinked="1"/>
        <c:majorTickMark val="none"/>
        <c:minorTickMark val="out"/>
        <c:tickLblPos val="nextTo"/>
        <c:txPr>
          <a:bodyPr/>
          <a:lstStyle/>
          <a:p>
            <a:pPr>
              <a:defRPr sz="1200"/>
            </a:pPr>
            <a:endParaRPr lang="en-US"/>
          </a:p>
        </c:txPr>
        <c:crossAx val="121950976"/>
        <c:crosses val="autoZero"/>
        <c:auto val="1"/>
        <c:lblAlgn val="ctr"/>
        <c:lblOffset val="100"/>
        <c:tickMarkSkip val="1"/>
        <c:noMultiLvlLbl val="0"/>
      </c:catAx>
      <c:valAx>
        <c:axId val="121950976"/>
        <c:scaling>
          <c:orientation val="minMax"/>
        </c:scaling>
        <c:delete val="0"/>
        <c:axPos val="l"/>
        <c:majorGridlines/>
        <c:title>
          <c:tx>
            <c:rich>
              <a:bodyPr rot="-5400000" vert="horz"/>
              <a:lstStyle/>
              <a:p>
                <a:pPr>
                  <a:defRPr sz="1400"/>
                </a:pPr>
                <a:r>
                  <a:rPr lang="en-US" sz="1400"/>
                  <a:t>Percentage of Earth's land</a:t>
                </a:r>
              </a:p>
            </c:rich>
          </c:tx>
          <c:overlay val="0"/>
        </c:title>
        <c:numFmt formatCode="General" sourceLinked="1"/>
        <c:majorTickMark val="out"/>
        <c:minorTickMark val="none"/>
        <c:tickLblPos val="nextTo"/>
        <c:txPr>
          <a:bodyPr/>
          <a:lstStyle/>
          <a:p>
            <a:pPr>
              <a:defRPr sz="1200"/>
            </a:pPr>
            <a:endParaRPr lang="en-US"/>
          </a:p>
        </c:txPr>
        <c:crossAx val="1226864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People killed by extreme weather events</a:t>
            </a:r>
          </a:p>
        </c:rich>
      </c:tx>
      <c:overlay val="0"/>
    </c:title>
    <c:autoTitleDeleted val="0"/>
    <c:plotArea>
      <c:layout/>
      <c:barChart>
        <c:barDir val="col"/>
        <c:grouping val="clustered"/>
        <c:varyColors val="0"/>
        <c:ser>
          <c:idx val="0"/>
          <c:order val="0"/>
          <c:tx>
            <c:strRef>
              <c:f>Sheet6!$F$2</c:f>
              <c:strCache>
                <c:ptCount val="1"/>
                <c:pt idx="0">
                  <c:v>Killed</c:v>
                </c:pt>
              </c:strCache>
            </c:strRef>
          </c:tx>
          <c:spPr>
            <a:solidFill>
              <a:srgbClr val="0090B2"/>
            </a:solidFill>
          </c:spPr>
          <c:invertIfNegative val="0"/>
          <c:cat>
            <c:strRef>
              <c:f>Sheet6!$E$3:$E$4</c:f>
              <c:strCache>
                <c:ptCount val="2"/>
                <c:pt idx="0">
                  <c:v>1980s</c:v>
                </c:pt>
                <c:pt idx="1">
                  <c:v>1990s</c:v>
                </c:pt>
              </c:strCache>
            </c:strRef>
          </c:cat>
          <c:val>
            <c:numRef>
              <c:f>Sheet6!$F$3:$F$4</c:f>
              <c:numCache>
                <c:formatCode>General</c:formatCode>
                <c:ptCount val="2"/>
                <c:pt idx="0">
                  <c:v>692</c:v>
                </c:pt>
                <c:pt idx="1">
                  <c:v>601</c:v>
                </c:pt>
              </c:numCache>
            </c:numRef>
          </c:val>
          <c:extLst>
            <c:ext xmlns:c16="http://schemas.microsoft.com/office/drawing/2014/chart" uri="{C3380CC4-5D6E-409C-BE32-E72D297353CC}">
              <c16:uniqueId val="{00000000-10D1-44D1-9F17-FB3C8A034126}"/>
            </c:ext>
          </c:extLst>
        </c:ser>
        <c:dLbls>
          <c:showLegendKey val="0"/>
          <c:showVal val="0"/>
          <c:showCatName val="0"/>
          <c:showSerName val="0"/>
          <c:showPercent val="0"/>
          <c:showBubbleSize val="0"/>
        </c:dLbls>
        <c:gapWidth val="150"/>
        <c:axId val="114089984"/>
        <c:axId val="114093056"/>
      </c:barChart>
      <c:catAx>
        <c:axId val="114089984"/>
        <c:scaling>
          <c:orientation val="minMax"/>
        </c:scaling>
        <c:delete val="0"/>
        <c:axPos val="b"/>
        <c:numFmt formatCode="General" sourceLinked="0"/>
        <c:majorTickMark val="out"/>
        <c:minorTickMark val="none"/>
        <c:tickLblPos val="nextTo"/>
        <c:txPr>
          <a:bodyPr/>
          <a:lstStyle/>
          <a:p>
            <a:pPr>
              <a:defRPr sz="1200"/>
            </a:pPr>
            <a:endParaRPr lang="en-US"/>
          </a:p>
        </c:txPr>
        <c:crossAx val="114093056"/>
        <c:crosses val="autoZero"/>
        <c:auto val="1"/>
        <c:lblAlgn val="ctr"/>
        <c:lblOffset val="100"/>
        <c:noMultiLvlLbl val="0"/>
      </c:catAx>
      <c:valAx>
        <c:axId val="114093056"/>
        <c:scaling>
          <c:orientation val="minMax"/>
        </c:scaling>
        <c:delete val="0"/>
        <c:axPos val="l"/>
        <c:majorGridlines/>
        <c:title>
          <c:tx>
            <c:rich>
              <a:bodyPr rot="-5400000" vert="horz"/>
              <a:lstStyle/>
              <a:p>
                <a:pPr>
                  <a:defRPr sz="1400"/>
                </a:pPr>
                <a:r>
                  <a:rPr lang="en-US" sz="1400"/>
                  <a:t>Thousands of people</a:t>
                </a:r>
              </a:p>
            </c:rich>
          </c:tx>
          <c:layout>
            <c:manualLayout>
              <c:xMode val="edge"/>
              <c:yMode val="edge"/>
              <c:x val="1.3888888888888888E-2"/>
              <c:y val="0.2694750656167979"/>
            </c:manualLayout>
          </c:layout>
          <c:overlay val="0"/>
        </c:title>
        <c:numFmt formatCode="General" sourceLinked="1"/>
        <c:majorTickMark val="out"/>
        <c:minorTickMark val="none"/>
        <c:tickLblPos val="nextTo"/>
        <c:txPr>
          <a:bodyPr/>
          <a:lstStyle/>
          <a:p>
            <a:pPr>
              <a:defRPr sz="1200"/>
            </a:pPr>
            <a:endParaRPr lang="en-US"/>
          </a:p>
        </c:txPr>
        <c:crossAx val="1140899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People killed by extreme weather events</a:t>
            </a:r>
          </a:p>
        </c:rich>
      </c:tx>
      <c:overlay val="0"/>
    </c:title>
    <c:autoTitleDeleted val="0"/>
    <c:plotArea>
      <c:layout/>
      <c:barChart>
        <c:barDir val="col"/>
        <c:grouping val="clustered"/>
        <c:varyColors val="0"/>
        <c:ser>
          <c:idx val="0"/>
          <c:order val="0"/>
          <c:tx>
            <c:strRef>
              <c:f>Sheet6!$F$2</c:f>
              <c:strCache>
                <c:ptCount val="1"/>
                <c:pt idx="0">
                  <c:v>Killed</c:v>
                </c:pt>
              </c:strCache>
            </c:strRef>
          </c:tx>
          <c:spPr>
            <a:solidFill>
              <a:srgbClr val="0090B2"/>
            </a:solidFill>
          </c:spPr>
          <c:invertIfNegative val="0"/>
          <c:cat>
            <c:strRef>
              <c:f>Sheet6!$E$3:$E$4</c:f>
              <c:strCache>
                <c:ptCount val="2"/>
                <c:pt idx="0">
                  <c:v>1980s</c:v>
                </c:pt>
                <c:pt idx="1">
                  <c:v>1990s</c:v>
                </c:pt>
              </c:strCache>
            </c:strRef>
          </c:cat>
          <c:val>
            <c:numRef>
              <c:f>Sheet6!$F$3:$F$4</c:f>
              <c:numCache>
                <c:formatCode>General</c:formatCode>
                <c:ptCount val="2"/>
                <c:pt idx="0">
                  <c:v>692</c:v>
                </c:pt>
                <c:pt idx="1">
                  <c:v>601</c:v>
                </c:pt>
              </c:numCache>
            </c:numRef>
          </c:val>
          <c:extLst>
            <c:ext xmlns:c16="http://schemas.microsoft.com/office/drawing/2014/chart" uri="{C3380CC4-5D6E-409C-BE32-E72D297353CC}">
              <c16:uniqueId val="{00000000-60B6-495C-9026-6620330CF5A9}"/>
            </c:ext>
          </c:extLst>
        </c:ser>
        <c:dLbls>
          <c:showLegendKey val="0"/>
          <c:showVal val="0"/>
          <c:showCatName val="0"/>
          <c:showSerName val="0"/>
          <c:showPercent val="0"/>
          <c:showBubbleSize val="0"/>
        </c:dLbls>
        <c:gapWidth val="150"/>
        <c:axId val="114089984"/>
        <c:axId val="114093056"/>
      </c:barChart>
      <c:catAx>
        <c:axId val="114089984"/>
        <c:scaling>
          <c:orientation val="minMax"/>
        </c:scaling>
        <c:delete val="0"/>
        <c:axPos val="b"/>
        <c:numFmt formatCode="General" sourceLinked="0"/>
        <c:majorTickMark val="out"/>
        <c:minorTickMark val="none"/>
        <c:tickLblPos val="nextTo"/>
        <c:txPr>
          <a:bodyPr/>
          <a:lstStyle/>
          <a:p>
            <a:pPr>
              <a:defRPr sz="1200"/>
            </a:pPr>
            <a:endParaRPr lang="en-US"/>
          </a:p>
        </c:txPr>
        <c:crossAx val="114093056"/>
        <c:crosses val="autoZero"/>
        <c:auto val="1"/>
        <c:lblAlgn val="ctr"/>
        <c:lblOffset val="100"/>
        <c:noMultiLvlLbl val="0"/>
      </c:catAx>
      <c:valAx>
        <c:axId val="114093056"/>
        <c:scaling>
          <c:orientation val="minMax"/>
        </c:scaling>
        <c:delete val="0"/>
        <c:axPos val="l"/>
        <c:majorGridlines/>
        <c:title>
          <c:tx>
            <c:rich>
              <a:bodyPr rot="-5400000" vert="horz"/>
              <a:lstStyle/>
              <a:p>
                <a:pPr>
                  <a:defRPr sz="1400"/>
                </a:pPr>
                <a:r>
                  <a:rPr lang="en-US" sz="1400"/>
                  <a:t>Thousands of people</a:t>
                </a:r>
              </a:p>
            </c:rich>
          </c:tx>
          <c:layout>
            <c:manualLayout>
              <c:xMode val="edge"/>
              <c:yMode val="edge"/>
              <c:x val="1.3888888888888888E-2"/>
              <c:y val="0.2694750656167979"/>
            </c:manualLayout>
          </c:layout>
          <c:overlay val="0"/>
        </c:title>
        <c:numFmt formatCode="General" sourceLinked="1"/>
        <c:majorTickMark val="out"/>
        <c:minorTickMark val="none"/>
        <c:tickLblPos val="nextTo"/>
        <c:txPr>
          <a:bodyPr/>
          <a:lstStyle/>
          <a:p>
            <a:pPr>
              <a:defRPr sz="1200"/>
            </a:pPr>
            <a:endParaRPr lang="en-US"/>
          </a:p>
        </c:txPr>
        <c:crossAx val="1140899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99498/National_FCERM_strategy_for_England.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99498/National_FCERM_strategy_for_England.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olearth.org/get-involve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o.org/forest-resources-assessment/20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o.org/forest-resources-assessment/20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https://pixabay.com/photos/forestry-logging-forest-960806/</a:t>
            </a:r>
            <a:endParaRPr/>
          </a:p>
          <a:p>
            <a:pPr marL="0" lvl="0" indent="0" algn="l" rtl="0">
              <a:lnSpc>
                <a:spcPct val="100000"/>
              </a:lnSpc>
              <a:spcBef>
                <a:spcPts val="0"/>
              </a:spcBef>
              <a:spcAft>
                <a:spcPts val="0"/>
              </a:spcAft>
              <a:buSzPts val="1400"/>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434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673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884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hlinkClick r:id="rId3"/>
              </a:rPr>
              <a:t>https://assets.publishing.service.gov.uk/government/uploads/system/uploads/attachment_data/file/899498/National_FCERM_strategy_for_England.pdf</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931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hlinkClick r:id="rId3"/>
              </a:rPr>
              <a:t>https://assets.publishing.service.gov.uk/government/uploads/system/uploads/attachment_data/file/899498/National_FCERM_strategy_for_England.pdf</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graph is reproduced courtesy of the F</a:t>
            </a:r>
            <a:r>
              <a:rPr lang="en-US" sz="1200" b="0" i="0" u="none" strike="noStrike" cap="none" dirty="0">
                <a:solidFill>
                  <a:schemeClr val="dk1"/>
                </a:solidFill>
                <a:effectLst/>
                <a:latin typeface="Calibri"/>
                <a:ea typeface="Calibri"/>
                <a:cs typeface="Calibri"/>
                <a:sym typeface="Calibri"/>
              </a:rPr>
              <a:t>AO, who are the source and copyright holder.  FAO’s endorsement of views, products or services is not implied in any way by the use of the graph.  </a:t>
            </a:r>
            <a:r>
              <a:rPr lang="en-GB" dirty="0"/>
              <a:t>http://www.fao.org/3/CA8753EN/CA8753EN.pdf#page=5 </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7193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graph is reproduced courtesy of the F</a:t>
            </a:r>
            <a:r>
              <a:rPr lang="en-US" sz="1200" b="0" i="0" u="none" strike="noStrike" cap="none" dirty="0">
                <a:solidFill>
                  <a:schemeClr val="dk1"/>
                </a:solidFill>
                <a:effectLst/>
                <a:latin typeface="Calibri"/>
                <a:ea typeface="Calibri"/>
                <a:cs typeface="Calibri"/>
                <a:sym typeface="Calibri"/>
              </a:rPr>
              <a:t>AO, who are the source and copyright holder.  FAO’s endorsement of views, products or services is not implied in any way by the use of the graph.  </a:t>
            </a:r>
            <a:r>
              <a:rPr lang="en-GB" dirty="0"/>
              <a:t>http://www.fao.org/3/CA8753EN/CA8753EN.pdf#page=5 </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584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graph is reproduced courtesy of the F</a:t>
            </a:r>
            <a:r>
              <a:rPr lang="en-US" sz="1200" b="0" i="0" u="none" strike="noStrike" cap="none" dirty="0">
                <a:solidFill>
                  <a:schemeClr val="dk1"/>
                </a:solidFill>
                <a:effectLst/>
                <a:latin typeface="Calibri"/>
                <a:ea typeface="Calibri"/>
                <a:cs typeface="Calibri"/>
                <a:sym typeface="Calibri"/>
              </a:rPr>
              <a:t>AO, who are the source and copyright holder.  FAO’s endorsement of users’ views, products or services is not implied in any way by the use of the graph.  </a:t>
            </a:r>
            <a:r>
              <a:rPr lang="en-US" dirty="0"/>
              <a:t>http://www.fao.org/3/CA8753EN/CA8753EN.pdf#page=5 </a:t>
            </a:r>
          </a:p>
          <a:p>
            <a:pPr marL="0" lvl="0" indent="0" algn="l" rtl="0">
              <a:lnSpc>
                <a:spcPct val="100000"/>
              </a:lnSpc>
              <a:spcBef>
                <a:spcPts val="0"/>
              </a:spcBef>
              <a:spcAft>
                <a:spcPts val="0"/>
              </a:spcAft>
              <a:buSzPts val="1400"/>
              <a:buNone/>
            </a:pP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94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Photo: Photo: https://cdn.pixabay.com/photo/2020/05/31/04/36/investment-5241253_1280.jpg</a:t>
            </a:r>
          </a:p>
          <a:p>
            <a:pPr marL="0" lvl="0" indent="0" algn="l" rtl="0">
              <a:lnSpc>
                <a:spcPct val="100000"/>
              </a:lnSpc>
              <a:spcBef>
                <a:spcPts val="0"/>
              </a:spcBef>
              <a:spcAft>
                <a:spcPts val="0"/>
              </a:spcAft>
              <a:buSzPts val="1400"/>
              <a:buNone/>
            </a:pPr>
            <a:r>
              <a:rPr lang="en-GB" dirty="0"/>
              <a:t> </a:t>
            </a:r>
            <a:endParaRPr dirty="0"/>
          </a:p>
        </p:txBody>
      </p:sp>
      <p:sp>
        <p:nvSpPr>
          <p:cNvPr id="205" name="Google Shape;20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extLst>
      <p:ext uri="{BB962C8B-B14F-4D97-AF65-F5344CB8AC3E}">
        <p14:creationId xmlns:p14="http://schemas.microsoft.com/office/powerpoint/2010/main" val="3567127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https://www.coolearth.org/get-involved/</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107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f16755884_0_7:notes"/>
          <p:cNvSpPr>
            <a:spLocks noGrp="1" noRot="1" noChangeAspect="1"/>
          </p:cNvSpPr>
          <p:nvPr>
            <p:ph type="sldImg" idx="2"/>
          </p:nvPr>
        </p:nvSpPr>
        <p:spPr>
          <a:xfrm>
            <a:off x="1714749"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7f1675588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https://cdn.pixabay.com/photo/2015/11/08/13/58/tree-1033612_960_720.jpg</a:t>
            </a:r>
            <a:endParaRPr dirty="0"/>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https://cdn.pixabay.com/photo/2015/11/08/13/58/tree-1033612_960_720.jpg</a:t>
            </a:r>
            <a:endParaRPr dirty="0"/>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88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https://cdn.pixabay.com/photo/2018/09/05/07/33/chainsaw-3655667_1280.jpg</a:t>
            </a:r>
            <a:endParaRPr dirty="0"/>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74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Clr>
                <a:schemeClr val="dk1"/>
              </a:buClr>
              <a:buSzPts val="3200"/>
              <a:buNone/>
            </a:pPr>
            <a:r>
              <a:rPr lang="en-US" dirty="0"/>
              <a:t>The following slides contain the answers for the students’ worksheet. </a:t>
            </a:r>
          </a:p>
          <a:p>
            <a:pPr marL="0" lvl="0" indent="0" algn="l" rtl="0">
              <a:lnSpc>
                <a:spcPct val="100000"/>
              </a:lnSpc>
              <a:spcBef>
                <a:spcPts val="640"/>
              </a:spcBef>
              <a:spcAft>
                <a:spcPts val="0"/>
              </a:spcAft>
              <a:buClr>
                <a:schemeClr val="dk1"/>
              </a:buClr>
              <a:buSzPts val="3200"/>
              <a:buNone/>
            </a:pPr>
            <a:r>
              <a:rPr lang="en-US" dirty="0"/>
              <a:t>Please be aware that numerical answers may differ as students are reading numbers from graphs. </a:t>
            </a:r>
          </a:p>
          <a:p>
            <a:pPr marL="0" lvl="0" indent="0" algn="l" rtl="0">
              <a:lnSpc>
                <a:spcPct val="100000"/>
              </a:lnSpc>
              <a:spcBef>
                <a:spcPts val="0"/>
              </a:spcBef>
              <a:spcAft>
                <a:spcPts val="0"/>
              </a:spcAft>
              <a:buSzPts val="1400"/>
              <a:buNone/>
            </a:pPr>
            <a:r>
              <a:rPr lang="en-GB" dirty="0"/>
              <a:t>Photo: https://pixabay.com/photos/ape-baby-forest-fire-fear-risk-4273153/</a:t>
            </a:r>
            <a:endParaRPr dirty="0"/>
          </a:p>
        </p:txBody>
      </p:sp>
      <p:sp>
        <p:nvSpPr>
          <p:cNvPr id="131" name="Google Shape;13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Information from FAO Global Forest Resource Assessment 2020 </a:t>
            </a:r>
            <a:r>
              <a:rPr lang="en-GB" sz="1200" b="0" i="0" u="sng" strike="noStrike" cap="none" dirty="0">
                <a:solidFill>
                  <a:schemeClr val="dk1"/>
                </a:solidFill>
                <a:effectLst/>
                <a:latin typeface="Calibri"/>
                <a:ea typeface="Calibri"/>
                <a:cs typeface="Calibri"/>
                <a:sym typeface="Calibri"/>
                <a:hlinkClick r:id="rId3"/>
              </a:rPr>
              <a:t>http://www.fao.org/forest-resources-assessment/2020</a:t>
            </a:r>
            <a:r>
              <a:rPr lang="en-GB" sz="1200" b="0" i="0" u="none" strike="noStrike" cap="none" dirty="0">
                <a:solidFill>
                  <a:schemeClr val="dk1"/>
                </a:solidFill>
                <a:effectLst/>
                <a:latin typeface="Calibri"/>
                <a:ea typeface="Calibri"/>
                <a:cs typeface="Calibri"/>
                <a:sym typeface="Calibri"/>
              </a:rPr>
              <a:t> </a:t>
            </a:r>
          </a:p>
        </p:txBody>
      </p:sp>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69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sng" strike="noStrike" cap="none" dirty="0">
                <a:solidFill>
                  <a:schemeClr val="dk1"/>
                </a:solidFill>
                <a:effectLst/>
                <a:latin typeface="Calibri"/>
                <a:ea typeface="Calibri"/>
                <a:cs typeface="Calibri"/>
                <a:sym typeface="Calibri"/>
                <a:hlinkClick r:id="rId3"/>
              </a:rPr>
              <a:t>http://www.fao.org/forest-resources-assessment/2020</a:t>
            </a:r>
            <a:r>
              <a:rPr lang="en-GB" sz="1200" b="0" i="0" u="none" strike="noStrike" cap="none" dirty="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r>
              <a:rPr lang="en-GB" dirty="0"/>
              <a:t>Photo: https://pixabay.com/photos/deforestation-forestry-forest-pine-4652916/</a:t>
            </a:r>
            <a:endParaRPr dirty="0"/>
          </a:p>
        </p:txBody>
      </p:sp>
      <p:sp>
        <p:nvSpPr>
          <p:cNvPr id="205" name="Google Shape;20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olearth.org/get-involve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4" descr="Forestry, Logging, Forest, Deforestation, Timber"/>
          <p:cNvPicPr preferRelativeResize="0"/>
          <p:nvPr/>
        </p:nvPicPr>
        <p:blipFill rotWithShape="1">
          <a:blip r:embed="rId3">
            <a:alphaModFix/>
          </a:blip>
          <a:srcRect r="11878"/>
          <a:stretch/>
        </p:blipFill>
        <p:spPr>
          <a:xfrm flipH="1">
            <a:off x="0" y="0"/>
            <a:ext cx="9166250" cy="6858000"/>
          </a:xfrm>
          <a:prstGeom prst="rect">
            <a:avLst/>
          </a:prstGeom>
          <a:noFill/>
          <a:ln>
            <a:noFill/>
          </a:ln>
        </p:spPr>
      </p:pic>
      <p:sp>
        <p:nvSpPr>
          <p:cNvPr id="96" name="Google Shape;96;p4"/>
          <p:cNvSpPr/>
          <p:nvPr/>
        </p:nvSpPr>
        <p:spPr>
          <a:xfrm>
            <a:off x="-1814700" y="1680350"/>
            <a:ext cx="5934000" cy="5344800"/>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txBox="1"/>
          <p:nvPr/>
        </p:nvSpPr>
        <p:spPr>
          <a:xfrm>
            <a:off x="167000" y="2727625"/>
            <a:ext cx="3284400" cy="371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dirty="0">
                <a:solidFill>
                  <a:srgbClr val="FFFFFF"/>
                </a:solidFill>
                <a:latin typeface="Calibri"/>
                <a:ea typeface="Calibri"/>
                <a:cs typeface="Calibri"/>
                <a:sym typeface="Calibri"/>
              </a:rPr>
              <a:t>Interpreting Graphs:</a:t>
            </a:r>
            <a:endParaRPr sz="40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r>
              <a:rPr lang="en-GB" sz="4000" b="1" i="0" u="none" strike="noStrike" cap="none" dirty="0">
                <a:solidFill>
                  <a:srgbClr val="FFFFFF"/>
                </a:solidFill>
                <a:latin typeface="Calibri"/>
                <a:ea typeface="Calibri"/>
                <a:cs typeface="Calibri"/>
                <a:sym typeface="Calibri"/>
              </a:rPr>
              <a:t>Deforestation</a:t>
            </a:r>
            <a:endParaRPr sz="4000" b="1"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0" descr="Deforestation, Forestry, Forest, Pine, Trees, Nature"/>
          <p:cNvPicPr preferRelativeResize="0"/>
          <p:nvPr/>
        </p:nvPicPr>
        <p:blipFill rotWithShape="1">
          <a:blip r:embed="rId3">
            <a:alphaModFix/>
          </a:blip>
          <a:srcRect r="10597"/>
          <a:stretch/>
        </p:blipFill>
        <p:spPr>
          <a:xfrm>
            <a:off x="0" y="-2380"/>
            <a:ext cx="9144000" cy="6855303"/>
          </a:xfrm>
          <a:prstGeom prst="rect">
            <a:avLst/>
          </a:prstGeom>
          <a:noFill/>
          <a:ln>
            <a:noFill/>
          </a:ln>
        </p:spPr>
      </p:pic>
      <p:sp>
        <p:nvSpPr>
          <p:cNvPr id="3" name="Google Shape;96;p4">
            <a:extLst>
              <a:ext uri="{FF2B5EF4-FFF2-40B4-BE49-F238E27FC236}">
                <a16:creationId xmlns:a16="http://schemas.microsoft.com/office/drawing/2014/main" id="{29667194-9A80-49E2-9EE3-BA090924296E}"/>
              </a:ext>
            </a:extLst>
          </p:cNvPr>
          <p:cNvSpPr/>
          <p:nvPr/>
        </p:nvSpPr>
        <p:spPr>
          <a:xfrm>
            <a:off x="3763183" y="288148"/>
            <a:ext cx="4528539" cy="407807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000" dirty="0">
                <a:solidFill>
                  <a:schemeClr val="bg1"/>
                </a:solidFill>
              </a:rPr>
              <a:t>The percentage of Earth’s land that used to be forest in 1990 and by 2020 was deforested is around 1%.  </a:t>
            </a:r>
          </a:p>
          <a:p>
            <a:pPr lvl="0" algn="ctr">
              <a:spcBef>
                <a:spcPts val="360"/>
              </a:spcBef>
            </a:pPr>
            <a:r>
              <a:rPr lang="en-GB" sz="2000" dirty="0">
                <a:solidFill>
                  <a:schemeClr val="bg1"/>
                </a:solidFill>
              </a:rPr>
              <a:t>Though 1% may seem a small percentage, it’s an area </a:t>
            </a:r>
            <a:r>
              <a:rPr lang="en-GB" sz="2000" b="1" dirty="0">
                <a:solidFill>
                  <a:srgbClr val="913F53"/>
                </a:solidFill>
              </a:rPr>
              <a:t>more than 7 times the size of the UK</a:t>
            </a:r>
            <a:r>
              <a:rPr lang="en-GB" sz="2000" dirty="0">
                <a:solidFill>
                  <a:srgbClr val="913F53"/>
                </a:solidFill>
              </a:rPr>
              <a:t>, </a:t>
            </a:r>
            <a:r>
              <a:rPr lang="en-GB" sz="2000" dirty="0">
                <a:solidFill>
                  <a:schemeClr val="bg1"/>
                </a:solidFill>
              </a:rPr>
              <a:t>or half the size of India!</a:t>
            </a:r>
          </a:p>
        </p:txBody>
      </p:sp>
      <p:sp>
        <p:nvSpPr>
          <p:cNvPr id="2" name="Rectangle 1">
            <a:extLst>
              <a:ext uri="{FF2B5EF4-FFF2-40B4-BE49-F238E27FC236}">
                <a16:creationId xmlns:a16="http://schemas.microsoft.com/office/drawing/2014/main" id="{94CDE30A-08EC-4C67-847A-186B4D822820}"/>
              </a:ext>
            </a:extLst>
          </p:cNvPr>
          <p:cNvSpPr/>
          <p:nvPr/>
        </p:nvSpPr>
        <p:spPr>
          <a:xfrm>
            <a:off x="273137" y="0"/>
            <a:ext cx="4298863" cy="1938992"/>
          </a:xfrm>
          <a:prstGeom prst="rect">
            <a:avLst/>
          </a:prstGeom>
        </p:spPr>
        <p:txBody>
          <a:bodyPr wrap="square">
            <a:spAutoFit/>
          </a:bodyPr>
          <a:lstStyle/>
          <a:p>
            <a:r>
              <a:rPr lang="en-GB" sz="4000" b="1" dirty="0">
                <a:solidFill>
                  <a:schemeClr val="bg1"/>
                </a:solidFill>
              </a:rPr>
              <a:t>1% deforestation isn’t so much, right?</a:t>
            </a:r>
          </a:p>
        </p:txBody>
      </p:sp>
      <p:sp>
        <p:nvSpPr>
          <p:cNvPr id="6" name="Google Shape;96;p4">
            <a:extLst>
              <a:ext uri="{FF2B5EF4-FFF2-40B4-BE49-F238E27FC236}">
                <a16:creationId xmlns:a16="http://schemas.microsoft.com/office/drawing/2014/main" id="{08D268FD-C57B-4374-AE87-EBE1407EA73B}"/>
              </a:ext>
            </a:extLst>
          </p:cNvPr>
          <p:cNvSpPr/>
          <p:nvPr/>
        </p:nvSpPr>
        <p:spPr>
          <a:xfrm>
            <a:off x="1051045" y="3184358"/>
            <a:ext cx="4298863" cy="3469301"/>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000" dirty="0">
                <a:solidFill>
                  <a:schemeClr val="bg1"/>
                </a:solidFill>
              </a:rPr>
              <a:t>And this has happened at a time when humans have been emitting more </a:t>
            </a:r>
            <a:r>
              <a:rPr lang="en-US" sz="2000" dirty="0">
                <a:solidFill>
                  <a:schemeClr val="bg1"/>
                </a:solidFill>
              </a:rPr>
              <a:t>CO</a:t>
            </a:r>
            <a:r>
              <a:rPr lang="en-US" sz="2000" baseline="-25000" dirty="0">
                <a:solidFill>
                  <a:schemeClr val="bg1"/>
                </a:solidFill>
              </a:rPr>
              <a:t>2</a:t>
            </a:r>
            <a:r>
              <a:rPr lang="en-GB" sz="2000" dirty="0">
                <a:solidFill>
                  <a:schemeClr val="bg1"/>
                </a:solidFill>
              </a:rPr>
              <a:t> than ever before – so the role of forests as a </a:t>
            </a:r>
            <a:r>
              <a:rPr lang="en-GB" sz="2000" dirty="0">
                <a:solidFill>
                  <a:srgbClr val="913F53"/>
                </a:solidFill>
              </a:rPr>
              <a:t>‘</a:t>
            </a:r>
            <a:r>
              <a:rPr lang="en-GB" sz="2000" b="1" dirty="0">
                <a:solidFill>
                  <a:srgbClr val="913F53"/>
                </a:solidFill>
              </a:rPr>
              <a:t>carbon sink</a:t>
            </a:r>
            <a:r>
              <a:rPr lang="en-GB" sz="2000" dirty="0">
                <a:solidFill>
                  <a:srgbClr val="913F53"/>
                </a:solidFill>
              </a:rPr>
              <a:t>’ </a:t>
            </a:r>
            <a:r>
              <a:rPr lang="en-GB" sz="2000" dirty="0">
                <a:solidFill>
                  <a:schemeClr val="bg1"/>
                </a:solidFill>
              </a:rPr>
              <a:t>absorbing </a:t>
            </a:r>
            <a:r>
              <a:rPr lang="en-US" sz="2000" dirty="0">
                <a:solidFill>
                  <a:schemeClr val="bg1"/>
                </a:solidFill>
              </a:rPr>
              <a:t>CO</a:t>
            </a:r>
            <a:r>
              <a:rPr lang="en-US" sz="2000" baseline="-25000" dirty="0">
                <a:solidFill>
                  <a:schemeClr val="bg1"/>
                </a:solidFill>
              </a:rPr>
              <a:t>2</a:t>
            </a:r>
            <a:r>
              <a:rPr lang="en-GB" sz="2000" dirty="0">
                <a:solidFill>
                  <a:schemeClr val="bg1"/>
                </a:solidFill>
              </a:rPr>
              <a:t> is vitally important.</a:t>
            </a:r>
          </a:p>
        </p:txBody>
      </p:sp>
      <p:sp>
        <p:nvSpPr>
          <p:cNvPr id="7" name="Google Shape;96;p4">
            <a:extLst>
              <a:ext uri="{FF2B5EF4-FFF2-40B4-BE49-F238E27FC236}">
                <a16:creationId xmlns:a16="http://schemas.microsoft.com/office/drawing/2014/main" id="{F0DA3712-9C13-4387-B966-F7C40D76E81D}"/>
              </a:ext>
            </a:extLst>
          </p:cNvPr>
          <p:cNvSpPr/>
          <p:nvPr/>
        </p:nvSpPr>
        <p:spPr>
          <a:xfrm>
            <a:off x="6491057" y="3869547"/>
            <a:ext cx="2622034" cy="2098921"/>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000" dirty="0">
                <a:solidFill>
                  <a:schemeClr val="bg1"/>
                </a:solidFill>
              </a:rPr>
              <a:t>Did you know forests cover </a:t>
            </a:r>
            <a:r>
              <a:rPr lang="en-GB" sz="2000" b="1" dirty="0">
                <a:solidFill>
                  <a:srgbClr val="913F53"/>
                </a:solidFill>
              </a:rPr>
              <a:t>just under 1/3 </a:t>
            </a:r>
            <a:r>
              <a:rPr lang="en-GB" sz="2000" dirty="0">
                <a:solidFill>
                  <a:schemeClr val="bg1"/>
                </a:solidFill>
              </a:rPr>
              <a:t>of land globally?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6"/>
        <p:cNvGrpSpPr/>
        <p:nvPr/>
      </p:nvGrpSpPr>
      <p:grpSpPr>
        <a:xfrm>
          <a:off x="0" y="0"/>
          <a:ext cx="0" cy="0"/>
          <a:chOff x="0" y="0"/>
          <a:chExt cx="0" cy="0"/>
        </a:xfrm>
      </p:grpSpPr>
      <p:sp>
        <p:nvSpPr>
          <p:cNvPr id="157" name="Google Shape;157;p12"/>
          <p:cNvSpPr txBox="1">
            <a:spLocks noGrp="1"/>
          </p:cNvSpPr>
          <p:nvPr>
            <p:ph type="body" idx="1"/>
          </p:nvPr>
        </p:nvSpPr>
        <p:spPr>
          <a:xfrm>
            <a:off x="326570" y="4282734"/>
            <a:ext cx="8910735" cy="314295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850"/>
              <a:buChar char="•"/>
            </a:pPr>
            <a:r>
              <a:rPr lang="en-GB" sz="1850" dirty="0"/>
              <a:t>Which continent has the highest number of trees that are listed as in danger?</a:t>
            </a:r>
          </a:p>
          <a:p>
            <a:pPr marL="0" lvl="0" indent="0" algn="l" rtl="0">
              <a:lnSpc>
                <a:spcPct val="80000"/>
              </a:lnSpc>
              <a:spcBef>
                <a:spcPts val="0"/>
              </a:spcBef>
              <a:spcAft>
                <a:spcPts val="0"/>
              </a:spcAft>
              <a:buClr>
                <a:schemeClr val="dk1"/>
              </a:buClr>
              <a:buSzPts val="1850"/>
              <a:buNone/>
            </a:pPr>
            <a:endParaRPr lang="en-GB" sz="900" dirty="0"/>
          </a:p>
          <a:p>
            <a:pPr marL="0" lvl="0" indent="0" algn="l" rtl="0">
              <a:lnSpc>
                <a:spcPct val="80000"/>
              </a:lnSpc>
              <a:spcBef>
                <a:spcPts val="0"/>
              </a:spcBef>
              <a:spcAft>
                <a:spcPts val="0"/>
              </a:spcAft>
              <a:buClr>
                <a:schemeClr val="dk1"/>
              </a:buClr>
              <a:buSzPts val="1850"/>
              <a:buNone/>
            </a:pPr>
            <a:r>
              <a:rPr lang="en-GB" sz="1850" dirty="0"/>
              <a:t> 	</a:t>
            </a:r>
            <a:r>
              <a:rPr lang="en-GB" sz="1850" dirty="0">
                <a:solidFill>
                  <a:srgbClr val="FF0000"/>
                </a:solidFill>
              </a:rPr>
              <a:t>South America</a:t>
            </a:r>
            <a:endParaRPr sz="800" dirty="0"/>
          </a:p>
          <a:p>
            <a:pPr marL="342900" lvl="0" indent="-342900" algn="l" rtl="0">
              <a:lnSpc>
                <a:spcPct val="80000"/>
              </a:lnSpc>
              <a:spcBef>
                <a:spcPts val="370"/>
              </a:spcBef>
              <a:spcAft>
                <a:spcPts val="0"/>
              </a:spcAft>
              <a:buClr>
                <a:schemeClr val="dk1"/>
              </a:buClr>
              <a:buSzPts val="1850"/>
              <a:buChar char="•"/>
            </a:pPr>
            <a:r>
              <a:rPr lang="en-GB" sz="1850" dirty="0"/>
              <a:t>How many tree species are classed as endangered in Africa?</a:t>
            </a:r>
            <a:endParaRPr lang="en-GB" sz="800" dirty="0"/>
          </a:p>
          <a:p>
            <a:pPr marL="0" lvl="0" indent="0" algn="l" rtl="0">
              <a:lnSpc>
                <a:spcPct val="80000"/>
              </a:lnSpc>
              <a:spcBef>
                <a:spcPts val="370"/>
              </a:spcBef>
              <a:spcAft>
                <a:spcPts val="0"/>
              </a:spcAft>
              <a:buClr>
                <a:schemeClr val="dk1"/>
              </a:buClr>
              <a:buSzPts val="1850"/>
              <a:buNone/>
            </a:pPr>
            <a:r>
              <a:rPr lang="en-GB" sz="800" dirty="0"/>
              <a:t> </a:t>
            </a:r>
            <a:endParaRPr lang="en-GB" sz="900" dirty="0"/>
          </a:p>
          <a:p>
            <a:pPr marL="0" lvl="0" indent="0" algn="l" rtl="0">
              <a:lnSpc>
                <a:spcPct val="80000"/>
              </a:lnSpc>
              <a:spcBef>
                <a:spcPts val="370"/>
              </a:spcBef>
              <a:spcAft>
                <a:spcPts val="0"/>
              </a:spcAft>
              <a:buClr>
                <a:schemeClr val="dk1"/>
              </a:buClr>
              <a:buSzPts val="1850"/>
              <a:buNone/>
            </a:pPr>
            <a:r>
              <a:rPr lang="en-GB" sz="1850" dirty="0">
                <a:solidFill>
                  <a:srgbClr val="FF0000"/>
                </a:solidFill>
              </a:rPr>
              <a:t>	6 (your answer may be slightly different)</a:t>
            </a:r>
            <a:endParaRPr sz="900" dirty="0"/>
          </a:p>
          <a:p>
            <a:pPr marL="342900" lvl="0" indent="-342900" algn="l" rtl="0">
              <a:lnSpc>
                <a:spcPct val="80000"/>
              </a:lnSpc>
              <a:spcBef>
                <a:spcPts val="370"/>
              </a:spcBef>
              <a:spcAft>
                <a:spcPts val="0"/>
              </a:spcAft>
              <a:buClr>
                <a:schemeClr val="dk1"/>
              </a:buClr>
              <a:buSzPts val="1850"/>
              <a:buChar char="•"/>
            </a:pPr>
            <a:r>
              <a:rPr lang="en-GB" sz="1850" dirty="0"/>
              <a:t>How many tree species are officially classed as critically endangered in the world?</a:t>
            </a:r>
          </a:p>
          <a:p>
            <a:pPr marL="0" lvl="0" indent="0" algn="l" rtl="0">
              <a:lnSpc>
                <a:spcPct val="80000"/>
              </a:lnSpc>
              <a:spcBef>
                <a:spcPts val="370"/>
              </a:spcBef>
              <a:spcAft>
                <a:spcPts val="0"/>
              </a:spcAft>
              <a:buClr>
                <a:schemeClr val="dk1"/>
              </a:buClr>
              <a:buSzPts val="1850"/>
              <a:buNone/>
            </a:pPr>
            <a:endParaRPr lang="en-GB" sz="900" dirty="0"/>
          </a:p>
          <a:p>
            <a:pPr marL="0" lvl="0" indent="0" algn="l" rtl="0">
              <a:lnSpc>
                <a:spcPct val="80000"/>
              </a:lnSpc>
              <a:spcBef>
                <a:spcPts val="370"/>
              </a:spcBef>
              <a:spcAft>
                <a:spcPts val="0"/>
              </a:spcAft>
              <a:buClr>
                <a:schemeClr val="dk1"/>
              </a:buClr>
              <a:buSzPts val="1850"/>
              <a:buNone/>
            </a:pPr>
            <a:r>
              <a:rPr lang="en-GB" sz="1850" dirty="0"/>
              <a:t> 	</a:t>
            </a:r>
            <a:r>
              <a:rPr lang="en-GB" sz="1850" dirty="0">
                <a:solidFill>
                  <a:srgbClr val="FF0000"/>
                </a:solidFill>
              </a:rPr>
              <a:t>4+15+8+4+10 = 41 (your answer may be slightly different)</a:t>
            </a:r>
            <a:endParaRPr dirty="0"/>
          </a:p>
          <a:p>
            <a:pPr marL="342900" lvl="0" indent="-342900" algn="l" rtl="0">
              <a:lnSpc>
                <a:spcPct val="80000"/>
              </a:lnSpc>
              <a:spcBef>
                <a:spcPts val="370"/>
              </a:spcBef>
              <a:spcAft>
                <a:spcPts val="0"/>
              </a:spcAft>
              <a:buClr>
                <a:schemeClr val="dk1"/>
              </a:buClr>
              <a:buSzPts val="1850"/>
              <a:buChar char="•"/>
            </a:pPr>
            <a:r>
              <a:rPr lang="en-GB" sz="1850" dirty="0"/>
              <a:t>What is causing tree species to be endangered?        </a:t>
            </a:r>
            <a:r>
              <a:rPr lang="en-GB" sz="1850" dirty="0">
                <a:solidFill>
                  <a:srgbClr val="FF0000"/>
                </a:solidFill>
              </a:rPr>
              <a:t>Deforestation.</a:t>
            </a:r>
            <a:endParaRPr dirty="0"/>
          </a:p>
          <a:p>
            <a:pPr marL="342900" lvl="0" indent="-225425" algn="l" rtl="0">
              <a:lnSpc>
                <a:spcPct val="80000"/>
              </a:lnSpc>
              <a:spcBef>
                <a:spcPts val="370"/>
              </a:spcBef>
              <a:spcAft>
                <a:spcPts val="0"/>
              </a:spcAft>
              <a:buClr>
                <a:schemeClr val="dk1"/>
              </a:buClr>
              <a:buSzPts val="1850"/>
              <a:buNone/>
            </a:pPr>
            <a:endParaRPr sz="1850" dirty="0"/>
          </a:p>
        </p:txBody>
      </p:sp>
      <p:sp>
        <p:nvSpPr>
          <p:cNvPr id="4" name="Google Shape;340;p9">
            <a:extLst>
              <a:ext uri="{FF2B5EF4-FFF2-40B4-BE49-F238E27FC236}">
                <a16:creationId xmlns:a16="http://schemas.microsoft.com/office/drawing/2014/main" id="{7B0CEACC-5CDF-4E56-AA64-9488AA6A84AF}"/>
              </a:ext>
            </a:extLst>
          </p:cNvPr>
          <p:cNvSpPr/>
          <p:nvPr/>
        </p:nvSpPr>
        <p:spPr>
          <a:xfrm flipV="1">
            <a:off x="1208984" y="4559123"/>
            <a:ext cx="1627522" cy="34877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8183865D-E411-46A5-850B-1FA6F9AA8C17}"/>
              </a:ext>
            </a:extLst>
          </p:cNvPr>
          <p:cNvSpPr/>
          <p:nvPr/>
        </p:nvSpPr>
        <p:spPr>
          <a:xfrm flipV="1">
            <a:off x="1208983" y="5271120"/>
            <a:ext cx="4016159" cy="34877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BC7867F4-7FD2-4555-84C3-C92762D33A8D}"/>
              </a:ext>
            </a:extLst>
          </p:cNvPr>
          <p:cNvSpPr/>
          <p:nvPr/>
        </p:nvSpPr>
        <p:spPr>
          <a:xfrm flipV="1">
            <a:off x="1208983" y="5945935"/>
            <a:ext cx="5630356" cy="34877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17F5FAE8-58EE-4AE5-9F5D-0969910F6BCC}"/>
              </a:ext>
            </a:extLst>
          </p:cNvPr>
          <p:cNvSpPr/>
          <p:nvPr/>
        </p:nvSpPr>
        <p:spPr>
          <a:xfrm flipV="1">
            <a:off x="5654012" y="6337042"/>
            <a:ext cx="1586544" cy="34876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DADBFA6-609A-4F88-AEF2-6CD0308374BB}"/>
              </a:ext>
            </a:extLst>
          </p:cNvPr>
          <p:cNvPicPr>
            <a:picLocks noChangeAspect="1"/>
          </p:cNvPicPr>
          <p:nvPr/>
        </p:nvPicPr>
        <p:blipFill>
          <a:blip r:embed="rId3"/>
          <a:stretch>
            <a:fillRect/>
          </a:stretch>
        </p:blipFill>
        <p:spPr>
          <a:xfrm>
            <a:off x="1208983" y="63057"/>
            <a:ext cx="6975232" cy="413283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5"/>
                                        </p:tgtEl>
                                      </p:cBhvr>
                                    </p:animEffect>
                                    <p:set>
                                      <p:cBhvr>
                                        <p:cTn id="13"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7"/>
                                        </p:tgtEl>
                                      </p:cBhvr>
                                    </p:animEffect>
                                    <p:set>
                                      <p:cBhvr>
                                        <p:cTn id="25"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457200" y="3660845"/>
            <a:ext cx="8229600" cy="3384376"/>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400"/>
              <a:buNone/>
            </a:pPr>
            <a:r>
              <a:rPr lang="en-GB" sz="2000" dirty="0"/>
              <a:t>In what way could this graph mislead the viewer? (there are two main ways, plus one sneaky answer) </a:t>
            </a:r>
            <a:endParaRPr sz="2000" dirty="0"/>
          </a:p>
          <a:p>
            <a:pPr marL="342900" lvl="0" indent="-342900" algn="l" rtl="0">
              <a:lnSpc>
                <a:spcPct val="80000"/>
              </a:lnSpc>
              <a:spcBef>
                <a:spcPts val="280"/>
              </a:spcBef>
              <a:spcAft>
                <a:spcPts val="0"/>
              </a:spcAft>
              <a:buClr>
                <a:srgbClr val="FF0000"/>
              </a:buClr>
              <a:buSzPts val="1400"/>
              <a:buNone/>
            </a:pPr>
            <a:r>
              <a:rPr lang="en-GB" sz="2000" dirty="0">
                <a:solidFill>
                  <a:srgbClr val="FF0000"/>
                </a:solidFill>
              </a:rPr>
              <a:t>The use of thousands in the axis label means that the viewer might not notice the magnitude (they might think there are 506,734 hectares of forest in 2005, rather than 506,734,000 hectares) </a:t>
            </a:r>
            <a:endParaRPr sz="2000" dirty="0"/>
          </a:p>
          <a:p>
            <a:pPr marL="342900" lvl="0" indent="-342900" algn="l" rtl="0">
              <a:lnSpc>
                <a:spcPct val="80000"/>
              </a:lnSpc>
              <a:spcBef>
                <a:spcPts val="280"/>
              </a:spcBef>
              <a:spcAft>
                <a:spcPts val="0"/>
              </a:spcAft>
              <a:buClr>
                <a:srgbClr val="FF0000"/>
              </a:buClr>
              <a:buSzPts val="1400"/>
              <a:buNone/>
            </a:pPr>
            <a:r>
              <a:rPr lang="en-GB" sz="2000" dirty="0">
                <a:solidFill>
                  <a:srgbClr val="FF0000"/>
                </a:solidFill>
              </a:rPr>
              <a:t>The axis doesn’t start from 0, so the extent of deforestation is exaggerated. It looks as though the amount of forest almost halved between 2005 and 2010, but that is not true. </a:t>
            </a:r>
            <a:endParaRPr sz="2000" dirty="0"/>
          </a:p>
          <a:p>
            <a:pPr marL="342900" lvl="0" indent="-342900" algn="l" rtl="0">
              <a:lnSpc>
                <a:spcPct val="80000"/>
              </a:lnSpc>
              <a:spcBef>
                <a:spcPts val="280"/>
              </a:spcBef>
              <a:spcAft>
                <a:spcPts val="0"/>
              </a:spcAft>
              <a:buClr>
                <a:srgbClr val="FF0000"/>
              </a:buClr>
              <a:buSzPts val="1400"/>
              <a:buNone/>
            </a:pPr>
            <a:r>
              <a:rPr lang="en-GB" sz="2000" dirty="0">
                <a:solidFill>
                  <a:srgbClr val="FF0000"/>
                </a:solidFill>
              </a:rPr>
              <a:t>The sneaky answer: The years are not correctly spaced on the horizontal axis. There is 5 years between 2005 and 2010, but 6 years between 2010 and 2016, so technically the third category should be slightly further to the right.</a:t>
            </a:r>
            <a:endParaRPr sz="2000" dirty="0"/>
          </a:p>
        </p:txBody>
      </p:sp>
      <p:sp>
        <p:nvSpPr>
          <p:cNvPr id="4" name="Google Shape;340;p9">
            <a:extLst>
              <a:ext uri="{FF2B5EF4-FFF2-40B4-BE49-F238E27FC236}">
                <a16:creationId xmlns:a16="http://schemas.microsoft.com/office/drawing/2014/main" id="{8409F585-CDC0-4E78-8B26-F3DADCD4FF19}"/>
              </a:ext>
            </a:extLst>
          </p:cNvPr>
          <p:cNvSpPr/>
          <p:nvPr/>
        </p:nvSpPr>
        <p:spPr>
          <a:xfrm flipV="1">
            <a:off x="544750" y="4218654"/>
            <a:ext cx="8229599" cy="72259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A9AD3901-86E9-489F-A918-C554D4EB3E14}"/>
              </a:ext>
            </a:extLst>
          </p:cNvPr>
          <p:cNvSpPr/>
          <p:nvPr/>
        </p:nvSpPr>
        <p:spPr>
          <a:xfrm flipV="1">
            <a:off x="544750" y="5008887"/>
            <a:ext cx="8229599" cy="69904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8F862EC1-54DF-4B88-84DD-D6B6AB942E42}"/>
              </a:ext>
            </a:extLst>
          </p:cNvPr>
          <p:cNvSpPr/>
          <p:nvPr/>
        </p:nvSpPr>
        <p:spPr>
          <a:xfrm flipV="1">
            <a:off x="544750" y="5775565"/>
            <a:ext cx="8229599" cy="98912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0E9B2471-0AD9-4C29-A184-1AFB521CC7A4}"/>
              </a:ext>
            </a:extLst>
          </p:cNvPr>
          <p:cNvPicPr>
            <a:picLocks noChangeAspect="1"/>
          </p:cNvPicPr>
          <p:nvPr/>
        </p:nvPicPr>
        <p:blipFill>
          <a:blip r:embed="rId3"/>
          <a:stretch>
            <a:fillRect/>
          </a:stretch>
        </p:blipFill>
        <p:spPr>
          <a:xfrm>
            <a:off x="2092648" y="93307"/>
            <a:ext cx="4988636" cy="3449589"/>
          </a:xfrm>
          <a:prstGeom prst="rect">
            <a:avLst/>
          </a:prstGeom>
        </p:spPr>
      </p:pic>
    </p:spTree>
    <p:extLst>
      <p:ext uri="{BB962C8B-B14F-4D97-AF65-F5344CB8AC3E}">
        <p14:creationId xmlns:p14="http://schemas.microsoft.com/office/powerpoint/2010/main" val="332874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5"/>
                                        </p:tgtEl>
                                      </p:cBhvr>
                                    </p:animEffect>
                                    <p:set>
                                      <p:cBhvr>
                                        <p:cTn id="13"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457200" y="3816489"/>
            <a:ext cx="8229600" cy="3384376"/>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280"/>
              </a:spcBef>
              <a:spcAft>
                <a:spcPts val="0"/>
              </a:spcAft>
              <a:buClr>
                <a:schemeClr val="dk1"/>
              </a:buClr>
              <a:buSzPts val="1400"/>
              <a:buNone/>
            </a:pPr>
            <a:r>
              <a:rPr lang="en-GB" sz="2000" dirty="0"/>
              <a:t>Brazil has a total area of 835,814,000 hectares. What percentage was forested in 2005?</a:t>
            </a:r>
            <a:endParaRPr sz="2000" dirty="0"/>
          </a:p>
          <a:p>
            <a:pPr marL="342900" lvl="0" indent="-342900" algn="l" rtl="0">
              <a:lnSpc>
                <a:spcPct val="80000"/>
              </a:lnSpc>
              <a:spcBef>
                <a:spcPts val="280"/>
              </a:spcBef>
              <a:spcAft>
                <a:spcPts val="0"/>
              </a:spcAft>
              <a:buClr>
                <a:srgbClr val="FF0000"/>
              </a:buClr>
              <a:buSzPts val="1400"/>
              <a:buNone/>
            </a:pPr>
            <a:r>
              <a:rPr lang="en-GB" sz="2000" dirty="0">
                <a:solidFill>
                  <a:srgbClr val="FF0000"/>
                </a:solidFill>
              </a:rPr>
              <a:t>506,734,000  ÷ 835,814,000 x 100 = 60.63% (to two decimal places) </a:t>
            </a:r>
            <a:endParaRPr sz="2000" dirty="0"/>
          </a:p>
          <a:p>
            <a:pPr marL="342900" lvl="0" indent="-342900" algn="l" rtl="0">
              <a:lnSpc>
                <a:spcPct val="80000"/>
              </a:lnSpc>
              <a:spcBef>
                <a:spcPts val="280"/>
              </a:spcBef>
              <a:spcAft>
                <a:spcPts val="0"/>
              </a:spcAft>
              <a:buClr>
                <a:schemeClr val="dk1"/>
              </a:buClr>
              <a:buSzPts val="1400"/>
              <a:buNone/>
            </a:pPr>
            <a:r>
              <a:rPr lang="en-GB" sz="2000" dirty="0"/>
              <a:t>What percentage of Brazil was forested in 2016? </a:t>
            </a:r>
            <a:endParaRPr sz="2000" dirty="0"/>
          </a:p>
          <a:p>
            <a:pPr marL="342900" lvl="0" indent="-342900" algn="l" rtl="0">
              <a:lnSpc>
                <a:spcPct val="80000"/>
              </a:lnSpc>
              <a:spcBef>
                <a:spcPts val="280"/>
              </a:spcBef>
              <a:spcAft>
                <a:spcPts val="0"/>
              </a:spcAft>
              <a:buClr>
                <a:srgbClr val="FF0000"/>
              </a:buClr>
              <a:buSzPts val="1400"/>
              <a:buNone/>
            </a:pPr>
            <a:r>
              <a:rPr lang="en-GB" sz="2000" dirty="0">
                <a:solidFill>
                  <a:srgbClr val="FF0000"/>
                </a:solidFill>
              </a:rPr>
              <a:t>492,554,000  ÷ 835,814,000 x 100 = 58.93% (to two decimal places)</a:t>
            </a:r>
            <a:endParaRPr sz="2000" dirty="0"/>
          </a:p>
          <a:p>
            <a:pPr marL="342900" lvl="0" indent="-342900" algn="l" rtl="0">
              <a:lnSpc>
                <a:spcPct val="80000"/>
              </a:lnSpc>
              <a:spcBef>
                <a:spcPts val="280"/>
              </a:spcBef>
              <a:spcAft>
                <a:spcPts val="0"/>
              </a:spcAft>
              <a:buClr>
                <a:schemeClr val="dk1"/>
              </a:buClr>
              <a:buSzPts val="1400"/>
              <a:buNone/>
            </a:pPr>
            <a:r>
              <a:rPr lang="en-GB" sz="2000" dirty="0"/>
              <a:t>Why is Brazil an important country when thinking about deforestation? </a:t>
            </a:r>
            <a:endParaRPr sz="2000" dirty="0"/>
          </a:p>
          <a:p>
            <a:pPr marL="342900" lvl="0" indent="-342900" algn="l" rtl="0">
              <a:lnSpc>
                <a:spcPct val="80000"/>
              </a:lnSpc>
              <a:spcBef>
                <a:spcPts val="280"/>
              </a:spcBef>
              <a:spcAft>
                <a:spcPts val="0"/>
              </a:spcAft>
              <a:buClr>
                <a:srgbClr val="FF0000"/>
              </a:buClr>
              <a:buSzPts val="1400"/>
              <a:buNone/>
            </a:pPr>
            <a:r>
              <a:rPr lang="en-GB" sz="2000" dirty="0">
                <a:solidFill>
                  <a:srgbClr val="FF0000"/>
                </a:solidFill>
              </a:rPr>
              <a:t>60% of the Amazon rainforest is in the country of Brazil. The Amazon rainforest is the world’s largest tropical rainforest and is famed for its biodiversity (it has a massive range of different biological species, both in terms of plants and animals). </a:t>
            </a:r>
            <a:endParaRPr sz="2000" dirty="0"/>
          </a:p>
        </p:txBody>
      </p:sp>
      <p:sp>
        <p:nvSpPr>
          <p:cNvPr id="7" name="Google Shape;340;p9">
            <a:extLst>
              <a:ext uri="{FF2B5EF4-FFF2-40B4-BE49-F238E27FC236}">
                <a16:creationId xmlns:a16="http://schemas.microsoft.com/office/drawing/2014/main" id="{CDFBEB47-EF40-4238-81C2-FB72B3835261}"/>
              </a:ext>
            </a:extLst>
          </p:cNvPr>
          <p:cNvSpPr/>
          <p:nvPr/>
        </p:nvSpPr>
        <p:spPr>
          <a:xfrm flipV="1">
            <a:off x="536806" y="4401692"/>
            <a:ext cx="7031313" cy="27731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64DC1959-D725-4403-8FBC-E6B9BEF87CF7}"/>
              </a:ext>
            </a:extLst>
          </p:cNvPr>
          <p:cNvSpPr/>
          <p:nvPr/>
        </p:nvSpPr>
        <p:spPr>
          <a:xfrm flipV="1">
            <a:off x="536806" y="4986893"/>
            <a:ext cx="7031313" cy="27731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 name="Google Shape;340;p9">
            <a:extLst>
              <a:ext uri="{FF2B5EF4-FFF2-40B4-BE49-F238E27FC236}">
                <a16:creationId xmlns:a16="http://schemas.microsoft.com/office/drawing/2014/main" id="{94D8859A-16FC-4189-94E5-1B06BDF93F3B}"/>
              </a:ext>
            </a:extLst>
          </p:cNvPr>
          <p:cNvSpPr/>
          <p:nvPr/>
        </p:nvSpPr>
        <p:spPr>
          <a:xfrm flipV="1">
            <a:off x="536806" y="5557156"/>
            <a:ext cx="7944721" cy="97799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A45DC842-E5C9-41CA-8409-3BE928E57267}"/>
              </a:ext>
            </a:extLst>
          </p:cNvPr>
          <p:cNvPicPr>
            <a:picLocks noChangeAspect="1"/>
          </p:cNvPicPr>
          <p:nvPr/>
        </p:nvPicPr>
        <p:blipFill>
          <a:blip r:embed="rId3"/>
          <a:stretch>
            <a:fillRect/>
          </a:stretch>
        </p:blipFill>
        <p:spPr>
          <a:xfrm>
            <a:off x="2028852" y="87877"/>
            <a:ext cx="5275715" cy="36481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8"/>
                                        </p:tgtEl>
                                      </p:cBhvr>
                                    </p:animEffect>
                                    <p:set>
                                      <p:cBhvr>
                                        <p:cTn id="13"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0"/>
                                        </p:tgtEl>
                                      </p:cBhvr>
                                    </p:animEffect>
                                    <p:set>
                                      <p:cBhvr>
                                        <p:cTn id="19" dur="1" fill="hold">
                                          <p:stCondLst>
                                            <p:cond delay="100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8"/>
        <p:cNvGrpSpPr/>
        <p:nvPr/>
      </p:nvGrpSpPr>
      <p:grpSpPr>
        <a:xfrm>
          <a:off x="0" y="0"/>
          <a:ext cx="0" cy="0"/>
          <a:chOff x="0" y="0"/>
          <a:chExt cx="0" cy="0"/>
        </a:xfrm>
      </p:grpSpPr>
      <p:sp>
        <p:nvSpPr>
          <p:cNvPr id="169" name="Google Shape;169;p14"/>
          <p:cNvSpPr txBox="1">
            <a:spLocks noGrp="1"/>
          </p:cNvSpPr>
          <p:nvPr>
            <p:ph type="body" idx="1"/>
          </p:nvPr>
        </p:nvSpPr>
        <p:spPr>
          <a:xfrm>
            <a:off x="457200" y="3135086"/>
            <a:ext cx="8229600" cy="359228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00"/>
              <a:buChar char="•"/>
            </a:pPr>
            <a:r>
              <a:rPr lang="en-GB" sz="1700" dirty="0"/>
              <a:t>What was the global population in 2015?  </a:t>
            </a:r>
          </a:p>
          <a:p>
            <a:pPr marL="0" lvl="0" indent="0" algn="l" rtl="0">
              <a:lnSpc>
                <a:spcPct val="80000"/>
              </a:lnSpc>
              <a:spcBef>
                <a:spcPts val="0"/>
              </a:spcBef>
              <a:spcAft>
                <a:spcPts val="0"/>
              </a:spcAft>
              <a:buClr>
                <a:schemeClr val="dk1"/>
              </a:buClr>
              <a:buSzPts val="1700"/>
              <a:buNone/>
            </a:pPr>
            <a:r>
              <a:rPr lang="en-GB" sz="1700" dirty="0">
                <a:solidFill>
                  <a:srgbClr val="FF0000"/>
                </a:solidFill>
              </a:rPr>
              <a:t>	</a:t>
            </a:r>
            <a:r>
              <a:rPr lang="en-GB" sz="1700" dirty="0" err="1">
                <a:solidFill>
                  <a:srgbClr val="FF0000"/>
                </a:solidFill>
              </a:rPr>
              <a:t>Approx</a:t>
            </a:r>
            <a:r>
              <a:rPr lang="en-GB" sz="1700" dirty="0">
                <a:solidFill>
                  <a:srgbClr val="FF0000"/>
                </a:solidFill>
              </a:rPr>
              <a:t> 7.4 billion (your answer is an estimate)</a:t>
            </a:r>
            <a:endParaRPr sz="1700" dirty="0">
              <a:solidFill>
                <a:srgbClr val="FF0000"/>
              </a:solidFill>
            </a:endParaRPr>
          </a:p>
          <a:p>
            <a:pPr marL="342900" lvl="0" indent="-342900" algn="l" rtl="0">
              <a:lnSpc>
                <a:spcPct val="80000"/>
              </a:lnSpc>
              <a:spcBef>
                <a:spcPts val="340"/>
              </a:spcBef>
              <a:spcAft>
                <a:spcPts val="0"/>
              </a:spcAft>
              <a:buClr>
                <a:schemeClr val="dk1"/>
              </a:buClr>
              <a:buSzPts val="1700"/>
              <a:buChar char="•"/>
            </a:pPr>
            <a:r>
              <a:rPr lang="en-GB" sz="1700" dirty="0"/>
              <a:t>How much has the global population increased by from 1955 to 2015? </a:t>
            </a:r>
          </a:p>
          <a:p>
            <a:pPr marL="0" lvl="0" indent="0" algn="l" rtl="0">
              <a:lnSpc>
                <a:spcPct val="80000"/>
              </a:lnSpc>
              <a:spcBef>
                <a:spcPts val="340"/>
              </a:spcBef>
              <a:spcAft>
                <a:spcPts val="0"/>
              </a:spcAft>
              <a:buClr>
                <a:schemeClr val="dk1"/>
              </a:buClr>
              <a:buSzPts val="1700"/>
              <a:buNone/>
            </a:pPr>
            <a:r>
              <a:rPr lang="en-GB" sz="1700" dirty="0">
                <a:solidFill>
                  <a:srgbClr val="FF0000"/>
                </a:solidFill>
              </a:rPr>
              <a:t>	</a:t>
            </a:r>
            <a:r>
              <a:rPr lang="en-GB" sz="1700" dirty="0" err="1">
                <a:solidFill>
                  <a:srgbClr val="FF0000"/>
                </a:solidFill>
              </a:rPr>
              <a:t>Approx</a:t>
            </a:r>
            <a:r>
              <a:rPr lang="en-GB" sz="1700" dirty="0">
                <a:solidFill>
                  <a:srgbClr val="FF0000"/>
                </a:solidFill>
              </a:rPr>
              <a:t> 4.6 billion </a:t>
            </a:r>
            <a:endParaRPr dirty="0"/>
          </a:p>
          <a:p>
            <a:pPr marL="342900" lvl="0" indent="-342900" algn="l" rtl="0">
              <a:lnSpc>
                <a:spcPct val="80000"/>
              </a:lnSpc>
              <a:spcBef>
                <a:spcPts val="340"/>
              </a:spcBef>
              <a:spcAft>
                <a:spcPts val="0"/>
              </a:spcAft>
              <a:buClr>
                <a:schemeClr val="dk1"/>
              </a:buClr>
              <a:buSzPts val="1700"/>
              <a:buChar char="•"/>
            </a:pPr>
            <a:r>
              <a:rPr lang="en-GB" sz="1700" dirty="0"/>
              <a:t>Why can having more people in the world lead to deforestation? </a:t>
            </a:r>
          </a:p>
          <a:p>
            <a:pPr marL="0" lvl="0" indent="0" algn="l" rtl="0">
              <a:lnSpc>
                <a:spcPct val="80000"/>
              </a:lnSpc>
              <a:spcBef>
                <a:spcPts val="340"/>
              </a:spcBef>
              <a:spcAft>
                <a:spcPts val="0"/>
              </a:spcAft>
              <a:buClr>
                <a:schemeClr val="dk1"/>
              </a:buClr>
              <a:buSzPts val="1700"/>
              <a:buNone/>
            </a:pPr>
            <a:r>
              <a:rPr lang="en-GB" sz="1700" dirty="0">
                <a:solidFill>
                  <a:srgbClr val="FF0000"/>
                </a:solidFill>
              </a:rPr>
              <a:t>	Land is needed for people to live on and to produce the things they need (</a:t>
            </a:r>
            <a:r>
              <a:rPr lang="en-GB" sz="1700" dirty="0" err="1">
                <a:solidFill>
                  <a:srgbClr val="FF0000"/>
                </a:solidFill>
              </a:rPr>
              <a:t>eg</a:t>
            </a:r>
            <a:r>
              <a:rPr lang="en-GB" sz="1700" dirty="0">
                <a:solidFill>
                  <a:srgbClr val="FF0000"/>
                </a:solidFill>
              </a:rPr>
              <a:t> to 	farm food). The wood is needed as fuel or as a material to build products.</a:t>
            </a:r>
            <a:endParaRPr sz="1700" dirty="0">
              <a:solidFill>
                <a:srgbClr val="FF0000"/>
              </a:solidFill>
            </a:endParaRPr>
          </a:p>
          <a:p>
            <a:pPr marL="342900" lvl="0" indent="-342900" algn="l" rtl="0">
              <a:lnSpc>
                <a:spcPct val="80000"/>
              </a:lnSpc>
              <a:spcBef>
                <a:spcPts val="340"/>
              </a:spcBef>
              <a:spcAft>
                <a:spcPts val="0"/>
              </a:spcAft>
              <a:buClr>
                <a:schemeClr val="dk1"/>
              </a:buClr>
              <a:buSzPts val="1700"/>
              <a:buChar char="•"/>
            </a:pPr>
            <a:r>
              <a:rPr lang="en-GB" sz="1700" dirty="0"/>
              <a:t>Why can having more people in the world lead to higher CO</a:t>
            </a:r>
            <a:r>
              <a:rPr lang="en-GB" sz="1700" baseline="-25000" dirty="0"/>
              <a:t>2</a:t>
            </a:r>
            <a:r>
              <a:rPr lang="en-GB" sz="1700" dirty="0"/>
              <a:t> emissions? </a:t>
            </a:r>
          </a:p>
          <a:p>
            <a:pPr marL="0" lvl="0" indent="0" algn="l" rtl="0">
              <a:lnSpc>
                <a:spcPct val="80000"/>
              </a:lnSpc>
              <a:spcBef>
                <a:spcPts val="340"/>
              </a:spcBef>
              <a:spcAft>
                <a:spcPts val="0"/>
              </a:spcAft>
              <a:buClr>
                <a:schemeClr val="dk1"/>
              </a:buClr>
              <a:buSzPts val="1700"/>
              <a:buNone/>
            </a:pPr>
            <a:r>
              <a:rPr lang="en-GB" sz="1700" dirty="0">
                <a:solidFill>
                  <a:srgbClr val="FF0000"/>
                </a:solidFill>
              </a:rPr>
              <a:t>	People use fuel that creates carbon dioxide. People also take in oxygen and 	breathe out carbon dioxide. Making food for people to eat almost always 	involves processes that release carbon dioxide into the atmosphere.</a:t>
            </a:r>
            <a:endParaRPr sz="1700" dirty="0">
              <a:solidFill>
                <a:srgbClr val="FF0000"/>
              </a:solidFill>
            </a:endParaRPr>
          </a:p>
          <a:p>
            <a:pPr marL="342900" lvl="0" indent="-342900" algn="l" rtl="0">
              <a:lnSpc>
                <a:spcPct val="80000"/>
              </a:lnSpc>
              <a:spcBef>
                <a:spcPts val="340"/>
              </a:spcBef>
              <a:spcAft>
                <a:spcPts val="0"/>
              </a:spcAft>
              <a:buClr>
                <a:schemeClr val="dk1"/>
              </a:buClr>
              <a:buSzPts val="1700"/>
              <a:buChar char="•"/>
            </a:pPr>
            <a:r>
              <a:rPr lang="en-GB" sz="1700" dirty="0"/>
              <a:t>How do scientists believe that CO</a:t>
            </a:r>
            <a:r>
              <a:rPr lang="en-GB" sz="1700" baseline="-25000" dirty="0"/>
              <a:t>2</a:t>
            </a:r>
            <a:r>
              <a:rPr lang="en-GB" sz="1700" dirty="0"/>
              <a:t> emissions contribute to climate change? </a:t>
            </a:r>
          </a:p>
          <a:p>
            <a:pPr marL="0" lvl="0" indent="0" algn="l" rtl="0">
              <a:lnSpc>
                <a:spcPct val="80000"/>
              </a:lnSpc>
              <a:spcBef>
                <a:spcPts val="340"/>
              </a:spcBef>
              <a:spcAft>
                <a:spcPts val="0"/>
              </a:spcAft>
              <a:buClr>
                <a:schemeClr val="dk1"/>
              </a:buClr>
              <a:buSzPts val="1700"/>
              <a:buNone/>
            </a:pPr>
            <a:r>
              <a:rPr lang="en-GB" sz="1700" dirty="0">
                <a:solidFill>
                  <a:srgbClr val="FF0000"/>
                </a:solidFill>
              </a:rPr>
              <a:t>	Carbon dioxide is a greenhouse gas. This means that carbon dioxide creates a 	barrier in the atmosphere that traps the sun’s rays close to the Earth. This heats 	the Earth’s overall temperature, contributing to global warming. </a:t>
            </a:r>
            <a:endParaRPr dirty="0"/>
          </a:p>
        </p:txBody>
      </p:sp>
      <p:pic>
        <p:nvPicPr>
          <p:cNvPr id="170" name="Google Shape;170;p14"/>
          <p:cNvPicPr preferRelativeResize="0"/>
          <p:nvPr/>
        </p:nvPicPr>
        <p:blipFill rotWithShape="1">
          <a:blip r:embed="rId3">
            <a:alphaModFix/>
          </a:blip>
          <a:srcRect/>
          <a:stretch/>
        </p:blipFill>
        <p:spPr>
          <a:xfrm>
            <a:off x="2102227" y="130630"/>
            <a:ext cx="4939545" cy="2929812"/>
          </a:xfrm>
          <a:prstGeom prst="rect">
            <a:avLst/>
          </a:prstGeom>
          <a:noFill/>
          <a:ln>
            <a:noFill/>
          </a:ln>
        </p:spPr>
      </p:pic>
      <p:sp>
        <p:nvSpPr>
          <p:cNvPr id="8" name="Google Shape;340;p9">
            <a:extLst>
              <a:ext uri="{FF2B5EF4-FFF2-40B4-BE49-F238E27FC236}">
                <a16:creationId xmlns:a16="http://schemas.microsoft.com/office/drawing/2014/main" id="{C87BD741-0E9E-40B7-B6C9-14EC44B79E31}"/>
              </a:ext>
            </a:extLst>
          </p:cNvPr>
          <p:cNvSpPr/>
          <p:nvPr/>
        </p:nvSpPr>
        <p:spPr>
          <a:xfrm flipV="1">
            <a:off x="1408919" y="3401007"/>
            <a:ext cx="4133465" cy="19594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 name="Google Shape;340;p9">
            <a:extLst>
              <a:ext uri="{FF2B5EF4-FFF2-40B4-BE49-F238E27FC236}">
                <a16:creationId xmlns:a16="http://schemas.microsoft.com/office/drawing/2014/main" id="{1B5E2832-0E55-49B4-8C31-1AAEF381F5D8}"/>
              </a:ext>
            </a:extLst>
          </p:cNvPr>
          <p:cNvSpPr/>
          <p:nvPr/>
        </p:nvSpPr>
        <p:spPr>
          <a:xfrm flipV="1">
            <a:off x="1408919" y="3872204"/>
            <a:ext cx="4133465" cy="19594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 name="Google Shape;340;p9">
            <a:extLst>
              <a:ext uri="{FF2B5EF4-FFF2-40B4-BE49-F238E27FC236}">
                <a16:creationId xmlns:a16="http://schemas.microsoft.com/office/drawing/2014/main" id="{9663A588-53C0-4513-AB20-E4105206D40E}"/>
              </a:ext>
            </a:extLst>
          </p:cNvPr>
          <p:cNvSpPr/>
          <p:nvPr/>
        </p:nvSpPr>
        <p:spPr>
          <a:xfrm flipV="1">
            <a:off x="1408919" y="4343399"/>
            <a:ext cx="7109930" cy="480527"/>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 name="Google Shape;340;p9">
            <a:extLst>
              <a:ext uri="{FF2B5EF4-FFF2-40B4-BE49-F238E27FC236}">
                <a16:creationId xmlns:a16="http://schemas.microsoft.com/office/drawing/2014/main" id="{734295E2-840E-41C5-842A-D16D4DF0BBE4}"/>
              </a:ext>
            </a:extLst>
          </p:cNvPr>
          <p:cNvSpPr/>
          <p:nvPr/>
        </p:nvSpPr>
        <p:spPr>
          <a:xfrm flipV="1">
            <a:off x="1408919" y="5061854"/>
            <a:ext cx="7109930" cy="62981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340;p9">
            <a:extLst>
              <a:ext uri="{FF2B5EF4-FFF2-40B4-BE49-F238E27FC236}">
                <a16:creationId xmlns:a16="http://schemas.microsoft.com/office/drawing/2014/main" id="{605BD76F-77F4-488F-8F52-405DF7985F59}"/>
              </a:ext>
            </a:extLst>
          </p:cNvPr>
          <p:cNvSpPr/>
          <p:nvPr/>
        </p:nvSpPr>
        <p:spPr>
          <a:xfrm flipV="1">
            <a:off x="1408919" y="5943596"/>
            <a:ext cx="7109930" cy="70913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9"/>
                                        </p:tgtEl>
                                      </p:cBhvr>
                                    </p:animEffect>
                                    <p:set>
                                      <p:cBhvr>
                                        <p:cTn id="13" dur="1" fill="hold">
                                          <p:stCondLst>
                                            <p:cond delay="100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0"/>
                                        </p:tgtEl>
                                      </p:cBhvr>
                                    </p:animEffect>
                                    <p:set>
                                      <p:cBhvr>
                                        <p:cTn id="19" dur="1" fill="hold">
                                          <p:stCondLst>
                                            <p:cond delay="100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11"/>
                                        </p:tgtEl>
                                      </p:cBhvr>
                                    </p:animEffect>
                                    <p:set>
                                      <p:cBhvr>
                                        <p:cTn id="25" dur="1" fill="hold">
                                          <p:stCondLst>
                                            <p:cond delay="100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12"/>
                                        </p:tgtEl>
                                      </p:cBhvr>
                                    </p:animEffect>
                                    <p:set>
                                      <p:cBhvr>
                                        <p:cTn id="31" dur="1" fill="hold">
                                          <p:stCondLst>
                                            <p:cond delay="100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74"/>
        <p:cNvGrpSpPr/>
        <p:nvPr/>
      </p:nvGrpSpPr>
      <p:grpSpPr>
        <a:xfrm>
          <a:off x="0" y="0"/>
          <a:ext cx="0" cy="0"/>
          <a:chOff x="0" y="0"/>
          <a:chExt cx="0" cy="0"/>
        </a:xfrm>
      </p:grpSpPr>
      <p:sp>
        <p:nvSpPr>
          <p:cNvPr id="175" name="Google Shape;175;p15"/>
          <p:cNvSpPr txBox="1">
            <a:spLocks noGrp="1"/>
          </p:cNvSpPr>
          <p:nvPr>
            <p:ph type="body" idx="1"/>
          </p:nvPr>
        </p:nvSpPr>
        <p:spPr>
          <a:xfrm>
            <a:off x="457200" y="3904857"/>
            <a:ext cx="8229600" cy="2841179"/>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1550"/>
              <a:buChar char="•"/>
            </a:pPr>
            <a:r>
              <a:rPr lang="en-GB" sz="1550" dirty="0"/>
              <a:t>Estimate the percentage of deforestation in the Amazon that is due to cattle ranches. </a:t>
            </a:r>
          </a:p>
          <a:p>
            <a:pPr marL="0" lvl="0" indent="0" algn="l" rtl="0">
              <a:lnSpc>
                <a:spcPct val="80000"/>
              </a:lnSpc>
              <a:spcBef>
                <a:spcPts val="0"/>
              </a:spcBef>
              <a:spcAft>
                <a:spcPts val="0"/>
              </a:spcAft>
              <a:buClr>
                <a:schemeClr val="dk1"/>
              </a:buClr>
              <a:buSzPts val="1550"/>
              <a:buNone/>
            </a:pPr>
            <a:r>
              <a:rPr lang="en-GB" sz="1550" dirty="0">
                <a:solidFill>
                  <a:srgbClr val="FF0000"/>
                </a:solidFill>
              </a:rPr>
              <a:t>	Around 60%</a:t>
            </a:r>
            <a:endParaRPr dirty="0"/>
          </a:p>
          <a:p>
            <a:pPr marL="342900" lvl="0" indent="-342900" algn="l" rtl="0">
              <a:lnSpc>
                <a:spcPct val="80000"/>
              </a:lnSpc>
              <a:spcBef>
                <a:spcPts val="310"/>
              </a:spcBef>
              <a:spcAft>
                <a:spcPts val="0"/>
              </a:spcAft>
              <a:buClr>
                <a:schemeClr val="dk1"/>
              </a:buClr>
              <a:buSzPts val="1550"/>
              <a:buChar char="•"/>
            </a:pPr>
            <a:r>
              <a:rPr lang="en-GB" sz="1550" dirty="0"/>
              <a:t>Estimate the percentage of deforestation that is due to logging.</a:t>
            </a:r>
            <a:r>
              <a:rPr lang="en-GB" sz="1550" dirty="0">
                <a:solidFill>
                  <a:srgbClr val="FF0000"/>
                </a:solidFill>
              </a:rPr>
              <a:t> </a:t>
            </a:r>
          </a:p>
          <a:p>
            <a:pPr marL="0" lvl="0" indent="0" algn="l" rtl="0">
              <a:lnSpc>
                <a:spcPct val="80000"/>
              </a:lnSpc>
              <a:spcBef>
                <a:spcPts val="310"/>
              </a:spcBef>
              <a:spcAft>
                <a:spcPts val="0"/>
              </a:spcAft>
              <a:buClr>
                <a:schemeClr val="dk1"/>
              </a:buClr>
              <a:buSzPts val="1550"/>
              <a:buNone/>
            </a:pPr>
            <a:r>
              <a:rPr lang="en-GB" sz="1550" dirty="0">
                <a:solidFill>
                  <a:srgbClr val="FF0000"/>
                </a:solidFill>
              </a:rPr>
              <a:t>	Below 5%</a:t>
            </a:r>
            <a:endParaRPr dirty="0"/>
          </a:p>
          <a:p>
            <a:pPr marL="342900" lvl="0" indent="-342900" algn="l" rtl="0">
              <a:lnSpc>
                <a:spcPct val="80000"/>
              </a:lnSpc>
              <a:spcBef>
                <a:spcPts val="310"/>
              </a:spcBef>
              <a:spcAft>
                <a:spcPts val="0"/>
              </a:spcAft>
              <a:buClr>
                <a:schemeClr val="dk1"/>
              </a:buClr>
              <a:buSzPts val="1550"/>
              <a:buChar char="•"/>
            </a:pPr>
            <a:r>
              <a:rPr lang="en-GB" sz="1550" dirty="0"/>
              <a:t>Cattle ranching means farming cows. What products come from farmed cows?  </a:t>
            </a:r>
          </a:p>
          <a:p>
            <a:pPr marL="0" lvl="0" indent="0" algn="l" rtl="0">
              <a:lnSpc>
                <a:spcPct val="80000"/>
              </a:lnSpc>
              <a:spcBef>
                <a:spcPts val="310"/>
              </a:spcBef>
              <a:spcAft>
                <a:spcPts val="0"/>
              </a:spcAft>
              <a:buClr>
                <a:schemeClr val="dk1"/>
              </a:buClr>
              <a:buSzPts val="1550"/>
              <a:buNone/>
            </a:pPr>
            <a:r>
              <a:rPr lang="en-GB" sz="1550" dirty="0">
                <a:solidFill>
                  <a:srgbClr val="FF0000"/>
                </a:solidFill>
              </a:rPr>
              <a:t>	Beef, dairy products (milk, cheese, yoghurt). </a:t>
            </a:r>
            <a:endParaRPr dirty="0"/>
          </a:p>
          <a:p>
            <a:pPr marL="342900" lvl="0" indent="-342900" algn="l" rtl="0">
              <a:lnSpc>
                <a:spcPct val="80000"/>
              </a:lnSpc>
              <a:spcBef>
                <a:spcPts val="310"/>
              </a:spcBef>
              <a:spcAft>
                <a:spcPts val="0"/>
              </a:spcAft>
              <a:buClr>
                <a:schemeClr val="dk1"/>
              </a:buClr>
              <a:buSzPts val="1550"/>
              <a:buChar char="•"/>
            </a:pPr>
            <a:r>
              <a:rPr lang="en-GB" sz="1550" dirty="0"/>
              <a:t>What can we do to stop cattle ranching from having such a big impact on the Amazon? </a:t>
            </a:r>
          </a:p>
          <a:p>
            <a:pPr marL="0" lvl="0" indent="0" algn="l" rtl="0">
              <a:lnSpc>
                <a:spcPct val="80000"/>
              </a:lnSpc>
              <a:spcBef>
                <a:spcPts val="310"/>
              </a:spcBef>
              <a:spcAft>
                <a:spcPts val="0"/>
              </a:spcAft>
              <a:buClr>
                <a:schemeClr val="dk1"/>
              </a:buClr>
              <a:buSzPts val="1550"/>
              <a:buNone/>
            </a:pPr>
            <a:r>
              <a:rPr lang="en-GB" sz="1550" dirty="0">
                <a:solidFill>
                  <a:srgbClr val="FF0000"/>
                </a:solidFill>
              </a:rPr>
              <a:t>	Decrease the demand for products from cattle ranches (go vegetarian, eat less meat), 	support farmers who farm in an environmentally-thoughtful way (check the sources of 	meat, only buy meat farmed in a sustainable way)</a:t>
            </a:r>
            <a:endParaRPr dirty="0"/>
          </a:p>
          <a:p>
            <a:pPr marL="342900" lvl="0" indent="-342900" algn="l" rtl="0">
              <a:lnSpc>
                <a:spcPct val="80000"/>
              </a:lnSpc>
              <a:spcBef>
                <a:spcPts val="310"/>
              </a:spcBef>
              <a:spcAft>
                <a:spcPts val="0"/>
              </a:spcAft>
              <a:buClr>
                <a:schemeClr val="dk1"/>
              </a:buClr>
              <a:buSzPts val="1550"/>
              <a:buChar char="•"/>
            </a:pPr>
            <a:r>
              <a:rPr lang="en-GB" sz="1550" dirty="0"/>
              <a:t>Illegal logging is a small contribution to the deforestation in the Amazon. Does this mean that we should not be concerned about the effects? </a:t>
            </a:r>
          </a:p>
          <a:p>
            <a:pPr marL="0" lvl="0" indent="0" algn="l" rtl="0">
              <a:lnSpc>
                <a:spcPct val="80000"/>
              </a:lnSpc>
              <a:spcBef>
                <a:spcPts val="310"/>
              </a:spcBef>
              <a:spcAft>
                <a:spcPts val="0"/>
              </a:spcAft>
              <a:buClr>
                <a:schemeClr val="dk1"/>
              </a:buClr>
              <a:buSzPts val="1550"/>
              <a:buNone/>
            </a:pPr>
            <a:r>
              <a:rPr lang="en-GB" sz="1550" dirty="0">
                <a:solidFill>
                  <a:srgbClr val="FF0000"/>
                </a:solidFill>
              </a:rPr>
              <a:t>	The amount of land lost to illegal logging is still a huge amount, and since this logging is 	unregulated it could have unnecessary impact on different areas/species. </a:t>
            </a:r>
            <a:endParaRPr dirty="0"/>
          </a:p>
        </p:txBody>
      </p:sp>
      <p:sp>
        <p:nvSpPr>
          <p:cNvPr id="4" name="Google Shape;340;p9">
            <a:extLst>
              <a:ext uri="{FF2B5EF4-FFF2-40B4-BE49-F238E27FC236}">
                <a16:creationId xmlns:a16="http://schemas.microsoft.com/office/drawing/2014/main" id="{2F4B1132-5BF7-450E-BA39-B87BEA8E7B7E}"/>
              </a:ext>
            </a:extLst>
          </p:cNvPr>
          <p:cNvSpPr/>
          <p:nvPr/>
        </p:nvSpPr>
        <p:spPr>
          <a:xfrm flipV="1">
            <a:off x="1436911" y="4100803"/>
            <a:ext cx="1035701" cy="18194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4FD8366C-3CA1-4C4C-B761-E47E18EDF972}"/>
              </a:ext>
            </a:extLst>
          </p:cNvPr>
          <p:cNvSpPr/>
          <p:nvPr/>
        </p:nvSpPr>
        <p:spPr>
          <a:xfrm flipV="1">
            <a:off x="1436911" y="4488027"/>
            <a:ext cx="1035701" cy="181947"/>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046599A0-B450-4878-9AA2-7F126AB85572}"/>
              </a:ext>
            </a:extLst>
          </p:cNvPr>
          <p:cNvSpPr/>
          <p:nvPr/>
        </p:nvSpPr>
        <p:spPr>
          <a:xfrm flipV="1">
            <a:off x="1436912" y="4903243"/>
            <a:ext cx="3704256" cy="18194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646F7AED-8F77-4662-9F58-C17528005B32}"/>
              </a:ext>
            </a:extLst>
          </p:cNvPr>
          <p:cNvSpPr/>
          <p:nvPr/>
        </p:nvSpPr>
        <p:spPr>
          <a:xfrm flipV="1">
            <a:off x="1436910" y="5297451"/>
            <a:ext cx="6969971" cy="53417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62DA401F-EACF-493B-93A2-9CFBA9C8C90B}"/>
              </a:ext>
            </a:extLst>
          </p:cNvPr>
          <p:cNvSpPr/>
          <p:nvPr/>
        </p:nvSpPr>
        <p:spPr>
          <a:xfrm flipV="1">
            <a:off x="1436910" y="6228191"/>
            <a:ext cx="6969971" cy="415204"/>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945D327-BD10-42C1-AD44-326B615FD97E}"/>
              </a:ext>
            </a:extLst>
          </p:cNvPr>
          <p:cNvPicPr>
            <a:picLocks noChangeAspect="1"/>
          </p:cNvPicPr>
          <p:nvPr/>
        </p:nvPicPr>
        <p:blipFill>
          <a:blip r:embed="rId3"/>
          <a:stretch>
            <a:fillRect/>
          </a:stretch>
        </p:blipFill>
        <p:spPr>
          <a:xfrm>
            <a:off x="1413561" y="111964"/>
            <a:ext cx="6441627" cy="36844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5"/>
                                        </p:tgtEl>
                                      </p:cBhvr>
                                    </p:animEffect>
                                    <p:set>
                                      <p:cBhvr>
                                        <p:cTn id="13"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7"/>
                                        </p:tgtEl>
                                      </p:cBhvr>
                                    </p:animEffect>
                                    <p:set>
                                      <p:cBhvr>
                                        <p:cTn id="25"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8"/>
                                        </p:tgtEl>
                                      </p:cBhvr>
                                    </p:animEffect>
                                    <p:set>
                                      <p:cBhvr>
                                        <p:cTn id="31"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0"/>
        <p:cNvGrpSpPr/>
        <p:nvPr/>
      </p:nvGrpSpPr>
      <p:grpSpPr>
        <a:xfrm>
          <a:off x="0" y="0"/>
          <a:ext cx="0" cy="0"/>
          <a:chOff x="0" y="0"/>
          <a:chExt cx="0" cy="0"/>
        </a:xfrm>
      </p:grpSpPr>
      <p:sp>
        <p:nvSpPr>
          <p:cNvPr id="181" name="Google Shape;181;p16"/>
          <p:cNvSpPr txBox="1">
            <a:spLocks noGrp="1"/>
          </p:cNvSpPr>
          <p:nvPr>
            <p:ph type="body" idx="1"/>
          </p:nvPr>
        </p:nvSpPr>
        <p:spPr>
          <a:xfrm>
            <a:off x="457200" y="4236098"/>
            <a:ext cx="8229600" cy="260141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90000"/>
              </a:lnSpc>
              <a:spcBef>
                <a:spcPts val="0"/>
              </a:spcBef>
              <a:spcAft>
                <a:spcPts val="0"/>
              </a:spcAft>
              <a:buClr>
                <a:schemeClr val="dk1"/>
              </a:buClr>
              <a:buSzPts val="1700"/>
              <a:buChar char="•"/>
            </a:pPr>
            <a:r>
              <a:rPr lang="en-GB" sz="1700" dirty="0"/>
              <a:t>Which group of countries has the lowest CO</a:t>
            </a:r>
            <a:r>
              <a:rPr lang="en-GB" sz="1700" baseline="-25000" dirty="0"/>
              <a:t>2</a:t>
            </a:r>
            <a:r>
              <a:rPr lang="en-GB" sz="1700" dirty="0"/>
              <a:t> emissions? </a:t>
            </a:r>
          </a:p>
          <a:p>
            <a:pPr marL="0" lvl="0" indent="0" algn="l" rtl="0">
              <a:lnSpc>
                <a:spcPct val="90000"/>
              </a:lnSpc>
              <a:spcBef>
                <a:spcPts val="0"/>
              </a:spcBef>
              <a:spcAft>
                <a:spcPts val="0"/>
              </a:spcAft>
              <a:buClr>
                <a:schemeClr val="dk1"/>
              </a:buClr>
              <a:buSzPts val="1700"/>
              <a:buNone/>
            </a:pPr>
            <a:r>
              <a:rPr lang="en-GB" sz="1700" dirty="0">
                <a:solidFill>
                  <a:srgbClr val="FF0000"/>
                </a:solidFill>
              </a:rPr>
              <a:t>	Africa</a:t>
            </a:r>
            <a:endParaRPr dirty="0"/>
          </a:p>
          <a:p>
            <a:pPr marL="342900" lvl="0" indent="-342900" algn="l" rtl="0">
              <a:lnSpc>
                <a:spcPct val="90000"/>
              </a:lnSpc>
              <a:spcBef>
                <a:spcPts val="340"/>
              </a:spcBef>
              <a:spcAft>
                <a:spcPts val="0"/>
              </a:spcAft>
              <a:buClr>
                <a:schemeClr val="dk1"/>
              </a:buClr>
              <a:buSzPts val="1700"/>
              <a:buChar char="•"/>
            </a:pPr>
            <a:r>
              <a:rPr lang="en-GB" sz="1700" dirty="0"/>
              <a:t>Which group of countries had the highest CO</a:t>
            </a:r>
            <a:r>
              <a:rPr lang="en-GB" sz="1700" baseline="-25000" dirty="0"/>
              <a:t>2</a:t>
            </a:r>
            <a:r>
              <a:rPr lang="en-GB" sz="1700" dirty="0"/>
              <a:t> emissions in 1990? </a:t>
            </a:r>
          </a:p>
          <a:p>
            <a:pPr marL="0" lvl="0" indent="0" algn="l" rtl="0">
              <a:lnSpc>
                <a:spcPct val="90000"/>
              </a:lnSpc>
              <a:spcBef>
                <a:spcPts val="340"/>
              </a:spcBef>
              <a:spcAft>
                <a:spcPts val="0"/>
              </a:spcAft>
              <a:buClr>
                <a:schemeClr val="dk1"/>
              </a:buClr>
              <a:buSzPts val="1700"/>
              <a:buNone/>
            </a:pPr>
            <a:r>
              <a:rPr lang="en-GB" sz="1700" dirty="0">
                <a:solidFill>
                  <a:srgbClr val="FF0000"/>
                </a:solidFill>
              </a:rPr>
              <a:t>	North America</a:t>
            </a:r>
            <a:endParaRPr dirty="0"/>
          </a:p>
          <a:p>
            <a:pPr marL="342900" lvl="0" indent="-342900" algn="l" rtl="0">
              <a:lnSpc>
                <a:spcPct val="90000"/>
              </a:lnSpc>
              <a:spcBef>
                <a:spcPts val="340"/>
              </a:spcBef>
              <a:spcAft>
                <a:spcPts val="0"/>
              </a:spcAft>
              <a:buClr>
                <a:schemeClr val="dk1"/>
              </a:buClr>
              <a:buSzPts val="1700"/>
              <a:buChar char="•"/>
            </a:pPr>
            <a:r>
              <a:rPr lang="en-GB" sz="1700" dirty="0"/>
              <a:t>Which group of countries had the highest CO</a:t>
            </a:r>
            <a:r>
              <a:rPr lang="en-GB" sz="1700" baseline="-25000" dirty="0"/>
              <a:t>2</a:t>
            </a:r>
            <a:r>
              <a:rPr lang="en-GB" sz="1700" dirty="0"/>
              <a:t> emissions in 2015? </a:t>
            </a:r>
          </a:p>
          <a:p>
            <a:pPr marL="0" lvl="0" indent="0" algn="l" rtl="0">
              <a:lnSpc>
                <a:spcPct val="90000"/>
              </a:lnSpc>
              <a:spcBef>
                <a:spcPts val="340"/>
              </a:spcBef>
              <a:spcAft>
                <a:spcPts val="0"/>
              </a:spcAft>
              <a:buClr>
                <a:schemeClr val="dk1"/>
              </a:buClr>
              <a:buSzPts val="1700"/>
              <a:buNone/>
            </a:pPr>
            <a:r>
              <a:rPr lang="en-GB" sz="1700" dirty="0">
                <a:solidFill>
                  <a:srgbClr val="FF0000"/>
                </a:solidFill>
              </a:rPr>
              <a:t>	Emerging Asia</a:t>
            </a:r>
            <a:endParaRPr sz="1700" dirty="0">
              <a:solidFill>
                <a:srgbClr val="FF0000"/>
              </a:solidFill>
            </a:endParaRPr>
          </a:p>
          <a:p>
            <a:pPr marL="342900" lvl="0" indent="-342900" algn="l" rtl="0">
              <a:lnSpc>
                <a:spcPct val="90000"/>
              </a:lnSpc>
              <a:spcBef>
                <a:spcPts val="340"/>
              </a:spcBef>
              <a:spcAft>
                <a:spcPts val="0"/>
              </a:spcAft>
              <a:buClr>
                <a:schemeClr val="dk1"/>
              </a:buClr>
              <a:buSzPts val="1700"/>
              <a:buChar char="•"/>
            </a:pPr>
            <a:r>
              <a:rPr lang="en-GB" sz="1700" dirty="0"/>
              <a:t>In what year did Emerging Asian countries surpass North America in CO</a:t>
            </a:r>
            <a:r>
              <a:rPr lang="en-GB" sz="1700" baseline="-25000" dirty="0"/>
              <a:t>2</a:t>
            </a:r>
            <a:r>
              <a:rPr lang="en-GB" sz="1700" dirty="0"/>
              <a:t> emissions? </a:t>
            </a:r>
          </a:p>
          <a:p>
            <a:pPr marL="0" lvl="0" indent="0" algn="l" rtl="0">
              <a:lnSpc>
                <a:spcPct val="90000"/>
              </a:lnSpc>
              <a:spcBef>
                <a:spcPts val="340"/>
              </a:spcBef>
              <a:spcAft>
                <a:spcPts val="0"/>
              </a:spcAft>
              <a:buClr>
                <a:schemeClr val="dk1"/>
              </a:buClr>
              <a:buSzPts val="1700"/>
              <a:buNone/>
            </a:pPr>
            <a:r>
              <a:rPr lang="en-GB" sz="1700" dirty="0">
                <a:solidFill>
                  <a:srgbClr val="FF0000"/>
                </a:solidFill>
              </a:rPr>
              <a:t>	2001/2002</a:t>
            </a:r>
            <a:endParaRPr dirty="0"/>
          </a:p>
          <a:p>
            <a:pPr marL="342900" lvl="0" indent="-342900" algn="l" rtl="0">
              <a:lnSpc>
                <a:spcPct val="90000"/>
              </a:lnSpc>
              <a:spcBef>
                <a:spcPts val="340"/>
              </a:spcBef>
              <a:spcAft>
                <a:spcPts val="0"/>
              </a:spcAft>
              <a:buClr>
                <a:schemeClr val="dk1"/>
              </a:buClr>
              <a:buSzPts val="1700"/>
              <a:buChar char="•"/>
            </a:pPr>
            <a:r>
              <a:rPr lang="en-GB" sz="1700" dirty="0"/>
              <a:t>Industrialisation is a leading cause of increased CO</a:t>
            </a:r>
            <a:r>
              <a:rPr lang="en-GB" sz="1700" baseline="-25000" dirty="0"/>
              <a:t>2</a:t>
            </a:r>
            <a:r>
              <a:rPr lang="en-GB" sz="1700" dirty="0"/>
              <a:t> emissions. How does  industrialisation create CO</a:t>
            </a:r>
            <a:r>
              <a:rPr lang="en-GB" sz="1700" baseline="-25000" dirty="0"/>
              <a:t>2</a:t>
            </a:r>
            <a:r>
              <a:rPr lang="en-GB" sz="1700" dirty="0"/>
              <a:t>? </a:t>
            </a:r>
          </a:p>
          <a:p>
            <a:pPr marL="0" lvl="0" indent="0" algn="l" rtl="0">
              <a:lnSpc>
                <a:spcPct val="90000"/>
              </a:lnSpc>
              <a:spcBef>
                <a:spcPts val="340"/>
              </a:spcBef>
              <a:spcAft>
                <a:spcPts val="0"/>
              </a:spcAft>
              <a:buClr>
                <a:schemeClr val="dk1"/>
              </a:buClr>
              <a:buSzPts val="1700"/>
              <a:buNone/>
            </a:pPr>
            <a:r>
              <a:rPr lang="en-GB" sz="1700" dirty="0">
                <a:solidFill>
                  <a:srgbClr val="FF0000"/>
                </a:solidFill>
              </a:rPr>
              <a:t>	Factories and building both require energy, which often comes from burning fossil 	fuels which releases CO</a:t>
            </a:r>
            <a:r>
              <a:rPr lang="en-GB" sz="1700" baseline="-25000" dirty="0">
                <a:solidFill>
                  <a:srgbClr val="FF0000"/>
                </a:solidFill>
              </a:rPr>
              <a:t>2</a:t>
            </a:r>
            <a:r>
              <a:rPr lang="en-GB" sz="1700" dirty="0">
                <a:solidFill>
                  <a:srgbClr val="FF0000"/>
                </a:solidFill>
              </a:rPr>
              <a:t> into the atmosphere.</a:t>
            </a:r>
            <a:endParaRPr dirty="0"/>
          </a:p>
          <a:p>
            <a:pPr marL="342900" lvl="0" indent="-342900" algn="l" rtl="0">
              <a:lnSpc>
                <a:spcPct val="90000"/>
              </a:lnSpc>
              <a:spcBef>
                <a:spcPts val="340"/>
              </a:spcBef>
              <a:spcAft>
                <a:spcPts val="0"/>
              </a:spcAft>
              <a:buClr>
                <a:schemeClr val="dk1"/>
              </a:buClr>
              <a:buSzPts val="1700"/>
              <a:buNone/>
            </a:pPr>
            <a:endParaRPr sz="1700" dirty="0">
              <a:solidFill>
                <a:srgbClr val="FF0000"/>
              </a:solidFill>
            </a:endParaRPr>
          </a:p>
        </p:txBody>
      </p:sp>
      <p:sp>
        <p:nvSpPr>
          <p:cNvPr id="4" name="Google Shape;340;p9">
            <a:extLst>
              <a:ext uri="{FF2B5EF4-FFF2-40B4-BE49-F238E27FC236}">
                <a16:creationId xmlns:a16="http://schemas.microsoft.com/office/drawing/2014/main" id="{857DF1CF-6A3E-4596-A37C-6F46424C120F}"/>
              </a:ext>
            </a:extLst>
          </p:cNvPr>
          <p:cNvSpPr/>
          <p:nvPr/>
        </p:nvSpPr>
        <p:spPr>
          <a:xfrm flipV="1">
            <a:off x="1399590" y="4455365"/>
            <a:ext cx="1362272" cy="19127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0F2CCDB0-A404-4101-B91B-E73B4001670A}"/>
              </a:ext>
            </a:extLst>
          </p:cNvPr>
          <p:cNvSpPr/>
          <p:nvPr/>
        </p:nvSpPr>
        <p:spPr>
          <a:xfrm flipV="1">
            <a:off x="1399591" y="4856580"/>
            <a:ext cx="1362272" cy="19127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7437BBDB-F61A-479A-9132-310B4A547621}"/>
              </a:ext>
            </a:extLst>
          </p:cNvPr>
          <p:cNvSpPr/>
          <p:nvPr/>
        </p:nvSpPr>
        <p:spPr>
          <a:xfrm flipV="1">
            <a:off x="1399591" y="5280209"/>
            <a:ext cx="1362272" cy="191277"/>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DF1DAA06-CFE5-41C5-8D95-61B5164A01E5}"/>
              </a:ext>
            </a:extLst>
          </p:cNvPr>
          <p:cNvSpPr/>
          <p:nvPr/>
        </p:nvSpPr>
        <p:spPr>
          <a:xfrm flipV="1">
            <a:off x="1399591" y="5695410"/>
            <a:ext cx="1362272" cy="19127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362FEBAA-F8D1-41B8-B364-C8B02BF72E58}"/>
              </a:ext>
            </a:extLst>
          </p:cNvPr>
          <p:cNvSpPr/>
          <p:nvPr/>
        </p:nvSpPr>
        <p:spPr>
          <a:xfrm flipV="1">
            <a:off x="1399590" y="6293010"/>
            <a:ext cx="6859220" cy="41569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7261EB6-AFF6-4858-A648-69EF6F6E8175}"/>
              </a:ext>
            </a:extLst>
          </p:cNvPr>
          <p:cNvPicPr>
            <a:picLocks noChangeAspect="1"/>
          </p:cNvPicPr>
          <p:nvPr/>
        </p:nvPicPr>
        <p:blipFill>
          <a:blip r:embed="rId3"/>
          <a:stretch>
            <a:fillRect/>
          </a:stretch>
        </p:blipFill>
        <p:spPr>
          <a:xfrm>
            <a:off x="1295458" y="65373"/>
            <a:ext cx="7067483" cy="405454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5"/>
                                        </p:tgtEl>
                                      </p:cBhvr>
                                    </p:animEffect>
                                    <p:set>
                                      <p:cBhvr>
                                        <p:cTn id="13"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7"/>
                                        </p:tgtEl>
                                      </p:cBhvr>
                                    </p:animEffect>
                                    <p:set>
                                      <p:cBhvr>
                                        <p:cTn id="25"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8"/>
                                        </p:tgtEl>
                                      </p:cBhvr>
                                    </p:animEffect>
                                    <p:set>
                                      <p:cBhvr>
                                        <p:cTn id="31"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6"/>
        <p:cNvGrpSpPr/>
        <p:nvPr/>
      </p:nvGrpSpPr>
      <p:grpSpPr>
        <a:xfrm>
          <a:off x="0" y="0"/>
          <a:ext cx="0" cy="0"/>
          <a:chOff x="0" y="0"/>
          <a:chExt cx="0" cy="0"/>
        </a:xfrm>
      </p:grpSpPr>
      <p:sp>
        <p:nvSpPr>
          <p:cNvPr id="187" name="Google Shape;187;p17"/>
          <p:cNvSpPr txBox="1">
            <a:spLocks noGrp="1"/>
          </p:cNvSpPr>
          <p:nvPr>
            <p:ph type="body" idx="1"/>
          </p:nvPr>
        </p:nvSpPr>
        <p:spPr>
          <a:xfrm>
            <a:off x="457200" y="2916900"/>
            <a:ext cx="8229600" cy="414908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50"/>
              <a:buNone/>
            </a:pPr>
            <a:r>
              <a:rPr lang="en-GB" sz="2000" dirty="0"/>
              <a:t>These graphs could be misleading if they are not read carefully. In what ways are these graphs misleading? </a:t>
            </a:r>
          </a:p>
          <a:p>
            <a:pPr marL="0" lvl="0" indent="0" algn="l" rtl="0">
              <a:lnSpc>
                <a:spcPct val="80000"/>
              </a:lnSpc>
              <a:spcBef>
                <a:spcPts val="0"/>
              </a:spcBef>
              <a:spcAft>
                <a:spcPts val="0"/>
              </a:spcAft>
              <a:buClr>
                <a:schemeClr val="dk1"/>
              </a:buClr>
              <a:buSzPts val="1250"/>
              <a:buNone/>
            </a:pPr>
            <a:r>
              <a:rPr lang="en-GB" sz="2000" dirty="0"/>
              <a:t>There are four different answers to this question.</a:t>
            </a:r>
            <a:endParaRPr sz="2000" dirty="0"/>
          </a:p>
          <a:p>
            <a:pPr marL="342900" lvl="0" indent="-342900" algn="l" rtl="0">
              <a:lnSpc>
                <a:spcPct val="80000"/>
              </a:lnSpc>
              <a:spcBef>
                <a:spcPts val="250"/>
              </a:spcBef>
              <a:spcAft>
                <a:spcPts val="0"/>
              </a:spcAft>
              <a:buClr>
                <a:srgbClr val="FF0000"/>
              </a:buClr>
              <a:buSzPts val="1250"/>
              <a:buNone/>
            </a:pPr>
            <a:r>
              <a:rPr lang="en-GB" sz="2000" dirty="0">
                <a:solidFill>
                  <a:srgbClr val="FF0000"/>
                </a:solidFill>
              </a:rPr>
              <a:t>	Writing the units on the frequency axis may lead people to misinterpret the actual number of people affected / killed. </a:t>
            </a:r>
            <a:endParaRPr lang="en-GB" sz="800" dirty="0">
              <a:solidFill>
                <a:srgbClr val="FF0000"/>
              </a:solidFill>
            </a:endParaRPr>
          </a:p>
          <a:p>
            <a:pPr marL="342900" lvl="0" indent="-342900" algn="l" rtl="0">
              <a:lnSpc>
                <a:spcPct val="80000"/>
              </a:lnSpc>
              <a:spcBef>
                <a:spcPts val="250"/>
              </a:spcBef>
              <a:spcAft>
                <a:spcPts val="0"/>
              </a:spcAft>
              <a:buClr>
                <a:srgbClr val="FF0000"/>
              </a:buClr>
              <a:buSzPts val="1250"/>
              <a:buNone/>
            </a:pPr>
            <a:endParaRPr sz="400" dirty="0"/>
          </a:p>
          <a:p>
            <a:pPr marL="342900" lvl="0" indent="-342900" algn="l" rtl="0">
              <a:lnSpc>
                <a:spcPct val="80000"/>
              </a:lnSpc>
              <a:spcBef>
                <a:spcPts val="250"/>
              </a:spcBef>
              <a:spcAft>
                <a:spcPts val="0"/>
              </a:spcAft>
              <a:buClr>
                <a:srgbClr val="FF0000"/>
              </a:buClr>
              <a:buSzPts val="1250"/>
              <a:buNone/>
            </a:pPr>
            <a:r>
              <a:rPr lang="en-GB" sz="2000" dirty="0">
                <a:solidFill>
                  <a:srgbClr val="FF0000"/>
                </a:solidFill>
              </a:rPr>
              <a:t>	Using thousands on one graph and millions on the other makes it difficult to compare the two graphs.</a:t>
            </a:r>
            <a:endParaRPr lang="en-GB" sz="800" dirty="0">
              <a:solidFill>
                <a:srgbClr val="FF0000"/>
              </a:solidFill>
            </a:endParaRPr>
          </a:p>
          <a:p>
            <a:pPr marL="342900" lvl="0" indent="-342900" algn="l" rtl="0">
              <a:lnSpc>
                <a:spcPct val="80000"/>
              </a:lnSpc>
              <a:spcBef>
                <a:spcPts val="250"/>
              </a:spcBef>
              <a:spcAft>
                <a:spcPts val="0"/>
              </a:spcAft>
              <a:buClr>
                <a:srgbClr val="FF0000"/>
              </a:buClr>
              <a:buSzPts val="1250"/>
              <a:buNone/>
            </a:pPr>
            <a:endParaRPr sz="400" dirty="0"/>
          </a:p>
          <a:p>
            <a:pPr marL="342900" lvl="0" indent="-342900" algn="l" rtl="0">
              <a:lnSpc>
                <a:spcPct val="80000"/>
              </a:lnSpc>
              <a:spcBef>
                <a:spcPts val="250"/>
              </a:spcBef>
              <a:spcAft>
                <a:spcPts val="0"/>
              </a:spcAft>
              <a:buClr>
                <a:srgbClr val="FF0000"/>
              </a:buClr>
              <a:buSzPts val="1250"/>
              <a:buNone/>
            </a:pPr>
            <a:r>
              <a:rPr lang="en-GB" sz="2000" dirty="0">
                <a:solidFill>
                  <a:srgbClr val="FF0000"/>
                </a:solidFill>
              </a:rPr>
              <a:t>	On the first graph, the frequency starts at 540,000 people, which exaggerates the difference between the two bars on the graph.</a:t>
            </a:r>
            <a:endParaRPr lang="en-GB" sz="800" dirty="0">
              <a:solidFill>
                <a:srgbClr val="FF0000"/>
              </a:solidFill>
            </a:endParaRPr>
          </a:p>
          <a:p>
            <a:pPr marL="342900" lvl="0" indent="-342900" algn="l" rtl="0">
              <a:lnSpc>
                <a:spcPct val="80000"/>
              </a:lnSpc>
              <a:spcBef>
                <a:spcPts val="250"/>
              </a:spcBef>
              <a:spcAft>
                <a:spcPts val="0"/>
              </a:spcAft>
              <a:buClr>
                <a:srgbClr val="FF0000"/>
              </a:buClr>
              <a:buSzPts val="1250"/>
              <a:buNone/>
            </a:pPr>
            <a:endParaRPr sz="400" dirty="0"/>
          </a:p>
          <a:p>
            <a:pPr marL="342900" lvl="0" indent="-342900" algn="l" rtl="0">
              <a:lnSpc>
                <a:spcPct val="80000"/>
              </a:lnSpc>
              <a:spcBef>
                <a:spcPts val="250"/>
              </a:spcBef>
              <a:spcAft>
                <a:spcPts val="0"/>
              </a:spcAft>
              <a:buClr>
                <a:srgbClr val="FF0000"/>
              </a:buClr>
              <a:buSzPts val="1250"/>
              <a:buNone/>
            </a:pPr>
            <a:r>
              <a:rPr lang="en-GB" sz="2000" dirty="0">
                <a:solidFill>
                  <a:srgbClr val="FF0000"/>
                </a:solidFill>
              </a:rPr>
              <a:t>	The word “affected” could be subjective. We can assume this would include people who were injured or lost their homes, but what about those who had to take time off work to deal with the consequences, </a:t>
            </a:r>
          </a:p>
          <a:p>
            <a:pPr marL="342900" lvl="0" indent="-342900" algn="l" rtl="0">
              <a:lnSpc>
                <a:spcPct val="80000"/>
              </a:lnSpc>
              <a:spcBef>
                <a:spcPts val="250"/>
              </a:spcBef>
              <a:spcAft>
                <a:spcPts val="0"/>
              </a:spcAft>
              <a:buClr>
                <a:srgbClr val="FF0000"/>
              </a:buClr>
              <a:buSzPts val="1250"/>
              <a:buNone/>
            </a:pPr>
            <a:r>
              <a:rPr lang="en-GB" sz="2000" dirty="0">
                <a:solidFill>
                  <a:srgbClr val="FF0000"/>
                </a:solidFill>
              </a:rPr>
              <a:t>	those who were evacuated but returned unharmed, those who lost friends/family/pets etc.</a:t>
            </a:r>
            <a:endParaRPr sz="2000" dirty="0"/>
          </a:p>
        </p:txBody>
      </p:sp>
      <p:sp>
        <p:nvSpPr>
          <p:cNvPr id="5" name="Google Shape;340;p9">
            <a:extLst>
              <a:ext uri="{FF2B5EF4-FFF2-40B4-BE49-F238E27FC236}">
                <a16:creationId xmlns:a16="http://schemas.microsoft.com/office/drawing/2014/main" id="{C97D4FC5-32EB-4366-90F4-F9C9DC2E10FC}"/>
              </a:ext>
            </a:extLst>
          </p:cNvPr>
          <p:cNvSpPr/>
          <p:nvPr/>
        </p:nvSpPr>
        <p:spPr>
          <a:xfrm flipV="1">
            <a:off x="797769" y="3746846"/>
            <a:ext cx="7735081" cy="48291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EE12392E-0D5A-4B12-835E-998591AF82D1}"/>
              </a:ext>
            </a:extLst>
          </p:cNvPr>
          <p:cNvSpPr/>
          <p:nvPr/>
        </p:nvSpPr>
        <p:spPr>
          <a:xfrm flipV="1">
            <a:off x="797769" y="4295954"/>
            <a:ext cx="7735081" cy="56788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AF8DA34D-528C-456C-98DF-ABA0F74A943E}"/>
              </a:ext>
            </a:extLst>
          </p:cNvPr>
          <p:cNvSpPr/>
          <p:nvPr/>
        </p:nvSpPr>
        <p:spPr>
          <a:xfrm flipV="1">
            <a:off x="797769" y="4923198"/>
            <a:ext cx="7735081" cy="56788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238FD985-53FC-40BA-82E9-2F32FE1CFDA2}"/>
              </a:ext>
            </a:extLst>
          </p:cNvPr>
          <p:cNvSpPr/>
          <p:nvPr/>
        </p:nvSpPr>
        <p:spPr>
          <a:xfrm flipV="1">
            <a:off x="797770" y="5537048"/>
            <a:ext cx="7735080" cy="126588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E721C1D1-D336-4860-A8A5-662C1B262BFC}"/>
              </a:ext>
            </a:extLst>
          </p:cNvPr>
          <p:cNvGrpSpPr/>
          <p:nvPr/>
        </p:nvGrpSpPr>
        <p:grpSpPr>
          <a:xfrm>
            <a:off x="303249" y="262836"/>
            <a:ext cx="4460137" cy="2654064"/>
            <a:chOff x="303249" y="262836"/>
            <a:chExt cx="4572000" cy="2636520"/>
          </a:xfrm>
        </p:grpSpPr>
        <p:sp>
          <p:nvSpPr>
            <p:cNvPr id="2" name="Rectangle 1">
              <a:extLst>
                <a:ext uri="{FF2B5EF4-FFF2-40B4-BE49-F238E27FC236}">
                  <a16:creationId xmlns:a16="http://schemas.microsoft.com/office/drawing/2014/main" id="{44DBC57D-7E3C-438D-AF3D-59A625DC4FBF}"/>
                </a:ext>
              </a:extLst>
            </p:cNvPr>
            <p:cNvSpPr/>
            <p:nvPr/>
          </p:nvSpPr>
          <p:spPr>
            <a:xfrm>
              <a:off x="303249" y="311492"/>
              <a:ext cx="4572000" cy="253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506893601"/>
                </p:ext>
              </p:extLst>
            </p:nvPr>
          </p:nvGraphicFramePr>
          <p:xfrm>
            <a:off x="303249" y="262836"/>
            <a:ext cx="4572000" cy="2636520"/>
          </p:xfrm>
          <a:graphic>
            <a:graphicData uri="http://schemas.openxmlformats.org/drawingml/2006/chart">
              <c:chart xmlns:c="http://schemas.openxmlformats.org/drawingml/2006/chart" xmlns:r="http://schemas.openxmlformats.org/officeDocument/2006/relationships" r:id="rId3"/>
            </a:graphicData>
          </a:graphic>
        </p:graphicFrame>
      </p:grpSp>
      <p:pic>
        <p:nvPicPr>
          <p:cNvPr id="3" name="Picture 2">
            <a:extLst>
              <a:ext uri="{FF2B5EF4-FFF2-40B4-BE49-F238E27FC236}">
                <a16:creationId xmlns:a16="http://schemas.microsoft.com/office/drawing/2014/main" id="{79F1B795-758C-47AD-9828-3ECA5D35C7C2}"/>
              </a:ext>
            </a:extLst>
          </p:cNvPr>
          <p:cNvPicPr>
            <a:picLocks noChangeAspect="1"/>
          </p:cNvPicPr>
          <p:nvPr/>
        </p:nvPicPr>
        <p:blipFill>
          <a:blip r:embed="rId4"/>
          <a:stretch>
            <a:fillRect/>
          </a:stretch>
        </p:blipFill>
        <p:spPr>
          <a:xfrm>
            <a:off x="4831521" y="296752"/>
            <a:ext cx="4051762" cy="25862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6"/>
                                        </p:tgtEl>
                                      </p:cBhvr>
                                    </p:animEffect>
                                    <p:set>
                                      <p:cBhvr>
                                        <p:cTn id="13"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7"/>
                                        </p:tgtEl>
                                      </p:cBhvr>
                                    </p:animEffect>
                                    <p:set>
                                      <p:cBhvr>
                                        <p:cTn id="19"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8"/>
                                        </p:tgtEl>
                                      </p:cBhvr>
                                    </p:animEffect>
                                    <p:set>
                                      <p:cBhvr>
                                        <p:cTn id="25"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6"/>
        <p:cNvGrpSpPr/>
        <p:nvPr/>
      </p:nvGrpSpPr>
      <p:grpSpPr>
        <a:xfrm>
          <a:off x="0" y="0"/>
          <a:ext cx="0" cy="0"/>
          <a:chOff x="0" y="0"/>
          <a:chExt cx="0" cy="0"/>
        </a:xfrm>
      </p:grpSpPr>
      <p:sp>
        <p:nvSpPr>
          <p:cNvPr id="187" name="Google Shape;187;p17"/>
          <p:cNvSpPr txBox="1">
            <a:spLocks noGrp="1"/>
          </p:cNvSpPr>
          <p:nvPr>
            <p:ph type="body" idx="1"/>
          </p:nvPr>
        </p:nvSpPr>
        <p:spPr>
          <a:xfrm>
            <a:off x="345332" y="3090058"/>
            <a:ext cx="8453336" cy="414908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250"/>
              </a:spcBef>
              <a:spcAft>
                <a:spcPts val="0"/>
              </a:spcAft>
              <a:buClr>
                <a:schemeClr val="dk1"/>
              </a:buClr>
              <a:buSzPts val="1250"/>
              <a:buNone/>
            </a:pPr>
            <a:r>
              <a:rPr lang="en-GB" sz="1600" dirty="0"/>
              <a:t>How many more people were affected by extreme weather events in the 90s compared to the 80s?</a:t>
            </a:r>
            <a:endParaRPr lang="en-GB" sz="400" dirty="0"/>
          </a:p>
          <a:p>
            <a:pPr marL="0" lvl="0" indent="0" algn="l" rtl="0">
              <a:lnSpc>
                <a:spcPct val="80000"/>
              </a:lnSpc>
              <a:spcBef>
                <a:spcPts val="250"/>
              </a:spcBef>
              <a:spcAft>
                <a:spcPts val="0"/>
              </a:spcAft>
              <a:buClr>
                <a:schemeClr val="dk1"/>
              </a:buClr>
              <a:buSzPts val="1250"/>
              <a:buNone/>
            </a:pPr>
            <a:r>
              <a:rPr lang="en-GB" sz="400" dirty="0"/>
              <a:t> </a:t>
            </a:r>
          </a:p>
          <a:p>
            <a:pPr marL="0" indent="0">
              <a:lnSpc>
                <a:spcPct val="80000"/>
              </a:lnSpc>
              <a:spcBef>
                <a:spcPts val="250"/>
              </a:spcBef>
              <a:buSzPts val="1250"/>
              <a:buNone/>
            </a:pPr>
            <a:r>
              <a:rPr lang="en-GB" sz="1600" dirty="0">
                <a:solidFill>
                  <a:srgbClr val="FF0000"/>
                </a:solidFill>
              </a:rPr>
              <a:t>	600,000,000</a:t>
            </a:r>
          </a:p>
          <a:p>
            <a:pPr marL="0" lvl="0" indent="0" algn="l" rtl="0">
              <a:lnSpc>
                <a:spcPct val="80000"/>
              </a:lnSpc>
              <a:spcBef>
                <a:spcPts val="250"/>
              </a:spcBef>
              <a:spcAft>
                <a:spcPts val="0"/>
              </a:spcAft>
              <a:buClr>
                <a:schemeClr val="dk1"/>
              </a:buClr>
              <a:buSzPts val="1250"/>
              <a:buNone/>
            </a:pPr>
            <a:r>
              <a:rPr lang="en-GB" sz="1600" dirty="0"/>
              <a:t>How many fewer people were killed by extreme weather events in the 90s compared to the 80s? </a:t>
            </a:r>
            <a:endParaRPr lang="en-GB" sz="400" dirty="0"/>
          </a:p>
          <a:p>
            <a:pPr marL="0" lvl="0" indent="0" algn="l" rtl="0">
              <a:lnSpc>
                <a:spcPct val="80000"/>
              </a:lnSpc>
              <a:spcBef>
                <a:spcPts val="250"/>
              </a:spcBef>
              <a:spcAft>
                <a:spcPts val="0"/>
              </a:spcAft>
              <a:buClr>
                <a:schemeClr val="dk1"/>
              </a:buClr>
              <a:buSzPts val="1250"/>
              <a:buNone/>
            </a:pPr>
            <a:r>
              <a:rPr lang="en-GB" sz="400" dirty="0"/>
              <a:t> </a:t>
            </a:r>
          </a:p>
          <a:p>
            <a:pPr marL="0" indent="0">
              <a:lnSpc>
                <a:spcPct val="80000"/>
              </a:lnSpc>
              <a:spcBef>
                <a:spcPts val="250"/>
              </a:spcBef>
              <a:buSzPts val="1250"/>
              <a:buNone/>
            </a:pPr>
            <a:r>
              <a:rPr lang="en-GB" sz="1600" dirty="0">
                <a:solidFill>
                  <a:srgbClr val="FF0000"/>
                </a:solidFill>
              </a:rPr>
              <a:t>	90,000</a:t>
            </a:r>
            <a:endParaRPr sz="1600" dirty="0">
              <a:solidFill>
                <a:srgbClr val="FF0000"/>
              </a:solidFill>
            </a:endParaRPr>
          </a:p>
          <a:p>
            <a:pPr marL="0" lvl="0" indent="0" algn="l" rtl="0">
              <a:lnSpc>
                <a:spcPct val="80000"/>
              </a:lnSpc>
              <a:spcBef>
                <a:spcPts val="250"/>
              </a:spcBef>
              <a:spcAft>
                <a:spcPts val="0"/>
              </a:spcAft>
              <a:buClr>
                <a:schemeClr val="dk1"/>
              </a:buClr>
              <a:buSzPts val="1250"/>
              <a:buNone/>
            </a:pPr>
            <a:r>
              <a:rPr lang="en-GB" sz="1600" dirty="0"/>
              <a:t>How are people affected by extreme weather events if they are not killed? </a:t>
            </a:r>
            <a:endParaRPr lang="en-GB" sz="400" dirty="0"/>
          </a:p>
          <a:p>
            <a:pPr marL="0" lvl="0" indent="0" algn="l" rtl="0">
              <a:lnSpc>
                <a:spcPct val="80000"/>
              </a:lnSpc>
              <a:spcBef>
                <a:spcPts val="250"/>
              </a:spcBef>
              <a:spcAft>
                <a:spcPts val="0"/>
              </a:spcAft>
              <a:buClr>
                <a:schemeClr val="dk1"/>
              </a:buClr>
              <a:buSzPts val="1250"/>
              <a:buNone/>
            </a:pPr>
            <a:endParaRPr lang="en-US" sz="400" dirty="0"/>
          </a:p>
          <a:p>
            <a:pPr marL="0" indent="0">
              <a:lnSpc>
                <a:spcPct val="80000"/>
              </a:lnSpc>
              <a:spcBef>
                <a:spcPts val="250"/>
              </a:spcBef>
              <a:buSzPts val="1250"/>
              <a:buNone/>
            </a:pPr>
            <a:r>
              <a:rPr lang="en-US" sz="1600" dirty="0">
                <a:solidFill>
                  <a:srgbClr val="FF0000"/>
                </a:solidFill>
              </a:rPr>
              <a:t>	Lost family member/friends, homes damaged/destroyed, injured, displaced....</a:t>
            </a:r>
            <a:endParaRPr lang="en-US" sz="1600" dirty="0"/>
          </a:p>
          <a:p>
            <a:pPr marL="0" lvl="0" indent="0" algn="l" rtl="0">
              <a:lnSpc>
                <a:spcPct val="80000"/>
              </a:lnSpc>
              <a:spcBef>
                <a:spcPts val="250"/>
              </a:spcBef>
              <a:spcAft>
                <a:spcPts val="0"/>
              </a:spcAft>
              <a:buClr>
                <a:schemeClr val="dk1"/>
              </a:buClr>
              <a:buSzPts val="1250"/>
              <a:buNone/>
            </a:pPr>
            <a:r>
              <a:rPr lang="en-GB" sz="1600" dirty="0"/>
              <a:t>Why do you think the number of people killed decreased, while the number affected increased? </a:t>
            </a:r>
            <a:endParaRPr lang="en-GB" sz="400" dirty="0"/>
          </a:p>
          <a:p>
            <a:pPr marL="0" lvl="0" indent="0" algn="l" rtl="0">
              <a:lnSpc>
                <a:spcPct val="80000"/>
              </a:lnSpc>
              <a:spcBef>
                <a:spcPts val="250"/>
              </a:spcBef>
              <a:spcAft>
                <a:spcPts val="0"/>
              </a:spcAft>
              <a:buClr>
                <a:schemeClr val="dk1"/>
              </a:buClr>
              <a:buSzPts val="1250"/>
              <a:buNone/>
            </a:pPr>
            <a:endParaRPr lang="en-GB" sz="400" dirty="0"/>
          </a:p>
          <a:p>
            <a:pPr marL="0" indent="0">
              <a:lnSpc>
                <a:spcPct val="80000"/>
              </a:lnSpc>
              <a:spcBef>
                <a:spcPts val="250"/>
              </a:spcBef>
              <a:buSzPts val="1250"/>
              <a:buNone/>
            </a:pPr>
            <a:r>
              <a:rPr lang="en-GB" sz="1600" dirty="0">
                <a:solidFill>
                  <a:srgbClr val="FF0000"/>
                </a:solidFill>
              </a:rPr>
              <a:t>	Better warning systems, better responses after events but more extreme and frequent 	weather events.</a:t>
            </a:r>
            <a:endParaRPr sz="1600" dirty="0"/>
          </a:p>
          <a:p>
            <a:pPr marL="0" lvl="0" indent="0" algn="l" rtl="0">
              <a:lnSpc>
                <a:spcPct val="80000"/>
              </a:lnSpc>
              <a:spcBef>
                <a:spcPts val="250"/>
              </a:spcBef>
              <a:spcAft>
                <a:spcPts val="0"/>
              </a:spcAft>
              <a:buClr>
                <a:schemeClr val="dk1"/>
              </a:buClr>
              <a:buSzPts val="1250"/>
              <a:buNone/>
            </a:pPr>
            <a:r>
              <a:rPr lang="en-GB" sz="1600" dirty="0"/>
              <a:t>How does deforestation impact on extreme weather events?  </a:t>
            </a:r>
            <a:endParaRPr lang="en-GB" sz="400" dirty="0"/>
          </a:p>
          <a:p>
            <a:pPr marL="0" lvl="0" indent="0" algn="l" rtl="0">
              <a:lnSpc>
                <a:spcPct val="80000"/>
              </a:lnSpc>
              <a:spcBef>
                <a:spcPts val="250"/>
              </a:spcBef>
              <a:spcAft>
                <a:spcPts val="0"/>
              </a:spcAft>
              <a:buClr>
                <a:schemeClr val="dk1"/>
              </a:buClr>
              <a:buSzPts val="1250"/>
              <a:buNone/>
            </a:pPr>
            <a:endParaRPr lang="en-GB" sz="400" dirty="0"/>
          </a:p>
          <a:p>
            <a:pPr marL="0" indent="0">
              <a:lnSpc>
                <a:spcPct val="80000"/>
              </a:lnSpc>
              <a:spcBef>
                <a:spcPts val="250"/>
              </a:spcBef>
              <a:buSzPts val="1250"/>
              <a:buNone/>
            </a:pPr>
            <a:r>
              <a:rPr lang="en-GB" sz="1600" dirty="0">
                <a:solidFill>
                  <a:srgbClr val="FF0000"/>
                </a:solidFill>
              </a:rPr>
              <a:t>	Fewer trees means there is more CO</a:t>
            </a:r>
            <a:r>
              <a:rPr lang="en-GB" sz="1600" baseline="-25000" dirty="0">
                <a:solidFill>
                  <a:srgbClr val="FF0000"/>
                </a:solidFill>
              </a:rPr>
              <a:t>2</a:t>
            </a:r>
            <a:r>
              <a:rPr lang="en-GB" sz="1600" dirty="0">
                <a:solidFill>
                  <a:srgbClr val="FF0000"/>
                </a:solidFill>
              </a:rPr>
              <a:t> in the atmosphere worsening climate change. 	Trees not absorbing water makes floods worse: the impact of sudden rainfall is 	intensified. Deforestation destroys root systems that hold soil together. In landslides, 	this means more earth will slide, increasing the seriousness of the event.</a:t>
            </a:r>
            <a:endParaRPr sz="1600" dirty="0"/>
          </a:p>
        </p:txBody>
      </p:sp>
      <p:sp>
        <p:nvSpPr>
          <p:cNvPr id="9" name="Google Shape;340;p9">
            <a:extLst>
              <a:ext uri="{FF2B5EF4-FFF2-40B4-BE49-F238E27FC236}">
                <a16:creationId xmlns:a16="http://schemas.microsoft.com/office/drawing/2014/main" id="{834B5F6A-EB89-469B-9892-263DBAFF030A}"/>
              </a:ext>
            </a:extLst>
          </p:cNvPr>
          <p:cNvSpPr/>
          <p:nvPr/>
        </p:nvSpPr>
        <p:spPr>
          <a:xfrm flipV="1">
            <a:off x="1263402" y="3936497"/>
            <a:ext cx="1314426" cy="31613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 name="Google Shape;340;p9">
            <a:extLst>
              <a:ext uri="{FF2B5EF4-FFF2-40B4-BE49-F238E27FC236}">
                <a16:creationId xmlns:a16="http://schemas.microsoft.com/office/drawing/2014/main" id="{C272F75B-B4FD-4F42-AFC8-78B11517780D}"/>
              </a:ext>
            </a:extLst>
          </p:cNvPr>
          <p:cNvSpPr/>
          <p:nvPr/>
        </p:nvSpPr>
        <p:spPr>
          <a:xfrm flipV="1">
            <a:off x="1263402" y="3399836"/>
            <a:ext cx="1314427" cy="31613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 name="Google Shape;340;p9">
            <a:extLst>
              <a:ext uri="{FF2B5EF4-FFF2-40B4-BE49-F238E27FC236}">
                <a16:creationId xmlns:a16="http://schemas.microsoft.com/office/drawing/2014/main" id="{8AF0EC30-96DC-4C74-AE99-9F9C6EE65FB4}"/>
              </a:ext>
            </a:extLst>
          </p:cNvPr>
          <p:cNvSpPr/>
          <p:nvPr/>
        </p:nvSpPr>
        <p:spPr>
          <a:xfrm flipV="1">
            <a:off x="1263402" y="4488503"/>
            <a:ext cx="6742462" cy="31613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340;p9">
            <a:extLst>
              <a:ext uri="{FF2B5EF4-FFF2-40B4-BE49-F238E27FC236}">
                <a16:creationId xmlns:a16="http://schemas.microsoft.com/office/drawing/2014/main" id="{76E8A60E-3DF1-4AFB-9EDB-17C91C3141C0}"/>
              </a:ext>
            </a:extLst>
          </p:cNvPr>
          <p:cNvSpPr/>
          <p:nvPr/>
        </p:nvSpPr>
        <p:spPr>
          <a:xfrm flipV="1">
            <a:off x="1263401" y="5056044"/>
            <a:ext cx="7452581" cy="46275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340;p9">
            <a:extLst>
              <a:ext uri="{FF2B5EF4-FFF2-40B4-BE49-F238E27FC236}">
                <a16:creationId xmlns:a16="http://schemas.microsoft.com/office/drawing/2014/main" id="{E9F25CFE-F377-4508-95C9-A307284B86C9}"/>
              </a:ext>
            </a:extLst>
          </p:cNvPr>
          <p:cNvSpPr/>
          <p:nvPr/>
        </p:nvSpPr>
        <p:spPr>
          <a:xfrm flipV="1">
            <a:off x="1263400" y="5894261"/>
            <a:ext cx="7452581" cy="85590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4" name="Group 13">
            <a:extLst>
              <a:ext uri="{FF2B5EF4-FFF2-40B4-BE49-F238E27FC236}">
                <a16:creationId xmlns:a16="http://schemas.microsoft.com/office/drawing/2014/main" id="{094F24E0-9806-4D19-8C0E-A2AB7BAF3377}"/>
              </a:ext>
            </a:extLst>
          </p:cNvPr>
          <p:cNvGrpSpPr/>
          <p:nvPr/>
        </p:nvGrpSpPr>
        <p:grpSpPr>
          <a:xfrm>
            <a:off x="303249" y="262836"/>
            <a:ext cx="4460137" cy="2654064"/>
            <a:chOff x="303249" y="262836"/>
            <a:chExt cx="4572000" cy="2636520"/>
          </a:xfrm>
        </p:grpSpPr>
        <p:sp>
          <p:nvSpPr>
            <p:cNvPr id="15" name="Rectangle 14">
              <a:extLst>
                <a:ext uri="{FF2B5EF4-FFF2-40B4-BE49-F238E27FC236}">
                  <a16:creationId xmlns:a16="http://schemas.microsoft.com/office/drawing/2014/main" id="{4BA35929-70B8-4EC0-81DE-122E82BC3837}"/>
                </a:ext>
              </a:extLst>
            </p:cNvPr>
            <p:cNvSpPr/>
            <p:nvPr/>
          </p:nvSpPr>
          <p:spPr>
            <a:xfrm>
              <a:off x="303249" y="311492"/>
              <a:ext cx="4572000" cy="253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653DB710-1AB9-44E5-806E-56804931BBBF}"/>
                </a:ext>
              </a:extLst>
            </p:cNvPr>
            <p:cNvGraphicFramePr>
              <a:graphicFrameLocks/>
            </p:cNvGraphicFramePr>
            <p:nvPr>
              <p:extLst>
                <p:ext uri="{D42A27DB-BD31-4B8C-83A1-F6EECF244321}">
                  <p14:modId xmlns:p14="http://schemas.microsoft.com/office/powerpoint/2010/main" val="3402341101"/>
                </p:ext>
              </p:extLst>
            </p:nvPr>
          </p:nvGraphicFramePr>
          <p:xfrm>
            <a:off x="303249" y="262836"/>
            <a:ext cx="4572000" cy="2636520"/>
          </p:xfrm>
          <a:graphic>
            <a:graphicData uri="http://schemas.openxmlformats.org/drawingml/2006/chart">
              <c:chart xmlns:c="http://schemas.openxmlformats.org/drawingml/2006/chart" xmlns:r="http://schemas.openxmlformats.org/officeDocument/2006/relationships" r:id="rId3"/>
            </a:graphicData>
          </a:graphic>
        </p:graphicFrame>
      </p:grpSp>
      <p:pic>
        <p:nvPicPr>
          <p:cNvPr id="17" name="Picture 16">
            <a:extLst>
              <a:ext uri="{FF2B5EF4-FFF2-40B4-BE49-F238E27FC236}">
                <a16:creationId xmlns:a16="http://schemas.microsoft.com/office/drawing/2014/main" id="{3DAD76BB-C532-410C-958E-F6BF459EB52D}"/>
              </a:ext>
            </a:extLst>
          </p:cNvPr>
          <p:cNvPicPr>
            <a:picLocks noChangeAspect="1"/>
          </p:cNvPicPr>
          <p:nvPr/>
        </p:nvPicPr>
        <p:blipFill>
          <a:blip r:embed="rId4"/>
          <a:stretch>
            <a:fillRect/>
          </a:stretch>
        </p:blipFill>
        <p:spPr>
          <a:xfrm>
            <a:off x="4831521" y="296752"/>
            <a:ext cx="4051762" cy="2586232"/>
          </a:xfrm>
          <a:prstGeom prst="rect">
            <a:avLst/>
          </a:prstGeom>
        </p:spPr>
      </p:pic>
    </p:spTree>
    <p:extLst>
      <p:ext uri="{BB962C8B-B14F-4D97-AF65-F5344CB8AC3E}">
        <p14:creationId xmlns:p14="http://schemas.microsoft.com/office/powerpoint/2010/main" val="144715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100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10"/>
                                        </p:tgtEl>
                                      </p:cBhvr>
                                    </p:animEffect>
                                    <p:set>
                                      <p:cBhvr>
                                        <p:cTn id="13" dur="1" fill="hold">
                                          <p:stCondLst>
                                            <p:cond delay="100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1"/>
                                        </p:tgtEl>
                                      </p:cBhvr>
                                    </p:animEffect>
                                    <p:set>
                                      <p:cBhvr>
                                        <p:cTn id="19" dur="1" fill="hold">
                                          <p:stCondLst>
                                            <p:cond delay="100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12"/>
                                        </p:tgtEl>
                                      </p:cBhvr>
                                    </p:animEffect>
                                    <p:set>
                                      <p:cBhvr>
                                        <p:cTn id="25" dur="1" fill="hold">
                                          <p:stCondLst>
                                            <p:cond delay="100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13"/>
                                        </p:tgtEl>
                                      </p:cBhvr>
                                    </p:animEffect>
                                    <p:set>
                                      <p:cBhvr>
                                        <p:cTn id="31" dur="1" fill="hold">
                                          <p:stCondLst>
                                            <p:cond delay="100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3"/>
        <p:cNvGrpSpPr/>
        <p:nvPr/>
      </p:nvGrpSpPr>
      <p:grpSpPr>
        <a:xfrm>
          <a:off x="0" y="0"/>
          <a:ext cx="0" cy="0"/>
          <a:chOff x="0" y="0"/>
          <a:chExt cx="0" cy="0"/>
        </a:xfrm>
      </p:grpSpPr>
      <p:sp>
        <p:nvSpPr>
          <p:cNvPr id="194" name="Google Shape;194;p18"/>
          <p:cNvSpPr txBox="1">
            <a:spLocks noGrp="1"/>
          </p:cNvSpPr>
          <p:nvPr>
            <p:ph type="body" idx="1"/>
          </p:nvPr>
        </p:nvSpPr>
        <p:spPr>
          <a:xfrm>
            <a:off x="457200" y="3105221"/>
            <a:ext cx="8229600" cy="4149080"/>
          </a:xfrm>
          <a:prstGeom prst="rect">
            <a:avLst/>
          </a:prstGeom>
          <a:noFill/>
          <a:ln>
            <a:noFill/>
          </a:ln>
        </p:spPr>
        <p:txBody>
          <a:bodyPr spcFirstLastPara="1" wrap="square" lIns="91425" tIns="45700" rIns="91425" bIns="45700" anchor="t" anchorCtr="0">
            <a:normAutofit/>
          </a:bodyPr>
          <a:lstStyle/>
          <a:p>
            <a:pPr marL="0" indent="0">
              <a:lnSpc>
                <a:spcPct val="90000"/>
              </a:lnSpc>
              <a:spcBef>
                <a:spcPts val="0"/>
              </a:spcBef>
              <a:buSzPts val="1700"/>
              <a:buNone/>
            </a:pPr>
            <a:r>
              <a:rPr lang="en-GB" sz="2200" dirty="0"/>
              <a:t>What is the difference between vertebrates and invertebrates? </a:t>
            </a:r>
            <a:endParaRPr lang="en-GB" sz="400" dirty="0"/>
          </a:p>
          <a:p>
            <a:pPr marL="0" indent="0">
              <a:lnSpc>
                <a:spcPct val="90000"/>
              </a:lnSpc>
              <a:spcBef>
                <a:spcPts val="0"/>
              </a:spcBef>
              <a:buSzPts val="1700"/>
              <a:buNone/>
            </a:pPr>
            <a:endParaRPr lang="en-GB" sz="400" dirty="0"/>
          </a:p>
          <a:p>
            <a:pPr marL="0" indent="0">
              <a:lnSpc>
                <a:spcPct val="90000"/>
              </a:lnSpc>
              <a:spcBef>
                <a:spcPts val="0"/>
              </a:spcBef>
              <a:buSzPts val="1700"/>
              <a:buNone/>
            </a:pPr>
            <a:r>
              <a:rPr lang="en-GB" sz="2200" dirty="0">
                <a:solidFill>
                  <a:srgbClr val="FF0000"/>
                </a:solidFill>
              </a:rPr>
              <a:t>These are different classifications of animal species. In vertebrates don’t have backbones (bugs, insects, spiders are all examples of invertebrates). Vertebrates have backbones (this category includes mammals, amphibians and reptiles).</a:t>
            </a:r>
            <a:endParaRPr sz="2200" dirty="0"/>
          </a:p>
          <a:p>
            <a:pPr marL="0" indent="0">
              <a:lnSpc>
                <a:spcPct val="90000"/>
              </a:lnSpc>
              <a:spcBef>
                <a:spcPts val="340"/>
              </a:spcBef>
              <a:buSzPts val="1700"/>
              <a:buNone/>
            </a:pPr>
            <a:r>
              <a:rPr lang="en-GB" sz="2200" dirty="0"/>
              <a:t>What does it mean if a species is labelled as “endangered”? </a:t>
            </a:r>
            <a:endParaRPr lang="en-GB" sz="400" dirty="0"/>
          </a:p>
          <a:p>
            <a:pPr marL="0" indent="0">
              <a:lnSpc>
                <a:spcPct val="90000"/>
              </a:lnSpc>
              <a:spcBef>
                <a:spcPts val="340"/>
              </a:spcBef>
              <a:buSzPts val="1700"/>
              <a:buNone/>
            </a:pPr>
            <a:endParaRPr lang="en-GB" sz="400" dirty="0"/>
          </a:p>
          <a:p>
            <a:pPr marL="0" indent="0">
              <a:lnSpc>
                <a:spcPct val="90000"/>
              </a:lnSpc>
              <a:spcBef>
                <a:spcPts val="340"/>
              </a:spcBef>
              <a:buSzPts val="1700"/>
              <a:buNone/>
            </a:pPr>
            <a:r>
              <a:rPr lang="en-GB" sz="2200" dirty="0">
                <a:solidFill>
                  <a:srgbClr val="FF0000"/>
                </a:solidFill>
              </a:rPr>
              <a:t>There are so few examples of that species left in the wild that it could possibly become extinct.</a:t>
            </a:r>
            <a:endParaRPr sz="2200" dirty="0"/>
          </a:p>
          <a:p>
            <a:pPr marL="0" indent="0">
              <a:lnSpc>
                <a:spcPct val="90000"/>
              </a:lnSpc>
              <a:spcBef>
                <a:spcPts val="340"/>
              </a:spcBef>
              <a:buSzPts val="1700"/>
              <a:buNone/>
            </a:pPr>
            <a:r>
              <a:rPr lang="en-GB" sz="2200" dirty="0"/>
              <a:t>How many animal species were classified as endangered in 2004?</a:t>
            </a:r>
            <a:r>
              <a:rPr lang="en-GB" sz="400" dirty="0"/>
              <a:t>?  </a:t>
            </a:r>
          </a:p>
          <a:p>
            <a:pPr marL="0" indent="0">
              <a:lnSpc>
                <a:spcPct val="90000"/>
              </a:lnSpc>
              <a:spcBef>
                <a:spcPts val="340"/>
              </a:spcBef>
              <a:buSzPts val="1700"/>
              <a:buNone/>
            </a:pPr>
            <a:endParaRPr lang="en-GB" sz="400" dirty="0"/>
          </a:p>
          <a:p>
            <a:pPr marL="0" indent="0">
              <a:lnSpc>
                <a:spcPct val="90000"/>
              </a:lnSpc>
              <a:spcBef>
                <a:spcPts val="340"/>
              </a:spcBef>
              <a:buSzPts val="1700"/>
              <a:buNone/>
            </a:pPr>
            <a:r>
              <a:rPr lang="en-GB" sz="2200" dirty="0">
                <a:solidFill>
                  <a:srgbClr val="FF0000"/>
                </a:solidFill>
              </a:rPr>
              <a:t>316 (your answer may not be exactly this as yours will come from reading the graph</a:t>
            </a:r>
            <a:r>
              <a:rPr lang="en-GB" sz="1700" dirty="0">
                <a:solidFill>
                  <a:srgbClr val="FF0000"/>
                </a:solidFill>
              </a:rPr>
              <a:t>)</a:t>
            </a:r>
            <a:endParaRPr dirty="0"/>
          </a:p>
        </p:txBody>
      </p:sp>
      <p:sp>
        <p:nvSpPr>
          <p:cNvPr id="6" name="Google Shape;340;p9">
            <a:extLst>
              <a:ext uri="{FF2B5EF4-FFF2-40B4-BE49-F238E27FC236}">
                <a16:creationId xmlns:a16="http://schemas.microsoft.com/office/drawing/2014/main" id="{684A0949-6C5A-489F-8792-DB5F362A1592}"/>
              </a:ext>
            </a:extLst>
          </p:cNvPr>
          <p:cNvSpPr/>
          <p:nvPr/>
        </p:nvSpPr>
        <p:spPr>
          <a:xfrm flipV="1">
            <a:off x="474359" y="3542243"/>
            <a:ext cx="8212441" cy="117567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36D14057-2BF2-412B-B7E0-A8D3E61B53CD}"/>
              </a:ext>
            </a:extLst>
          </p:cNvPr>
          <p:cNvSpPr/>
          <p:nvPr/>
        </p:nvSpPr>
        <p:spPr>
          <a:xfrm flipV="1">
            <a:off x="474359" y="5130616"/>
            <a:ext cx="8212441" cy="67679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72B25D29-948C-4EBF-A7E3-743F916D2B7E}"/>
              </a:ext>
            </a:extLst>
          </p:cNvPr>
          <p:cNvSpPr/>
          <p:nvPr/>
        </p:nvSpPr>
        <p:spPr>
          <a:xfrm>
            <a:off x="465779" y="6220114"/>
            <a:ext cx="8212441" cy="615512"/>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767679B-5846-4404-83A8-E5C9F13CBA06}"/>
              </a:ext>
            </a:extLst>
          </p:cNvPr>
          <p:cNvPicPr>
            <a:picLocks noChangeAspect="1"/>
          </p:cNvPicPr>
          <p:nvPr/>
        </p:nvPicPr>
        <p:blipFill>
          <a:blip r:embed="rId3"/>
          <a:stretch>
            <a:fillRect/>
          </a:stretch>
        </p:blipFill>
        <p:spPr>
          <a:xfrm>
            <a:off x="2237135" y="90600"/>
            <a:ext cx="5035535" cy="301462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7"/>
                                        </p:tgtEl>
                                      </p:cBhvr>
                                    </p:animEffect>
                                    <p:set>
                                      <p:cBhvr>
                                        <p:cTn id="13"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8"/>
                                        </p:tgtEl>
                                      </p:cBhvr>
                                    </p:animEffect>
                                    <p:set>
                                      <p:cBhvr>
                                        <p:cTn id="19"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2795F-07AC-4076-9FB9-54C8602EF78A}"/>
              </a:ext>
            </a:extLst>
          </p:cNvPr>
          <p:cNvPicPr>
            <a:picLocks noChangeAspect="1"/>
          </p:cNvPicPr>
          <p:nvPr/>
        </p:nvPicPr>
        <p:blipFill rotWithShape="1">
          <a:blip r:embed="rId2"/>
          <a:srcRect l="2653" t="15805" r="7653" b="7642"/>
          <a:stretch/>
        </p:blipFill>
        <p:spPr>
          <a:xfrm>
            <a:off x="471196" y="1460241"/>
            <a:ext cx="8201608" cy="3937518"/>
          </a:xfrm>
          <a:prstGeom prst="rect">
            <a:avLst/>
          </a:prstGeom>
        </p:spPr>
      </p:pic>
      <p:pic>
        <p:nvPicPr>
          <p:cNvPr id="2" name="Picture 1">
            <a:extLst>
              <a:ext uri="{FF2B5EF4-FFF2-40B4-BE49-F238E27FC236}">
                <a16:creationId xmlns:a16="http://schemas.microsoft.com/office/drawing/2014/main" id="{65E3B82A-AA6B-44DF-A274-B62AA491CF91}"/>
              </a:ext>
            </a:extLst>
          </p:cNvPr>
          <p:cNvPicPr>
            <a:picLocks noChangeAspect="1"/>
          </p:cNvPicPr>
          <p:nvPr/>
        </p:nvPicPr>
        <p:blipFill rotWithShape="1">
          <a:blip r:embed="rId3"/>
          <a:srcRect l="50000" t="15582" r="18721" b="68501"/>
          <a:stretch/>
        </p:blipFill>
        <p:spPr>
          <a:xfrm>
            <a:off x="5812646" y="0"/>
            <a:ext cx="2860158" cy="818708"/>
          </a:xfrm>
          <a:prstGeom prst="rect">
            <a:avLst/>
          </a:prstGeom>
        </p:spPr>
      </p:pic>
    </p:spTree>
    <p:extLst>
      <p:ext uri="{BB962C8B-B14F-4D97-AF65-F5344CB8AC3E}">
        <p14:creationId xmlns:p14="http://schemas.microsoft.com/office/powerpoint/2010/main" val="417265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3"/>
        <p:cNvGrpSpPr/>
        <p:nvPr/>
      </p:nvGrpSpPr>
      <p:grpSpPr>
        <a:xfrm>
          <a:off x="0" y="0"/>
          <a:ext cx="0" cy="0"/>
          <a:chOff x="0" y="0"/>
          <a:chExt cx="0" cy="0"/>
        </a:xfrm>
      </p:grpSpPr>
      <p:sp>
        <p:nvSpPr>
          <p:cNvPr id="194" name="Google Shape;194;p18"/>
          <p:cNvSpPr txBox="1">
            <a:spLocks noGrp="1"/>
          </p:cNvSpPr>
          <p:nvPr>
            <p:ph type="body" idx="1"/>
          </p:nvPr>
        </p:nvSpPr>
        <p:spPr>
          <a:xfrm>
            <a:off x="457200" y="3466497"/>
            <a:ext cx="8229600" cy="41490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340"/>
              </a:spcBef>
              <a:spcAft>
                <a:spcPts val="0"/>
              </a:spcAft>
              <a:buClr>
                <a:schemeClr val="dk1"/>
              </a:buClr>
              <a:buSzPts val="1700"/>
              <a:buNone/>
            </a:pPr>
            <a:r>
              <a:rPr lang="en-GB" sz="2200" dirty="0"/>
              <a:t>How many animal species were classified as endangered in 2019?</a:t>
            </a:r>
            <a:endParaRPr lang="en-GB" sz="400" dirty="0"/>
          </a:p>
          <a:p>
            <a:pPr marL="0" lvl="0" indent="0" algn="l" rtl="0">
              <a:lnSpc>
                <a:spcPct val="90000"/>
              </a:lnSpc>
              <a:spcBef>
                <a:spcPts val="340"/>
              </a:spcBef>
              <a:spcAft>
                <a:spcPts val="0"/>
              </a:spcAft>
              <a:buClr>
                <a:schemeClr val="dk1"/>
              </a:buClr>
              <a:buSzPts val="1700"/>
              <a:buNone/>
            </a:pPr>
            <a:r>
              <a:rPr lang="en-GB" sz="400" dirty="0"/>
              <a:t>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475 (your answer may not be exactly this as yours will come from reading the graph)</a:t>
            </a:r>
            <a:endParaRPr sz="2200" dirty="0"/>
          </a:p>
          <a:p>
            <a:pPr marL="0" lvl="0" indent="0" algn="l" rtl="0">
              <a:lnSpc>
                <a:spcPct val="90000"/>
              </a:lnSpc>
              <a:spcBef>
                <a:spcPts val="340"/>
              </a:spcBef>
              <a:spcAft>
                <a:spcPts val="0"/>
              </a:spcAft>
              <a:buClr>
                <a:schemeClr val="dk1"/>
              </a:buClr>
              <a:buSzPts val="1700"/>
              <a:buNone/>
            </a:pPr>
            <a:r>
              <a:rPr lang="en-GB" sz="2200" dirty="0"/>
              <a:t>What is happening to the number of endangered species in Brazil? </a:t>
            </a:r>
            <a:endParaRPr lang="en-GB" sz="400" dirty="0"/>
          </a:p>
          <a:p>
            <a:pPr marL="0" lvl="0" indent="0" algn="l" rtl="0">
              <a:lnSpc>
                <a:spcPct val="90000"/>
              </a:lnSpc>
              <a:spcBef>
                <a:spcPts val="340"/>
              </a:spcBef>
              <a:spcAft>
                <a:spcPts val="0"/>
              </a:spcAft>
              <a:buClr>
                <a:schemeClr val="dk1"/>
              </a:buClr>
              <a:buSzPts val="1700"/>
              <a:buNone/>
            </a:pPr>
            <a:r>
              <a:rPr lang="en-GB" sz="400" dirty="0"/>
              <a:t>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It is increasing.</a:t>
            </a:r>
            <a:endParaRPr sz="2200" dirty="0"/>
          </a:p>
          <a:p>
            <a:pPr marL="0" lvl="0" indent="0" algn="l" rtl="0">
              <a:lnSpc>
                <a:spcPct val="90000"/>
              </a:lnSpc>
              <a:spcBef>
                <a:spcPts val="340"/>
              </a:spcBef>
              <a:spcAft>
                <a:spcPts val="0"/>
              </a:spcAft>
              <a:buClr>
                <a:schemeClr val="dk1"/>
              </a:buClr>
              <a:buSzPts val="1700"/>
              <a:buNone/>
            </a:pPr>
            <a:r>
              <a:rPr lang="en-GB" sz="2200" dirty="0"/>
              <a:t>How is deforestation linked to the number of endangered species? </a:t>
            </a:r>
            <a:endParaRPr lang="en-GB" sz="400" dirty="0"/>
          </a:p>
          <a:p>
            <a:pPr marL="0" lvl="0" indent="0" algn="l" rtl="0">
              <a:lnSpc>
                <a:spcPct val="90000"/>
              </a:lnSpc>
              <a:spcBef>
                <a:spcPts val="340"/>
              </a:spcBef>
              <a:spcAft>
                <a:spcPts val="0"/>
              </a:spcAft>
              <a:buClr>
                <a:schemeClr val="dk1"/>
              </a:buClr>
              <a:buSzPts val="1700"/>
              <a:buNone/>
            </a:pPr>
            <a:endParaRPr lang="en-GB" sz="400" dirty="0"/>
          </a:p>
          <a:p>
            <a:pPr marL="0" lvl="0" indent="0" algn="l" rtl="0">
              <a:lnSpc>
                <a:spcPct val="90000"/>
              </a:lnSpc>
              <a:spcBef>
                <a:spcPts val="340"/>
              </a:spcBef>
              <a:spcAft>
                <a:spcPts val="0"/>
              </a:spcAft>
              <a:buClr>
                <a:schemeClr val="dk1"/>
              </a:buClr>
              <a:buSzPts val="1700"/>
              <a:buNone/>
            </a:pPr>
            <a:r>
              <a:rPr lang="en-GB" sz="2200" dirty="0">
                <a:solidFill>
                  <a:srgbClr val="FF0000"/>
                </a:solidFill>
              </a:rPr>
              <a:t>Trees provide food and habitat for many species – other plants, insects and bugs, birds and other animals. Removing trees has knock on effects on food chains, so many different species are harmed.</a:t>
            </a:r>
            <a:endParaRPr sz="2200" dirty="0"/>
          </a:p>
        </p:txBody>
      </p:sp>
      <p:sp>
        <p:nvSpPr>
          <p:cNvPr id="6" name="Google Shape;340;p9">
            <a:extLst>
              <a:ext uri="{FF2B5EF4-FFF2-40B4-BE49-F238E27FC236}">
                <a16:creationId xmlns:a16="http://schemas.microsoft.com/office/drawing/2014/main" id="{EF45BE61-A090-439E-8E0F-99D86EDC32A4}"/>
              </a:ext>
            </a:extLst>
          </p:cNvPr>
          <p:cNvSpPr/>
          <p:nvPr/>
        </p:nvSpPr>
        <p:spPr>
          <a:xfrm flipV="1">
            <a:off x="457200" y="3965210"/>
            <a:ext cx="8229600" cy="616517"/>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1D8AF60E-4132-416C-A390-A5CB8AD3DF6A}"/>
              </a:ext>
            </a:extLst>
          </p:cNvPr>
          <p:cNvSpPr/>
          <p:nvPr/>
        </p:nvSpPr>
        <p:spPr>
          <a:xfrm flipV="1">
            <a:off x="457200" y="4982466"/>
            <a:ext cx="8229600" cy="40665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90002DFD-8451-48E1-B06F-328E575827B3}"/>
              </a:ext>
            </a:extLst>
          </p:cNvPr>
          <p:cNvSpPr/>
          <p:nvPr/>
        </p:nvSpPr>
        <p:spPr>
          <a:xfrm flipV="1">
            <a:off x="457200" y="5786410"/>
            <a:ext cx="8229600" cy="96599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7C9E291F-9EF9-4B6E-8C7D-615EC0A7C540}"/>
              </a:ext>
            </a:extLst>
          </p:cNvPr>
          <p:cNvPicPr>
            <a:picLocks noChangeAspect="1"/>
          </p:cNvPicPr>
          <p:nvPr/>
        </p:nvPicPr>
        <p:blipFill>
          <a:blip r:embed="rId3"/>
          <a:stretch>
            <a:fillRect/>
          </a:stretch>
        </p:blipFill>
        <p:spPr>
          <a:xfrm>
            <a:off x="2003219" y="90600"/>
            <a:ext cx="5513732" cy="3300903"/>
          </a:xfrm>
          <a:prstGeom prst="rect">
            <a:avLst/>
          </a:prstGeom>
        </p:spPr>
      </p:pic>
    </p:spTree>
    <p:extLst>
      <p:ext uri="{BB962C8B-B14F-4D97-AF65-F5344CB8AC3E}">
        <p14:creationId xmlns:p14="http://schemas.microsoft.com/office/powerpoint/2010/main" val="1065052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7"/>
                                        </p:tgtEl>
                                      </p:cBhvr>
                                    </p:animEffect>
                                    <p:set>
                                      <p:cBhvr>
                                        <p:cTn id="13"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8"/>
                                        </p:tgtEl>
                                      </p:cBhvr>
                                    </p:animEffect>
                                    <p:set>
                                      <p:cBhvr>
                                        <p:cTn id="19"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130630" y="3196954"/>
            <a:ext cx="9041363" cy="38164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GB" sz="2200" dirty="0"/>
              <a:t>What is happening overall to the amount of money the UK government is spending on flood management? </a:t>
            </a:r>
            <a:endParaRPr lang="en-GB" sz="400" dirty="0"/>
          </a:p>
          <a:p>
            <a:pPr marL="0" lvl="0" indent="0" algn="l" rtl="0">
              <a:lnSpc>
                <a:spcPct val="90000"/>
              </a:lnSpc>
              <a:spcBef>
                <a:spcPts val="0"/>
              </a:spcBef>
              <a:spcAft>
                <a:spcPts val="0"/>
              </a:spcAft>
              <a:buClr>
                <a:schemeClr val="dk1"/>
              </a:buClr>
              <a:buSzPts val="1700"/>
              <a:buNone/>
            </a:pPr>
            <a:endParaRPr lang="en-GB" sz="400" dirty="0"/>
          </a:p>
          <a:p>
            <a:pPr marL="0" lvl="0" indent="0" algn="l" rtl="0">
              <a:lnSpc>
                <a:spcPct val="90000"/>
              </a:lnSpc>
              <a:spcBef>
                <a:spcPts val="0"/>
              </a:spcBef>
              <a:spcAft>
                <a:spcPts val="0"/>
              </a:spcAft>
              <a:buClr>
                <a:schemeClr val="dk1"/>
              </a:buClr>
              <a:buSzPts val="1700"/>
              <a:buNone/>
            </a:pPr>
            <a:r>
              <a:rPr lang="en-GB" sz="2200" dirty="0">
                <a:solidFill>
                  <a:srgbClr val="FF0000"/>
                </a:solidFill>
              </a:rPr>
              <a:t>It is increasing</a:t>
            </a:r>
            <a:endParaRPr sz="2200" dirty="0"/>
          </a:p>
          <a:p>
            <a:pPr marL="0" lvl="0" indent="0" algn="l" rtl="0">
              <a:lnSpc>
                <a:spcPct val="90000"/>
              </a:lnSpc>
              <a:spcBef>
                <a:spcPts val="340"/>
              </a:spcBef>
              <a:spcAft>
                <a:spcPts val="0"/>
              </a:spcAft>
              <a:buClr>
                <a:schemeClr val="dk1"/>
              </a:buClr>
              <a:buSzPts val="1700"/>
              <a:buNone/>
            </a:pPr>
            <a:r>
              <a:rPr lang="en-GB" sz="2200" dirty="0"/>
              <a:t>In which financial year did government spending on flood management peak?</a:t>
            </a:r>
            <a:endParaRPr lang="en-GB" sz="400" dirty="0"/>
          </a:p>
          <a:p>
            <a:pPr marL="0" lvl="0" indent="0" algn="l" rtl="0">
              <a:lnSpc>
                <a:spcPct val="90000"/>
              </a:lnSpc>
              <a:spcBef>
                <a:spcPts val="340"/>
              </a:spcBef>
              <a:spcAft>
                <a:spcPts val="0"/>
              </a:spcAft>
              <a:buClr>
                <a:schemeClr val="dk1"/>
              </a:buClr>
              <a:buSzPts val="1700"/>
              <a:buNone/>
            </a:pPr>
            <a:r>
              <a:rPr lang="en-GB" sz="400" dirty="0"/>
              <a:t>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2014/2015</a:t>
            </a:r>
            <a:endParaRPr sz="2200" dirty="0">
              <a:solidFill>
                <a:srgbClr val="FF0000"/>
              </a:solidFill>
            </a:endParaRPr>
          </a:p>
          <a:p>
            <a:pPr marL="0" lvl="0" indent="0" algn="l" rtl="0">
              <a:lnSpc>
                <a:spcPct val="90000"/>
              </a:lnSpc>
              <a:spcBef>
                <a:spcPts val="340"/>
              </a:spcBef>
              <a:spcAft>
                <a:spcPts val="0"/>
              </a:spcAft>
              <a:buClr>
                <a:schemeClr val="dk1"/>
              </a:buClr>
              <a:buSzPts val="1700"/>
              <a:buNone/>
            </a:pPr>
            <a:r>
              <a:rPr lang="en-GB" sz="2200" dirty="0"/>
              <a:t>Would you expect the government spending to continue increasing in the future?</a:t>
            </a:r>
            <a:endParaRPr lang="en-GB" sz="400" dirty="0"/>
          </a:p>
          <a:p>
            <a:pPr marL="0" lvl="0" indent="0" algn="l" rtl="0">
              <a:lnSpc>
                <a:spcPct val="90000"/>
              </a:lnSpc>
              <a:spcBef>
                <a:spcPts val="340"/>
              </a:spcBef>
              <a:spcAft>
                <a:spcPts val="0"/>
              </a:spcAft>
              <a:buClr>
                <a:schemeClr val="dk1"/>
              </a:buClr>
              <a:buSzPts val="1700"/>
              <a:buNone/>
            </a:pPr>
            <a:r>
              <a:rPr lang="en-GB" sz="400" dirty="0"/>
              <a:t> </a:t>
            </a:r>
            <a:r>
              <a:rPr lang="en-GB" sz="400" dirty="0">
                <a:solidFill>
                  <a:srgbClr val="FF0000"/>
                </a:solidFill>
              </a:rPr>
              <a:t>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Yes. In 2020, the country is already experiencing bad flooding and as the climate continues to change, it is likely that we will experience extreme weather events such as sudden storms more frequently.</a:t>
            </a:r>
            <a:endParaRPr sz="2200" dirty="0"/>
          </a:p>
        </p:txBody>
      </p:sp>
      <p:sp>
        <p:nvSpPr>
          <p:cNvPr id="6" name="Google Shape;340;p9">
            <a:extLst>
              <a:ext uri="{FF2B5EF4-FFF2-40B4-BE49-F238E27FC236}">
                <a16:creationId xmlns:a16="http://schemas.microsoft.com/office/drawing/2014/main" id="{C558B8CD-BA1B-48F6-B274-D3B706AA49BC}"/>
              </a:ext>
            </a:extLst>
          </p:cNvPr>
          <p:cNvSpPr/>
          <p:nvPr/>
        </p:nvSpPr>
        <p:spPr>
          <a:xfrm flipV="1">
            <a:off x="130631" y="3867538"/>
            <a:ext cx="1856790" cy="35923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5BFEC1A6-8718-4460-B7BF-4C80199F66FD}"/>
              </a:ext>
            </a:extLst>
          </p:cNvPr>
          <p:cNvSpPr/>
          <p:nvPr/>
        </p:nvSpPr>
        <p:spPr>
          <a:xfrm flipV="1">
            <a:off x="130629" y="4590259"/>
            <a:ext cx="1856791" cy="35922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0C079FFA-F130-4B5F-83E6-DE886F9A9BE3}"/>
              </a:ext>
            </a:extLst>
          </p:cNvPr>
          <p:cNvSpPr/>
          <p:nvPr/>
        </p:nvSpPr>
        <p:spPr>
          <a:xfrm flipV="1">
            <a:off x="130629" y="5687514"/>
            <a:ext cx="8714791" cy="101186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C9F9233-02D6-41B1-8FA2-3D0A224A3154}"/>
              </a:ext>
            </a:extLst>
          </p:cNvPr>
          <p:cNvPicPr>
            <a:picLocks noChangeAspect="1"/>
          </p:cNvPicPr>
          <p:nvPr/>
        </p:nvPicPr>
        <p:blipFill>
          <a:blip r:embed="rId3"/>
          <a:stretch>
            <a:fillRect/>
          </a:stretch>
        </p:blipFill>
        <p:spPr>
          <a:xfrm>
            <a:off x="2347601" y="104435"/>
            <a:ext cx="4607419" cy="3092519"/>
          </a:xfrm>
          <a:prstGeom prst="rect">
            <a:avLst/>
          </a:prstGeom>
        </p:spPr>
      </p:pic>
    </p:spTree>
    <p:extLst>
      <p:ext uri="{BB962C8B-B14F-4D97-AF65-F5344CB8AC3E}">
        <p14:creationId xmlns:p14="http://schemas.microsoft.com/office/powerpoint/2010/main" val="1066970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7"/>
                                        </p:tgtEl>
                                      </p:cBhvr>
                                    </p:animEffect>
                                    <p:set>
                                      <p:cBhvr>
                                        <p:cTn id="13"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8"/>
                                        </p:tgtEl>
                                      </p:cBhvr>
                                    </p:animEffect>
                                    <p:set>
                                      <p:cBhvr>
                                        <p:cTn id="19"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457200" y="3327583"/>
            <a:ext cx="8229600" cy="381642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340"/>
              </a:spcBef>
              <a:spcAft>
                <a:spcPts val="0"/>
              </a:spcAft>
              <a:buClr>
                <a:schemeClr val="dk1"/>
              </a:buClr>
              <a:buSzPts val="1700"/>
              <a:buNone/>
            </a:pPr>
            <a:r>
              <a:rPr lang="en-GB" sz="2200" dirty="0"/>
              <a:t>Does deforestation have a part to play in UK flooding? </a:t>
            </a:r>
          </a:p>
          <a:p>
            <a:pPr marL="0" lvl="0" indent="0" algn="l" rtl="0">
              <a:lnSpc>
                <a:spcPct val="90000"/>
              </a:lnSpc>
              <a:spcBef>
                <a:spcPts val="340"/>
              </a:spcBef>
              <a:spcAft>
                <a:spcPts val="0"/>
              </a:spcAft>
              <a:buClr>
                <a:schemeClr val="dk1"/>
              </a:buClr>
              <a:buSzPts val="1700"/>
              <a:buNone/>
            </a:pPr>
            <a:endParaRPr lang="en-GB" sz="2200" dirty="0"/>
          </a:p>
          <a:p>
            <a:pPr marL="0" lvl="0" indent="0" algn="l" rtl="0">
              <a:lnSpc>
                <a:spcPct val="90000"/>
              </a:lnSpc>
              <a:spcBef>
                <a:spcPts val="340"/>
              </a:spcBef>
              <a:spcAft>
                <a:spcPts val="0"/>
              </a:spcAft>
              <a:buClr>
                <a:schemeClr val="dk1"/>
              </a:buClr>
              <a:buSzPts val="1700"/>
              <a:buNone/>
            </a:pPr>
            <a:r>
              <a:rPr lang="en-GB" sz="2200" dirty="0">
                <a:solidFill>
                  <a:srgbClr val="FF0000"/>
                </a:solidFill>
              </a:rPr>
              <a:t>Yes.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Global deforestation is contributing to climate change, which affects all countries in the world.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On a national scale, land is being repurposed for buildings, roads and other services, and individually, many people are choosing to cover gardens to create patio areas and driveways. This results in more hard surfaces, so when rain falls it stays on the surface and runs into drains rather than soaking into the ground. This can overwhelm drainage systems and leads to more surface water, which is often the cause of flooding.</a:t>
            </a:r>
            <a:endParaRPr sz="2200" dirty="0">
              <a:solidFill>
                <a:srgbClr val="FF0000"/>
              </a:solidFill>
            </a:endParaRPr>
          </a:p>
        </p:txBody>
      </p:sp>
      <p:sp>
        <p:nvSpPr>
          <p:cNvPr id="7" name="Google Shape;340;p9">
            <a:extLst>
              <a:ext uri="{FF2B5EF4-FFF2-40B4-BE49-F238E27FC236}">
                <a16:creationId xmlns:a16="http://schemas.microsoft.com/office/drawing/2014/main" id="{0BA5A951-DB83-472C-9EEB-0DA3D5E65071}"/>
              </a:ext>
            </a:extLst>
          </p:cNvPr>
          <p:cNvSpPr/>
          <p:nvPr/>
        </p:nvSpPr>
        <p:spPr>
          <a:xfrm flipV="1">
            <a:off x="457200" y="3886198"/>
            <a:ext cx="8229600" cy="2887822"/>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2451D482-F995-46E3-85F7-CD2C7DBCD924}"/>
              </a:ext>
            </a:extLst>
          </p:cNvPr>
          <p:cNvPicPr>
            <a:picLocks noChangeAspect="1"/>
          </p:cNvPicPr>
          <p:nvPr/>
        </p:nvPicPr>
        <p:blipFill>
          <a:blip r:embed="rId3"/>
          <a:stretch>
            <a:fillRect/>
          </a:stretch>
        </p:blipFill>
        <p:spPr>
          <a:xfrm>
            <a:off x="2061619" y="128906"/>
            <a:ext cx="5020762" cy="319867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144846" y="5682729"/>
            <a:ext cx="8859305" cy="10112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340"/>
              </a:spcBef>
              <a:spcAft>
                <a:spcPts val="0"/>
              </a:spcAft>
              <a:buClr>
                <a:schemeClr val="dk1"/>
              </a:buClr>
              <a:buSzPts val="1700"/>
              <a:buNone/>
            </a:pPr>
            <a:r>
              <a:rPr lang="en-GB" sz="2200" dirty="0"/>
              <a:t>Globally, it’s not just a story of deforestation.  Between 2010 and 2020, Europe was afforested by 0.3 million hectares per year.  How much extra area was forest land at the end of this decade?        </a:t>
            </a:r>
            <a:r>
              <a:rPr lang="en-GB" sz="2200" dirty="0">
                <a:solidFill>
                  <a:srgbClr val="FF0000"/>
                </a:solidFill>
              </a:rPr>
              <a:t>3 million hectares.</a:t>
            </a:r>
          </a:p>
          <a:p>
            <a:pPr marL="0" lvl="0" indent="0" algn="l" rtl="0">
              <a:lnSpc>
                <a:spcPct val="90000"/>
              </a:lnSpc>
              <a:spcBef>
                <a:spcPts val="340"/>
              </a:spcBef>
              <a:spcAft>
                <a:spcPts val="0"/>
              </a:spcAft>
              <a:buClr>
                <a:schemeClr val="dk1"/>
              </a:buClr>
              <a:buSzPts val="1700"/>
              <a:buNone/>
            </a:pPr>
            <a:endParaRPr lang="en-GB" sz="2200" dirty="0"/>
          </a:p>
        </p:txBody>
      </p:sp>
      <p:pic>
        <p:nvPicPr>
          <p:cNvPr id="2" name="Picture 1">
            <a:extLst>
              <a:ext uri="{FF2B5EF4-FFF2-40B4-BE49-F238E27FC236}">
                <a16:creationId xmlns:a16="http://schemas.microsoft.com/office/drawing/2014/main" id="{6D2E072D-6F3F-4E92-A2D2-D310832F3EED}"/>
              </a:ext>
            </a:extLst>
          </p:cNvPr>
          <p:cNvPicPr>
            <a:picLocks noChangeAspect="1"/>
          </p:cNvPicPr>
          <p:nvPr/>
        </p:nvPicPr>
        <p:blipFill rotWithShape="1">
          <a:blip r:embed="rId3"/>
          <a:srcRect l="14117" t="10104" r="14235" b="10209"/>
          <a:stretch/>
        </p:blipFill>
        <p:spPr>
          <a:xfrm>
            <a:off x="301118" y="121021"/>
            <a:ext cx="8541763" cy="5343862"/>
          </a:xfrm>
          <a:prstGeom prst="rect">
            <a:avLst/>
          </a:prstGeom>
        </p:spPr>
      </p:pic>
      <p:sp>
        <p:nvSpPr>
          <p:cNvPr id="4" name="Google Shape;340;p9">
            <a:extLst>
              <a:ext uri="{FF2B5EF4-FFF2-40B4-BE49-F238E27FC236}">
                <a16:creationId xmlns:a16="http://schemas.microsoft.com/office/drawing/2014/main" id="{E0A6A089-C1F8-4489-B9E3-089C7C6FA93A}"/>
              </a:ext>
            </a:extLst>
          </p:cNvPr>
          <p:cNvSpPr/>
          <p:nvPr/>
        </p:nvSpPr>
        <p:spPr>
          <a:xfrm flipV="1">
            <a:off x="6047337" y="6317434"/>
            <a:ext cx="2117717" cy="35923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5348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142347" y="5101816"/>
            <a:ext cx="8859305" cy="164322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340"/>
              </a:spcBef>
              <a:spcAft>
                <a:spcPts val="0"/>
              </a:spcAft>
              <a:buClr>
                <a:schemeClr val="dk1"/>
              </a:buClr>
              <a:buSzPts val="1700"/>
              <a:buNone/>
            </a:pPr>
            <a:r>
              <a:rPr lang="en-GB" sz="2200" dirty="0"/>
              <a:t>Discuss:  What’s the story of forest net change in South America over the last 3 decades?     </a:t>
            </a:r>
          </a:p>
          <a:p>
            <a:pPr marL="0" lvl="0" indent="0" algn="l" rtl="0">
              <a:lnSpc>
                <a:spcPct val="90000"/>
              </a:lnSpc>
              <a:spcBef>
                <a:spcPts val="340"/>
              </a:spcBef>
              <a:spcAft>
                <a:spcPts val="0"/>
              </a:spcAft>
              <a:buClr>
                <a:schemeClr val="dk1"/>
              </a:buClr>
              <a:buSzPts val="1700"/>
              <a:buNone/>
            </a:pPr>
            <a:r>
              <a:rPr lang="en-GB" sz="2200" dirty="0">
                <a:solidFill>
                  <a:srgbClr val="FF0000"/>
                </a:solidFill>
              </a:rPr>
              <a:t>The decades 1990- 2000 and 2000 – 2010 both saw considerable net loss of forest in South America.  In the decade from 2010-2020 there was still loss of forest but significantly less than the previous 2 decades.</a:t>
            </a:r>
          </a:p>
          <a:p>
            <a:pPr marL="0" lvl="0" indent="0" algn="l" rtl="0">
              <a:lnSpc>
                <a:spcPct val="90000"/>
              </a:lnSpc>
              <a:spcBef>
                <a:spcPts val="340"/>
              </a:spcBef>
              <a:spcAft>
                <a:spcPts val="0"/>
              </a:spcAft>
              <a:buClr>
                <a:schemeClr val="dk1"/>
              </a:buClr>
              <a:buSzPts val="1700"/>
              <a:buNone/>
            </a:pPr>
            <a:endParaRPr lang="en-GB" sz="2200" dirty="0"/>
          </a:p>
        </p:txBody>
      </p:sp>
      <p:pic>
        <p:nvPicPr>
          <p:cNvPr id="2" name="Picture 1">
            <a:extLst>
              <a:ext uri="{FF2B5EF4-FFF2-40B4-BE49-F238E27FC236}">
                <a16:creationId xmlns:a16="http://schemas.microsoft.com/office/drawing/2014/main" id="{6D2E072D-6F3F-4E92-A2D2-D310832F3EED}"/>
              </a:ext>
            </a:extLst>
          </p:cNvPr>
          <p:cNvPicPr>
            <a:picLocks noChangeAspect="1"/>
          </p:cNvPicPr>
          <p:nvPr/>
        </p:nvPicPr>
        <p:blipFill rotWithShape="1">
          <a:blip r:embed="rId3"/>
          <a:srcRect l="14117" t="10104" r="14235" b="10209"/>
          <a:stretch/>
        </p:blipFill>
        <p:spPr>
          <a:xfrm>
            <a:off x="666879" y="0"/>
            <a:ext cx="8025906" cy="5021134"/>
          </a:xfrm>
          <a:prstGeom prst="rect">
            <a:avLst/>
          </a:prstGeom>
        </p:spPr>
      </p:pic>
      <p:sp>
        <p:nvSpPr>
          <p:cNvPr id="4" name="Google Shape;340;p9">
            <a:extLst>
              <a:ext uri="{FF2B5EF4-FFF2-40B4-BE49-F238E27FC236}">
                <a16:creationId xmlns:a16="http://schemas.microsoft.com/office/drawing/2014/main" id="{E0A6A089-C1F8-4489-B9E3-089C7C6FA93A}"/>
              </a:ext>
            </a:extLst>
          </p:cNvPr>
          <p:cNvSpPr/>
          <p:nvPr/>
        </p:nvSpPr>
        <p:spPr>
          <a:xfrm flipV="1">
            <a:off x="142346" y="5696174"/>
            <a:ext cx="8859305" cy="104887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02691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284886" y="5201164"/>
            <a:ext cx="8686991" cy="159488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340"/>
              </a:spcBef>
              <a:spcAft>
                <a:spcPts val="0"/>
              </a:spcAft>
              <a:buClr>
                <a:schemeClr val="dk1"/>
              </a:buClr>
              <a:buSzPts val="1700"/>
              <a:buNone/>
            </a:pPr>
            <a:r>
              <a:rPr lang="en-GB" sz="2200" dirty="0"/>
              <a:t>What overall ‘story’ does this graph tell about global forest area net change between 1990 and 2020?</a:t>
            </a:r>
          </a:p>
          <a:p>
            <a:pPr marL="0" lvl="0" indent="0" algn="l" rtl="0">
              <a:lnSpc>
                <a:spcPct val="90000"/>
              </a:lnSpc>
              <a:spcBef>
                <a:spcPts val="340"/>
              </a:spcBef>
              <a:spcAft>
                <a:spcPts val="0"/>
              </a:spcAft>
              <a:buClr>
                <a:schemeClr val="dk1"/>
              </a:buClr>
              <a:buSzPts val="1700"/>
              <a:buNone/>
            </a:pPr>
            <a:r>
              <a:rPr lang="en-GB" sz="2200" dirty="0">
                <a:solidFill>
                  <a:srgbClr val="FF0000"/>
                </a:solidFill>
              </a:rPr>
              <a:t>Globally, we are still losing forest area overall.  However, the rate of loss has slowed over the last 2 decades (though less so between the last 2 decades than between the first 2).  </a:t>
            </a:r>
          </a:p>
        </p:txBody>
      </p:sp>
      <p:pic>
        <p:nvPicPr>
          <p:cNvPr id="3" name="Picture 2">
            <a:extLst>
              <a:ext uri="{FF2B5EF4-FFF2-40B4-BE49-F238E27FC236}">
                <a16:creationId xmlns:a16="http://schemas.microsoft.com/office/drawing/2014/main" id="{1FF3664C-3A85-46D8-91E7-28E2E913E9A1}"/>
              </a:ext>
            </a:extLst>
          </p:cNvPr>
          <p:cNvPicPr>
            <a:picLocks noChangeAspect="1"/>
          </p:cNvPicPr>
          <p:nvPr/>
        </p:nvPicPr>
        <p:blipFill rotWithShape="1">
          <a:blip r:embed="rId3"/>
          <a:srcRect l="14000" t="9896" r="8941" b="6183"/>
          <a:stretch/>
        </p:blipFill>
        <p:spPr>
          <a:xfrm>
            <a:off x="473144" y="0"/>
            <a:ext cx="8310473" cy="5090961"/>
          </a:xfrm>
          <a:prstGeom prst="rect">
            <a:avLst/>
          </a:prstGeom>
        </p:spPr>
      </p:pic>
      <p:sp>
        <p:nvSpPr>
          <p:cNvPr id="4" name="Google Shape;340;p9">
            <a:extLst>
              <a:ext uri="{FF2B5EF4-FFF2-40B4-BE49-F238E27FC236}">
                <a16:creationId xmlns:a16="http://schemas.microsoft.com/office/drawing/2014/main" id="{B5744E2C-0BE6-4410-8CBC-8956AC87799E}"/>
              </a:ext>
            </a:extLst>
          </p:cNvPr>
          <p:cNvSpPr/>
          <p:nvPr/>
        </p:nvSpPr>
        <p:spPr>
          <a:xfrm flipV="1">
            <a:off x="284886" y="5849374"/>
            <a:ext cx="8859305" cy="914402"/>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55663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3" name="Picture 2" descr="Investment, Concept, Business, Finance, Growth, Plant">
            <a:extLst>
              <a:ext uri="{FF2B5EF4-FFF2-40B4-BE49-F238E27FC236}">
                <a16:creationId xmlns:a16="http://schemas.microsoft.com/office/drawing/2014/main" id="{E8E584C2-BC41-48D2-9775-7892E5CBC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A7CA95D-099E-4586-8433-E062C31B19AE}"/>
              </a:ext>
            </a:extLst>
          </p:cNvPr>
          <p:cNvPicPr>
            <a:picLocks noChangeAspect="1"/>
          </p:cNvPicPr>
          <p:nvPr/>
        </p:nvPicPr>
        <p:blipFill rotWithShape="1">
          <a:blip r:embed="rId4"/>
          <a:srcRect l="3372" t="18062" r="6744" b="15994"/>
          <a:stretch/>
        </p:blipFill>
        <p:spPr>
          <a:xfrm>
            <a:off x="179103" y="1616149"/>
            <a:ext cx="8785793" cy="3625702"/>
          </a:xfrm>
          <a:prstGeom prst="rect">
            <a:avLst/>
          </a:prstGeom>
        </p:spPr>
      </p:pic>
    </p:spTree>
    <p:extLst>
      <p:ext uri="{BB962C8B-B14F-4D97-AF65-F5344CB8AC3E}">
        <p14:creationId xmlns:p14="http://schemas.microsoft.com/office/powerpoint/2010/main" val="284708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7f16755884_0_7"/>
          <p:cNvPicPr preferRelativeResize="0"/>
          <p:nvPr/>
        </p:nvPicPr>
        <p:blipFill rotWithShape="1">
          <a:blip r:embed="rId3">
            <a:alphaModFix/>
          </a:blip>
          <a:srcRect/>
          <a:stretch/>
        </p:blipFill>
        <p:spPr>
          <a:xfrm>
            <a:off x="2996632" y="3066171"/>
            <a:ext cx="3207539" cy="1121529"/>
          </a:xfrm>
          <a:prstGeom prst="rect">
            <a:avLst/>
          </a:prstGeom>
          <a:noFill/>
          <a:ln>
            <a:noFill/>
          </a:ln>
        </p:spPr>
      </p:pic>
      <p:pic>
        <p:nvPicPr>
          <p:cNvPr id="213" name="Google Shape;213;g7f16755884_0_7"/>
          <p:cNvPicPr preferRelativeResize="0"/>
          <p:nvPr/>
        </p:nvPicPr>
        <p:blipFill rotWithShape="1">
          <a:blip r:embed="rId4">
            <a:alphaModFix/>
          </a:blip>
          <a:srcRect/>
          <a:stretch/>
        </p:blipFill>
        <p:spPr>
          <a:xfrm>
            <a:off x="2996632" y="4259218"/>
            <a:ext cx="1113646" cy="833760"/>
          </a:xfrm>
          <a:prstGeom prst="rect">
            <a:avLst/>
          </a:prstGeom>
          <a:noFill/>
          <a:ln>
            <a:noFill/>
          </a:ln>
        </p:spPr>
      </p:pic>
      <p:sp>
        <p:nvSpPr>
          <p:cNvPr id="214" name="Google Shape;214;g7f16755884_0_7"/>
          <p:cNvSpPr/>
          <p:nvPr/>
        </p:nvSpPr>
        <p:spPr>
          <a:xfrm>
            <a:off x="4110275" y="4187700"/>
            <a:ext cx="2094000" cy="976800"/>
          </a:xfrm>
          <a:prstGeom prst="rect">
            <a:avLst/>
          </a:prstGeom>
          <a:noFill/>
          <a:ln>
            <a:noFill/>
          </a:ln>
        </p:spPr>
        <p:txBody>
          <a:bodyPr spcFirstLastPara="1" wrap="square" lIns="77375" tIns="38675" rIns="77375" bIns="386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99589-7E48-4FC0-A073-B29EE4AD236C}"/>
              </a:ext>
            </a:extLst>
          </p:cNvPr>
          <p:cNvPicPr>
            <a:picLocks noChangeAspect="1"/>
          </p:cNvPicPr>
          <p:nvPr/>
        </p:nvPicPr>
        <p:blipFill rotWithShape="1">
          <a:blip r:embed="rId2"/>
          <a:srcRect l="12347" t="15986" r="16327" b="5102"/>
          <a:stretch/>
        </p:blipFill>
        <p:spPr>
          <a:xfrm>
            <a:off x="493815" y="1401436"/>
            <a:ext cx="8156369" cy="5075853"/>
          </a:xfrm>
          <a:prstGeom prst="rect">
            <a:avLst/>
          </a:prstGeom>
        </p:spPr>
      </p:pic>
      <p:pic>
        <p:nvPicPr>
          <p:cNvPr id="3" name="Picture 2">
            <a:extLst>
              <a:ext uri="{FF2B5EF4-FFF2-40B4-BE49-F238E27FC236}">
                <a16:creationId xmlns:a16="http://schemas.microsoft.com/office/drawing/2014/main" id="{AEAE5396-0CFA-4EBD-977C-1147BA47286B}"/>
              </a:ext>
            </a:extLst>
          </p:cNvPr>
          <p:cNvPicPr>
            <a:picLocks noChangeAspect="1"/>
          </p:cNvPicPr>
          <p:nvPr/>
        </p:nvPicPr>
        <p:blipFill rotWithShape="1">
          <a:blip r:embed="rId3"/>
          <a:srcRect l="50000" t="15582" r="18721" b="68501"/>
          <a:stretch/>
        </p:blipFill>
        <p:spPr>
          <a:xfrm>
            <a:off x="5908339" y="0"/>
            <a:ext cx="2860158" cy="818708"/>
          </a:xfrm>
          <a:prstGeom prst="rect">
            <a:avLst/>
          </a:prstGeom>
        </p:spPr>
      </p:pic>
    </p:spTree>
    <p:extLst>
      <p:ext uri="{BB962C8B-B14F-4D97-AF65-F5344CB8AC3E}">
        <p14:creationId xmlns:p14="http://schemas.microsoft.com/office/powerpoint/2010/main" val="272356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p:nvPr/>
        </p:nvSpPr>
        <p:spPr>
          <a:xfrm>
            <a:off x="211525" y="1023500"/>
            <a:ext cx="8672700" cy="5697600"/>
          </a:xfrm>
          <a:prstGeom prst="roundRect">
            <a:avLst>
              <a:gd name="adj" fmla="val 1314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
          <p:cNvSpPr txBox="1">
            <a:spLocks noGrp="1"/>
          </p:cNvSpPr>
          <p:nvPr>
            <p:ph type="title"/>
          </p:nvPr>
        </p:nvSpPr>
        <p:spPr>
          <a:xfrm>
            <a:off x="457200" y="89076"/>
            <a:ext cx="8229600" cy="979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sz="4800" b="1">
                <a:solidFill>
                  <a:srgbClr val="913F53"/>
                </a:solidFill>
              </a:rPr>
              <a:t>Graphs</a:t>
            </a:r>
            <a:endParaRPr sz="4800" b="1">
              <a:solidFill>
                <a:srgbClr val="913F53"/>
              </a:solidFill>
            </a:endParaRPr>
          </a:p>
        </p:txBody>
      </p:sp>
      <p:sp>
        <p:nvSpPr>
          <p:cNvPr id="104" name="Google Shape;104;p5"/>
          <p:cNvSpPr txBox="1">
            <a:spLocks noGrp="1"/>
          </p:cNvSpPr>
          <p:nvPr>
            <p:ph type="body" idx="1"/>
          </p:nvPr>
        </p:nvSpPr>
        <p:spPr>
          <a:xfrm>
            <a:off x="457200" y="1202376"/>
            <a:ext cx="8229600" cy="49239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None/>
            </a:pPr>
            <a:r>
              <a:rPr lang="en-GB" sz="2720"/>
              <a:t>Graphs should be a clear visual representation of data to show readers results in an obvious way. </a:t>
            </a:r>
            <a:endParaRPr/>
          </a:p>
          <a:p>
            <a:pPr marL="342900" lvl="0" indent="-342900" algn="l" rtl="0">
              <a:lnSpc>
                <a:spcPct val="80000"/>
              </a:lnSpc>
              <a:spcBef>
                <a:spcPts val="544"/>
              </a:spcBef>
              <a:spcAft>
                <a:spcPts val="0"/>
              </a:spcAft>
              <a:buClr>
                <a:schemeClr val="dk1"/>
              </a:buClr>
              <a:buSzPts val="2720"/>
              <a:buNone/>
            </a:pPr>
            <a:r>
              <a:rPr lang="en-GB" sz="2720"/>
              <a:t>Graphs contain a lot of data, but you need to be careful and check that they are not trying to mislead you in some way. </a:t>
            </a:r>
            <a:endParaRPr sz="2720"/>
          </a:p>
          <a:p>
            <a:pPr marL="342900" lvl="0" indent="-342900" algn="l" rtl="0">
              <a:lnSpc>
                <a:spcPct val="80000"/>
              </a:lnSpc>
              <a:spcBef>
                <a:spcPts val="544"/>
              </a:spcBef>
              <a:spcAft>
                <a:spcPts val="0"/>
              </a:spcAft>
              <a:buClr>
                <a:schemeClr val="dk1"/>
              </a:buClr>
              <a:buSzPts val="2720"/>
              <a:buNone/>
            </a:pPr>
            <a:endParaRPr sz="2720"/>
          </a:p>
          <a:p>
            <a:pPr marL="342900" lvl="0" indent="-342900" algn="l" rtl="0">
              <a:lnSpc>
                <a:spcPct val="80000"/>
              </a:lnSpc>
              <a:spcBef>
                <a:spcPts val="544"/>
              </a:spcBef>
              <a:spcAft>
                <a:spcPts val="0"/>
              </a:spcAft>
              <a:buClr>
                <a:schemeClr val="dk1"/>
              </a:buClr>
              <a:buSzPts val="2720"/>
              <a:buNone/>
            </a:pPr>
            <a:r>
              <a:rPr lang="en-GB" sz="2720"/>
              <a:t>You need to be able to: </a:t>
            </a:r>
            <a:endParaRPr/>
          </a:p>
          <a:p>
            <a:pPr marL="342900" lvl="0" indent="-342900" algn="l" rtl="0">
              <a:lnSpc>
                <a:spcPct val="80000"/>
              </a:lnSpc>
              <a:spcBef>
                <a:spcPts val="544"/>
              </a:spcBef>
              <a:spcAft>
                <a:spcPts val="0"/>
              </a:spcAft>
              <a:buClr>
                <a:schemeClr val="dk1"/>
              </a:buClr>
              <a:buSzPts val="2720"/>
              <a:buChar char="•"/>
            </a:pPr>
            <a:r>
              <a:rPr lang="en-GB" sz="2720"/>
              <a:t>Pick out key pieces of information</a:t>
            </a:r>
            <a:endParaRPr/>
          </a:p>
          <a:p>
            <a:pPr marL="342900" lvl="0" indent="-342900" algn="l" rtl="0">
              <a:lnSpc>
                <a:spcPct val="80000"/>
              </a:lnSpc>
              <a:spcBef>
                <a:spcPts val="544"/>
              </a:spcBef>
              <a:spcAft>
                <a:spcPts val="0"/>
              </a:spcAft>
              <a:buClr>
                <a:schemeClr val="dk1"/>
              </a:buClr>
              <a:buSzPts val="2720"/>
              <a:buChar char="•"/>
            </a:pPr>
            <a:r>
              <a:rPr lang="en-GB" sz="2720"/>
              <a:t>Understand overall trends</a:t>
            </a:r>
            <a:endParaRPr/>
          </a:p>
          <a:p>
            <a:pPr marL="342900" lvl="0" indent="-342900" algn="l" rtl="0">
              <a:lnSpc>
                <a:spcPct val="80000"/>
              </a:lnSpc>
              <a:spcBef>
                <a:spcPts val="544"/>
              </a:spcBef>
              <a:spcAft>
                <a:spcPts val="0"/>
              </a:spcAft>
              <a:buClr>
                <a:schemeClr val="dk1"/>
              </a:buClr>
              <a:buSzPts val="2720"/>
              <a:buChar char="•"/>
            </a:pPr>
            <a:r>
              <a:rPr lang="en-GB" sz="2720"/>
              <a:t>Check for sneaky cheats that might be misleading you</a:t>
            </a:r>
            <a:endParaRPr/>
          </a:p>
          <a:p>
            <a:pPr marL="342900" lvl="0" indent="-342900" algn="l" rtl="0">
              <a:lnSpc>
                <a:spcPct val="80000"/>
              </a:lnSpc>
              <a:spcBef>
                <a:spcPts val="544"/>
              </a:spcBef>
              <a:spcAft>
                <a:spcPts val="0"/>
              </a:spcAft>
              <a:buClr>
                <a:schemeClr val="dk1"/>
              </a:buClr>
              <a:buSzPts val="2720"/>
              <a:buChar char="•"/>
            </a:pPr>
            <a:r>
              <a:rPr lang="en-GB" sz="2720"/>
              <a:t>Understand the limitations of making judgements based on graphs</a:t>
            </a:r>
            <a:endParaRPr sz="2720"/>
          </a:p>
        </p:txBody>
      </p:sp>
      <p:pic>
        <p:nvPicPr>
          <p:cNvPr id="105" name="Google Shape;105;p5" title="Points scored"/>
          <p:cNvPicPr preferRelativeResize="0"/>
          <p:nvPr/>
        </p:nvPicPr>
        <p:blipFill rotWithShape="1">
          <a:blip r:embed="rId3">
            <a:alphaModFix/>
          </a:blip>
          <a:srcRect/>
          <a:stretch/>
        </p:blipFill>
        <p:spPr>
          <a:xfrm>
            <a:off x="5286375" y="5468775"/>
            <a:ext cx="2453199" cy="113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25" y="-76000"/>
            <a:ext cx="9144000" cy="6939050"/>
          </a:xfrm>
          <a:prstGeom prst="rect">
            <a:avLst/>
          </a:prstGeom>
          <a:noFill/>
          <a:ln>
            <a:noFill/>
          </a:ln>
        </p:spPr>
      </p:pic>
      <p:sp>
        <p:nvSpPr>
          <p:cNvPr id="111" name="Google Shape;111;p6"/>
          <p:cNvSpPr/>
          <p:nvPr/>
        </p:nvSpPr>
        <p:spPr>
          <a:xfrm>
            <a:off x="322850" y="629250"/>
            <a:ext cx="8539200" cy="5374500"/>
          </a:xfrm>
          <a:prstGeom prst="roundRect">
            <a:avLst>
              <a:gd name="adj" fmla="val 1244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
          <p:cNvSpPr txBox="1">
            <a:spLocks noGrp="1"/>
          </p:cNvSpPr>
          <p:nvPr>
            <p:ph type="title"/>
          </p:nvPr>
        </p:nvSpPr>
        <p:spPr>
          <a:xfrm>
            <a:off x="457200" y="629246"/>
            <a:ext cx="8229600" cy="788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dirty="0">
                <a:solidFill>
                  <a:srgbClr val="F18835"/>
                </a:solidFill>
              </a:rPr>
              <a:t>Deforestation</a:t>
            </a:r>
            <a:endParaRPr b="1" dirty="0">
              <a:solidFill>
                <a:srgbClr val="F18835"/>
              </a:solidFill>
            </a:endParaRPr>
          </a:p>
        </p:txBody>
      </p:sp>
      <p:sp>
        <p:nvSpPr>
          <p:cNvPr id="113" name="Google Shape;113;p6"/>
          <p:cNvSpPr txBox="1">
            <a:spLocks noGrp="1"/>
          </p:cNvSpPr>
          <p:nvPr>
            <p:ph type="body" idx="1"/>
          </p:nvPr>
        </p:nvSpPr>
        <p:spPr>
          <a:xfrm>
            <a:off x="615819"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dirty="0"/>
              <a:t>All of the graphs in this lesson are linked to deforestation - the process of cutting down trees and clearing forested areas.</a:t>
            </a:r>
          </a:p>
          <a:p>
            <a:pPr marL="0" lvl="0" indent="0" algn="l" rtl="0">
              <a:lnSpc>
                <a:spcPct val="90000"/>
              </a:lnSpc>
              <a:spcBef>
                <a:spcPts val="0"/>
              </a:spcBef>
              <a:spcAft>
                <a:spcPts val="0"/>
              </a:spcAft>
              <a:buClr>
                <a:schemeClr val="dk1"/>
              </a:buClr>
              <a:buSzPts val="3200"/>
              <a:buNone/>
            </a:pPr>
            <a:endParaRPr dirty="0"/>
          </a:p>
          <a:p>
            <a:pPr marL="342900" lvl="0" indent="-342900" algn="l" rtl="0">
              <a:lnSpc>
                <a:spcPct val="90000"/>
              </a:lnSpc>
              <a:spcBef>
                <a:spcPts val="640"/>
              </a:spcBef>
              <a:spcAft>
                <a:spcPts val="0"/>
              </a:spcAft>
              <a:buClr>
                <a:schemeClr val="dk1"/>
              </a:buClr>
              <a:buSzPts val="3200"/>
              <a:buChar char="•"/>
            </a:pPr>
            <a:r>
              <a:rPr lang="en-GB" dirty="0">
                <a:solidFill>
                  <a:schemeClr val="accent6">
                    <a:lumMod val="75000"/>
                  </a:schemeClr>
                </a:solidFill>
              </a:rPr>
              <a:t>Why does deforestation happen? </a:t>
            </a:r>
            <a:endParaRPr dirty="0">
              <a:solidFill>
                <a:schemeClr val="accent6">
                  <a:lumMod val="75000"/>
                </a:schemeClr>
              </a:solidFill>
            </a:endParaRPr>
          </a:p>
          <a:p>
            <a:pPr marL="342900" lvl="0" indent="-342900" algn="l" rtl="0">
              <a:lnSpc>
                <a:spcPct val="90000"/>
              </a:lnSpc>
              <a:spcBef>
                <a:spcPts val="640"/>
              </a:spcBef>
              <a:spcAft>
                <a:spcPts val="0"/>
              </a:spcAft>
              <a:buClr>
                <a:schemeClr val="dk1"/>
              </a:buClr>
              <a:buSzPts val="3200"/>
              <a:buChar char="•"/>
            </a:pPr>
            <a:r>
              <a:rPr lang="en-GB" dirty="0">
                <a:solidFill>
                  <a:schemeClr val="accent6">
                    <a:lumMod val="75000"/>
                  </a:schemeClr>
                </a:solidFill>
              </a:rPr>
              <a:t>What are the impacts of deforestation?</a:t>
            </a:r>
          </a:p>
          <a:p>
            <a:pPr marL="0" lvl="0" indent="0" algn="l" rtl="0">
              <a:lnSpc>
                <a:spcPct val="90000"/>
              </a:lnSpc>
              <a:spcBef>
                <a:spcPts val="640"/>
              </a:spcBef>
              <a:spcAft>
                <a:spcPts val="0"/>
              </a:spcAft>
              <a:buClr>
                <a:schemeClr val="dk1"/>
              </a:buClr>
              <a:buSzPts val="3200"/>
              <a:buNone/>
            </a:pPr>
            <a:endParaRPr lang="en-GB" dirty="0">
              <a:solidFill>
                <a:schemeClr val="accent6">
                  <a:lumMod val="75000"/>
                </a:schemeClr>
              </a:solidFill>
            </a:endParaRPr>
          </a:p>
          <a:p>
            <a:pPr marL="0" lvl="0" indent="0" algn="l" rtl="0">
              <a:lnSpc>
                <a:spcPct val="90000"/>
              </a:lnSpc>
              <a:spcBef>
                <a:spcPts val="640"/>
              </a:spcBef>
              <a:spcAft>
                <a:spcPts val="0"/>
              </a:spcAft>
              <a:buClr>
                <a:schemeClr val="dk1"/>
              </a:buClr>
              <a:buSzPts val="3200"/>
              <a:buNone/>
            </a:pPr>
            <a:r>
              <a:rPr lang="en-GB" sz="1600" dirty="0">
                <a:solidFill>
                  <a:srgbClr val="FF0000"/>
                </a:solidFill>
              </a:rPr>
              <a:t>                                                             </a:t>
            </a:r>
            <a:r>
              <a:rPr lang="en-GB" sz="2000" dirty="0">
                <a:solidFill>
                  <a:srgbClr val="913F53"/>
                </a:solidFill>
              </a:rPr>
              <a:t>Some possible answers are on the next slides</a:t>
            </a:r>
            <a:endParaRPr sz="2000" dirty="0">
              <a:solidFill>
                <a:srgbClr val="913F5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0" y="-81050"/>
            <a:ext cx="9144000" cy="6939050"/>
          </a:xfrm>
          <a:prstGeom prst="rect">
            <a:avLst/>
          </a:prstGeom>
          <a:noFill/>
          <a:ln>
            <a:noFill/>
          </a:ln>
        </p:spPr>
      </p:pic>
      <p:sp>
        <p:nvSpPr>
          <p:cNvPr id="10" name="Google Shape;96;p4">
            <a:extLst>
              <a:ext uri="{FF2B5EF4-FFF2-40B4-BE49-F238E27FC236}">
                <a16:creationId xmlns:a16="http://schemas.microsoft.com/office/drawing/2014/main" id="{D8E661F2-8C56-4C50-BC5F-CA95275C41A3}"/>
              </a:ext>
            </a:extLst>
          </p:cNvPr>
          <p:cNvSpPr/>
          <p:nvPr/>
        </p:nvSpPr>
        <p:spPr>
          <a:xfrm>
            <a:off x="-326571" y="-74361"/>
            <a:ext cx="3508310" cy="358295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400" dirty="0">
                <a:solidFill>
                  <a:schemeClr val="bg1"/>
                </a:solidFill>
              </a:rPr>
              <a:t>The main </a:t>
            </a:r>
          </a:p>
          <a:p>
            <a:pPr lvl="0" algn="ctr">
              <a:spcBef>
                <a:spcPts val="360"/>
              </a:spcBef>
            </a:pPr>
            <a:r>
              <a:rPr lang="en-GB" sz="2400" dirty="0">
                <a:solidFill>
                  <a:schemeClr val="bg1"/>
                </a:solidFill>
              </a:rPr>
              <a:t>reason for deforestation:-</a:t>
            </a:r>
          </a:p>
          <a:p>
            <a:pPr lvl="0" algn="ctr">
              <a:spcBef>
                <a:spcPts val="360"/>
              </a:spcBef>
            </a:pPr>
            <a:r>
              <a:rPr lang="en-GB" sz="2400" dirty="0">
                <a:solidFill>
                  <a:schemeClr val="bg1"/>
                </a:solidFill>
              </a:rPr>
              <a:t> </a:t>
            </a:r>
          </a:p>
          <a:p>
            <a:pPr lvl="0" algn="ctr">
              <a:spcBef>
                <a:spcPts val="360"/>
              </a:spcBef>
            </a:pPr>
            <a:r>
              <a:rPr lang="en-GB" sz="2400" dirty="0">
                <a:solidFill>
                  <a:schemeClr val="bg1"/>
                </a:solidFill>
              </a:rPr>
              <a:t>To clear land for farming</a:t>
            </a:r>
          </a:p>
          <a:p>
            <a:pPr lvl="0" algn="ctr">
              <a:spcBef>
                <a:spcPts val="360"/>
              </a:spcBef>
            </a:pPr>
            <a:r>
              <a:rPr lang="en-GB" sz="2000" dirty="0">
                <a:solidFill>
                  <a:schemeClr val="bg1"/>
                </a:solidFill>
              </a:rPr>
              <a:t> </a:t>
            </a:r>
          </a:p>
        </p:txBody>
      </p:sp>
      <p:sp>
        <p:nvSpPr>
          <p:cNvPr id="11" name="Google Shape;96;p4">
            <a:extLst>
              <a:ext uri="{FF2B5EF4-FFF2-40B4-BE49-F238E27FC236}">
                <a16:creationId xmlns:a16="http://schemas.microsoft.com/office/drawing/2014/main" id="{7D3F7740-B81D-4F25-A4A3-CCF54BFA2364}"/>
              </a:ext>
            </a:extLst>
          </p:cNvPr>
          <p:cNvSpPr/>
          <p:nvPr/>
        </p:nvSpPr>
        <p:spPr>
          <a:xfrm>
            <a:off x="2659224" y="-378097"/>
            <a:ext cx="3107096" cy="2957799"/>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000" dirty="0">
                <a:solidFill>
                  <a:schemeClr val="bg1"/>
                </a:solidFill>
              </a:rPr>
              <a:t>Trees may also be cut to clear  land for other purposes (e.g. building)</a:t>
            </a:r>
          </a:p>
        </p:txBody>
      </p:sp>
      <p:sp>
        <p:nvSpPr>
          <p:cNvPr id="12" name="Google Shape;96;p4">
            <a:extLst>
              <a:ext uri="{FF2B5EF4-FFF2-40B4-BE49-F238E27FC236}">
                <a16:creationId xmlns:a16="http://schemas.microsoft.com/office/drawing/2014/main" id="{59FE0A30-712F-4096-AE81-BC78CBB6FF42}"/>
              </a:ext>
            </a:extLst>
          </p:cNvPr>
          <p:cNvSpPr/>
          <p:nvPr/>
        </p:nvSpPr>
        <p:spPr>
          <a:xfrm>
            <a:off x="5900057" y="4012164"/>
            <a:ext cx="3421226" cy="3029153"/>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000" dirty="0">
                <a:solidFill>
                  <a:schemeClr val="bg1"/>
                </a:solidFill>
              </a:rPr>
              <a:t>Trees may be felled to use the timber for different purposes e.g. building, furniture, fuel. </a:t>
            </a:r>
          </a:p>
        </p:txBody>
      </p:sp>
      <p:sp>
        <p:nvSpPr>
          <p:cNvPr id="6" name="Rectangle 5">
            <a:extLst>
              <a:ext uri="{FF2B5EF4-FFF2-40B4-BE49-F238E27FC236}">
                <a16:creationId xmlns:a16="http://schemas.microsoft.com/office/drawing/2014/main" id="{87ABF56A-5DC1-4D70-94F1-8DA5F65D3946}"/>
              </a:ext>
            </a:extLst>
          </p:cNvPr>
          <p:cNvSpPr/>
          <p:nvPr/>
        </p:nvSpPr>
        <p:spPr>
          <a:xfrm>
            <a:off x="466530" y="4278298"/>
            <a:ext cx="5430418" cy="2123658"/>
          </a:xfrm>
          <a:prstGeom prst="rect">
            <a:avLst/>
          </a:prstGeom>
        </p:spPr>
        <p:txBody>
          <a:bodyPr wrap="square">
            <a:spAutoFit/>
          </a:bodyPr>
          <a:lstStyle/>
          <a:p>
            <a:pPr lvl="0">
              <a:spcBef>
                <a:spcPts val="360"/>
              </a:spcBef>
            </a:pPr>
            <a:r>
              <a:rPr lang="en-GB" sz="4400" dirty="0">
                <a:solidFill>
                  <a:schemeClr val="bg1"/>
                </a:solidFill>
              </a:rPr>
              <a:t>Why does deforestation happen?</a:t>
            </a:r>
          </a:p>
        </p:txBody>
      </p:sp>
      <p:sp>
        <p:nvSpPr>
          <p:cNvPr id="7" name="Oval 6">
            <a:extLst>
              <a:ext uri="{FF2B5EF4-FFF2-40B4-BE49-F238E27FC236}">
                <a16:creationId xmlns:a16="http://schemas.microsoft.com/office/drawing/2014/main" id="{6E7C74BF-7A34-4B3F-B5AA-466E3F13E7F6}"/>
              </a:ext>
            </a:extLst>
          </p:cNvPr>
          <p:cNvSpPr/>
          <p:nvPr/>
        </p:nvSpPr>
        <p:spPr>
          <a:xfrm>
            <a:off x="-356842" y="-40525"/>
            <a:ext cx="3568852" cy="3429000"/>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6ABF544-AAD7-412A-95BE-8AA206841E05}"/>
              </a:ext>
            </a:extLst>
          </p:cNvPr>
          <p:cNvSpPr/>
          <p:nvPr/>
        </p:nvSpPr>
        <p:spPr>
          <a:xfrm>
            <a:off x="2788096" y="-322298"/>
            <a:ext cx="2849352" cy="2810496"/>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D13F43B-2716-47E0-A19F-EED13E9E08CA}"/>
              </a:ext>
            </a:extLst>
          </p:cNvPr>
          <p:cNvSpPr/>
          <p:nvPr/>
        </p:nvSpPr>
        <p:spPr>
          <a:xfrm>
            <a:off x="5947890" y="4012164"/>
            <a:ext cx="3284752" cy="2845836"/>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9733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026" name="Picture 2" descr="Chainsaw, Forestry, Tree, Cases, Wood, Forest, Nature">
            <a:extLst>
              <a:ext uri="{FF2B5EF4-FFF2-40B4-BE49-F238E27FC236}">
                <a16:creationId xmlns:a16="http://schemas.microsoft.com/office/drawing/2014/main" id="{A6B8E5BC-47C6-4F1A-A8DA-9FCC1FB2D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6;p4">
            <a:extLst>
              <a:ext uri="{FF2B5EF4-FFF2-40B4-BE49-F238E27FC236}">
                <a16:creationId xmlns:a16="http://schemas.microsoft.com/office/drawing/2014/main" id="{D8E661F2-8C56-4C50-BC5F-CA95275C41A3}"/>
              </a:ext>
            </a:extLst>
          </p:cNvPr>
          <p:cNvSpPr/>
          <p:nvPr/>
        </p:nvSpPr>
        <p:spPr>
          <a:xfrm>
            <a:off x="-681595" y="4012165"/>
            <a:ext cx="4935895" cy="358295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400" b="1" dirty="0">
                <a:solidFill>
                  <a:schemeClr val="bg1"/>
                </a:solidFill>
              </a:rPr>
              <a:t>Increase in CO2</a:t>
            </a:r>
          </a:p>
          <a:p>
            <a:pPr algn="ctr">
              <a:spcBef>
                <a:spcPts val="360"/>
              </a:spcBef>
            </a:pPr>
            <a:r>
              <a:rPr lang="en-US" sz="1800" dirty="0">
                <a:solidFill>
                  <a:schemeClr val="bg1"/>
                </a:solidFill>
              </a:rPr>
              <a:t>Trees absorb carbon dioxide and release oxygen, so the fewer trees we have, the more CO</a:t>
            </a:r>
            <a:r>
              <a:rPr lang="en-US" sz="1800" baseline="-25000" dirty="0">
                <a:solidFill>
                  <a:schemeClr val="bg1"/>
                </a:solidFill>
              </a:rPr>
              <a:t>2</a:t>
            </a:r>
            <a:r>
              <a:rPr lang="en-US" sz="1800" dirty="0">
                <a:solidFill>
                  <a:schemeClr val="bg1"/>
                </a:solidFill>
              </a:rPr>
              <a:t> remains in the atmosphere contributing to climate change.</a:t>
            </a:r>
          </a:p>
          <a:p>
            <a:pPr lvl="0" algn="ctr">
              <a:spcBef>
                <a:spcPts val="360"/>
              </a:spcBef>
            </a:pPr>
            <a:r>
              <a:rPr lang="en-GB" sz="2000" dirty="0">
                <a:solidFill>
                  <a:schemeClr val="bg1"/>
                </a:solidFill>
              </a:rPr>
              <a:t> </a:t>
            </a:r>
          </a:p>
        </p:txBody>
      </p:sp>
      <p:sp>
        <p:nvSpPr>
          <p:cNvPr id="12" name="Google Shape;96;p4">
            <a:extLst>
              <a:ext uri="{FF2B5EF4-FFF2-40B4-BE49-F238E27FC236}">
                <a16:creationId xmlns:a16="http://schemas.microsoft.com/office/drawing/2014/main" id="{59FE0A30-712F-4096-AE81-BC78CBB6FF42}"/>
              </a:ext>
            </a:extLst>
          </p:cNvPr>
          <p:cNvSpPr/>
          <p:nvPr/>
        </p:nvSpPr>
        <p:spPr>
          <a:xfrm>
            <a:off x="6384474" y="-257292"/>
            <a:ext cx="2946917" cy="2609276"/>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400" b="1" dirty="0">
                <a:solidFill>
                  <a:schemeClr val="bg1"/>
                </a:solidFill>
              </a:rPr>
              <a:t>Erosion</a:t>
            </a:r>
            <a:r>
              <a:rPr lang="en-GB" sz="2000" dirty="0">
                <a:solidFill>
                  <a:schemeClr val="bg1"/>
                </a:solidFill>
              </a:rPr>
              <a:t> </a:t>
            </a:r>
          </a:p>
          <a:p>
            <a:pPr lvl="0" algn="ctr">
              <a:spcBef>
                <a:spcPts val="360"/>
              </a:spcBef>
            </a:pPr>
            <a:r>
              <a:rPr lang="en-GB" sz="1800" dirty="0">
                <a:solidFill>
                  <a:schemeClr val="bg1"/>
                </a:solidFill>
              </a:rPr>
              <a:t>Tree roots hold  soil together so deforestation can cause erosion and even landslides.</a:t>
            </a:r>
          </a:p>
        </p:txBody>
      </p:sp>
      <p:sp>
        <p:nvSpPr>
          <p:cNvPr id="7" name="Rectangle 6">
            <a:extLst>
              <a:ext uri="{FF2B5EF4-FFF2-40B4-BE49-F238E27FC236}">
                <a16:creationId xmlns:a16="http://schemas.microsoft.com/office/drawing/2014/main" id="{178F890E-49BC-43F9-8273-A80BAA57EC33}"/>
              </a:ext>
            </a:extLst>
          </p:cNvPr>
          <p:cNvSpPr/>
          <p:nvPr/>
        </p:nvSpPr>
        <p:spPr>
          <a:xfrm>
            <a:off x="186612" y="79523"/>
            <a:ext cx="5430418" cy="2123658"/>
          </a:xfrm>
          <a:prstGeom prst="rect">
            <a:avLst/>
          </a:prstGeom>
        </p:spPr>
        <p:txBody>
          <a:bodyPr wrap="square">
            <a:spAutoFit/>
          </a:bodyPr>
          <a:lstStyle/>
          <a:p>
            <a:pPr lvl="0">
              <a:spcBef>
                <a:spcPts val="360"/>
              </a:spcBef>
            </a:pPr>
            <a:r>
              <a:rPr lang="en-GB" sz="4400" dirty="0">
                <a:solidFill>
                  <a:schemeClr val="bg1"/>
                </a:solidFill>
              </a:rPr>
              <a:t>What are the impacts of deforestation?</a:t>
            </a:r>
          </a:p>
        </p:txBody>
      </p:sp>
      <p:sp>
        <p:nvSpPr>
          <p:cNvPr id="8" name="Google Shape;96;p4">
            <a:extLst>
              <a:ext uri="{FF2B5EF4-FFF2-40B4-BE49-F238E27FC236}">
                <a16:creationId xmlns:a16="http://schemas.microsoft.com/office/drawing/2014/main" id="{3ECAAE70-A223-4380-BA00-FCCE4EC4D739}"/>
              </a:ext>
            </a:extLst>
          </p:cNvPr>
          <p:cNvSpPr/>
          <p:nvPr/>
        </p:nvSpPr>
        <p:spPr>
          <a:xfrm>
            <a:off x="4007499" y="32570"/>
            <a:ext cx="2921934" cy="2813266"/>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400" b="1" dirty="0">
                <a:solidFill>
                  <a:schemeClr val="bg1"/>
                </a:solidFill>
              </a:rPr>
              <a:t>Flooding</a:t>
            </a:r>
            <a:r>
              <a:rPr lang="en-GB" sz="2000" dirty="0">
                <a:solidFill>
                  <a:schemeClr val="bg1"/>
                </a:solidFill>
              </a:rPr>
              <a:t> </a:t>
            </a:r>
          </a:p>
          <a:p>
            <a:pPr lvl="0" algn="ctr">
              <a:spcBef>
                <a:spcPts val="360"/>
              </a:spcBef>
            </a:pPr>
            <a:r>
              <a:rPr lang="en-GB" sz="1800" dirty="0">
                <a:solidFill>
                  <a:schemeClr val="bg1"/>
                </a:solidFill>
              </a:rPr>
              <a:t>Tree canopies hold a lot of  rainwater and can  prevent heavy downpours from causing flooding. </a:t>
            </a:r>
          </a:p>
        </p:txBody>
      </p:sp>
      <p:sp>
        <p:nvSpPr>
          <p:cNvPr id="9" name="Google Shape;96;p4">
            <a:extLst>
              <a:ext uri="{FF2B5EF4-FFF2-40B4-BE49-F238E27FC236}">
                <a16:creationId xmlns:a16="http://schemas.microsoft.com/office/drawing/2014/main" id="{00F945B7-BFB5-4FF6-AF17-09E059AC2F36}"/>
              </a:ext>
            </a:extLst>
          </p:cNvPr>
          <p:cNvSpPr/>
          <p:nvPr/>
        </p:nvSpPr>
        <p:spPr>
          <a:xfrm>
            <a:off x="5088362" y="3248809"/>
            <a:ext cx="4681023" cy="368871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400" b="1" dirty="0">
                <a:solidFill>
                  <a:schemeClr val="bg1"/>
                </a:solidFill>
              </a:rPr>
              <a:t>New trees are not </a:t>
            </a:r>
          </a:p>
          <a:p>
            <a:pPr lvl="0" algn="ctr">
              <a:spcBef>
                <a:spcPts val="360"/>
              </a:spcBef>
            </a:pPr>
            <a:r>
              <a:rPr lang="en-GB" sz="2400" b="1" dirty="0">
                <a:solidFill>
                  <a:schemeClr val="bg1"/>
                </a:solidFill>
              </a:rPr>
              <a:t>the same as old trees</a:t>
            </a:r>
            <a:endParaRPr lang="en-GB" sz="2000" dirty="0">
              <a:solidFill>
                <a:schemeClr val="bg1"/>
              </a:solidFill>
            </a:endParaRPr>
          </a:p>
          <a:p>
            <a:pPr lvl="0" algn="ctr">
              <a:spcBef>
                <a:spcPts val="360"/>
              </a:spcBef>
            </a:pPr>
            <a:r>
              <a:rPr lang="en-GB" sz="1800" dirty="0">
                <a:solidFill>
                  <a:schemeClr val="bg1"/>
                </a:solidFill>
              </a:rPr>
              <a:t>Sometimes new trees are planted to replace old ones that are being chopped down.   However, they are much smaller and less able to provide all the other things on this slide than the old ones they are replacing.</a:t>
            </a:r>
          </a:p>
        </p:txBody>
      </p:sp>
      <p:sp>
        <p:nvSpPr>
          <p:cNvPr id="11" name="Google Shape;96;p4">
            <a:extLst>
              <a:ext uri="{FF2B5EF4-FFF2-40B4-BE49-F238E27FC236}">
                <a16:creationId xmlns:a16="http://schemas.microsoft.com/office/drawing/2014/main" id="{7D3F7740-B81D-4F25-A4A3-CCF54BFA2364}"/>
              </a:ext>
            </a:extLst>
          </p:cNvPr>
          <p:cNvSpPr/>
          <p:nvPr/>
        </p:nvSpPr>
        <p:spPr>
          <a:xfrm>
            <a:off x="2686404" y="2050260"/>
            <a:ext cx="2291377" cy="3400136"/>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en-GB" sz="2400" b="1" dirty="0">
                <a:solidFill>
                  <a:schemeClr val="bg1"/>
                </a:solidFill>
              </a:rPr>
              <a:t>Loss of habitat </a:t>
            </a:r>
          </a:p>
          <a:p>
            <a:pPr lvl="0" algn="ctr">
              <a:spcBef>
                <a:spcPts val="360"/>
              </a:spcBef>
            </a:pPr>
            <a:r>
              <a:rPr lang="en-GB" sz="1800" dirty="0">
                <a:solidFill>
                  <a:schemeClr val="bg1"/>
                </a:solidFill>
              </a:rPr>
              <a:t>Mature trees provide habitats for a huge number of other plant and animal species.</a:t>
            </a:r>
          </a:p>
        </p:txBody>
      </p:sp>
      <p:sp>
        <p:nvSpPr>
          <p:cNvPr id="13" name="Oval 12">
            <a:extLst>
              <a:ext uri="{FF2B5EF4-FFF2-40B4-BE49-F238E27FC236}">
                <a16:creationId xmlns:a16="http://schemas.microsoft.com/office/drawing/2014/main" id="{81273EB7-EE8D-4693-BCF5-D2C21E5F333A}"/>
              </a:ext>
            </a:extLst>
          </p:cNvPr>
          <p:cNvSpPr/>
          <p:nvPr/>
        </p:nvSpPr>
        <p:spPr>
          <a:xfrm>
            <a:off x="4055375" y="79523"/>
            <a:ext cx="2787774" cy="2845836"/>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80EBAE4-4A79-43F1-8591-1634A6C9FAF4}"/>
              </a:ext>
            </a:extLst>
          </p:cNvPr>
          <p:cNvSpPr/>
          <p:nvPr/>
        </p:nvSpPr>
        <p:spPr>
          <a:xfrm>
            <a:off x="6440370" y="-259651"/>
            <a:ext cx="2703630" cy="2609277"/>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071615-4B3D-435C-BCB5-0C0E86C59B31}"/>
              </a:ext>
            </a:extLst>
          </p:cNvPr>
          <p:cNvSpPr/>
          <p:nvPr/>
        </p:nvSpPr>
        <p:spPr>
          <a:xfrm>
            <a:off x="2781380" y="2141763"/>
            <a:ext cx="2048502" cy="3181642"/>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107A4A-A3A0-4335-B029-E9425DAD73AF}"/>
              </a:ext>
            </a:extLst>
          </p:cNvPr>
          <p:cNvSpPr/>
          <p:nvPr/>
        </p:nvSpPr>
        <p:spPr>
          <a:xfrm>
            <a:off x="-104416" y="4091688"/>
            <a:ext cx="4159791" cy="3125415"/>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194C90A-03DB-4D7D-B8BC-EF2A252BE1EC}"/>
              </a:ext>
            </a:extLst>
          </p:cNvPr>
          <p:cNvSpPr/>
          <p:nvPr/>
        </p:nvSpPr>
        <p:spPr>
          <a:xfrm>
            <a:off x="5138338" y="3301858"/>
            <a:ext cx="4678469" cy="3582615"/>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503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9" descr="Ape, Baby, Forest Fire, Fear, Risk, Environment, Brand"/>
          <p:cNvPicPr preferRelativeResize="0"/>
          <p:nvPr/>
        </p:nvPicPr>
        <p:blipFill rotWithShape="1">
          <a:blip r:embed="rId3">
            <a:alphaModFix/>
          </a:blip>
          <a:srcRect l="4178" r="8804"/>
          <a:stretch/>
        </p:blipFill>
        <p:spPr>
          <a:xfrm>
            <a:off x="0" y="0"/>
            <a:ext cx="9151426" cy="6946151"/>
          </a:xfrm>
          <a:prstGeom prst="rect">
            <a:avLst/>
          </a:prstGeom>
          <a:noFill/>
          <a:ln>
            <a:noFill/>
          </a:ln>
        </p:spPr>
      </p:pic>
      <p:pic>
        <p:nvPicPr>
          <p:cNvPr id="3" name="Picture 2">
            <a:extLst>
              <a:ext uri="{FF2B5EF4-FFF2-40B4-BE49-F238E27FC236}">
                <a16:creationId xmlns:a16="http://schemas.microsoft.com/office/drawing/2014/main" id="{BAEB6C53-E003-45C3-8C25-4E6FF95238AD}"/>
              </a:ext>
            </a:extLst>
          </p:cNvPr>
          <p:cNvPicPr>
            <a:picLocks noChangeAspect="1"/>
          </p:cNvPicPr>
          <p:nvPr/>
        </p:nvPicPr>
        <p:blipFill rotWithShape="1">
          <a:blip r:embed="rId4"/>
          <a:srcRect l="37245" t="19252" r="37551" b="16945"/>
          <a:stretch/>
        </p:blipFill>
        <p:spPr>
          <a:xfrm rot="591889">
            <a:off x="6009320" y="2845836"/>
            <a:ext cx="2304663" cy="3281725"/>
          </a:xfrm>
          <a:prstGeom prst="rect">
            <a:avLst/>
          </a:prstGeom>
        </p:spPr>
      </p:pic>
      <p:pic>
        <p:nvPicPr>
          <p:cNvPr id="2" name="Picture 1">
            <a:extLst>
              <a:ext uri="{FF2B5EF4-FFF2-40B4-BE49-F238E27FC236}">
                <a16:creationId xmlns:a16="http://schemas.microsoft.com/office/drawing/2014/main" id="{1928ECD6-A09B-410A-8085-D7DEAED1F575}"/>
              </a:ext>
            </a:extLst>
          </p:cNvPr>
          <p:cNvPicPr>
            <a:picLocks noChangeAspect="1"/>
          </p:cNvPicPr>
          <p:nvPr/>
        </p:nvPicPr>
        <p:blipFill rotWithShape="1">
          <a:blip r:embed="rId4"/>
          <a:srcRect l="10408" t="18345" r="65204" b="17982"/>
          <a:stretch/>
        </p:blipFill>
        <p:spPr>
          <a:xfrm rot="21172275">
            <a:off x="4803918" y="3130947"/>
            <a:ext cx="2230017" cy="3275045"/>
          </a:xfrm>
          <a:prstGeom prst="rect">
            <a:avLst/>
          </a:prstGeom>
        </p:spPr>
      </p:pic>
      <p:sp>
        <p:nvSpPr>
          <p:cNvPr id="5" name="Google Shape;96;p4">
            <a:extLst>
              <a:ext uri="{FF2B5EF4-FFF2-40B4-BE49-F238E27FC236}">
                <a16:creationId xmlns:a16="http://schemas.microsoft.com/office/drawing/2014/main" id="{2563C258-4F7F-4EA3-831D-5D38FA29A2D5}"/>
              </a:ext>
            </a:extLst>
          </p:cNvPr>
          <p:cNvSpPr/>
          <p:nvPr/>
        </p:nvSpPr>
        <p:spPr>
          <a:xfrm>
            <a:off x="-326573" y="-138632"/>
            <a:ext cx="4935895" cy="245262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algn="ctr">
              <a:spcBef>
                <a:spcPts val="360"/>
              </a:spcBef>
            </a:pPr>
            <a:r>
              <a:rPr lang="en-GB" sz="2400" b="1" dirty="0">
                <a:solidFill>
                  <a:schemeClr val="bg1"/>
                </a:solidFill>
              </a:rPr>
              <a:t>Answer the questions on the worksheet using the graphs provided.</a:t>
            </a:r>
            <a:endParaRPr lang="en-GB" sz="2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3"/>
        <p:cNvGrpSpPr/>
        <p:nvPr/>
      </p:nvGrpSpPr>
      <p:grpSpPr>
        <a:xfrm>
          <a:off x="0" y="0"/>
          <a:ext cx="0" cy="0"/>
          <a:chOff x="0" y="0"/>
          <a:chExt cx="0" cy="0"/>
        </a:xfrm>
      </p:grpSpPr>
      <p:sp>
        <p:nvSpPr>
          <p:cNvPr id="144" name="Google Shape;144;p11"/>
          <p:cNvSpPr txBox="1">
            <a:spLocks noGrp="1"/>
          </p:cNvSpPr>
          <p:nvPr>
            <p:ph type="body" idx="1"/>
          </p:nvPr>
        </p:nvSpPr>
        <p:spPr>
          <a:xfrm>
            <a:off x="457200" y="5353796"/>
            <a:ext cx="8229600" cy="1977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None/>
            </a:pPr>
            <a:r>
              <a:rPr lang="en-GB" sz="2000" dirty="0"/>
              <a:t>What percentage of the Earth’s land was covered with forest in 1990? </a:t>
            </a:r>
            <a:r>
              <a:rPr lang="en-GB" sz="2000" dirty="0">
                <a:solidFill>
                  <a:srgbClr val="FF0000"/>
                </a:solidFill>
              </a:rPr>
              <a:t>31.8%</a:t>
            </a:r>
            <a:endParaRPr dirty="0"/>
          </a:p>
          <a:p>
            <a:pPr marL="342900" lvl="0" indent="-342900" algn="l" rtl="0">
              <a:lnSpc>
                <a:spcPct val="100000"/>
              </a:lnSpc>
              <a:spcBef>
                <a:spcPts val="400"/>
              </a:spcBef>
              <a:spcAft>
                <a:spcPts val="0"/>
              </a:spcAft>
              <a:buClr>
                <a:schemeClr val="dk1"/>
              </a:buClr>
              <a:buSzPts val="2000"/>
              <a:buNone/>
            </a:pPr>
            <a:r>
              <a:rPr lang="en-GB" sz="2000" dirty="0"/>
              <a:t>What percentage of the Earth’s land was covered with forest in 2015? </a:t>
            </a:r>
            <a:r>
              <a:rPr lang="en-GB" sz="2000" dirty="0">
                <a:solidFill>
                  <a:srgbClr val="FF0000"/>
                </a:solidFill>
              </a:rPr>
              <a:t>30.8%</a:t>
            </a:r>
            <a:endParaRPr dirty="0"/>
          </a:p>
          <a:p>
            <a:pPr marL="342900" lvl="0" indent="-342900" algn="l" rtl="0">
              <a:lnSpc>
                <a:spcPct val="100000"/>
              </a:lnSpc>
              <a:spcBef>
                <a:spcPts val="400"/>
              </a:spcBef>
              <a:spcAft>
                <a:spcPts val="0"/>
              </a:spcAft>
              <a:buClr>
                <a:schemeClr val="dk1"/>
              </a:buClr>
              <a:buSzPts val="2000"/>
              <a:buNone/>
            </a:pPr>
            <a:r>
              <a:rPr lang="en-GB" sz="2000" dirty="0"/>
              <a:t>What percentage of Earth’s land was deforested between 1990 and 2015?                        						           </a:t>
            </a:r>
            <a:r>
              <a:rPr lang="en-GB" sz="2000" dirty="0">
                <a:solidFill>
                  <a:srgbClr val="FF0000"/>
                </a:solidFill>
              </a:rPr>
              <a:t>Approximately 1%</a:t>
            </a:r>
            <a:endParaRPr dirty="0"/>
          </a:p>
          <a:p>
            <a:pPr marL="342900" lvl="0" indent="-215900" algn="l" rtl="0">
              <a:lnSpc>
                <a:spcPct val="100000"/>
              </a:lnSpc>
              <a:spcBef>
                <a:spcPts val="400"/>
              </a:spcBef>
              <a:spcAft>
                <a:spcPts val="0"/>
              </a:spcAft>
              <a:buClr>
                <a:schemeClr val="dk1"/>
              </a:buClr>
              <a:buSzPts val="2000"/>
              <a:buNone/>
            </a:pPr>
            <a:endParaRPr sz="2000" dirty="0"/>
          </a:p>
        </p:txBody>
      </p:sp>
      <p:sp>
        <p:nvSpPr>
          <p:cNvPr id="4" name="Google Shape;340;p9">
            <a:extLst>
              <a:ext uri="{FF2B5EF4-FFF2-40B4-BE49-F238E27FC236}">
                <a16:creationId xmlns:a16="http://schemas.microsoft.com/office/drawing/2014/main" id="{692DFCEC-B8EB-4D84-A5F0-5F2A0BFEE9D2}"/>
              </a:ext>
            </a:extLst>
          </p:cNvPr>
          <p:cNvSpPr/>
          <p:nvPr/>
        </p:nvSpPr>
        <p:spPr>
          <a:xfrm flipV="1">
            <a:off x="7790726" y="5353795"/>
            <a:ext cx="765110" cy="34414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ECDB903D-2CCE-4F8F-814D-3928D6371B65}"/>
              </a:ext>
            </a:extLst>
          </p:cNvPr>
          <p:cNvSpPr/>
          <p:nvPr/>
        </p:nvSpPr>
        <p:spPr>
          <a:xfrm flipV="1">
            <a:off x="7790726" y="5744590"/>
            <a:ext cx="765110" cy="34414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2ADEF6A0-C7B3-4563-95FF-5EFCAC4158F8}"/>
              </a:ext>
            </a:extLst>
          </p:cNvPr>
          <p:cNvSpPr/>
          <p:nvPr/>
        </p:nvSpPr>
        <p:spPr>
          <a:xfrm flipV="1">
            <a:off x="6506215" y="6439255"/>
            <a:ext cx="2059290" cy="34414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B773C2EB-5569-4544-9E62-7EC15E233F81}"/>
              </a:ext>
            </a:extLst>
          </p:cNvPr>
          <p:cNvGrpSpPr/>
          <p:nvPr/>
        </p:nvGrpSpPr>
        <p:grpSpPr>
          <a:xfrm>
            <a:off x="978194" y="474343"/>
            <a:ext cx="7288397" cy="4528930"/>
            <a:chOff x="978194" y="474343"/>
            <a:chExt cx="7288397" cy="4528930"/>
          </a:xfrm>
        </p:grpSpPr>
        <p:sp>
          <p:nvSpPr>
            <p:cNvPr id="2" name="Rectangle 1">
              <a:extLst>
                <a:ext uri="{FF2B5EF4-FFF2-40B4-BE49-F238E27FC236}">
                  <a16:creationId xmlns:a16="http://schemas.microsoft.com/office/drawing/2014/main" id="{69BE4E9B-0B03-43DF-AB93-930B16A65B6D}"/>
                </a:ext>
              </a:extLst>
            </p:cNvPr>
            <p:cNvSpPr/>
            <p:nvPr/>
          </p:nvSpPr>
          <p:spPr>
            <a:xfrm>
              <a:off x="978194" y="520995"/>
              <a:ext cx="7288397" cy="448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439795293"/>
                </p:ext>
              </p:extLst>
            </p:nvPr>
          </p:nvGraphicFramePr>
          <p:xfrm>
            <a:off x="978194" y="474343"/>
            <a:ext cx="7081284" cy="4285402"/>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064197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5"/>
                                        </p:tgtEl>
                                      </p:cBhvr>
                                    </p:animEffect>
                                    <p:set>
                                      <p:cBhvr>
                                        <p:cTn id="13"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2680</Words>
  <Application>Microsoft Office PowerPoint</Application>
  <PresentationFormat>On-screen Show (4:3)</PresentationFormat>
  <Paragraphs>192</Paragraphs>
  <Slides>28</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Graphs</vt:lpstr>
      <vt:lpstr>Deforestation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DEC</dc:title>
  <dc:creator>Coral</dc:creator>
  <cp:lastModifiedBy>Sarah Fishwick</cp:lastModifiedBy>
  <cp:revision>56</cp:revision>
  <dcterms:created xsi:type="dcterms:W3CDTF">2020-02-24T10:04:07Z</dcterms:created>
  <dcterms:modified xsi:type="dcterms:W3CDTF">2020-10-08T12:34:16Z</dcterms:modified>
</cp:coreProperties>
</file>