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5" r:id="rId23"/>
    <p:sldId id="286" r:id="rId24"/>
    <p:sldId id="287" r:id="rId25"/>
    <p:sldId id="277" r:id="rId26"/>
    <p:sldId id="278" r:id="rId27"/>
    <p:sldId id="288" r:id="rId28"/>
    <p:sldId id="279" r:id="rId29"/>
    <p:sldId id="280" r:id="rId30"/>
    <p:sldId id="281" r:id="rId31"/>
    <p:sldId id="282" r:id="rId32"/>
    <p:sldId id="283" r:id="rId33"/>
    <p:sldId id="289" r:id="rId34"/>
    <p:sldId id="284"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5" roundtripDataSignature="AMtx7mgZ2viuLRwiMsjbZiGD5e3+V759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783"/>
    <a:srgbClr val="D445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9C7F48-EDC8-46C2-962C-B1FA3BA11031}">
  <a:tblStyle styleId="{129C7F48-EDC8-46C2-962C-B1FA3BA1103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92" autoAdjust="0"/>
  </p:normalViewPr>
  <p:slideViewPr>
    <p:cSldViewPr snapToGrid="0">
      <p:cViewPr varScale="1">
        <p:scale>
          <a:sx n="64" d="100"/>
          <a:sy n="64" d="100"/>
        </p:scale>
        <p:origin x="95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1130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photos/persian-art-tradiotional-islamic-80994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photos/persian-art-tradiotional-islamic-80994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exels.com/photo/audio-england-great-britain-headphone-308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mnesty.org/en/get-involved/write-for-right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6dd69406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6dd694064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Photo: https://images.pexels.com/photos/1645634/pexels-photo-1645634.jpeg?auto=compress&amp;cs=tinysrgb&amp;fit=crop&amp;h=627&amp;w=1200</a:t>
            </a:r>
            <a:endParaRPr dirty="0"/>
          </a:p>
        </p:txBody>
      </p:sp>
      <p:sp>
        <p:nvSpPr>
          <p:cNvPr id="87" name="Google Shape;87;g6dd694064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Hyperlink to 10 min video. Key message is about the fact that Human Rights are long fought and not yet universal, students will need to consider WHY they are not yet universal. </a:t>
            </a:r>
            <a:r>
              <a:rPr lang="en-GB" b="1" dirty="0"/>
              <a:t>https://youtu.be/6XXGF_V8_7M</a:t>
            </a:r>
            <a:r>
              <a:rPr lang="en-GB" dirty="0"/>
              <a:t> </a:t>
            </a:r>
            <a:endParaRPr dirty="0"/>
          </a:p>
        </p:txBody>
      </p:sp>
      <p:sp>
        <p:nvSpPr>
          <p:cNvPr id="150" name="Google Shape;15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Think, pair, share</a:t>
            </a:r>
            <a:endParaRPr dirty="0"/>
          </a:p>
        </p:txBody>
      </p:sp>
      <p:sp>
        <p:nvSpPr>
          <p:cNvPr id="160" name="Google Shape;16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Think, pair, share</a:t>
            </a:r>
            <a:endParaRPr dirty="0"/>
          </a:p>
        </p:txBody>
      </p:sp>
      <p:sp>
        <p:nvSpPr>
          <p:cNvPr id="171" name="Google Shape;17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Link this back to the video, you may wish to play the last 3 mins again.</a:t>
            </a:r>
            <a:endParaRPr/>
          </a:p>
        </p:txBody>
      </p:sp>
      <p:sp>
        <p:nvSpPr>
          <p:cNvPr id="181" name="Google Shape;18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Picture: https://pixabay.com/static/uploads/photo/2015/01/12/10/08/right-597133_640.jpg</a:t>
            </a:r>
            <a:endParaRPr dirty="0"/>
          </a:p>
        </p:txBody>
      </p:sp>
      <p:sp>
        <p:nvSpPr>
          <p:cNvPr id="187" name="Google Shape;1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Students use the picture prompts to try and guess the Human Rights.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Photos: https://images.pexels.com/photos/935869/pexels-photo-935869.jpeg?cs=srgb&amp;amp%3Bdl=aerial-aerial-view-care-935869.jpg&amp;amp%3Bfm=jpg</a:t>
            </a:r>
          </a:p>
          <a:p>
            <a:pPr marL="0" lvl="0" indent="0" algn="l" rtl="0">
              <a:spcBef>
                <a:spcPts val="0"/>
              </a:spcBef>
              <a:spcAft>
                <a:spcPts val="0"/>
              </a:spcAft>
              <a:buNone/>
            </a:pPr>
            <a:r>
              <a:rPr lang="en-GB" dirty="0"/>
              <a:t>https://images.pexels.com/photos/159823/kids-girl-pencil-drawing-159823.jpeg?auto=compress&amp;cs=tinysrgb&amp;dpr=1&amp;w=500</a:t>
            </a:r>
          </a:p>
          <a:p>
            <a:pPr marL="0" lvl="0" indent="0" algn="l" rtl="0">
              <a:spcBef>
                <a:spcPts val="0"/>
              </a:spcBef>
              <a:spcAft>
                <a:spcPts val="0"/>
              </a:spcAft>
              <a:buNone/>
            </a:pPr>
            <a:r>
              <a:rPr lang="en-GB" dirty="0"/>
              <a:t>https://images.pexels.com/photos/1266015/pexels-photo-1266015.jpeg?cs=srgb&amp;dl=hands-people-men-1266015.jpg&amp;fm=jpg</a:t>
            </a:r>
          </a:p>
          <a:p>
            <a:pPr marL="0" lvl="0" indent="0" algn="l" rtl="0">
              <a:spcBef>
                <a:spcPts val="0"/>
              </a:spcBef>
              <a:spcAft>
                <a:spcPts val="0"/>
              </a:spcAft>
              <a:buNone/>
            </a:pPr>
            <a:r>
              <a:rPr lang="en-GB" dirty="0"/>
              <a:t>https://images.pexels.com/photos/1309052/pexels-photo-1309052.jpeg?auto=compress&amp;amp%3Bcs=tinysrgb&amp;amp%3Bfit=crop&amp;amp%3Bh=627&amp;amp%3Bw=1200</a:t>
            </a:r>
          </a:p>
          <a:p>
            <a:pPr marL="0" lvl="0" indent="0" algn="l" rtl="0">
              <a:spcBef>
                <a:spcPts val="0"/>
              </a:spcBef>
              <a:spcAft>
                <a:spcPts val="0"/>
              </a:spcAft>
              <a:buNone/>
            </a:pPr>
            <a:r>
              <a:rPr lang="en-GB" dirty="0"/>
              <a:t>https://cdn.pixabay.com/photo/2017/07/10/23/49/club-2492011_960_720.jpg</a:t>
            </a:r>
          </a:p>
          <a:p>
            <a:pPr marL="0" lvl="0" indent="0" algn="l" rtl="0">
              <a:spcBef>
                <a:spcPts val="0"/>
              </a:spcBef>
              <a:spcAft>
                <a:spcPts val="0"/>
              </a:spcAft>
              <a:buNone/>
            </a:pPr>
            <a:r>
              <a:rPr lang="en-GB" dirty="0"/>
              <a:t>https://images.pexels.com/photos/432604/pexels-photo-432604.jpeg?auto=compress&amp;cs=tinysrgb&amp;h=650&amp;w=940</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195" name="Google Shape;19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Students use their own knowledge to discuss how successful these are e.g. does everyone have access to healthcare? Encourage students to think about what they have seen on the news.</a:t>
            </a:r>
            <a:endParaRPr/>
          </a:p>
        </p:txBody>
      </p:sp>
      <p:sp>
        <p:nvSpPr>
          <p:cNvPr id="209" name="Google Shape;20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A3 printed. One per group. Students draw a line to rank each right (UK) they can make notes on the paper if they wish or each group could present their ideas.</a:t>
            </a:r>
            <a:endParaRPr/>
          </a:p>
        </p:txBody>
      </p:sp>
      <p:sp>
        <p:nvSpPr>
          <p:cNvPr id="229" name="Google Shape;22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63dca25494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63dca25494_1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A3 printed. One per group. Students draw a line to rank each right (UK) they can make notes on the paper if they wish or each group could present their ideas.</a:t>
            </a:r>
            <a:endParaRPr/>
          </a:p>
        </p:txBody>
      </p:sp>
      <p:sp>
        <p:nvSpPr>
          <p:cNvPr id="245" name="Google Shape;245;g63dca25494_1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Hyperlinked to printable mini reports. Each group looks at a different country and summarises what is happening. If they can, they should link back to the articles that have been introduced so far.</a:t>
            </a:r>
            <a:endParaRPr/>
          </a:p>
        </p:txBody>
      </p:sp>
      <p:sp>
        <p:nvSpPr>
          <p:cNvPr id="262" name="Google Shape;26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3dca25494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3dca25494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 name="Google Shape;94;g63dca25494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Photo: https://images.pexels.com/photos/208216/pexels-photo-208216.jpeg?auto=compress&amp;cs=tinysrgb&amp;fit=crop&amp;h=627&amp;w=1200</a:t>
            </a:r>
            <a:endParaRPr dirty="0"/>
          </a:p>
        </p:txBody>
      </p:sp>
      <p:sp>
        <p:nvSpPr>
          <p:cNvPr id="275" name="Google Shape;27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3dca25494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63dca25494_1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Photo: https://images.pexels.com/photos/208216/pexels-photo-208216.jpeg?auto=compress&amp;cs=tinysrgb&amp;fit=crop&amp;h=627&amp;w=1200</a:t>
            </a:r>
            <a:endParaRPr dirty="0"/>
          </a:p>
        </p:txBody>
      </p:sp>
      <p:sp>
        <p:nvSpPr>
          <p:cNvPr id="283" name="Google Shape;283;g63dca25494_1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3dca25494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63dca25494_1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Photo: </a:t>
            </a:r>
            <a:r>
              <a:rPr lang="en-GB" dirty="0">
                <a:hlinkClick r:id="rId3"/>
              </a:rPr>
              <a:t>https://pixabay.com/photos/persian-art-tradiotional-islamic-809945/</a:t>
            </a:r>
            <a:r>
              <a:rPr lang="en-GB" dirty="0"/>
              <a:t> </a:t>
            </a:r>
            <a:endParaRPr dirty="0"/>
          </a:p>
        </p:txBody>
      </p:sp>
      <p:sp>
        <p:nvSpPr>
          <p:cNvPr id="283" name="Google Shape;283;g63dca25494_1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1533855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3dca25494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63dca25494_1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Photo: </a:t>
            </a:r>
            <a:r>
              <a:rPr lang="en-GB" dirty="0">
                <a:hlinkClick r:id="rId3"/>
              </a:rPr>
              <a:t>https://pixabay.com/photos/persian-art-tradiotional-islamic-809945/</a:t>
            </a:r>
            <a:r>
              <a:rPr lang="en-GB" dirty="0"/>
              <a:t> </a:t>
            </a:r>
            <a:endParaRPr dirty="0"/>
          </a:p>
        </p:txBody>
      </p:sp>
      <p:sp>
        <p:nvSpPr>
          <p:cNvPr id="283" name="Google Shape;283;g63dca25494_1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11903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3dca25494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63dca25494_1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Students use the information on slides 20 – 23 and their own knowledge and opinions to complete this sheet.</a:t>
            </a:r>
            <a:endParaRPr dirty="0"/>
          </a:p>
        </p:txBody>
      </p:sp>
      <p:sp>
        <p:nvSpPr>
          <p:cNvPr id="283" name="Google Shape;283;g63dca25494_1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4107861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3dca25494_1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63dca25494_1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GB" dirty="0"/>
              <a:t>Pose this question to the students.  They should support their points with religious examples.</a:t>
            </a:r>
          </a:p>
          <a:p>
            <a:r>
              <a:rPr lang="en-GB" dirty="0"/>
              <a:t>Images: https://upload.wikimedia.org/wikipedia/commons/thumb/f/f9/Allah_logo.svg/1024px-Allah_logo.svg.png   </a:t>
            </a:r>
          </a:p>
          <a:p>
            <a:pPr marL="0" lvl="0" indent="0" algn="l" rtl="0">
              <a:spcBef>
                <a:spcPts val="0"/>
              </a:spcBef>
              <a:spcAft>
                <a:spcPts val="0"/>
              </a:spcAft>
              <a:buNone/>
            </a:pPr>
            <a:r>
              <a:rPr lang="en-GB" dirty="0"/>
              <a:t>Photo: </a:t>
            </a:r>
            <a:r>
              <a:rPr lang="en-GB" dirty="0">
                <a:hlinkClick r:id="rId3"/>
              </a:rPr>
              <a:t>https://www.pexels.com/photo/audio-england-great-britain-headphone-3084/</a:t>
            </a:r>
            <a:endParaRPr dirty="0"/>
          </a:p>
        </p:txBody>
      </p:sp>
      <p:sp>
        <p:nvSpPr>
          <p:cNvPr id="291" name="Google Shape;291;g63dca25494_1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Encourage students to brainstorm, discuss.</a:t>
            </a:r>
            <a:endParaRPr/>
          </a:p>
        </p:txBody>
      </p:sp>
      <p:sp>
        <p:nvSpPr>
          <p:cNvPr id="301" name="Google Shape;30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2630642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Students that have a range of ideas can fill in this sheet (A4 printed)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Photos: https://images.pexels.com/photos/1114897/pexels-photo-1114897.jpeg?auto=compress&amp;cs=tinysrgb&amp;fit=crop&amp;h=627&amp;w=1200</a:t>
            </a:r>
          </a:p>
          <a:p>
            <a:pPr marL="0" lvl="0" indent="0" algn="l" rtl="0">
              <a:spcBef>
                <a:spcPts val="0"/>
              </a:spcBef>
              <a:spcAft>
                <a:spcPts val="0"/>
              </a:spcAft>
              <a:buNone/>
            </a:pPr>
            <a:r>
              <a:rPr lang="en-GB" dirty="0"/>
              <a:t>https://images.pexels.com/photos/258117/pexels-photo-258117.jpeg?auto=compress&amp;cs=tinysrgb&amp;h=350</a:t>
            </a:r>
          </a:p>
          <a:p>
            <a:pPr marL="0" lvl="0" indent="0" algn="l" rtl="0">
              <a:spcBef>
                <a:spcPts val="0"/>
              </a:spcBef>
              <a:spcAft>
                <a:spcPts val="0"/>
              </a:spcAft>
              <a:buNone/>
            </a:pPr>
            <a:r>
              <a:rPr lang="en-GB" dirty="0"/>
              <a:t>https://pixabay.com/static/uploads/photo/2016/04/02/21/01/world-1303628_640.png</a:t>
            </a:r>
            <a:endParaRPr dirty="0"/>
          </a:p>
        </p:txBody>
      </p:sp>
      <p:sp>
        <p:nvSpPr>
          <p:cNvPr id="310" name="Google Shape;3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Students that have ideas limited to PERSONAL can fill in this (A4 printed)</a:t>
            </a:r>
            <a:endParaRPr/>
          </a:p>
        </p:txBody>
      </p:sp>
      <p:sp>
        <p:nvSpPr>
          <p:cNvPr id="322" name="Google Shape;32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3dca2549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3dca25494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63dca25494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Students that have ideas limited to NATIONAL can fill in this (A4 printed)</a:t>
            </a:r>
            <a:endParaRPr/>
          </a:p>
          <a:p>
            <a:pPr marL="0" lvl="0" indent="0" algn="l" rtl="0">
              <a:spcBef>
                <a:spcPts val="0"/>
              </a:spcBef>
              <a:spcAft>
                <a:spcPts val="0"/>
              </a:spcAft>
              <a:buNone/>
            </a:pPr>
            <a:endParaRPr/>
          </a:p>
        </p:txBody>
      </p:sp>
      <p:sp>
        <p:nvSpPr>
          <p:cNvPr id="330" name="Google Shape;33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Students that have ideas limited to GLOBAL can fill in this (A4 printed)</a:t>
            </a:r>
            <a:endParaRPr/>
          </a:p>
          <a:p>
            <a:pPr marL="0" lvl="0" indent="0" algn="l" rtl="0">
              <a:spcBef>
                <a:spcPts val="0"/>
              </a:spcBef>
              <a:spcAft>
                <a:spcPts val="0"/>
              </a:spcAft>
              <a:buNone/>
            </a:pPr>
            <a:endParaRPr/>
          </a:p>
        </p:txBody>
      </p:sp>
      <p:sp>
        <p:nvSpPr>
          <p:cNvPr id="338" name="Google Shape;33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Teacher support and/or resource to encourage ideas and suggestions for final activity. </a:t>
            </a:r>
            <a:endParaRPr/>
          </a:p>
        </p:txBody>
      </p:sp>
      <p:sp>
        <p:nvSpPr>
          <p:cNvPr id="346" name="Google Shape;34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https://www.amnesty.org/en/get-involved/write-for-rights/</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4951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d8d8be2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d8d8be21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 books or on paper, students brainstorm anything they know about Human Rights. If their knowledge is lacking they should try and define the key words.</a:t>
            </a:r>
            <a:endParaRPr/>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Photo: https://images.pexels.com/photos/346885/pexels-photo-346885.jpeg?auto=compress&amp;amp%3Bcs=tinysrgb&amp;amp%3Bfit=crop&amp;amp%3Bh=1200&amp;amp%3Bw=800</a:t>
            </a:r>
            <a:endParaRPr dirty="0"/>
          </a:p>
        </p:txBody>
      </p:sp>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Photo: https://images.pexels.com/photos/164829/pexels-photo-164829.jpeg?auto=compress&amp;amp%3Bcs=tinysrgb&amp;amp%3Bfit=crop&amp;amp%3Bh=627&amp;amp%3Bw=1200</a:t>
            </a:r>
            <a:endParaRPr dirty="0"/>
          </a:p>
        </p:txBody>
      </p:sp>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Photo: https://images.pexels.com/photos/109919/pexels-photo-109919.jpeg?auto=compress&amp;cs=tinysrgb&amp;fit=crop&amp;h=627&amp;w=1200</a:t>
            </a:r>
            <a:endParaRPr dirty="0"/>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Photo: https://images.pexels.com/photos/1720186/pexels-photo-1720186.jpeg?auto=compress&amp;amp%3Bcs=tinysrgb&amp;amp%3Bdpr=3&amp;amp%3Bh=750&amp;amp%3Bw=1260</a:t>
            </a:r>
            <a:endParaRPr dirty="0"/>
          </a:p>
        </p:txBody>
      </p:sp>
      <p:sp>
        <p:nvSpPr>
          <p:cNvPr id="142" name="Google Shape;1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4D5C"/>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6XXGF_V8_7M&amp;feature=youtu.b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hforhumanrights.org/what-are-human-rights/universal-declaration-of-human-rights/articles-1-15.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hyperlink" Target="https://www.amnesty.org/en/countries/africa/botswana/report-botswana/" TargetMode="External"/><Relationship Id="rId13"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hyperlink" Target="https://www.amnesty.org/en/countries/asia-and-the-pacific/afghanistan/report-afghanistan/" TargetMode="External"/><Relationship Id="rId12" Type="http://schemas.openxmlformats.org/officeDocument/2006/relationships/hyperlink" Target="https://www.amnesty.org/en/countries/europe-and-central-asia/united-kingd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hyperlink" Target="https://www.amnesty.org/en/countries/africa/sierra-leone/report-sierra-leone/" TargetMode="External"/><Relationship Id="rId5" Type="http://schemas.openxmlformats.org/officeDocument/2006/relationships/image" Target="../media/image29.png"/><Relationship Id="rId10" Type="http://schemas.openxmlformats.org/officeDocument/2006/relationships/hyperlink" Target="https://www.amnesty.org/en/countries/africa/eritrea/report-eritrea/" TargetMode="External"/><Relationship Id="rId4" Type="http://schemas.openxmlformats.org/officeDocument/2006/relationships/image" Target="../media/image28.png"/><Relationship Id="rId9" Type="http://schemas.openxmlformats.org/officeDocument/2006/relationships/hyperlink" Target="https://www.amnesty.org/en/countries/asia-and-the-pacific/china/report-china/" TargetMode="External"/><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amnesty.org.uk/get-involved"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amnesty.org/en/get-involved/write-for-right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44551"/>
        </a:solidFill>
        <a:effectLst/>
      </p:bgPr>
    </p:bg>
    <p:spTree>
      <p:nvGrpSpPr>
        <p:cNvPr id="1" name="Shape 88"/>
        <p:cNvGrpSpPr/>
        <p:nvPr/>
      </p:nvGrpSpPr>
      <p:grpSpPr>
        <a:xfrm>
          <a:off x="0" y="0"/>
          <a:ext cx="0" cy="0"/>
          <a:chOff x="0" y="0"/>
          <a:chExt cx="0" cy="0"/>
        </a:xfrm>
      </p:grpSpPr>
      <p:pic>
        <p:nvPicPr>
          <p:cNvPr id="89" name="Google Shape;89;g6dd6940641_0_0"/>
          <p:cNvPicPr preferRelativeResize="0"/>
          <p:nvPr/>
        </p:nvPicPr>
        <p:blipFill rotWithShape="1">
          <a:blip r:embed="rId3">
            <a:alphaModFix/>
          </a:blip>
          <a:srcRect/>
          <a:stretch/>
        </p:blipFill>
        <p:spPr>
          <a:xfrm>
            <a:off x="-529" y="-297"/>
            <a:ext cx="12193055" cy="6858593"/>
          </a:xfrm>
          <a:prstGeom prst="rect">
            <a:avLst/>
          </a:prstGeom>
          <a:noFill/>
          <a:ln>
            <a:noFill/>
          </a:ln>
        </p:spPr>
      </p:pic>
      <p:sp>
        <p:nvSpPr>
          <p:cNvPr id="90" name="Google Shape;90;g6dd6940641_0_0"/>
          <p:cNvSpPr txBox="1"/>
          <p:nvPr/>
        </p:nvSpPr>
        <p:spPr>
          <a:xfrm>
            <a:off x="2944950" y="500375"/>
            <a:ext cx="6302100" cy="1506900"/>
          </a:xfrm>
          <a:prstGeom prst="rect">
            <a:avLst/>
          </a:prstGeom>
          <a:solidFill>
            <a:srgbClr val="EA5783">
              <a:alpha val="8722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6600" b="1">
                <a:solidFill>
                  <a:srgbClr val="6A368D"/>
                </a:solidFill>
                <a:latin typeface="Century Gothic"/>
                <a:ea typeface="Century Gothic"/>
                <a:cs typeface="Century Gothic"/>
                <a:sym typeface="Century Gothic"/>
              </a:rPr>
              <a:t>Human Rights </a:t>
            </a:r>
            <a:endParaRPr>
              <a:solidFill>
                <a:srgbClr val="6A368D"/>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51"/>
        <p:cNvGrpSpPr/>
        <p:nvPr/>
      </p:nvGrpSpPr>
      <p:grpSpPr>
        <a:xfrm>
          <a:off x="0" y="0"/>
          <a:ext cx="0" cy="0"/>
          <a:chOff x="0" y="0"/>
          <a:chExt cx="0" cy="0"/>
        </a:xfrm>
      </p:grpSpPr>
      <p:sp>
        <p:nvSpPr>
          <p:cNvPr id="152" name="Google Shape;152;p10"/>
          <p:cNvSpPr/>
          <p:nvPr/>
        </p:nvSpPr>
        <p:spPr>
          <a:xfrm>
            <a:off x="286500" y="232775"/>
            <a:ext cx="11643600" cy="4261500"/>
          </a:xfrm>
          <a:prstGeom prst="roundRect">
            <a:avLst>
              <a:gd name="adj" fmla="val 9008"/>
            </a:avLst>
          </a:prstGeom>
          <a:solidFill>
            <a:srgbClr val="6A368D"/>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4136275" y="4685550"/>
            <a:ext cx="7514400" cy="20220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txBox="1"/>
          <p:nvPr/>
        </p:nvSpPr>
        <p:spPr>
          <a:xfrm>
            <a:off x="855875" y="358125"/>
            <a:ext cx="10672200" cy="3885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900" b="1" dirty="0">
                <a:solidFill>
                  <a:srgbClr val="FFFFFF"/>
                </a:solidFill>
                <a:latin typeface="Century Gothic"/>
                <a:ea typeface="Century Gothic"/>
                <a:cs typeface="Century Gothic"/>
                <a:sym typeface="Century Gothic"/>
              </a:rPr>
              <a:t>Universal Declaration of Human Rights (UDHR)</a:t>
            </a:r>
            <a:endParaRPr sz="3900" dirty="0">
              <a:solidFill>
                <a:srgbClr val="FFFFFF"/>
              </a:solidFill>
            </a:endParaRPr>
          </a:p>
          <a:p>
            <a:pPr marL="0" marR="0" lvl="0" indent="0" algn="ctr" rtl="0">
              <a:spcBef>
                <a:spcPts val="0"/>
              </a:spcBef>
              <a:spcAft>
                <a:spcPts val="0"/>
              </a:spcAft>
              <a:buNone/>
            </a:pPr>
            <a:r>
              <a:rPr lang="en-GB" sz="3900" dirty="0">
                <a:solidFill>
                  <a:srgbClr val="FFFFFF"/>
                </a:solidFill>
                <a:latin typeface="Century Gothic"/>
                <a:ea typeface="Century Gothic"/>
                <a:cs typeface="Century Gothic"/>
                <a:sym typeface="Century Gothic"/>
              </a:rPr>
              <a:t>An explicit global statement, that all humans, from every country in the world should be able to live a healthy, safe and happy life. </a:t>
            </a:r>
            <a:r>
              <a:rPr lang="en-GB" sz="4400" dirty="0">
                <a:solidFill>
                  <a:schemeClr val="dk1"/>
                </a:solidFill>
                <a:latin typeface="Century Gothic"/>
                <a:ea typeface="Century Gothic"/>
                <a:cs typeface="Century Gothic"/>
                <a:sym typeface="Century Gothic"/>
              </a:rPr>
              <a:t> </a:t>
            </a:r>
            <a:endParaRPr dirty="0"/>
          </a:p>
        </p:txBody>
      </p:sp>
      <p:pic>
        <p:nvPicPr>
          <p:cNvPr id="155" name="Google Shape;155;p10">
            <a:hlinkClick r:id="rId3"/>
          </p:cNvPr>
          <p:cNvPicPr preferRelativeResize="0"/>
          <p:nvPr/>
        </p:nvPicPr>
        <p:blipFill rotWithShape="1">
          <a:blip r:embed="rId4">
            <a:alphaModFix/>
          </a:blip>
          <a:srcRect/>
          <a:stretch/>
        </p:blipFill>
        <p:spPr>
          <a:xfrm>
            <a:off x="195200" y="4685550"/>
            <a:ext cx="3768675" cy="1972750"/>
          </a:xfrm>
          <a:prstGeom prst="rect">
            <a:avLst/>
          </a:prstGeom>
          <a:noFill/>
          <a:ln>
            <a:noFill/>
          </a:ln>
        </p:spPr>
      </p:pic>
      <p:sp>
        <p:nvSpPr>
          <p:cNvPr id="156" name="Google Shape;156;p10"/>
          <p:cNvSpPr txBox="1"/>
          <p:nvPr/>
        </p:nvSpPr>
        <p:spPr>
          <a:xfrm>
            <a:off x="4628775" y="4852525"/>
            <a:ext cx="6602400" cy="1477287"/>
          </a:xfrm>
          <a:prstGeom prst="rect">
            <a:avLst/>
          </a:prstGeom>
          <a:solidFill>
            <a:schemeClr val="lt1"/>
          </a:solidFill>
          <a:ln w="76200" cap="flat" cmpd="sng">
            <a:solidFill>
              <a:srgbClr val="FFFFF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b="1" dirty="0">
                <a:solidFill>
                  <a:srgbClr val="6A368D"/>
                </a:solidFill>
                <a:latin typeface="Century Gothic"/>
                <a:ea typeface="Century Gothic"/>
                <a:cs typeface="Century Gothic"/>
                <a:sym typeface="Century Gothic"/>
              </a:rPr>
              <a:t>Click the photo to watch a video. How does it develop your understanding of Human Rights?</a:t>
            </a:r>
            <a:endParaRPr sz="3000" b="1" dirty="0">
              <a:solidFill>
                <a:srgbClr val="6A368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61"/>
        <p:cNvGrpSpPr/>
        <p:nvPr/>
      </p:nvGrpSpPr>
      <p:grpSpPr>
        <a:xfrm>
          <a:off x="0" y="0"/>
          <a:ext cx="0" cy="0"/>
          <a:chOff x="0" y="0"/>
          <a:chExt cx="0" cy="0"/>
        </a:xfrm>
      </p:grpSpPr>
      <p:sp>
        <p:nvSpPr>
          <p:cNvPr id="162" name="Google Shape;162;p11"/>
          <p:cNvSpPr/>
          <p:nvPr/>
        </p:nvSpPr>
        <p:spPr>
          <a:xfrm>
            <a:off x="401750" y="5502125"/>
            <a:ext cx="11371200" cy="1275000"/>
          </a:xfrm>
          <a:prstGeom prst="roundRect">
            <a:avLst>
              <a:gd name="adj" fmla="val 16667"/>
            </a:avLst>
          </a:prstGeom>
          <a:solidFill>
            <a:srgbClr val="6A368D"/>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63" name="Google Shape;163;p11"/>
          <p:cNvSpPr txBox="1"/>
          <p:nvPr/>
        </p:nvSpPr>
        <p:spPr>
          <a:xfrm>
            <a:off x="795649" y="5620312"/>
            <a:ext cx="104808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rgbClr val="FFFFFF"/>
                </a:solidFill>
                <a:latin typeface="Century Gothic"/>
                <a:ea typeface="Century Gothic"/>
                <a:cs typeface="Century Gothic"/>
                <a:sym typeface="Century Gothic"/>
              </a:rPr>
              <a:t>Consider the key question. First independently, then with a partner. Be ready to feedback. </a:t>
            </a:r>
            <a:endParaRPr b="1">
              <a:solidFill>
                <a:srgbClr val="FFFFFF"/>
              </a:solidFill>
            </a:endParaRPr>
          </a:p>
        </p:txBody>
      </p:sp>
      <p:pic>
        <p:nvPicPr>
          <p:cNvPr id="164" name="Google Shape;164;p11"/>
          <p:cNvPicPr preferRelativeResize="0"/>
          <p:nvPr/>
        </p:nvPicPr>
        <p:blipFill rotWithShape="1">
          <a:blip r:embed="rId3">
            <a:alphaModFix/>
          </a:blip>
          <a:srcRect l="7069" t="8000" r="10134" b="65128"/>
          <a:stretch/>
        </p:blipFill>
        <p:spPr>
          <a:xfrm>
            <a:off x="25" y="1147000"/>
            <a:ext cx="12192000" cy="4174200"/>
          </a:xfrm>
          <a:prstGeom prst="rect">
            <a:avLst/>
          </a:prstGeom>
          <a:noFill/>
          <a:ln>
            <a:solidFill>
              <a:schemeClr val="tx1"/>
            </a:solidFill>
          </a:ln>
        </p:spPr>
      </p:pic>
      <p:sp>
        <p:nvSpPr>
          <p:cNvPr id="165" name="Google Shape;165;p11"/>
          <p:cNvSpPr/>
          <p:nvPr/>
        </p:nvSpPr>
        <p:spPr>
          <a:xfrm>
            <a:off x="4695618" y="2023147"/>
            <a:ext cx="2800800" cy="206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Why is the</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UDHR not yet</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fully </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successful?</a:t>
            </a:r>
            <a:endParaRPr sz="3200" b="0" cap="none">
              <a:solidFill>
                <a:schemeClr val="dk1"/>
              </a:solidFill>
              <a:latin typeface="Century Gothic"/>
              <a:ea typeface="Century Gothic"/>
              <a:cs typeface="Century Gothic"/>
              <a:sym typeface="Century Gothic"/>
            </a:endParaRPr>
          </a:p>
        </p:txBody>
      </p:sp>
      <p:sp>
        <p:nvSpPr>
          <p:cNvPr id="166" name="Google Shape;166;p11"/>
          <p:cNvSpPr/>
          <p:nvPr/>
        </p:nvSpPr>
        <p:spPr>
          <a:xfrm>
            <a:off x="8823515" y="2695440"/>
            <a:ext cx="25956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Think about </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It (2 mins)</a:t>
            </a:r>
            <a:endParaRPr sz="3200" b="0" cap="none">
              <a:solidFill>
                <a:schemeClr val="dk1"/>
              </a:solidFill>
              <a:latin typeface="Century Gothic"/>
              <a:ea typeface="Century Gothic"/>
              <a:cs typeface="Century Gothic"/>
              <a:sym typeface="Century Gothic"/>
            </a:endParaRPr>
          </a:p>
        </p:txBody>
      </p:sp>
      <p:sp>
        <p:nvSpPr>
          <p:cNvPr id="167" name="Google Shape;167;p11"/>
          <p:cNvSpPr/>
          <p:nvPr/>
        </p:nvSpPr>
        <p:spPr>
          <a:xfrm>
            <a:off x="419104" y="2269411"/>
            <a:ext cx="3374700" cy="1569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Discuss with the </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person next </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to you (3 mins)</a:t>
            </a:r>
            <a:endParaRPr sz="3200" b="0" cap="none">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72"/>
        <p:cNvGrpSpPr/>
        <p:nvPr/>
      </p:nvGrpSpPr>
      <p:grpSpPr>
        <a:xfrm>
          <a:off x="0" y="0"/>
          <a:ext cx="0" cy="0"/>
          <a:chOff x="0" y="0"/>
          <a:chExt cx="0" cy="0"/>
        </a:xfrm>
      </p:grpSpPr>
      <p:pic>
        <p:nvPicPr>
          <p:cNvPr id="173" name="Google Shape;173;p12"/>
          <p:cNvPicPr preferRelativeResize="0"/>
          <p:nvPr/>
        </p:nvPicPr>
        <p:blipFill rotWithShape="1">
          <a:blip r:embed="rId3">
            <a:alphaModFix/>
          </a:blip>
          <a:srcRect l="7069" t="8000" r="10134" b="65128"/>
          <a:stretch/>
        </p:blipFill>
        <p:spPr>
          <a:xfrm>
            <a:off x="0" y="751075"/>
            <a:ext cx="12384150" cy="4627499"/>
          </a:xfrm>
          <a:prstGeom prst="rect">
            <a:avLst/>
          </a:prstGeom>
          <a:noFill/>
          <a:ln>
            <a:solidFill>
              <a:schemeClr val="tx1"/>
            </a:solidFill>
          </a:ln>
        </p:spPr>
      </p:pic>
      <p:sp>
        <p:nvSpPr>
          <p:cNvPr id="174" name="Google Shape;174;p12"/>
          <p:cNvSpPr/>
          <p:nvPr/>
        </p:nvSpPr>
        <p:spPr>
          <a:xfrm>
            <a:off x="4635730" y="1943509"/>
            <a:ext cx="2800800" cy="206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Why is the</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UDHR not yet</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fully </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successful?</a:t>
            </a:r>
            <a:endParaRPr sz="3200" b="0" cap="none">
              <a:solidFill>
                <a:schemeClr val="dk1"/>
              </a:solidFill>
              <a:latin typeface="Century Gothic"/>
              <a:ea typeface="Century Gothic"/>
              <a:cs typeface="Century Gothic"/>
              <a:sym typeface="Century Gothic"/>
            </a:endParaRPr>
          </a:p>
        </p:txBody>
      </p:sp>
      <p:sp>
        <p:nvSpPr>
          <p:cNvPr id="175" name="Google Shape;175;p12"/>
          <p:cNvSpPr/>
          <p:nvPr/>
        </p:nvSpPr>
        <p:spPr>
          <a:xfrm>
            <a:off x="8730190" y="2291890"/>
            <a:ext cx="25956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Think about </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It (2 mins)</a:t>
            </a:r>
            <a:endParaRPr sz="3200" b="0" cap="none">
              <a:solidFill>
                <a:schemeClr val="dk1"/>
              </a:solidFill>
              <a:latin typeface="Century Gothic"/>
              <a:ea typeface="Century Gothic"/>
              <a:cs typeface="Century Gothic"/>
              <a:sym typeface="Century Gothic"/>
            </a:endParaRPr>
          </a:p>
        </p:txBody>
      </p:sp>
      <p:sp>
        <p:nvSpPr>
          <p:cNvPr id="176" name="Google Shape;176;p12"/>
          <p:cNvSpPr/>
          <p:nvPr/>
        </p:nvSpPr>
        <p:spPr>
          <a:xfrm>
            <a:off x="541379" y="2045711"/>
            <a:ext cx="3374700" cy="1569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Discuss with the </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person next </a:t>
            </a:r>
            <a:endParaRPr/>
          </a:p>
          <a:p>
            <a:pPr marL="0" marR="0" lvl="0" indent="0" algn="ctr" rtl="0">
              <a:spcBef>
                <a:spcPts val="0"/>
              </a:spcBef>
              <a:spcAft>
                <a:spcPts val="0"/>
              </a:spcAft>
              <a:buNone/>
            </a:pPr>
            <a:r>
              <a:rPr lang="en-GB" sz="3200">
                <a:solidFill>
                  <a:schemeClr val="dk1"/>
                </a:solidFill>
                <a:latin typeface="Century Gothic"/>
                <a:ea typeface="Century Gothic"/>
                <a:cs typeface="Century Gothic"/>
                <a:sym typeface="Century Gothic"/>
              </a:rPr>
              <a:t>to you (3 mins)</a:t>
            </a:r>
            <a:endParaRPr sz="3200" b="0" cap="none">
              <a:solidFill>
                <a:schemeClr val="dk1"/>
              </a:solidFill>
              <a:latin typeface="Century Gothic"/>
              <a:ea typeface="Century Gothic"/>
              <a:cs typeface="Century Gothic"/>
              <a:sym typeface="Century Gothic"/>
            </a:endParaRPr>
          </a:p>
        </p:txBody>
      </p:sp>
      <p:pic>
        <p:nvPicPr>
          <p:cNvPr id="177" name="Google Shape;177;p12"/>
          <p:cNvPicPr preferRelativeResize="0"/>
          <p:nvPr/>
        </p:nvPicPr>
        <p:blipFill rotWithShape="1">
          <a:blip r:embed="rId4">
            <a:alphaModFix/>
          </a:blip>
          <a:srcRect l="9926" r="10065"/>
          <a:stretch/>
        </p:blipFill>
        <p:spPr>
          <a:xfrm>
            <a:off x="866222" y="3830844"/>
            <a:ext cx="10459556" cy="28495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82"/>
        <p:cNvGrpSpPr/>
        <p:nvPr/>
      </p:nvGrpSpPr>
      <p:grpSpPr>
        <a:xfrm>
          <a:off x="0" y="0"/>
          <a:ext cx="0" cy="0"/>
          <a:chOff x="0" y="0"/>
          <a:chExt cx="0" cy="0"/>
        </a:xfrm>
      </p:grpSpPr>
      <p:sp>
        <p:nvSpPr>
          <p:cNvPr id="183" name="Google Shape;183;p13"/>
          <p:cNvSpPr/>
          <p:nvPr/>
        </p:nvSpPr>
        <p:spPr>
          <a:xfrm>
            <a:off x="340225" y="411850"/>
            <a:ext cx="11502300" cy="6155700"/>
          </a:xfrm>
          <a:prstGeom prst="roundRect">
            <a:avLst>
              <a:gd name="adj" fmla="val 8196"/>
            </a:avLst>
          </a:prstGeom>
          <a:solidFill>
            <a:srgbClr val="6A368D"/>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txBox="1"/>
          <p:nvPr/>
        </p:nvSpPr>
        <p:spPr>
          <a:xfrm>
            <a:off x="680425" y="859500"/>
            <a:ext cx="10900500" cy="537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FFFFFF"/>
                </a:solidFill>
                <a:latin typeface="Century Gothic"/>
                <a:ea typeface="Century Gothic"/>
                <a:cs typeface="Century Gothic"/>
                <a:sym typeface="Century Gothic"/>
              </a:rPr>
              <a:t>Inconsistencies of the UDHR</a:t>
            </a:r>
            <a:endParaRPr sz="4800">
              <a:solidFill>
                <a:srgbClr val="FFFFFF"/>
              </a:solidFill>
            </a:endParaRPr>
          </a:p>
          <a:p>
            <a:pPr marL="0" marR="0" lvl="0" indent="0" algn="l" rtl="0">
              <a:spcBef>
                <a:spcPts val="0"/>
              </a:spcBef>
              <a:spcAft>
                <a:spcPts val="0"/>
              </a:spcAft>
              <a:buNone/>
            </a:pPr>
            <a:endParaRPr sz="4400">
              <a:solidFill>
                <a:srgbClr val="FFFFFF"/>
              </a:solidFill>
              <a:latin typeface="Century Gothic"/>
              <a:ea typeface="Century Gothic"/>
              <a:cs typeface="Century Gothic"/>
              <a:sym typeface="Century Gothic"/>
            </a:endParaRPr>
          </a:p>
          <a:p>
            <a:pPr marL="0" marR="0" lvl="0" indent="0" algn="ctr" rtl="0">
              <a:spcBef>
                <a:spcPts val="0"/>
              </a:spcBef>
              <a:spcAft>
                <a:spcPts val="0"/>
              </a:spcAft>
              <a:buNone/>
            </a:pPr>
            <a:r>
              <a:rPr lang="en-GB" sz="3600">
                <a:solidFill>
                  <a:srgbClr val="FFFFFF"/>
                </a:solidFill>
                <a:latin typeface="Century Gothic"/>
                <a:ea typeface="Century Gothic"/>
                <a:cs typeface="Century Gothic"/>
                <a:sym typeface="Century Gothic"/>
              </a:rPr>
              <a:t>When the UDHR was created it was a declaration, not a </a:t>
            </a:r>
            <a:r>
              <a:rPr lang="en-GB" sz="3600" u="sng">
                <a:solidFill>
                  <a:srgbClr val="FFFFFF"/>
                </a:solidFill>
                <a:latin typeface="Century Gothic"/>
                <a:ea typeface="Century Gothic"/>
                <a:cs typeface="Century Gothic"/>
                <a:sym typeface="Century Gothic"/>
              </a:rPr>
              <a:t>legal</a:t>
            </a:r>
            <a:r>
              <a:rPr lang="en-GB" sz="3600">
                <a:solidFill>
                  <a:srgbClr val="FFFFFF"/>
                </a:solidFill>
                <a:latin typeface="Century Gothic"/>
                <a:ea typeface="Century Gothic"/>
                <a:cs typeface="Century Gothic"/>
                <a:sym typeface="Century Gothic"/>
              </a:rPr>
              <a:t> obligation.</a:t>
            </a:r>
            <a:endParaRPr sz="3600">
              <a:solidFill>
                <a:srgbClr val="FFFFFF"/>
              </a:solidFill>
            </a:endParaRPr>
          </a:p>
          <a:p>
            <a:pPr marL="0" marR="0" lvl="0" indent="0" algn="ctr" rtl="0">
              <a:spcBef>
                <a:spcPts val="0"/>
              </a:spcBef>
              <a:spcAft>
                <a:spcPts val="0"/>
              </a:spcAft>
              <a:buNone/>
            </a:pPr>
            <a:endParaRPr sz="3600">
              <a:solidFill>
                <a:srgbClr val="FFFFFF"/>
              </a:solidFill>
              <a:latin typeface="Century Gothic"/>
              <a:ea typeface="Century Gothic"/>
              <a:cs typeface="Century Gothic"/>
              <a:sym typeface="Century Gothic"/>
            </a:endParaRPr>
          </a:p>
          <a:p>
            <a:pPr marL="0" marR="0" lvl="0" indent="0" algn="ctr" rtl="0">
              <a:spcBef>
                <a:spcPts val="0"/>
              </a:spcBef>
              <a:spcAft>
                <a:spcPts val="0"/>
              </a:spcAft>
              <a:buNone/>
            </a:pPr>
            <a:r>
              <a:rPr lang="en-GB" sz="3600">
                <a:solidFill>
                  <a:srgbClr val="FFFFFF"/>
                </a:solidFill>
                <a:latin typeface="Century Gothic"/>
                <a:ea typeface="Century Gothic"/>
                <a:cs typeface="Century Gothic"/>
                <a:sym typeface="Century Gothic"/>
              </a:rPr>
              <a:t>Therefore, its success is </a:t>
            </a:r>
            <a:r>
              <a:rPr lang="en-GB" sz="3600" u="sng">
                <a:solidFill>
                  <a:srgbClr val="FFFFFF"/>
                </a:solidFill>
                <a:latin typeface="Century Gothic"/>
                <a:ea typeface="Century Gothic"/>
                <a:cs typeface="Century Gothic"/>
                <a:sym typeface="Century Gothic"/>
              </a:rPr>
              <a:t>dependent</a:t>
            </a:r>
            <a:r>
              <a:rPr lang="en-GB" sz="3600">
                <a:solidFill>
                  <a:srgbClr val="FFFFFF"/>
                </a:solidFill>
                <a:latin typeface="Century Gothic"/>
                <a:ea typeface="Century Gothic"/>
                <a:cs typeface="Century Gothic"/>
                <a:sym typeface="Century Gothic"/>
              </a:rPr>
              <a:t> on individual governments and global partnerships.</a:t>
            </a:r>
            <a:r>
              <a:rPr lang="en-GB" sz="3600">
                <a:solidFill>
                  <a:schemeClr val="dk1"/>
                </a:solidFill>
                <a:latin typeface="Century Gothic"/>
                <a:ea typeface="Century Gothic"/>
                <a:cs typeface="Century Gothic"/>
                <a:sym typeface="Century Gothic"/>
              </a:rPr>
              <a:t> </a:t>
            </a:r>
            <a:r>
              <a:rPr lang="en-GB" sz="4400">
                <a:solidFill>
                  <a:schemeClr val="dk1"/>
                </a:solidFill>
                <a:latin typeface="Century Gothic"/>
                <a:ea typeface="Century Gothic"/>
                <a:cs typeface="Century Gothic"/>
                <a:sym typeface="Century Gothic"/>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88"/>
        <p:cNvGrpSpPr/>
        <p:nvPr/>
      </p:nvGrpSpPr>
      <p:grpSpPr>
        <a:xfrm>
          <a:off x="0" y="0"/>
          <a:ext cx="0" cy="0"/>
          <a:chOff x="0" y="0"/>
          <a:chExt cx="0" cy="0"/>
        </a:xfrm>
      </p:grpSpPr>
      <p:sp>
        <p:nvSpPr>
          <p:cNvPr id="189" name="Google Shape;189;p14"/>
          <p:cNvSpPr txBox="1"/>
          <p:nvPr/>
        </p:nvSpPr>
        <p:spPr>
          <a:xfrm>
            <a:off x="422031" y="6203852"/>
            <a:ext cx="116621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a:solidFill>
                  <a:schemeClr val="dk1"/>
                </a:solidFill>
                <a:latin typeface="Calibri"/>
                <a:ea typeface="Calibri"/>
                <a:cs typeface="Calibri"/>
                <a:sym typeface="Calibri"/>
                <a:hlinkClick r:id="rId3"/>
              </a:rPr>
              <a:t>https://www.youthforhumanrights.org/what-are-human-rights/universal-declaration-of-human-rights/articles-1-15.html</a:t>
            </a:r>
            <a:endParaRPr sz="1800">
              <a:solidFill>
                <a:schemeClr val="dk1"/>
              </a:solidFill>
              <a:latin typeface="Calibri"/>
              <a:ea typeface="Calibri"/>
              <a:cs typeface="Calibri"/>
              <a:sym typeface="Calibri"/>
            </a:endParaRPr>
          </a:p>
        </p:txBody>
      </p:sp>
      <p:pic>
        <p:nvPicPr>
          <p:cNvPr id="190" name="Google Shape;190;p14"/>
          <p:cNvPicPr preferRelativeResize="0"/>
          <p:nvPr/>
        </p:nvPicPr>
        <p:blipFill rotWithShape="1">
          <a:blip r:embed="rId4">
            <a:alphaModFix/>
          </a:blip>
          <a:srcRect/>
          <a:stretch/>
        </p:blipFill>
        <p:spPr>
          <a:xfrm>
            <a:off x="69875" y="1538349"/>
            <a:ext cx="5354050" cy="3781299"/>
          </a:xfrm>
          <a:prstGeom prst="rect">
            <a:avLst/>
          </a:prstGeom>
          <a:noFill/>
          <a:ln>
            <a:noFill/>
          </a:ln>
        </p:spPr>
      </p:pic>
      <p:sp>
        <p:nvSpPr>
          <p:cNvPr id="191" name="Google Shape;191;p14"/>
          <p:cNvSpPr txBox="1"/>
          <p:nvPr/>
        </p:nvSpPr>
        <p:spPr>
          <a:xfrm>
            <a:off x="5676800" y="1538350"/>
            <a:ext cx="6515400" cy="3781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800" b="1">
                <a:solidFill>
                  <a:srgbClr val="FFFFFF"/>
                </a:solidFill>
                <a:latin typeface="Century Gothic"/>
                <a:ea typeface="Century Gothic"/>
                <a:cs typeface="Century Gothic"/>
                <a:sym typeface="Century Gothic"/>
              </a:rPr>
              <a:t>Use this link to recap on the Universal Declaration of Human Rights. </a:t>
            </a:r>
            <a:endParaRPr sz="3800" b="1">
              <a:solidFill>
                <a:srgbClr val="FFFFFF"/>
              </a:solidFill>
            </a:endParaRPr>
          </a:p>
          <a:p>
            <a:pPr marL="0" marR="0" lvl="0" indent="0" algn="l" rtl="0">
              <a:spcBef>
                <a:spcPts val="0"/>
              </a:spcBef>
              <a:spcAft>
                <a:spcPts val="0"/>
              </a:spcAft>
              <a:buNone/>
            </a:pPr>
            <a:endParaRPr sz="3800" b="1">
              <a:solidFill>
                <a:srgbClr val="FFFFFF"/>
              </a:solidFill>
              <a:latin typeface="Century Gothic"/>
              <a:ea typeface="Century Gothic"/>
              <a:cs typeface="Century Gothic"/>
              <a:sym typeface="Century Gothic"/>
            </a:endParaRPr>
          </a:p>
          <a:p>
            <a:pPr marL="0" marR="0" lvl="0" indent="0" algn="l" rtl="0">
              <a:spcBef>
                <a:spcPts val="0"/>
              </a:spcBef>
              <a:spcAft>
                <a:spcPts val="0"/>
              </a:spcAft>
              <a:buNone/>
            </a:pPr>
            <a:r>
              <a:rPr lang="en-GB" sz="3800" b="1">
                <a:solidFill>
                  <a:srgbClr val="FFFFFF"/>
                </a:solidFill>
                <a:latin typeface="Century Gothic"/>
                <a:ea typeface="Century Gothic"/>
                <a:cs typeface="Century Gothic"/>
                <a:sym typeface="Century Gothic"/>
              </a:rPr>
              <a:t>Can you remember any from the video clip?</a:t>
            </a:r>
            <a:endParaRPr sz="3800" b="1">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96"/>
        <p:cNvGrpSpPr/>
        <p:nvPr/>
      </p:nvGrpSpPr>
      <p:grpSpPr>
        <a:xfrm>
          <a:off x="0" y="0"/>
          <a:ext cx="0" cy="0"/>
          <a:chOff x="0" y="0"/>
          <a:chExt cx="0" cy="0"/>
        </a:xfrm>
      </p:grpSpPr>
      <p:graphicFrame>
        <p:nvGraphicFramePr>
          <p:cNvPr id="197" name="Google Shape;197;p15"/>
          <p:cNvGraphicFramePr/>
          <p:nvPr/>
        </p:nvGraphicFramePr>
        <p:xfrm>
          <a:off x="659783" y="894563"/>
          <a:ext cx="10562925" cy="5650300"/>
        </p:xfrm>
        <a:graphic>
          <a:graphicData uri="http://schemas.openxmlformats.org/drawingml/2006/table">
            <a:tbl>
              <a:tblPr firstRow="1" bandRow="1">
                <a:noFill/>
                <a:tableStyleId>{129C7F48-EDC8-46C2-962C-B1FA3BA11031}</a:tableStyleId>
              </a:tblPr>
              <a:tblGrid>
                <a:gridCol w="3520975">
                  <a:extLst>
                    <a:ext uri="{9D8B030D-6E8A-4147-A177-3AD203B41FA5}">
                      <a16:colId xmlns:a16="http://schemas.microsoft.com/office/drawing/2014/main" val="20000"/>
                    </a:ext>
                  </a:extLst>
                </a:gridCol>
                <a:gridCol w="3520975">
                  <a:extLst>
                    <a:ext uri="{9D8B030D-6E8A-4147-A177-3AD203B41FA5}">
                      <a16:colId xmlns:a16="http://schemas.microsoft.com/office/drawing/2014/main" val="20001"/>
                    </a:ext>
                  </a:extLst>
                </a:gridCol>
                <a:gridCol w="3520975">
                  <a:extLst>
                    <a:ext uri="{9D8B030D-6E8A-4147-A177-3AD203B41FA5}">
                      <a16:colId xmlns:a16="http://schemas.microsoft.com/office/drawing/2014/main" val="20002"/>
                    </a:ext>
                  </a:extLst>
                </a:gridCol>
              </a:tblGrid>
              <a:tr h="2844175">
                <a:tc>
                  <a:txBody>
                    <a:bodyPr/>
                    <a:lstStyle/>
                    <a:p>
                      <a:pPr marL="0" marR="0" lvl="0" indent="0" algn="ctr" rtl="0">
                        <a:spcBef>
                          <a:spcPts val="0"/>
                        </a:spcBef>
                        <a:spcAft>
                          <a:spcPts val="0"/>
                        </a:spcAft>
                        <a:buNone/>
                      </a:pPr>
                      <a:endParaRPr sz="2400" b="0" u="none" strike="noStrike" cap="none">
                        <a:solidFill>
                          <a:schemeClr val="dk1"/>
                        </a:solidFill>
                        <a:highlight>
                          <a:srgbClr val="C0C0C0"/>
                        </a:highlight>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0" u="none" strike="noStrike" cap="none">
                        <a:solidFill>
                          <a:schemeClr val="dk1"/>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0" u="none" strike="noStrike" cap="none">
                        <a:solidFill>
                          <a:schemeClr val="dk1"/>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806125">
                <a:tc>
                  <a:txBody>
                    <a:bodyPr/>
                    <a:lstStyle/>
                    <a:p>
                      <a:pPr marL="0" marR="0" lvl="0" indent="0" algn="ctr" rtl="0">
                        <a:spcBef>
                          <a:spcPts val="0"/>
                        </a:spcBef>
                        <a:spcAft>
                          <a:spcPts val="0"/>
                        </a:spcAft>
                        <a:buNone/>
                      </a:pPr>
                      <a:endParaRPr sz="3200" b="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0" u="none" strike="noStrike" cap="none" dirty="0">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98" name="Google Shape;198;p15"/>
          <p:cNvSpPr/>
          <p:nvPr/>
        </p:nvSpPr>
        <p:spPr>
          <a:xfrm>
            <a:off x="4921977" y="509828"/>
            <a:ext cx="1644900" cy="58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dk1"/>
                </a:solidFill>
                <a:highlight>
                  <a:srgbClr val="FFFF00"/>
                </a:highlight>
                <a:latin typeface="Century Gothic"/>
                <a:ea typeface="Century Gothic"/>
                <a:cs typeface="Century Gothic"/>
                <a:sym typeface="Century Gothic"/>
              </a:rPr>
              <a:t>Articles</a:t>
            </a:r>
            <a:endParaRPr sz="3200" b="1" cap="none">
              <a:solidFill>
                <a:schemeClr val="dk1"/>
              </a:solidFill>
              <a:highlight>
                <a:srgbClr val="FFFF00"/>
              </a:highlight>
              <a:latin typeface="Century Gothic"/>
              <a:ea typeface="Century Gothic"/>
              <a:cs typeface="Century Gothic"/>
              <a:sym typeface="Century Gothic"/>
            </a:endParaRPr>
          </a:p>
        </p:txBody>
      </p:sp>
      <p:pic>
        <p:nvPicPr>
          <p:cNvPr id="200" name="Google Shape;200;p15"/>
          <p:cNvPicPr preferRelativeResize="0"/>
          <p:nvPr/>
        </p:nvPicPr>
        <p:blipFill rotWithShape="1">
          <a:blip r:embed="rId3">
            <a:alphaModFix/>
          </a:blip>
          <a:srcRect/>
          <a:stretch/>
        </p:blipFill>
        <p:spPr>
          <a:xfrm>
            <a:off x="723451" y="959685"/>
            <a:ext cx="3458584" cy="2711362"/>
          </a:xfrm>
          <a:prstGeom prst="rect">
            <a:avLst/>
          </a:prstGeom>
          <a:noFill/>
          <a:ln>
            <a:noFill/>
          </a:ln>
        </p:spPr>
      </p:pic>
      <p:pic>
        <p:nvPicPr>
          <p:cNvPr id="201" name="Google Shape;201;p15"/>
          <p:cNvPicPr preferRelativeResize="0"/>
          <p:nvPr/>
        </p:nvPicPr>
        <p:blipFill rotWithShape="1">
          <a:blip r:embed="rId4">
            <a:alphaModFix/>
          </a:blip>
          <a:srcRect/>
          <a:stretch/>
        </p:blipFill>
        <p:spPr>
          <a:xfrm>
            <a:off x="4245702" y="959685"/>
            <a:ext cx="3458583" cy="2711362"/>
          </a:xfrm>
          <a:prstGeom prst="rect">
            <a:avLst/>
          </a:prstGeom>
          <a:noFill/>
          <a:ln>
            <a:noFill/>
          </a:ln>
        </p:spPr>
      </p:pic>
      <p:pic>
        <p:nvPicPr>
          <p:cNvPr id="202" name="Google Shape;202;p15"/>
          <p:cNvPicPr preferRelativeResize="0"/>
          <p:nvPr/>
        </p:nvPicPr>
        <p:blipFill rotWithShape="1">
          <a:blip r:embed="rId5">
            <a:alphaModFix/>
          </a:blip>
          <a:srcRect b="5256"/>
          <a:stretch/>
        </p:blipFill>
        <p:spPr>
          <a:xfrm>
            <a:off x="7767952" y="981945"/>
            <a:ext cx="3454756" cy="2711362"/>
          </a:xfrm>
          <a:prstGeom prst="rect">
            <a:avLst/>
          </a:prstGeom>
          <a:noFill/>
          <a:ln>
            <a:noFill/>
          </a:ln>
        </p:spPr>
      </p:pic>
      <p:pic>
        <p:nvPicPr>
          <p:cNvPr id="203" name="Google Shape;203;p15"/>
          <p:cNvPicPr preferRelativeResize="0"/>
          <p:nvPr/>
        </p:nvPicPr>
        <p:blipFill rotWithShape="1">
          <a:blip r:embed="rId6">
            <a:alphaModFix/>
          </a:blip>
          <a:srcRect/>
          <a:stretch/>
        </p:blipFill>
        <p:spPr>
          <a:xfrm>
            <a:off x="723451" y="3921373"/>
            <a:ext cx="3351008" cy="2436759"/>
          </a:xfrm>
          <a:prstGeom prst="rect">
            <a:avLst/>
          </a:prstGeom>
          <a:noFill/>
          <a:ln>
            <a:noFill/>
          </a:ln>
        </p:spPr>
      </p:pic>
      <p:pic>
        <p:nvPicPr>
          <p:cNvPr id="204" name="Google Shape;204;p15"/>
          <p:cNvPicPr preferRelativeResize="0"/>
          <p:nvPr/>
        </p:nvPicPr>
        <p:blipFill rotWithShape="1">
          <a:blip r:embed="rId7">
            <a:alphaModFix/>
          </a:blip>
          <a:srcRect l="11535" r="10211"/>
          <a:stretch/>
        </p:blipFill>
        <p:spPr>
          <a:xfrm>
            <a:off x="4245702" y="3841148"/>
            <a:ext cx="3351008" cy="2703715"/>
          </a:xfrm>
          <a:prstGeom prst="rect">
            <a:avLst/>
          </a:prstGeom>
          <a:noFill/>
          <a:ln>
            <a:noFill/>
          </a:ln>
        </p:spPr>
      </p:pic>
      <p:pic>
        <p:nvPicPr>
          <p:cNvPr id="205" name="Google Shape;205;p15"/>
          <p:cNvPicPr preferRelativeResize="0"/>
          <p:nvPr/>
        </p:nvPicPr>
        <p:blipFill rotWithShape="1">
          <a:blip r:embed="rId8">
            <a:alphaModFix/>
          </a:blip>
          <a:srcRect t="50000" b="7673"/>
          <a:stretch/>
        </p:blipFill>
        <p:spPr>
          <a:xfrm>
            <a:off x="7767951" y="3841148"/>
            <a:ext cx="3414677" cy="2703715"/>
          </a:xfrm>
          <a:prstGeom prst="rect">
            <a:avLst/>
          </a:prstGeom>
          <a:noFill/>
          <a:ln>
            <a:noFill/>
          </a:ln>
        </p:spPr>
      </p:pic>
      <p:sp>
        <p:nvSpPr>
          <p:cNvPr id="199" name="Google Shape;199;p15"/>
          <p:cNvSpPr txBox="1"/>
          <p:nvPr/>
        </p:nvSpPr>
        <p:spPr>
          <a:xfrm>
            <a:off x="154745" y="6358132"/>
            <a:ext cx="120372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dk1"/>
                </a:solidFill>
                <a:highlight>
                  <a:srgbClr val="FFFF00"/>
                </a:highlight>
                <a:latin typeface="Century Gothic"/>
                <a:ea typeface="Century Gothic"/>
                <a:cs typeface="Century Gothic"/>
                <a:sym typeface="Century Gothic"/>
              </a:rPr>
              <a:t>Can you guess the Human Rights?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210"/>
        <p:cNvGrpSpPr/>
        <p:nvPr/>
      </p:nvGrpSpPr>
      <p:grpSpPr>
        <a:xfrm>
          <a:off x="0" y="0"/>
          <a:ext cx="0" cy="0"/>
          <a:chOff x="0" y="0"/>
          <a:chExt cx="0" cy="0"/>
        </a:xfrm>
      </p:grpSpPr>
      <p:graphicFrame>
        <p:nvGraphicFramePr>
          <p:cNvPr id="211" name="Google Shape;211;p16"/>
          <p:cNvGraphicFramePr/>
          <p:nvPr/>
        </p:nvGraphicFramePr>
        <p:xfrm>
          <a:off x="471771" y="996975"/>
          <a:ext cx="10912600" cy="5458150"/>
        </p:xfrm>
        <a:graphic>
          <a:graphicData uri="http://schemas.openxmlformats.org/drawingml/2006/table">
            <a:tbl>
              <a:tblPr firstRow="1" bandRow="1">
                <a:noFill/>
                <a:tableStyleId>{129C7F48-EDC8-46C2-962C-B1FA3BA11031}</a:tableStyleId>
              </a:tblPr>
              <a:tblGrid>
                <a:gridCol w="3567550">
                  <a:extLst>
                    <a:ext uri="{9D8B030D-6E8A-4147-A177-3AD203B41FA5}">
                      <a16:colId xmlns:a16="http://schemas.microsoft.com/office/drawing/2014/main" val="20000"/>
                    </a:ext>
                  </a:extLst>
                </a:gridCol>
                <a:gridCol w="3567550">
                  <a:extLst>
                    <a:ext uri="{9D8B030D-6E8A-4147-A177-3AD203B41FA5}">
                      <a16:colId xmlns:a16="http://schemas.microsoft.com/office/drawing/2014/main" val="20001"/>
                    </a:ext>
                  </a:extLst>
                </a:gridCol>
                <a:gridCol w="3777500">
                  <a:extLst>
                    <a:ext uri="{9D8B030D-6E8A-4147-A177-3AD203B41FA5}">
                      <a16:colId xmlns:a16="http://schemas.microsoft.com/office/drawing/2014/main" val="20002"/>
                    </a:ext>
                  </a:extLst>
                </a:gridCol>
              </a:tblGrid>
              <a:tr h="2747450">
                <a:tc>
                  <a:txBody>
                    <a:bodyPr/>
                    <a:lstStyle/>
                    <a:p>
                      <a:pPr marL="0" marR="0" lvl="0" indent="0" algn="ctr" rtl="0">
                        <a:spcBef>
                          <a:spcPts val="0"/>
                        </a:spcBef>
                        <a:spcAft>
                          <a:spcPts val="0"/>
                        </a:spcAft>
                        <a:buNone/>
                      </a:pPr>
                      <a:endParaRPr sz="2400" b="0" u="none" strike="noStrike" cap="none">
                        <a:solidFill>
                          <a:schemeClr val="dk1"/>
                        </a:solidFill>
                        <a:highlight>
                          <a:srgbClr val="C0C0C0"/>
                        </a:highlight>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0" u="none" strike="noStrike" cap="none">
                        <a:solidFill>
                          <a:schemeClr val="dk1"/>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0" u="none" strike="noStrike" cap="none">
                        <a:solidFill>
                          <a:schemeClr val="dk1"/>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710700">
                <a:tc>
                  <a:txBody>
                    <a:bodyPr/>
                    <a:lstStyle/>
                    <a:p>
                      <a:pPr marL="0" marR="0" lvl="0" indent="0" algn="ctr" rtl="0">
                        <a:spcBef>
                          <a:spcPts val="0"/>
                        </a:spcBef>
                        <a:spcAft>
                          <a:spcPts val="0"/>
                        </a:spcAft>
                        <a:buNone/>
                      </a:pPr>
                      <a:endParaRPr sz="3200" b="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212" name="Google Shape;212;p16"/>
          <p:cNvSpPr/>
          <p:nvPr/>
        </p:nvSpPr>
        <p:spPr>
          <a:xfrm>
            <a:off x="5105577" y="534153"/>
            <a:ext cx="1644900" cy="58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dk1"/>
                </a:solidFill>
                <a:highlight>
                  <a:srgbClr val="FFFF00"/>
                </a:highlight>
                <a:latin typeface="Century Gothic"/>
                <a:ea typeface="Century Gothic"/>
                <a:cs typeface="Century Gothic"/>
                <a:sym typeface="Century Gothic"/>
              </a:rPr>
              <a:t>Articles</a:t>
            </a:r>
            <a:endParaRPr sz="3200" b="1" cap="none">
              <a:solidFill>
                <a:schemeClr val="dk1"/>
              </a:solidFill>
              <a:highlight>
                <a:srgbClr val="FFFF00"/>
              </a:highlight>
              <a:latin typeface="Century Gothic"/>
              <a:ea typeface="Century Gothic"/>
              <a:cs typeface="Century Gothic"/>
              <a:sym typeface="Century Gothic"/>
            </a:endParaRPr>
          </a:p>
        </p:txBody>
      </p:sp>
      <p:sp>
        <p:nvSpPr>
          <p:cNvPr id="213" name="Google Shape;213;p16"/>
          <p:cNvSpPr txBox="1"/>
          <p:nvPr/>
        </p:nvSpPr>
        <p:spPr>
          <a:xfrm>
            <a:off x="154745" y="6358132"/>
            <a:ext cx="120372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dk1"/>
                </a:solidFill>
                <a:highlight>
                  <a:srgbClr val="FFFF00"/>
                </a:highlight>
                <a:latin typeface="Century Gothic"/>
                <a:ea typeface="Century Gothic"/>
                <a:cs typeface="Century Gothic"/>
                <a:sym typeface="Century Gothic"/>
              </a:rPr>
              <a:t>Look at these UDHR articles. Are they successful? Where are the inconsistencies?</a:t>
            </a:r>
            <a:endParaRPr/>
          </a:p>
        </p:txBody>
      </p:sp>
      <p:pic>
        <p:nvPicPr>
          <p:cNvPr id="214" name="Google Shape;214;p16"/>
          <p:cNvPicPr preferRelativeResize="0"/>
          <p:nvPr/>
        </p:nvPicPr>
        <p:blipFill rotWithShape="1">
          <a:blip r:embed="rId3">
            <a:alphaModFix/>
          </a:blip>
          <a:srcRect/>
          <a:stretch/>
        </p:blipFill>
        <p:spPr>
          <a:xfrm>
            <a:off x="829900" y="1173425"/>
            <a:ext cx="2599950" cy="1632751"/>
          </a:xfrm>
          <a:prstGeom prst="rect">
            <a:avLst/>
          </a:prstGeom>
          <a:noFill/>
          <a:ln>
            <a:noFill/>
          </a:ln>
        </p:spPr>
      </p:pic>
      <p:pic>
        <p:nvPicPr>
          <p:cNvPr id="215" name="Google Shape;215;p16"/>
          <p:cNvPicPr preferRelativeResize="0"/>
          <p:nvPr/>
        </p:nvPicPr>
        <p:blipFill rotWithShape="1">
          <a:blip r:embed="rId4">
            <a:alphaModFix/>
          </a:blip>
          <a:srcRect/>
          <a:stretch/>
        </p:blipFill>
        <p:spPr>
          <a:xfrm>
            <a:off x="4381833" y="1154776"/>
            <a:ext cx="2628516" cy="1750600"/>
          </a:xfrm>
          <a:prstGeom prst="rect">
            <a:avLst/>
          </a:prstGeom>
          <a:noFill/>
          <a:ln>
            <a:noFill/>
          </a:ln>
        </p:spPr>
      </p:pic>
      <p:pic>
        <p:nvPicPr>
          <p:cNvPr id="216" name="Google Shape;216;p16"/>
          <p:cNvPicPr preferRelativeResize="0"/>
          <p:nvPr/>
        </p:nvPicPr>
        <p:blipFill rotWithShape="1">
          <a:blip r:embed="rId5">
            <a:alphaModFix/>
          </a:blip>
          <a:srcRect b="5256"/>
          <a:stretch/>
        </p:blipFill>
        <p:spPr>
          <a:xfrm>
            <a:off x="8229152" y="1173423"/>
            <a:ext cx="2399663" cy="1750600"/>
          </a:xfrm>
          <a:prstGeom prst="rect">
            <a:avLst/>
          </a:prstGeom>
          <a:noFill/>
          <a:ln>
            <a:noFill/>
          </a:ln>
        </p:spPr>
      </p:pic>
      <p:pic>
        <p:nvPicPr>
          <p:cNvPr id="217" name="Google Shape;217;p16"/>
          <p:cNvPicPr preferRelativeResize="0"/>
          <p:nvPr/>
        </p:nvPicPr>
        <p:blipFill rotWithShape="1">
          <a:blip r:embed="rId6">
            <a:alphaModFix/>
          </a:blip>
          <a:srcRect/>
          <a:stretch/>
        </p:blipFill>
        <p:spPr>
          <a:xfrm>
            <a:off x="1035271" y="4522115"/>
            <a:ext cx="2599951" cy="1731550"/>
          </a:xfrm>
          <a:prstGeom prst="rect">
            <a:avLst/>
          </a:prstGeom>
          <a:noFill/>
          <a:ln>
            <a:noFill/>
          </a:ln>
        </p:spPr>
      </p:pic>
      <p:pic>
        <p:nvPicPr>
          <p:cNvPr id="218" name="Google Shape;218;p16"/>
          <p:cNvPicPr preferRelativeResize="0"/>
          <p:nvPr/>
        </p:nvPicPr>
        <p:blipFill rotWithShape="1">
          <a:blip r:embed="rId7">
            <a:alphaModFix/>
          </a:blip>
          <a:srcRect l="11535" r="10211"/>
          <a:stretch/>
        </p:blipFill>
        <p:spPr>
          <a:xfrm>
            <a:off x="4381826" y="4562152"/>
            <a:ext cx="2324326" cy="1651450"/>
          </a:xfrm>
          <a:prstGeom prst="rect">
            <a:avLst/>
          </a:prstGeom>
          <a:noFill/>
          <a:ln>
            <a:noFill/>
          </a:ln>
        </p:spPr>
      </p:pic>
      <p:pic>
        <p:nvPicPr>
          <p:cNvPr id="219" name="Google Shape;219;p16"/>
          <p:cNvPicPr preferRelativeResize="0"/>
          <p:nvPr/>
        </p:nvPicPr>
        <p:blipFill rotWithShape="1">
          <a:blip r:embed="rId8">
            <a:alphaModFix/>
          </a:blip>
          <a:srcRect t="50000" b="7673"/>
          <a:stretch/>
        </p:blipFill>
        <p:spPr>
          <a:xfrm>
            <a:off x="8050351" y="4512571"/>
            <a:ext cx="2757275" cy="1750605"/>
          </a:xfrm>
          <a:prstGeom prst="rect">
            <a:avLst/>
          </a:prstGeom>
          <a:noFill/>
          <a:ln>
            <a:noFill/>
          </a:ln>
        </p:spPr>
      </p:pic>
      <p:sp>
        <p:nvSpPr>
          <p:cNvPr id="220" name="Google Shape;220;p16"/>
          <p:cNvSpPr txBox="1"/>
          <p:nvPr/>
        </p:nvSpPr>
        <p:spPr>
          <a:xfrm>
            <a:off x="956617" y="2941226"/>
            <a:ext cx="27573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entury Gothic"/>
                <a:ea typeface="Century Gothic"/>
                <a:cs typeface="Century Gothic"/>
                <a:sym typeface="Century Gothic"/>
              </a:rPr>
              <a:t>Healthcare</a:t>
            </a:r>
            <a:endParaRPr/>
          </a:p>
        </p:txBody>
      </p:sp>
      <p:sp>
        <p:nvSpPr>
          <p:cNvPr id="221" name="Google Shape;221;p16"/>
          <p:cNvSpPr txBox="1"/>
          <p:nvPr/>
        </p:nvSpPr>
        <p:spPr>
          <a:xfrm>
            <a:off x="4317455" y="2941213"/>
            <a:ext cx="27573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entury Gothic"/>
                <a:ea typeface="Century Gothic"/>
                <a:cs typeface="Century Gothic"/>
                <a:sym typeface="Century Gothic"/>
              </a:rPr>
              <a:t>Education</a:t>
            </a:r>
            <a:endParaRPr/>
          </a:p>
        </p:txBody>
      </p:sp>
      <p:sp>
        <p:nvSpPr>
          <p:cNvPr id="222" name="Google Shape;222;p16"/>
          <p:cNvSpPr txBox="1"/>
          <p:nvPr/>
        </p:nvSpPr>
        <p:spPr>
          <a:xfrm>
            <a:off x="7473589" y="3050524"/>
            <a:ext cx="39108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entury Gothic"/>
                <a:ea typeface="Century Gothic"/>
                <a:cs typeface="Century Gothic"/>
                <a:sym typeface="Century Gothic"/>
              </a:rPr>
              <a:t>Thought &amp; expression</a:t>
            </a:r>
            <a:endParaRPr/>
          </a:p>
        </p:txBody>
      </p:sp>
      <p:sp>
        <p:nvSpPr>
          <p:cNvPr id="223" name="Google Shape;223;p16"/>
          <p:cNvSpPr txBox="1"/>
          <p:nvPr/>
        </p:nvSpPr>
        <p:spPr>
          <a:xfrm>
            <a:off x="956609" y="3894451"/>
            <a:ext cx="27573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entury Gothic"/>
                <a:ea typeface="Century Gothic"/>
                <a:cs typeface="Century Gothic"/>
                <a:sym typeface="Century Gothic"/>
              </a:rPr>
              <a:t>Religion</a:t>
            </a:r>
            <a:endParaRPr/>
          </a:p>
        </p:txBody>
      </p:sp>
      <p:sp>
        <p:nvSpPr>
          <p:cNvPr id="224" name="Google Shape;224;p16"/>
          <p:cNvSpPr txBox="1"/>
          <p:nvPr/>
        </p:nvSpPr>
        <p:spPr>
          <a:xfrm>
            <a:off x="4444475" y="3894434"/>
            <a:ext cx="27573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entury Gothic"/>
                <a:ea typeface="Century Gothic"/>
                <a:cs typeface="Century Gothic"/>
                <a:sym typeface="Century Gothic"/>
              </a:rPr>
              <a:t>Fair &amp; just law</a:t>
            </a:r>
            <a:endParaRPr/>
          </a:p>
        </p:txBody>
      </p:sp>
      <p:sp>
        <p:nvSpPr>
          <p:cNvPr id="225" name="Google Shape;225;p16"/>
          <p:cNvSpPr txBox="1"/>
          <p:nvPr/>
        </p:nvSpPr>
        <p:spPr>
          <a:xfrm>
            <a:off x="7839236" y="3894408"/>
            <a:ext cx="31794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entury Gothic"/>
                <a:ea typeface="Century Gothic"/>
                <a:cs typeface="Century Gothic"/>
                <a:sym typeface="Century Gothic"/>
              </a:rPr>
              <a:t>Free from slavery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230"/>
        <p:cNvGrpSpPr/>
        <p:nvPr/>
      </p:nvGrpSpPr>
      <p:grpSpPr>
        <a:xfrm>
          <a:off x="0" y="0"/>
          <a:ext cx="0" cy="0"/>
          <a:chOff x="0" y="0"/>
          <a:chExt cx="0" cy="0"/>
        </a:xfrm>
      </p:grpSpPr>
      <p:sp>
        <p:nvSpPr>
          <p:cNvPr id="231" name="Google Shape;231;p17"/>
          <p:cNvSpPr/>
          <p:nvPr/>
        </p:nvSpPr>
        <p:spPr>
          <a:xfrm>
            <a:off x="558950" y="1449775"/>
            <a:ext cx="11042400" cy="2095800"/>
          </a:xfrm>
          <a:prstGeom prst="roundRect">
            <a:avLst>
              <a:gd name="adj" fmla="val 16667"/>
            </a:avLst>
          </a:prstGeom>
          <a:solidFill>
            <a:srgbClr val="6A368D"/>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txBox="1">
            <a:spLocks noGrp="1"/>
          </p:cNvSpPr>
          <p:nvPr>
            <p:ph type="title"/>
          </p:nvPr>
        </p:nvSpPr>
        <p:spPr>
          <a:xfrm>
            <a:off x="663750" y="1606975"/>
            <a:ext cx="10637400" cy="2095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entury Gothic"/>
              <a:buNone/>
            </a:pPr>
            <a:r>
              <a:rPr lang="en-GB" sz="3200" b="1">
                <a:solidFill>
                  <a:srgbClr val="FFFFFF"/>
                </a:solidFill>
                <a:latin typeface="Century Gothic"/>
                <a:ea typeface="Century Gothic"/>
                <a:cs typeface="Century Gothic"/>
                <a:sym typeface="Century Gothic"/>
              </a:rPr>
              <a:t>UK success?</a:t>
            </a:r>
            <a:br>
              <a:rPr lang="en-GB" sz="3200" b="1">
                <a:solidFill>
                  <a:srgbClr val="FFFFFF"/>
                </a:solidFill>
                <a:latin typeface="Century Gothic"/>
                <a:ea typeface="Century Gothic"/>
                <a:cs typeface="Century Gothic"/>
                <a:sym typeface="Century Gothic"/>
              </a:rPr>
            </a:br>
            <a:r>
              <a:rPr lang="en-GB" sz="3200">
                <a:solidFill>
                  <a:srgbClr val="FFFFFF"/>
                </a:solidFill>
                <a:latin typeface="Century Gothic"/>
                <a:ea typeface="Century Gothic"/>
                <a:cs typeface="Century Gothic"/>
                <a:sym typeface="Century Gothic"/>
              </a:rPr>
              <a:t>How successful is each article? Draw a line to the place on the arrow that you feel is most justified. Try to use real life examples when justifying your choice.</a:t>
            </a:r>
            <a:r>
              <a:rPr lang="en-GB" sz="3200">
                <a:latin typeface="Century Gothic"/>
                <a:ea typeface="Century Gothic"/>
                <a:cs typeface="Century Gothic"/>
                <a:sym typeface="Century Gothic"/>
              </a:rPr>
              <a:t> </a:t>
            </a:r>
            <a:br>
              <a:rPr lang="en-GB">
                <a:latin typeface="Century Gothic"/>
                <a:ea typeface="Century Gothic"/>
                <a:cs typeface="Century Gothic"/>
                <a:sym typeface="Century Gothic"/>
              </a:rPr>
            </a:br>
            <a:endParaRPr>
              <a:latin typeface="Century Gothic"/>
              <a:ea typeface="Century Gothic"/>
              <a:cs typeface="Century Gothic"/>
              <a:sym typeface="Century Gothic"/>
            </a:endParaRPr>
          </a:p>
        </p:txBody>
      </p:sp>
      <p:cxnSp>
        <p:nvCxnSpPr>
          <p:cNvPr id="233" name="Google Shape;233;p17"/>
          <p:cNvCxnSpPr/>
          <p:nvPr/>
        </p:nvCxnSpPr>
        <p:spPr>
          <a:xfrm>
            <a:off x="311115" y="4247257"/>
            <a:ext cx="11290200" cy="0"/>
          </a:xfrm>
          <a:prstGeom prst="straightConnector1">
            <a:avLst/>
          </a:prstGeom>
          <a:noFill/>
          <a:ln w="76200" cap="flat" cmpd="sng">
            <a:solidFill>
              <a:schemeClr val="dk1"/>
            </a:solidFill>
            <a:prstDash val="solid"/>
            <a:miter lim="800000"/>
            <a:headEnd type="triangle" w="med" len="med"/>
            <a:tailEnd type="triangle" w="med" len="med"/>
          </a:ln>
        </p:spPr>
      </p:cxnSp>
      <p:pic>
        <p:nvPicPr>
          <p:cNvPr id="234" name="Google Shape;234;p17"/>
          <p:cNvPicPr preferRelativeResize="0"/>
          <p:nvPr/>
        </p:nvPicPr>
        <p:blipFill rotWithShape="1">
          <a:blip r:embed="rId3">
            <a:alphaModFix/>
          </a:blip>
          <a:srcRect/>
          <a:stretch/>
        </p:blipFill>
        <p:spPr>
          <a:xfrm>
            <a:off x="83590" y="5513151"/>
            <a:ext cx="1978801" cy="1238457"/>
          </a:xfrm>
          <a:prstGeom prst="rect">
            <a:avLst/>
          </a:prstGeom>
          <a:noFill/>
          <a:ln>
            <a:noFill/>
          </a:ln>
        </p:spPr>
      </p:pic>
      <p:pic>
        <p:nvPicPr>
          <p:cNvPr id="235" name="Google Shape;235;p17"/>
          <p:cNvPicPr preferRelativeResize="0"/>
          <p:nvPr/>
        </p:nvPicPr>
        <p:blipFill rotWithShape="1">
          <a:blip r:embed="rId4">
            <a:alphaModFix/>
          </a:blip>
          <a:srcRect/>
          <a:stretch/>
        </p:blipFill>
        <p:spPr>
          <a:xfrm>
            <a:off x="2125699" y="5561519"/>
            <a:ext cx="1847095" cy="1231396"/>
          </a:xfrm>
          <a:prstGeom prst="rect">
            <a:avLst/>
          </a:prstGeom>
          <a:noFill/>
          <a:ln>
            <a:noFill/>
          </a:ln>
        </p:spPr>
      </p:pic>
      <p:pic>
        <p:nvPicPr>
          <p:cNvPr id="236" name="Google Shape;236;p17"/>
          <p:cNvPicPr preferRelativeResize="0"/>
          <p:nvPr/>
        </p:nvPicPr>
        <p:blipFill rotWithShape="1">
          <a:blip r:embed="rId5">
            <a:alphaModFix/>
          </a:blip>
          <a:srcRect/>
          <a:stretch/>
        </p:blipFill>
        <p:spPr>
          <a:xfrm>
            <a:off x="4036102" y="5547267"/>
            <a:ext cx="1729756" cy="1259210"/>
          </a:xfrm>
          <a:prstGeom prst="rect">
            <a:avLst/>
          </a:prstGeom>
          <a:noFill/>
          <a:ln>
            <a:noFill/>
          </a:ln>
        </p:spPr>
      </p:pic>
      <p:pic>
        <p:nvPicPr>
          <p:cNvPr id="237" name="Google Shape;237;p17"/>
          <p:cNvPicPr preferRelativeResize="0"/>
          <p:nvPr/>
        </p:nvPicPr>
        <p:blipFill rotWithShape="1">
          <a:blip r:embed="rId6">
            <a:alphaModFix/>
          </a:blip>
          <a:srcRect/>
          <a:stretch/>
        </p:blipFill>
        <p:spPr>
          <a:xfrm>
            <a:off x="5829166" y="5523228"/>
            <a:ext cx="2046866" cy="1362136"/>
          </a:xfrm>
          <a:prstGeom prst="rect">
            <a:avLst/>
          </a:prstGeom>
          <a:noFill/>
          <a:ln>
            <a:noFill/>
          </a:ln>
        </p:spPr>
      </p:pic>
      <p:pic>
        <p:nvPicPr>
          <p:cNvPr id="238" name="Google Shape;238;p17"/>
          <p:cNvPicPr preferRelativeResize="0"/>
          <p:nvPr/>
        </p:nvPicPr>
        <p:blipFill rotWithShape="1">
          <a:blip r:embed="rId7">
            <a:alphaModFix/>
          </a:blip>
          <a:srcRect/>
          <a:stretch/>
        </p:blipFill>
        <p:spPr>
          <a:xfrm>
            <a:off x="7939340" y="5547267"/>
            <a:ext cx="2046866" cy="1338097"/>
          </a:xfrm>
          <a:prstGeom prst="rect">
            <a:avLst/>
          </a:prstGeom>
          <a:noFill/>
          <a:ln>
            <a:noFill/>
          </a:ln>
        </p:spPr>
      </p:pic>
      <p:pic>
        <p:nvPicPr>
          <p:cNvPr id="239" name="Google Shape;239;p17"/>
          <p:cNvPicPr preferRelativeResize="0"/>
          <p:nvPr/>
        </p:nvPicPr>
        <p:blipFill rotWithShape="1">
          <a:blip r:embed="rId8">
            <a:alphaModFix/>
          </a:blip>
          <a:srcRect/>
          <a:stretch/>
        </p:blipFill>
        <p:spPr>
          <a:xfrm>
            <a:off x="10112823" y="5575081"/>
            <a:ext cx="1853523" cy="1176527"/>
          </a:xfrm>
          <a:prstGeom prst="rect">
            <a:avLst/>
          </a:prstGeom>
          <a:noFill/>
          <a:ln>
            <a:noFill/>
          </a:ln>
        </p:spPr>
      </p:pic>
      <p:pic>
        <p:nvPicPr>
          <p:cNvPr id="240" name="Google Shape;240;p17" descr="Smiling face with no fill"/>
          <p:cNvPicPr preferRelativeResize="0"/>
          <p:nvPr/>
        </p:nvPicPr>
        <p:blipFill rotWithShape="1">
          <a:blip r:embed="rId9">
            <a:alphaModFix/>
          </a:blip>
          <a:srcRect/>
          <a:stretch/>
        </p:blipFill>
        <p:spPr>
          <a:xfrm>
            <a:off x="11194009" y="4598739"/>
            <a:ext cx="914400" cy="914400"/>
          </a:xfrm>
          <a:prstGeom prst="rect">
            <a:avLst/>
          </a:prstGeom>
          <a:noFill/>
          <a:ln>
            <a:noFill/>
          </a:ln>
        </p:spPr>
      </p:pic>
      <p:pic>
        <p:nvPicPr>
          <p:cNvPr id="241" name="Google Shape;241;p17" descr="Sad face with no fill"/>
          <p:cNvPicPr preferRelativeResize="0"/>
          <p:nvPr/>
        </p:nvPicPr>
        <p:blipFill rotWithShape="1">
          <a:blip r:embed="rId10">
            <a:alphaModFix/>
          </a:blip>
          <a:srcRect/>
          <a:stretch/>
        </p:blipFill>
        <p:spPr>
          <a:xfrm>
            <a:off x="-10" y="4441545"/>
            <a:ext cx="914400" cy="914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246"/>
        <p:cNvGrpSpPr/>
        <p:nvPr/>
      </p:nvGrpSpPr>
      <p:grpSpPr>
        <a:xfrm>
          <a:off x="0" y="0"/>
          <a:ext cx="0" cy="0"/>
          <a:chOff x="0" y="0"/>
          <a:chExt cx="0" cy="0"/>
        </a:xfrm>
      </p:grpSpPr>
      <p:sp>
        <p:nvSpPr>
          <p:cNvPr id="247" name="Google Shape;247;g63dca25494_1_27"/>
          <p:cNvSpPr/>
          <p:nvPr/>
        </p:nvSpPr>
        <p:spPr>
          <a:xfrm>
            <a:off x="558950" y="1449775"/>
            <a:ext cx="10864500" cy="2095800"/>
          </a:xfrm>
          <a:prstGeom prst="roundRect">
            <a:avLst>
              <a:gd name="adj" fmla="val 16667"/>
            </a:avLst>
          </a:prstGeom>
          <a:solidFill>
            <a:srgbClr val="6A368D"/>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g63dca25494_1_27"/>
          <p:cNvSpPr txBox="1">
            <a:spLocks noGrp="1"/>
          </p:cNvSpPr>
          <p:nvPr>
            <p:ph type="title"/>
          </p:nvPr>
        </p:nvSpPr>
        <p:spPr>
          <a:xfrm>
            <a:off x="663750" y="1606975"/>
            <a:ext cx="10637400" cy="2095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entury Gothic"/>
              <a:buNone/>
            </a:pPr>
            <a:r>
              <a:rPr lang="en-GB" sz="3200" b="1">
                <a:solidFill>
                  <a:srgbClr val="FFFFFF"/>
                </a:solidFill>
                <a:latin typeface="Century Gothic"/>
                <a:ea typeface="Century Gothic"/>
                <a:cs typeface="Century Gothic"/>
                <a:sym typeface="Century Gothic"/>
              </a:rPr>
              <a:t>UK success?</a:t>
            </a:r>
            <a:br>
              <a:rPr lang="en-GB" sz="3200" b="1">
                <a:solidFill>
                  <a:srgbClr val="FFFFFF"/>
                </a:solidFill>
                <a:latin typeface="Century Gothic"/>
                <a:ea typeface="Century Gothic"/>
                <a:cs typeface="Century Gothic"/>
                <a:sym typeface="Century Gothic"/>
              </a:rPr>
            </a:br>
            <a:r>
              <a:rPr lang="en-GB" sz="3200">
                <a:solidFill>
                  <a:srgbClr val="FFFFFF"/>
                </a:solidFill>
                <a:latin typeface="Century Gothic"/>
                <a:ea typeface="Century Gothic"/>
                <a:cs typeface="Century Gothic"/>
                <a:sym typeface="Century Gothic"/>
              </a:rPr>
              <a:t>How successful is each article? Draw a line to the place on the arrow that you feel is most justified. Try to use real life examples when justifying your choice. </a:t>
            </a:r>
            <a:br>
              <a:rPr lang="en-GB">
                <a:solidFill>
                  <a:srgbClr val="FFFFFF"/>
                </a:solidFill>
                <a:latin typeface="Century Gothic"/>
                <a:ea typeface="Century Gothic"/>
                <a:cs typeface="Century Gothic"/>
                <a:sym typeface="Century Gothic"/>
              </a:rPr>
            </a:br>
            <a:endParaRPr>
              <a:solidFill>
                <a:srgbClr val="FFFFFF"/>
              </a:solidFill>
              <a:latin typeface="Century Gothic"/>
              <a:ea typeface="Century Gothic"/>
              <a:cs typeface="Century Gothic"/>
              <a:sym typeface="Century Gothic"/>
            </a:endParaRPr>
          </a:p>
        </p:txBody>
      </p:sp>
      <p:cxnSp>
        <p:nvCxnSpPr>
          <p:cNvPr id="249" name="Google Shape;249;g63dca25494_1_27"/>
          <p:cNvCxnSpPr/>
          <p:nvPr/>
        </p:nvCxnSpPr>
        <p:spPr>
          <a:xfrm>
            <a:off x="311115" y="4247257"/>
            <a:ext cx="11290200" cy="0"/>
          </a:xfrm>
          <a:prstGeom prst="straightConnector1">
            <a:avLst/>
          </a:prstGeom>
          <a:noFill/>
          <a:ln w="76200" cap="flat" cmpd="sng">
            <a:solidFill>
              <a:schemeClr val="dk1"/>
            </a:solidFill>
            <a:prstDash val="solid"/>
            <a:miter lim="800000"/>
            <a:headEnd type="triangle" w="med" len="med"/>
            <a:tailEnd type="triangle" w="med" len="med"/>
          </a:ln>
        </p:spPr>
      </p:cxnSp>
      <p:pic>
        <p:nvPicPr>
          <p:cNvPr id="250" name="Google Shape;250;g63dca25494_1_27"/>
          <p:cNvPicPr preferRelativeResize="0"/>
          <p:nvPr/>
        </p:nvPicPr>
        <p:blipFill rotWithShape="1">
          <a:blip r:embed="rId3">
            <a:alphaModFix/>
          </a:blip>
          <a:srcRect/>
          <a:stretch/>
        </p:blipFill>
        <p:spPr>
          <a:xfrm>
            <a:off x="83590" y="5513151"/>
            <a:ext cx="1978800" cy="1238457"/>
          </a:xfrm>
          <a:prstGeom prst="rect">
            <a:avLst/>
          </a:prstGeom>
          <a:noFill/>
          <a:ln>
            <a:noFill/>
          </a:ln>
        </p:spPr>
      </p:pic>
      <p:pic>
        <p:nvPicPr>
          <p:cNvPr id="251" name="Google Shape;251;g63dca25494_1_27"/>
          <p:cNvPicPr preferRelativeResize="0"/>
          <p:nvPr/>
        </p:nvPicPr>
        <p:blipFill rotWithShape="1">
          <a:blip r:embed="rId4">
            <a:alphaModFix/>
          </a:blip>
          <a:srcRect/>
          <a:stretch/>
        </p:blipFill>
        <p:spPr>
          <a:xfrm>
            <a:off x="2125699" y="5561519"/>
            <a:ext cx="1847095" cy="1231396"/>
          </a:xfrm>
          <a:prstGeom prst="rect">
            <a:avLst/>
          </a:prstGeom>
          <a:noFill/>
          <a:ln>
            <a:noFill/>
          </a:ln>
        </p:spPr>
      </p:pic>
      <p:pic>
        <p:nvPicPr>
          <p:cNvPr id="252" name="Google Shape;252;g63dca25494_1_27"/>
          <p:cNvPicPr preferRelativeResize="0"/>
          <p:nvPr/>
        </p:nvPicPr>
        <p:blipFill rotWithShape="1">
          <a:blip r:embed="rId5">
            <a:alphaModFix/>
          </a:blip>
          <a:srcRect/>
          <a:stretch/>
        </p:blipFill>
        <p:spPr>
          <a:xfrm>
            <a:off x="4036102" y="5547267"/>
            <a:ext cx="1729757" cy="1259210"/>
          </a:xfrm>
          <a:prstGeom prst="rect">
            <a:avLst/>
          </a:prstGeom>
          <a:noFill/>
          <a:ln>
            <a:noFill/>
          </a:ln>
        </p:spPr>
      </p:pic>
      <p:pic>
        <p:nvPicPr>
          <p:cNvPr id="253" name="Google Shape;253;g63dca25494_1_27"/>
          <p:cNvPicPr preferRelativeResize="0"/>
          <p:nvPr/>
        </p:nvPicPr>
        <p:blipFill rotWithShape="1">
          <a:blip r:embed="rId6">
            <a:alphaModFix/>
          </a:blip>
          <a:srcRect/>
          <a:stretch/>
        </p:blipFill>
        <p:spPr>
          <a:xfrm>
            <a:off x="5829166" y="5523228"/>
            <a:ext cx="2046867" cy="1362136"/>
          </a:xfrm>
          <a:prstGeom prst="rect">
            <a:avLst/>
          </a:prstGeom>
          <a:noFill/>
          <a:ln>
            <a:noFill/>
          </a:ln>
        </p:spPr>
      </p:pic>
      <p:pic>
        <p:nvPicPr>
          <p:cNvPr id="254" name="Google Shape;254;g63dca25494_1_27"/>
          <p:cNvPicPr preferRelativeResize="0"/>
          <p:nvPr/>
        </p:nvPicPr>
        <p:blipFill rotWithShape="1">
          <a:blip r:embed="rId7">
            <a:alphaModFix/>
          </a:blip>
          <a:srcRect/>
          <a:stretch/>
        </p:blipFill>
        <p:spPr>
          <a:xfrm>
            <a:off x="7939340" y="5547267"/>
            <a:ext cx="2046866" cy="1338097"/>
          </a:xfrm>
          <a:prstGeom prst="rect">
            <a:avLst/>
          </a:prstGeom>
          <a:noFill/>
          <a:ln>
            <a:noFill/>
          </a:ln>
        </p:spPr>
      </p:pic>
      <p:pic>
        <p:nvPicPr>
          <p:cNvPr id="255" name="Google Shape;255;g63dca25494_1_27"/>
          <p:cNvPicPr preferRelativeResize="0"/>
          <p:nvPr/>
        </p:nvPicPr>
        <p:blipFill rotWithShape="1">
          <a:blip r:embed="rId8">
            <a:alphaModFix/>
          </a:blip>
          <a:srcRect/>
          <a:stretch/>
        </p:blipFill>
        <p:spPr>
          <a:xfrm>
            <a:off x="10112823" y="5575081"/>
            <a:ext cx="1853523" cy="1176527"/>
          </a:xfrm>
          <a:prstGeom prst="rect">
            <a:avLst/>
          </a:prstGeom>
          <a:noFill/>
          <a:ln>
            <a:noFill/>
          </a:ln>
        </p:spPr>
      </p:pic>
      <p:pic>
        <p:nvPicPr>
          <p:cNvPr id="256" name="Google Shape;256;g63dca25494_1_27" descr="Smiling face with no fill"/>
          <p:cNvPicPr preferRelativeResize="0"/>
          <p:nvPr/>
        </p:nvPicPr>
        <p:blipFill rotWithShape="1">
          <a:blip r:embed="rId9">
            <a:alphaModFix/>
          </a:blip>
          <a:srcRect/>
          <a:stretch/>
        </p:blipFill>
        <p:spPr>
          <a:xfrm>
            <a:off x="11194009" y="4598739"/>
            <a:ext cx="914400" cy="914400"/>
          </a:xfrm>
          <a:prstGeom prst="rect">
            <a:avLst/>
          </a:prstGeom>
          <a:noFill/>
          <a:ln>
            <a:noFill/>
          </a:ln>
        </p:spPr>
      </p:pic>
      <p:pic>
        <p:nvPicPr>
          <p:cNvPr id="257" name="Google Shape;257;g63dca25494_1_27" descr="Sad face with no fill"/>
          <p:cNvPicPr preferRelativeResize="0"/>
          <p:nvPr/>
        </p:nvPicPr>
        <p:blipFill rotWithShape="1">
          <a:blip r:embed="rId10">
            <a:alphaModFix/>
          </a:blip>
          <a:srcRect/>
          <a:stretch/>
        </p:blipFill>
        <p:spPr>
          <a:xfrm>
            <a:off x="-10" y="4441545"/>
            <a:ext cx="914400" cy="914400"/>
          </a:xfrm>
          <a:prstGeom prst="rect">
            <a:avLst/>
          </a:prstGeom>
          <a:noFill/>
          <a:ln>
            <a:noFill/>
          </a:ln>
        </p:spPr>
      </p:pic>
      <p:pic>
        <p:nvPicPr>
          <p:cNvPr id="258" name="Google Shape;258;g63dca25494_1_27"/>
          <p:cNvPicPr preferRelativeResize="0"/>
          <p:nvPr/>
        </p:nvPicPr>
        <p:blipFill rotWithShape="1">
          <a:blip r:embed="rId11">
            <a:alphaModFix/>
          </a:blip>
          <a:srcRect/>
          <a:stretch/>
        </p:blipFill>
        <p:spPr>
          <a:xfrm rot="-1583049">
            <a:off x="1422724" y="2752725"/>
            <a:ext cx="9573604" cy="20867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263"/>
        <p:cNvGrpSpPr/>
        <p:nvPr/>
      </p:nvGrpSpPr>
      <p:grpSpPr>
        <a:xfrm>
          <a:off x="0" y="0"/>
          <a:ext cx="0" cy="0"/>
          <a:chOff x="0" y="0"/>
          <a:chExt cx="0" cy="0"/>
        </a:xfrm>
      </p:grpSpPr>
      <p:pic>
        <p:nvPicPr>
          <p:cNvPr id="264" name="Google Shape;264;p19"/>
          <p:cNvPicPr preferRelativeResize="0"/>
          <p:nvPr/>
        </p:nvPicPr>
        <p:blipFill rotWithShape="1">
          <a:blip r:embed="rId3">
            <a:alphaModFix/>
          </a:blip>
          <a:srcRect/>
          <a:stretch/>
        </p:blipFill>
        <p:spPr>
          <a:xfrm>
            <a:off x="495825" y="919650"/>
            <a:ext cx="1706325" cy="1074360"/>
          </a:xfrm>
          <a:prstGeom prst="rect">
            <a:avLst/>
          </a:prstGeom>
          <a:noFill/>
          <a:ln>
            <a:noFill/>
          </a:ln>
        </p:spPr>
      </p:pic>
      <p:pic>
        <p:nvPicPr>
          <p:cNvPr id="265" name="Google Shape;265;p19"/>
          <p:cNvPicPr preferRelativeResize="0"/>
          <p:nvPr/>
        </p:nvPicPr>
        <p:blipFill rotWithShape="1">
          <a:blip r:embed="rId4">
            <a:alphaModFix/>
          </a:blip>
          <a:srcRect/>
          <a:stretch/>
        </p:blipFill>
        <p:spPr>
          <a:xfrm>
            <a:off x="724950" y="2280225"/>
            <a:ext cx="1477200" cy="984800"/>
          </a:xfrm>
          <a:prstGeom prst="rect">
            <a:avLst/>
          </a:prstGeom>
          <a:noFill/>
          <a:ln>
            <a:noFill/>
          </a:ln>
        </p:spPr>
      </p:pic>
      <p:pic>
        <p:nvPicPr>
          <p:cNvPr id="266" name="Google Shape;266;p19"/>
          <p:cNvPicPr preferRelativeResize="0"/>
          <p:nvPr/>
        </p:nvPicPr>
        <p:blipFill rotWithShape="1">
          <a:blip r:embed="rId5">
            <a:alphaModFix/>
          </a:blip>
          <a:srcRect/>
          <a:stretch/>
        </p:blipFill>
        <p:spPr>
          <a:xfrm>
            <a:off x="9916699" y="1053126"/>
            <a:ext cx="1618746" cy="1074350"/>
          </a:xfrm>
          <a:prstGeom prst="rect">
            <a:avLst/>
          </a:prstGeom>
          <a:noFill/>
          <a:ln>
            <a:noFill/>
          </a:ln>
        </p:spPr>
      </p:pic>
      <p:pic>
        <p:nvPicPr>
          <p:cNvPr id="267" name="Google Shape;267;p19"/>
          <p:cNvPicPr preferRelativeResize="0"/>
          <p:nvPr/>
        </p:nvPicPr>
        <p:blipFill rotWithShape="1">
          <a:blip r:embed="rId6">
            <a:alphaModFix/>
          </a:blip>
          <a:srcRect/>
          <a:stretch/>
        </p:blipFill>
        <p:spPr>
          <a:xfrm>
            <a:off x="9916695" y="2415287"/>
            <a:ext cx="1390304" cy="984800"/>
          </a:xfrm>
          <a:prstGeom prst="rect">
            <a:avLst/>
          </a:prstGeom>
          <a:noFill/>
          <a:ln>
            <a:noFill/>
          </a:ln>
        </p:spPr>
      </p:pic>
      <p:sp>
        <p:nvSpPr>
          <p:cNvPr id="268" name="Google Shape;268;p19"/>
          <p:cNvSpPr txBox="1"/>
          <p:nvPr/>
        </p:nvSpPr>
        <p:spPr>
          <a:xfrm>
            <a:off x="2395225" y="1469175"/>
            <a:ext cx="7328400" cy="2965500"/>
          </a:xfrm>
          <a:prstGeom prst="rect">
            <a:avLst/>
          </a:prstGeom>
          <a:solidFill>
            <a:schemeClr val="lt1"/>
          </a:solidFill>
          <a:ln w="76200" cap="flat" cmpd="sng">
            <a:solidFill>
              <a:srgbClr val="FFFFF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GB" u="sng">
                <a:solidFill>
                  <a:schemeClr val="dk1"/>
                </a:solidFill>
                <a:latin typeface="Century Gothic"/>
                <a:ea typeface="Century Gothic"/>
                <a:cs typeface="Century Gothic"/>
                <a:sym typeface="Century Gothic"/>
                <a:hlinkClick r:id="rId7"/>
              </a:rPr>
              <a:t>https://www.amnesty.org/en/countries/asia-and-the-pacific/afghanistan/report-afghanistan/</a:t>
            </a: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u="sng">
                <a:solidFill>
                  <a:schemeClr val="dk1"/>
                </a:solidFill>
                <a:latin typeface="Century Gothic"/>
                <a:ea typeface="Century Gothic"/>
                <a:cs typeface="Century Gothic"/>
                <a:sym typeface="Century Gothic"/>
                <a:hlinkClick r:id="rId8"/>
              </a:rPr>
              <a:t>https://www.amnesty.org/en/countries/africa/botswana/report-botswana/</a:t>
            </a: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u="sng">
                <a:solidFill>
                  <a:schemeClr val="dk1"/>
                </a:solidFill>
                <a:latin typeface="Century Gothic"/>
                <a:ea typeface="Century Gothic"/>
                <a:cs typeface="Century Gothic"/>
                <a:sym typeface="Century Gothic"/>
                <a:hlinkClick r:id="rId9"/>
              </a:rPr>
              <a:t>https://www.amnesty.org/en/countries/asia-and-the-pacific/china/report-china/</a:t>
            </a: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u="sng">
                <a:solidFill>
                  <a:schemeClr val="dk1"/>
                </a:solidFill>
                <a:latin typeface="Century Gothic"/>
                <a:ea typeface="Century Gothic"/>
                <a:cs typeface="Century Gothic"/>
                <a:sym typeface="Century Gothic"/>
                <a:hlinkClick r:id="rId10"/>
              </a:rPr>
              <a:t>https://www.amnesty.org/en/countries/africa/eritrea/report-eritrea/</a:t>
            </a: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u="sng">
                <a:solidFill>
                  <a:schemeClr val="dk1"/>
                </a:solidFill>
                <a:latin typeface="Century Gothic"/>
                <a:ea typeface="Century Gothic"/>
                <a:cs typeface="Century Gothic"/>
                <a:sym typeface="Century Gothic"/>
                <a:hlinkClick r:id="rId11"/>
              </a:rPr>
              <a:t>https://www.amnesty.org/en/countries/africa/sierra-leone/report-sierra-leone/</a:t>
            </a: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u="sng">
                <a:solidFill>
                  <a:schemeClr val="dk1"/>
                </a:solidFill>
                <a:latin typeface="Century Gothic"/>
                <a:ea typeface="Century Gothic"/>
                <a:cs typeface="Century Gothic"/>
                <a:sym typeface="Century Gothic"/>
                <a:hlinkClick r:id="rId12"/>
              </a:rPr>
              <a:t>https://www.amnesty.org/en/countries/europe-and-central-asia/united-kingdom/</a:t>
            </a:r>
            <a:r>
              <a:rPr lang="en-GB">
                <a:solidFill>
                  <a:schemeClr val="dk1"/>
                </a:solidFill>
                <a:latin typeface="Century Gothic"/>
                <a:ea typeface="Century Gothic"/>
                <a:cs typeface="Century Gothic"/>
                <a:sym typeface="Century Gothic"/>
              </a:rPr>
              <a:t> </a:t>
            </a:r>
            <a:endParaRPr/>
          </a:p>
        </p:txBody>
      </p:sp>
      <p:sp>
        <p:nvSpPr>
          <p:cNvPr id="269" name="Google Shape;269;p19"/>
          <p:cNvSpPr/>
          <p:nvPr/>
        </p:nvSpPr>
        <p:spPr>
          <a:xfrm>
            <a:off x="215100" y="4516975"/>
            <a:ext cx="11761800" cy="2232600"/>
          </a:xfrm>
          <a:prstGeom prst="rect">
            <a:avLst/>
          </a:prstGeom>
          <a:solidFill>
            <a:srgbClr val="6A368D"/>
          </a:solidFill>
          <a:ln w="381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b="1" cap="none">
                <a:solidFill>
                  <a:srgbClr val="FFFFFF"/>
                </a:solidFill>
                <a:latin typeface="Century Gothic"/>
                <a:ea typeface="Century Gothic"/>
                <a:cs typeface="Century Gothic"/>
                <a:sym typeface="Century Gothic"/>
              </a:rPr>
              <a:t>Global success?</a:t>
            </a:r>
            <a:endParaRPr sz="2800">
              <a:solidFill>
                <a:srgbClr val="FFFFFF"/>
              </a:solidFill>
            </a:endParaRP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You will now work in 6 groups. Each group will look at a different report, creating a brainstorm highlighting how successful/unsuccessful the UDHR has been in that particular country. You will then feedback to the rest of the class.</a:t>
            </a:r>
            <a:endParaRPr sz="2800">
              <a:solidFill>
                <a:srgbClr val="FFFFFF"/>
              </a:solidFill>
            </a:endParaRPr>
          </a:p>
        </p:txBody>
      </p:sp>
      <p:pic>
        <p:nvPicPr>
          <p:cNvPr id="270" name="Google Shape;270;p19"/>
          <p:cNvPicPr preferRelativeResize="0"/>
          <p:nvPr/>
        </p:nvPicPr>
        <p:blipFill rotWithShape="1">
          <a:blip r:embed="rId13">
            <a:alphaModFix/>
          </a:blip>
          <a:srcRect/>
          <a:stretch/>
        </p:blipFill>
        <p:spPr>
          <a:xfrm>
            <a:off x="495818" y="3428998"/>
            <a:ext cx="1706332" cy="1243700"/>
          </a:xfrm>
          <a:prstGeom prst="rect">
            <a:avLst/>
          </a:prstGeom>
          <a:noFill/>
          <a:ln>
            <a:noFill/>
          </a:ln>
        </p:spPr>
      </p:pic>
      <p:pic>
        <p:nvPicPr>
          <p:cNvPr id="271" name="Google Shape;271;p19"/>
          <p:cNvPicPr preferRelativeResize="0"/>
          <p:nvPr/>
        </p:nvPicPr>
        <p:blipFill rotWithShape="1">
          <a:blip r:embed="rId14">
            <a:alphaModFix/>
          </a:blip>
          <a:srcRect/>
          <a:stretch/>
        </p:blipFill>
        <p:spPr>
          <a:xfrm>
            <a:off x="9916698" y="3687898"/>
            <a:ext cx="1551179" cy="984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95"/>
        <p:cNvGrpSpPr/>
        <p:nvPr/>
      </p:nvGrpSpPr>
      <p:grpSpPr>
        <a:xfrm>
          <a:off x="0" y="0"/>
          <a:ext cx="0" cy="0"/>
          <a:chOff x="0" y="0"/>
          <a:chExt cx="0" cy="0"/>
        </a:xfrm>
      </p:grpSpPr>
      <p:pic>
        <p:nvPicPr>
          <p:cNvPr id="2" name="Picture 1">
            <a:extLst>
              <a:ext uri="{FF2B5EF4-FFF2-40B4-BE49-F238E27FC236}">
                <a16:creationId xmlns:a16="http://schemas.microsoft.com/office/drawing/2014/main" id="{0BC1E550-152A-4E4C-BE45-239452291FED}"/>
              </a:ext>
            </a:extLst>
          </p:cNvPr>
          <p:cNvPicPr>
            <a:picLocks noChangeAspect="1"/>
          </p:cNvPicPr>
          <p:nvPr/>
        </p:nvPicPr>
        <p:blipFill rotWithShape="1">
          <a:blip r:embed="rId3"/>
          <a:srcRect l="1875" t="28140" r="6250" b="10392"/>
          <a:stretch/>
        </p:blipFill>
        <p:spPr>
          <a:xfrm>
            <a:off x="495300" y="1439055"/>
            <a:ext cx="11201400" cy="4215433"/>
          </a:xfrm>
          <a:prstGeom prst="rect">
            <a:avLst/>
          </a:prstGeom>
        </p:spPr>
      </p:pic>
      <p:pic>
        <p:nvPicPr>
          <p:cNvPr id="5" name="Picture 4">
            <a:extLst>
              <a:ext uri="{FF2B5EF4-FFF2-40B4-BE49-F238E27FC236}">
                <a16:creationId xmlns:a16="http://schemas.microsoft.com/office/drawing/2014/main" id="{273D1063-BE6F-48CA-A3F4-2EC82338B55D}"/>
              </a:ext>
            </a:extLst>
          </p:cNvPr>
          <p:cNvPicPr>
            <a:picLocks noChangeAspect="1"/>
          </p:cNvPicPr>
          <p:nvPr/>
        </p:nvPicPr>
        <p:blipFill>
          <a:blip r:embed="rId4"/>
          <a:stretch>
            <a:fillRect/>
          </a:stretch>
        </p:blipFill>
        <p:spPr>
          <a:xfrm>
            <a:off x="7499873" y="0"/>
            <a:ext cx="4196827" cy="9743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276"/>
        <p:cNvGrpSpPr/>
        <p:nvPr/>
      </p:nvGrpSpPr>
      <p:grpSpPr>
        <a:xfrm>
          <a:off x="0" y="0"/>
          <a:ext cx="0" cy="0"/>
          <a:chOff x="0" y="0"/>
          <a:chExt cx="0" cy="0"/>
        </a:xfrm>
      </p:grpSpPr>
      <p:pic>
        <p:nvPicPr>
          <p:cNvPr id="277" name="Google Shape;277;p20"/>
          <p:cNvPicPr preferRelativeResize="0"/>
          <p:nvPr/>
        </p:nvPicPr>
        <p:blipFill rotWithShape="1">
          <a:blip r:embed="rId3">
            <a:alphaModFix/>
          </a:blip>
          <a:srcRect t="4625" b="17276"/>
          <a:stretch/>
        </p:blipFill>
        <p:spPr>
          <a:xfrm>
            <a:off x="0" y="0"/>
            <a:ext cx="12192000" cy="6858000"/>
          </a:xfrm>
          <a:prstGeom prst="rect">
            <a:avLst/>
          </a:prstGeom>
          <a:noFill/>
          <a:ln>
            <a:noFill/>
          </a:ln>
        </p:spPr>
      </p:pic>
      <p:sp>
        <p:nvSpPr>
          <p:cNvPr id="278" name="Google Shape;278;p20"/>
          <p:cNvSpPr/>
          <p:nvPr/>
        </p:nvSpPr>
        <p:spPr>
          <a:xfrm>
            <a:off x="-786000" y="-541475"/>
            <a:ext cx="9537000" cy="8430416"/>
          </a:xfrm>
          <a:prstGeom prst="ellipse">
            <a:avLst/>
          </a:prstGeom>
          <a:solidFill>
            <a:srgbClr val="6A368D">
              <a:alpha val="88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txBox="1"/>
          <p:nvPr/>
        </p:nvSpPr>
        <p:spPr>
          <a:xfrm>
            <a:off x="608548" y="500150"/>
            <a:ext cx="7495545" cy="63578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dirty="0">
                <a:solidFill>
                  <a:srgbClr val="FFFFFF"/>
                </a:solidFill>
                <a:latin typeface="Century Gothic"/>
                <a:ea typeface="Century Gothic"/>
                <a:cs typeface="Century Gothic"/>
                <a:sym typeface="Century Gothic"/>
              </a:rPr>
              <a:t>Christian perspective – Human Rights</a:t>
            </a:r>
            <a:endParaRPr sz="24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endParaRPr sz="24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r>
              <a:rPr lang="en-GB" sz="2600" b="1" dirty="0">
                <a:solidFill>
                  <a:srgbClr val="FFFFFF"/>
                </a:solidFill>
                <a:latin typeface="Century Gothic"/>
                <a:ea typeface="Century Gothic"/>
                <a:cs typeface="Century Gothic"/>
                <a:sym typeface="Century Gothic"/>
              </a:rPr>
              <a:t>Christians believe that all humans are made in the image of God and therefore should have equal opportunities and the same rights. They also believe that all life is special as it belongs to God so the ‘right to life’ is a fundamental Christian belief. Freedom of thought and expression is also very important so that Christians can share their beliefs with others and meet to worship. </a:t>
            </a:r>
          </a:p>
          <a:p>
            <a:pPr marL="0" lvl="0" indent="0" algn="l" rtl="0">
              <a:spcBef>
                <a:spcPts val="0"/>
              </a:spcBef>
              <a:spcAft>
                <a:spcPts val="0"/>
              </a:spcAft>
              <a:buClr>
                <a:schemeClr val="dk1"/>
              </a:buClr>
              <a:buFont typeface="Arial"/>
              <a:buNone/>
            </a:pPr>
            <a:endParaRPr lang="en-GB" sz="2600" b="1" dirty="0">
              <a:solidFill>
                <a:srgbClr val="FFFFFF"/>
              </a:solidFill>
              <a:latin typeface="Century Gothic"/>
              <a:sym typeface="Century Gothic"/>
            </a:endParaRPr>
          </a:p>
          <a:p>
            <a:pPr>
              <a:buClr>
                <a:schemeClr val="dk1"/>
              </a:buClr>
            </a:pPr>
            <a:r>
              <a:rPr lang="en-GB" sz="2600" dirty="0">
                <a:solidFill>
                  <a:schemeClr val="bg1"/>
                </a:solidFill>
                <a:latin typeface="Century Gothic" panose="020B0502020202020204" pitchFamily="34" charset="0"/>
              </a:rPr>
              <a:t>A teaching to support this would be Genesis:</a:t>
            </a:r>
          </a:p>
          <a:p>
            <a:pPr>
              <a:buClr>
                <a:schemeClr val="dk1"/>
              </a:buClr>
            </a:pPr>
            <a:r>
              <a:rPr lang="en-GB" sz="2600" b="1" dirty="0">
                <a:solidFill>
                  <a:schemeClr val="bg1"/>
                </a:solidFill>
                <a:latin typeface="Century Gothic" panose="020B0502020202020204" pitchFamily="34" charset="0"/>
              </a:rPr>
              <a:t>“God made man in His own image, and breathed the breath of life into him”.</a:t>
            </a:r>
            <a:endParaRPr lang="en-GB" sz="2600" dirty="0">
              <a:solidFill>
                <a:schemeClr val="bg1"/>
              </a:solidFill>
              <a:latin typeface="Century Gothic" panose="020B0502020202020204" pitchFamily="34" charset="0"/>
            </a:endParaRPr>
          </a:p>
          <a:p>
            <a:pPr marL="0" lvl="0" indent="0" algn="l" rtl="0">
              <a:spcBef>
                <a:spcPts val="0"/>
              </a:spcBef>
              <a:spcAft>
                <a:spcPts val="0"/>
              </a:spcAft>
              <a:buClr>
                <a:schemeClr val="dk1"/>
              </a:buClr>
              <a:buFont typeface="Arial"/>
              <a:buNone/>
            </a:pPr>
            <a:endParaRPr sz="2600" b="1" dirty="0">
              <a:solidFill>
                <a:schemeClr val="bg1"/>
              </a:solidFill>
            </a:endParaRPr>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284"/>
        <p:cNvGrpSpPr/>
        <p:nvPr/>
      </p:nvGrpSpPr>
      <p:grpSpPr>
        <a:xfrm>
          <a:off x="0" y="0"/>
          <a:ext cx="0" cy="0"/>
          <a:chOff x="0" y="0"/>
          <a:chExt cx="0" cy="0"/>
        </a:xfrm>
      </p:grpSpPr>
      <p:pic>
        <p:nvPicPr>
          <p:cNvPr id="285" name="Google Shape;285;g63dca25494_1_64"/>
          <p:cNvPicPr preferRelativeResize="0"/>
          <p:nvPr/>
        </p:nvPicPr>
        <p:blipFill rotWithShape="1">
          <a:blip r:embed="rId3">
            <a:alphaModFix/>
          </a:blip>
          <a:srcRect t="4623" b="17275"/>
          <a:stretch/>
        </p:blipFill>
        <p:spPr>
          <a:xfrm>
            <a:off x="0" y="0"/>
            <a:ext cx="12192000" cy="6858000"/>
          </a:xfrm>
          <a:prstGeom prst="rect">
            <a:avLst/>
          </a:prstGeom>
          <a:noFill/>
          <a:ln>
            <a:noFill/>
          </a:ln>
        </p:spPr>
      </p:pic>
      <p:sp>
        <p:nvSpPr>
          <p:cNvPr id="286" name="Google Shape;286;g63dca25494_1_64"/>
          <p:cNvSpPr/>
          <p:nvPr/>
        </p:nvSpPr>
        <p:spPr>
          <a:xfrm>
            <a:off x="-965294" y="-568275"/>
            <a:ext cx="10306518" cy="7177800"/>
          </a:xfrm>
          <a:prstGeom prst="ellipse">
            <a:avLst/>
          </a:prstGeom>
          <a:solidFill>
            <a:srgbClr val="6A368D">
              <a:alpha val="88270"/>
            </a:srgbClr>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g63dca25494_1_64"/>
          <p:cNvSpPr txBox="1"/>
          <p:nvPr/>
        </p:nvSpPr>
        <p:spPr>
          <a:xfrm>
            <a:off x="541500" y="365625"/>
            <a:ext cx="7703100" cy="53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b="1" dirty="0">
                <a:solidFill>
                  <a:srgbClr val="FFFFFF"/>
                </a:solidFill>
                <a:latin typeface="Century Gothic"/>
                <a:ea typeface="Century Gothic"/>
                <a:cs typeface="Century Gothic"/>
                <a:sym typeface="Century Gothic"/>
              </a:rPr>
              <a:t>Christian perspective – Human Rights (challenges)</a:t>
            </a:r>
            <a:endParaRPr sz="26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26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r>
              <a:rPr lang="en-GB" sz="2600" b="1" dirty="0">
                <a:solidFill>
                  <a:srgbClr val="FFFFFF"/>
                </a:solidFill>
                <a:latin typeface="Century Gothic"/>
                <a:ea typeface="Century Gothic"/>
                <a:cs typeface="Century Gothic"/>
                <a:sym typeface="Century Gothic"/>
              </a:rPr>
              <a:t>Some Christians believe that homosexuality is a sin and therefore might struggle with the right to family (civil partnerships/gay marriage). </a:t>
            </a:r>
          </a:p>
          <a:p>
            <a:pPr marL="0" lvl="0" indent="0" algn="l" rtl="0">
              <a:spcBef>
                <a:spcPts val="0"/>
              </a:spcBef>
              <a:spcAft>
                <a:spcPts val="0"/>
              </a:spcAft>
              <a:buNone/>
            </a:pPr>
            <a:endParaRPr lang="en-GB" sz="26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r>
              <a:rPr lang="en-GB" sz="2600" dirty="0">
                <a:solidFill>
                  <a:srgbClr val="FFFFFF"/>
                </a:solidFill>
                <a:latin typeface="Century Gothic"/>
                <a:ea typeface="Century Gothic"/>
                <a:cs typeface="Century Gothic"/>
                <a:sym typeface="Century Gothic"/>
              </a:rPr>
              <a:t>People who hold this belief might cite Bible references such as Leviticus:  </a:t>
            </a:r>
          </a:p>
          <a:p>
            <a:pPr marL="0" lvl="0" indent="0" algn="l" rtl="0">
              <a:spcBef>
                <a:spcPts val="0"/>
              </a:spcBef>
              <a:spcAft>
                <a:spcPts val="0"/>
              </a:spcAft>
              <a:buNone/>
            </a:pPr>
            <a:r>
              <a:rPr lang="en-GB" sz="2600" b="1" i="1" dirty="0">
                <a:solidFill>
                  <a:srgbClr val="FFFFFF"/>
                </a:solidFill>
                <a:latin typeface="Century Gothic"/>
                <a:ea typeface="Century Gothic"/>
                <a:cs typeface="Century Gothic"/>
                <a:sym typeface="Century Gothic"/>
              </a:rPr>
              <a:t>“If a man lies with a male as with a woman, both of them have committed an abomination; they shall surely be put to death; their blood is upon them.”</a:t>
            </a:r>
            <a:endParaRPr sz="2600" b="1" i="1" dirty="0">
              <a:solidFill>
                <a:srgbClr val="FFFFFF"/>
              </a:solidFill>
            </a:endParaRPr>
          </a:p>
          <a:p>
            <a:pPr marL="0" lvl="0" indent="0" algn="l" rtl="0">
              <a:spcBef>
                <a:spcPts val="0"/>
              </a:spcBef>
              <a:spcAft>
                <a:spcPts val="0"/>
              </a:spcAft>
              <a:buNone/>
            </a:pPr>
            <a:endParaRPr sz="26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2600" b="1" dirty="0">
              <a:solidFill>
                <a:srgbClr val="FFFFF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284"/>
        <p:cNvGrpSpPr/>
        <p:nvPr/>
      </p:nvGrpSpPr>
      <p:grpSpPr>
        <a:xfrm>
          <a:off x="0" y="0"/>
          <a:ext cx="0" cy="0"/>
          <a:chOff x="0" y="0"/>
          <a:chExt cx="0" cy="0"/>
        </a:xfrm>
      </p:grpSpPr>
      <p:pic>
        <p:nvPicPr>
          <p:cNvPr id="1026" name="Picture 2" descr="Persian, Art, Tradiotional, Islamic, Paisley, Culture">
            <a:extLst>
              <a:ext uri="{FF2B5EF4-FFF2-40B4-BE49-F238E27FC236}">
                <a16:creationId xmlns:a16="http://schemas.microsoft.com/office/drawing/2014/main" id="{609F6935-8863-4F4A-8442-BA41E83CA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86" name="Google Shape;286;g63dca25494_1_64"/>
          <p:cNvSpPr/>
          <p:nvPr/>
        </p:nvSpPr>
        <p:spPr>
          <a:xfrm>
            <a:off x="-2025747" y="-478301"/>
            <a:ext cx="11248056" cy="9168713"/>
          </a:xfrm>
          <a:prstGeom prst="ellipse">
            <a:avLst/>
          </a:prstGeom>
          <a:solidFill>
            <a:srgbClr val="6A368D">
              <a:alpha val="88270"/>
            </a:srgbClr>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g63dca25494_1_64"/>
          <p:cNvSpPr txBox="1"/>
          <p:nvPr/>
        </p:nvSpPr>
        <p:spPr>
          <a:xfrm>
            <a:off x="331311" y="213552"/>
            <a:ext cx="8601673" cy="53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b="1" dirty="0">
                <a:solidFill>
                  <a:srgbClr val="FFFFFF"/>
                </a:solidFill>
                <a:latin typeface="Century Gothic"/>
                <a:ea typeface="Century Gothic"/>
                <a:cs typeface="Century Gothic"/>
                <a:sym typeface="Century Gothic"/>
              </a:rPr>
              <a:t>Muslim perspective – Human Rights</a:t>
            </a:r>
          </a:p>
          <a:p>
            <a:pPr marL="0" lvl="0" indent="0" algn="l" rtl="0">
              <a:spcBef>
                <a:spcPts val="0"/>
              </a:spcBef>
              <a:spcAft>
                <a:spcPts val="0"/>
              </a:spcAft>
              <a:buNone/>
            </a:pPr>
            <a:endParaRPr lang="en-GB" sz="2600" b="1" dirty="0">
              <a:solidFill>
                <a:srgbClr val="FFFFFF"/>
              </a:solidFill>
              <a:latin typeface="Century Gothic"/>
              <a:ea typeface="Century Gothic"/>
              <a:cs typeface="Century Gothic"/>
              <a:sym typeface="Century Gothic"/>
            </a:endParaRPr>
          </a:p>
          <a:p>
            <a:pPr lvl="0"/>
            <a:r>
              <a:rPr lang="en-GB" sz="2600" b="1" dirty="0">
                <a:solidFill>
                  <a:srgbClr val="FFFFFF"/>
                </a:solidFill>
                <a:latin typeface="Century Gothic"/>
                <a:ea typeface="Century Gothic"/>
                <a:cs typeface="Century Gothic"/>
                <a:sym typeface="Century Gothic"/>
              </a:rPr>
              <a:t>Muslims believe that human beings have a </a:t>
            </a:r>
          </a:p>
          <a:p>
            <a:pPr lvl="0"/>
            <a:r>
              <a:rPr lang="en-GB" sz="2600" b="1" dirty="0">
                <a:solidFill>
                  <a:srgbClr val="FFFFFF"/>
                </a:solidFill>
                <a:latin typeface="Century Gothic"/>
                <a:ea typeface="Century Gothic"/>
                <a:cs typeface="Century Gothic"/>
                <a:sym typeface="Century Gothic"/>
              </a:rPr>
              <a:t>right to dignity and equality.  This is stated in the Qur’an, because Muslims believe all people are created equal by Allah and that all life is precious gift. A strong sense of social justice is important for creating a more equal society and Islam promotes equality and personal religious freedom. </a:t>
            </a:r>
          </a:p>
          <a:p>
            <a:pPr lvl="0"/>
            <a:endParaRPr lang="en-GB" sz="26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r>
              <a:rPr lang="en-GB" sz="2600" dirty="0">
                <a:solidFill>
                  <a:srgbClr val="FFFFFF"/>
                </a:solidFill>
                <a:latin typeface="Century Gothic"/>
                <a:ea typeface="Century Gothic"/>
                <a:cs typeface="Century Gothic"/>
                <a:sym typeface="Century Gothic"/>
              </a:rPr>
              <a:t>Muslims might be inspired by verses from the Qur’an such as 5:32:</a:t>
            </a:r>
          </a:p>
          <a:p>
            <a:pPr marL="0" lvl="0" indent="0" algn="l" rtl="0">
              <a:spcBef>
                <a:spcPts val="0"/>
              </a:spcBef>
              <a:spcAft>
                <a:spcPts val="0"/>
              </a:spcAft>
              <a:buNone/>
            </a:pPr>
            <a:r>
              <a:rPr lang="en-GB" sz="2600" b="1" i="1" dirty="0">
                <a:solidFill>
                  <a:srgbClr val="FFFFFF"/>
                </a:solidFill>
                <a:latin typeface="Century Gothic"/>
                <a:ea typeface="Century Gothic"/>
                <a:cs typeface="Century Gothic"/>
                <a:sym typeface="Century Gothic"/>
              </a:rPr>
              <a:t>“We decreed upon the Children of Israel that whoever kills a soul – it is as if he had slain mankind entirely.  And whoever saves one – </a:t>
            </a:r>
          </a:p>
          <a:p>
            <a:pPr marL="0" lvl="0" indent="0" algn="l" rtl="0">
              <a:spcBef>
                <a:spcPts val="0"/>
              </a:spcBef>
              <a:spcAft>
                <a:spcPts val="0"/>
              </a:spcAft>
              <a:buNone/>
            </a:pPr>
            <a:r>
              <a:rPr lang="en-GB" sz="2600" b="1" i="1" dirty="0">
                <a:solidFill>
                  <a:srgbClr val="FFFFFF"/>
                </a:solidFill>
                <a:latin typeface="Century Gothic"/>
                <a:ea typeface="Century Gothic"/>
                <a:cs typeface="Century Gothic"/>
                <a:sym typeface="Century Gothic"/>
              </a:rPr>
              <a:t>it is as if he had saved mankind entirely.”</a:t>
            </a:r>
            <a:endParaRPr sz="2600" b="1" i="1" dirty="0">
              <a:solidFill>
                <a:srgbClr val="FFFFFF"/>
              </a:solidFill>
            </a:endParaRPr>
          </a:p>
          <a:p>
            <a:pPr marL="0" lvl="0" indent="0" algn="l" rtl="0">
              <a:spcBef>
                <a:spcPts val="0"/>
              </a:spcBef>
              <a:spcAft>
                <a:spcPts val="0"/>
              </a:spcAft>
              <a:buNone/>
            </a:pPr>
            <a:endParaRPr sz="26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2600" b="1"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91435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284"/>
        <p:cNvGrpSpPr/>
        <p:nvPr/>
      </p:nvGrpSpPr>
      <p:grpSpPr>
        <a:xfrm>
          <a:off x="0" y="0"/>
          <a:ext cx="0" cy="0"/>
          <a:chOff x="0" y="0"/>
          <a:chExt cx="0" cy="0"/>
        </a:xfrm>
      </p:grpSpPr>
      <p:pic>
        <p:nvPicPr>
          <p:cNvPr id="1026" name="Picture 2" descr="Persian, Art, Tradiotional, Islamic, Paisley, Culture">
            <a:extLst>
              <a:ext uri="{FF2B5EF4-FFF2-40B4-BE49-F238E27FC236}">
                <a16:creationId xmlns:a16="http://schemas.microsoft.com/office/drawing/2014/main" id="{609F6935-8863-4F4A-8442-BA41E83CA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6" name="Google Shape;286;g63dca25494_1_64"/>
          <p:cNvSpPr/>
          <p:nvPr/>
        </p:nvSpPr>
        <p:spPr>
          <a:xfrm>
            <a:off x="-2396831" y="-289379"/>
            <a:ext cx="12975735" cy="9556947"/>
          </a:xfrm>
          <a:prstGeom prst="ellipse">
            <a:avLst/>
          </a:prstGeom>
          <a:solidFill>
            <a:srgbClr val="6A368D">
              <a:alpha val="88270"/>
            </a:srgbClr>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g63dca25494_1_64"/>
          <p:cNvSpPr txBox="1"/>
          <p:nvPr/>
        </p:nvSpPr>
        <p:spPr>
          <a:xfrm>
            <a:off x="289870" y="97785"/>
            <a:ext cx="10387508" cy="53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b="1" dirty="0">
                <a:solidFill>
                  <a:srgbClr val="FFFFFF"/>
                </a:solidFill>
                <a:latin typeface="Century Gothic"/>
                <a:ea typeface="Century Gothic"/>
                <a:cs typeface="Century Gothic"/>
                <a:sym typeface="Century Gothic"/>
              </a:rPr>
              <a:t>      Muslim perspective – Human Rights</a:t>
            </a:r>
          </a:p>
          <a:p>
            <a:pPr marL="0" lvl="0" indent="0" algn="l" rtl="0">
              <a:spcBef>
                <a:spcPts val="0"/>
              </a:spcBef>
              <a:spcAft>
                <a:spcPts val="0"/>
              </a:spcAft>
              <a:buNone/>
            </a:pPr>
            <a:r>
              <a:rPr lang="en-GB" sz="2600" b="1" dirty="0">
                <a:solidFill>
                  <a:srgbClr val="FFFFFF"/>
                </a:solidFill>
                <a:latin typeface="Century Gothic"/>
                <a:ea typeface="Century Gothic"/>
                <a:cs typeface="Century Gothic"/>
                <a:sym typeface="Century Gothic"/>
              </a:rPr>
              <a:t>             (challenges)</a:t>
            </a:r>
            <a:endParaRPr lang="en-GB" sz="8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lang="en-GB" sz="800" b="1" dirty="0">
              <a:solidFill>
                <a:srgbClr val="FFFFFF"/>
              </a:solidFill>
              <a:latin typeface="Century Gothic"/>
              <a:ea typeface="Century Gothic"/>
              <a:cs typeface="Century Gothic"/>
              <a:sym typeface="Century Gothic"/>
            </a:endParaRPr>
          </a:p>
          <a:p>
            <a:pPr lvl="0"/>
            <a:r>
              <a:rPr lang="en-GB" sz="2600" b="1" dirty="0">
                <a:solidFill>
                  <a:srgbClr val="FFFFFF"/>
                </a:solidFill>
                <a:latin typeface="Century Gothic"/>
                <a:ea typeface="Century Gothic"/>
                <a:cs typeface="Century Gothic"/>
                <a:sym typeface="Century Gothic"/>
              </a:rPr>
              <a:t>Some Muslims might have problems following the </a:t>
            </a:r>
          </a:p>
          <a:p>
            <a:pPr lvl="0"/>
            <a:r>
              <a:rPr lang="en-GB" sz="2600" b="1" dirty="0">
                <a:solidFill>
                  <a:srgbClr val="FFFFFF"/>
                </a:solidFill>
                <a:latin typeface="Century Gothic"/>
                <a:ea typeface="Century Gothic"/>
                <a:cs typeface="Century Gothic"/>
                <a:sym typeface="Century Gothic"/>
              </a:rPr>
              <a:t>UDHR in all instances because of </a:t>
            </a:r>
            <a:r>
              <a:rPr lang="en-GB" sz="2600" b="1" dirty="0" err="1">
                <a:solidFill>
                  <a:srgbClr val="FFFFFF"/>
                </a:solidFill>
                <a:latin typeface="Century Gothic"/>
                <a:ea typeface="Century Gothic"/>
                <a:cs typeface="Century Gothic"/>
                <a:sym typeface="Century Gothic"/>
              </a:rPr>
              <a:t>Shari’ah</a:t>
            </a:r>
            <a:r>
              <a:rPr lang="en-GB" sz="2600" b="1" dirty="0">
                <a:solidFill>
                  <a:srgbClr val="FFFFFF"/>
                </a:solidFill>
                <a:latin typeface="Century Gothic"/>
                <a:ea typeface="Century Gothic"/>
                <a:cs typeface="Century Gothic"/>
                <a:sym typeface="Century Gothic"/>
              </a:rPr>
              <a:t> Law.  </a:t>
            </a:r>
          </a:p>
          <a:p>
            <a:pPr lvl="0"/>
            <a:r>
              <a:rPr lang="en-GB" sz="2600" b="1" dirty="0" err="1">
                <a:solidFill>
                  <a:srgbClr val="FFFFFF"/>
                </a:solidFill>
                <a:latin typeface="Century Gothic"/>
                <a:ea typeface="Century Gothic"/>
                <a:cs typeface="Century Gothic"/>
                <a:sym typeface="Century Gothic"/>
              </a:rPr>
              <a:t>Shari’ah</a:t>
            </a:r>
            <a:r>
              <a:rPr lang="en-GB" sz="2600" b="1" dirty="0">
                <a:solidFill>
                  <a:srgbClr val="FFFFFF"/>
                </a:solidFill>
                <a:latin typeface="Century Gothic"/>
                <a:ea typeface="Century Gothic"/>
                <a:cs typeface="Century Gothic"/>
                <a:sym typeface="Century Gothic"/>
              </a:rPr>
              <a:t> law is the Islamic religious law that should be </a:t>
            </a:r>
          </a:p>
          <a:p>
            <a:pPr lvl="0"/>
            <a:r>
              <a:rPr lang="en-GB" sz="2600" b="1" dirty="0">
                <a:solidFill>
                  <a:srgbClr val="FFFFFF"/>
                </a:solidFill>
                <a:latin typeface="Century Gothic"/>
                <a:ea typeface="Century Gothic"/>
                <a:cs typeface="Century Gothic"/>
                <a:sym typeface="Century Gothic"/>
              </a:rPr>
              <a:t>held in addition to other laws, but where they contradict, </a:t>
            </a:r>
            <a:r>
              <a:rPr lang="en-GB" sz="2600" b="1" dirty="0" err="1">
                <a:solidFill>
                  <a:srgbClr val="FFFFFF"/>
                </a:solidFill>
                <a:latin typeface="Century Gothic"/>
                <a:ea typeface="Century Gothic"/>
                <a:cs typeface="Century Gothic"/>
                <a:sym typeface="Century Gothic"/>
              </a:rPr>
              <a:t>Shari’ah</a:t>
            </a:r>
            <a:r>
              <a:rPr lang="en-GB" sz="2600" b="1" dirty="0">
                <a:solidFill>
                  <a:srgbClr val="FFFFFF"/>
                </a:solidFill>
                <a:latin typeface="Century Gothic"/>
                <a:ea typeface="Century Gothic"/>
                <a:cs typeface="Century Gothic"/>
                <a:sym typeface="Century Gothic"/>
              </a:rPr>
              <a:t> Law should be followed.  </a:t>
            </a:r>
            <a:endParaRPr lang="en-GB" sz="800" b="1" dirty="0">
              <a:solidFill>
                <a:srgbClr val="FFFFFF"/>
              </a:solidFill>
              <a:latin typeface="Century Gothic"/>
              <a:ea typeface="Century Gothic"/>
              <a:cs typeface="Century Gothic"/>
              <a:sym typeface="Century Gothic"/>
            </a:endParaRPr>
          </a:p>
          <a:p>
            <a:pPr lvl="0"/>
            <a:endParaRPr lang="en-GB" sz="800" b="1" dirty="0">
              <a:solidFill>
                <a:srgbClr val="FFFFFF"/>
              </a:solidFill>
              <a:latin typeface="Century Gothic"/>
              <a:ea typeface="Century Gothic"/>
              <a:cs typeface="Century Gothic"/>
              <a:sym typeface="Century Gothic"/>
            </a:endParaRPr>
          </a:p>
          <a:p>
            <a:pPr lvl="0"/>
            <a:r>
              <a:rPr lang="en-GB" sz="2600" dirty="0">
                <a:solidFill>
                  <a:srgbClr val="FFFFFF"/>
                </a:solidFill>
                <a:latin typeface="Century Gothic"/>
                <a:ea typeface="Century Gothic"/>
                <a:cs typeface="Century Gothic"/>
                <a:sym typeface="Century Gothic"/>
              </a:rPr>
              <a:t>This might mean that Muslims would struggle with the right to family, as homosexuality is a sin in Islam, and is condemned in the Qur’an: </a:t>
            </a:r>
            <a:r>
              <a:rPr lang="en-GB" sz="2600" b="1" i="1" dirty="0">
                <a:solidFill>
                  <a:srgbClr val="FFFFFF"/>
                </a:solidFill>
                <a:latin typeface="Century Gothic"/>
                <a:ea typeface="Century Gothic"/>
                <a:cs typeface="Century Gothic"/>
                <a:sym typeface="Century Gothic"/>
              </a:rPr>
              <a:t>“Indeed, you approach men with desire, instead of women.  Rather, you are a transgressing (rule breaking) people.”</a:t>
            </a:r>
            <a:endParaRPr lang="en-GB" sz="800" b="1" i="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lang="en-GB" sz="800" b="1" i="1" dirty="0">
              <a:solidFill>
                <a:srgbClr val="FFFFFF"/>
              </a:solidFill>
              <a:latin typeface="Century Gothic"/>
              <a:sym typeface="Century Gothic"/>
            </a:endParaRPr>
          </a:p>
          <a:p>
            <a:pPr marL="0" lvl="0" indent="0" algn="l" rtl="0">
              <a:spcBef>
                <a:spcPts val="0"/>
              </a:spcBef>
              <a:spcAft>
                <a:spcPts val="0"/>
              </a:spcAft>
              <a:buNone/>
            </a:pPr>
            <a:r>
              <a:rPr lang="en-GB" sz="2600" b="1" dirty="0">
                <a:solidFill>
                  <a:srgbClr val="FFFFFF"/>
                </a:solidFill>
                <a:latin typeface="Century Gothic"/>
                <a:sym typeface="Century Gothic"/>
              </a:rPr>
              <a:t>Muslims might also struggle with the right to religious freedom, as some Muslims interpret </a:t>
            </a:r>
            <a:r>
              <a:rPr lang="en-GB" sz="2600" b="1" dirty="0" err="1">
                <a:solidFill>
                  <a:srgbClr val="FFFFFF"/>
                </a:solidFill>
                <a:latin typeface="Century Gothic"/>
                <a:sym typeface="Century Gothic"/>
              </a:rPr>
              <a:t>Shari’ah</a:t>
            </a:r>
            <a:r>
              <a:rPr lang="en-GB" sz="2600" b="1" dirty="0">
                <a:solidFill>
                  <a:srgbClr val="FFFFFF"/>
                </a:solidFill>
                <a:latin typeface="Century Gothic"/>
                <a:sym typeface="Century Gothic"/>
              </a:rPr>
              <a:t> Law to mean that you shouldn’t convert from Islam to another religion. </a:t>
            </a:r>
            <a:endParaRPr sz="2600" b="1" dirty="0">
              <a:solidFill>
                <a:srgbClr val="FFFFFF"/>
              </a:solidFill>
            </a:endParaRPr>
          </a:p>
          <a:p>
            <a:pPr marL="0" lvl="0" indent="0" algn="l" rtl="0">
              <a:spcBef>
                <a:spcPts val="0"/>
              </a:spcBef>
              <a:spcAft>
                <a:spcPts val="0"/>
              </a:spcAft>
              <a:buNone/>
            </a:pPr>
            <a:endParaRPr sz="26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2600" b="1"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79324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284"/>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60E37C0-794C-4B1F-8E68-CF4264D57388}"/>
              </a:ext>
            </a:extLst>
          </p:cNvPr>
          <p:cNvGraphicFramePr>
            <a:graphicFrameLocks noGrp="1"/>
          </p:cNvGraphicFramePr>
          <p:nvPr>
            <p:extLst>
              <p:ext uri="{D42A27DB-BD31-4B8C-83A1-F6EECF244321}">
                <p14:modId xmlns:p14="http://schemas.microsoft.com/office/powerpoint/2010/main" val="501882383"/>
              </p:ext>
            </p:extLst>
          </p:nvPr>
        </p:nvGraphicFramePr>
        <p:xfrm>
          <a:off x="98852" y="98474"/>
          <a:ext cx="11969580" cy="6638239"/>
        </p:xfrm>
        <a:graphic>
          <a:graphicData uri="http://schemas.openxmlformats.org/drawingml/2006/table">
            <a:tbl>
              <a:tblPr firstRow="1" bandRow="1">
                <a:tableStyleId>{5940675A-B579-460E-94D1-54222C63F5DA}</a:tableStyleId>
              </a:tblPr>
              <a:tblGrid>
                <a:gridCol w="2636741">
                  <a:extLst>
                    <a:ext uri="{9D8B030D-6E8A-4147-A177-3AD203B41FA5}">
                      <a16:colId xmlns:a16="http://schemas.microsoft.com/office/drawing/2014/main" val="4011939949"/>
                    </a:ext>
                  </a:extLst>
                </a:gridCol>
                <a:gridCol w="1866568">
                  <a:extLst>
                    <a:ext uri="{9D8B030D-6E8A-4147-A177-3AD203B41FA5}">
                      <a16:colId xmlns:a16="http://schemas.microsoft.com/office/drawing/2014/main" val="2667327977"/>
                    </a:ext>
                  </a:extLst>
                </a:gridCol>
                <a:gridCol w="1866568">
                  <a:extLst>
                    <a:ext uri="{9D8B030D-6E8A-4147-A177-3AD203B41FA5}">
                      <a16:colId xmlns:a16="http://schemas.microsoft.com/office/drawing/2014/main" val="724009077"/>
                    </a:ext>
                  </a:extLst>
                </a:gridCol>
                <a:gridCol w="1866568">
                  <a:extLst>
                    <a:ext uri="{9D8B030D-6E8A-4147-A177-3AD203B41FA5}">
                      <a16:colId xmlns:a16="http://schemas.microsoft.com/office/drawing/2014/main" val="4091376738"/>
                    </a:ext>
                  </a:extLst>
                </a:gridCol>
                <a:gridCol w="1866567">
                  <a:extLst>
                    <a:ext uri="{9D8B030D-6E8A-4147-A177-3AD203B41FA5}">
                      <a16:colId xmlns:a16="http://schemas.microsoft.com/office/drawing/2014/main" val="1087335786"/>
                    </a:ext>
                  </a:extLst>
                </a:gridCol>
                <a:gridCol w="1866568">
                  <a:extLst>
                    <a:ext uri="{9D8B030D-6E8A-4147-A177-3AD203B41FA5}">
                      <a16:colId xmlns:a16="http://schemas.microsoft.com/office/drawing/2014/main" val="4079345209"/>
                    </a:ext>
                  </a:extLst>
                </a:gridCol>
              </a:tblGrid>
              <a:tr h="742621">
                <a:tc>
                  <a:txBody>
                    <a:bodyPr/>
                    <a:lstStyle/>
                    <a:p>
                      <a:r>
                        <a:rPr lang="en-GB" dirty="0">
                          <a:latin typeface="Century Gothic" panose="020B0502020202020204" pitchFamily="34" charset="0"/>
                        </a:rPr>
                        <a:t>Religion</a:t>
                      </a:r>
                    </a:p>
                  </a:txBody>
                  <a:tcPr>
                    <a:solidFill>
                      <a:schemeClr val="bg1"/>
                    </a:solidFill>
                  </a:tcPr>
                </a:tc>
                <a:tc>
                  <a:txBody>
                    <a:bodyPr/>
                    <a:lstStyle/>
                    <a:p>
                      <a:r>
                        <a:rPr lang="en-GB" dirty="0">
                          <a:latin typeface="Century Gothic" panose="020B0502020202020204" pitchFamily="34" charset="0"/>
                        </a:rPr>
                        <a:t>Perspective on Human Rights</a:t>
                      </a:r>
                    </a:p>
                  </a:txBody>
                  <a:tcPr>
                    <a:solidFill>
                      <a:schemeClr val="bg1"/>
                    </a:solidFill>
                  </a:tcPr>
                </a:tc>
                <a:tc>
                  <a:txBody>
                    <a:bodyPr/>
                    <a:lstStyle/>
                    <a:p>
                      <a:r>
                        <a:rPr lang="en-GB" dirty="0">
                          <a:latin typeface="Century Gothic" panose="020B0502020202020204" pitchFamily="34" charset="0"/>
                        </a:rPr>
                        <a:t>Teaching to support this perspective</a:t>
                      </a:r>
                    </a:p>
                  </a:txBody>
                  <a:tcPr>
                    <a:solidFill>
                      <a:schemeClr val="bg1"/>
                    </a:solidFill>
                  </a:tcPr>
                </a:tc>
                <a:tc>
                  <a:txBody>
                    <a:bodyPr/>
                    <a:lstStyle/>
                    <a:p>
                      <a:r>
                        <a:rPr lang="en-GB" dirty="0">
                          <a:latin typeface="Century Gothic" panose="020B0502020202020204" pitchFamily="34" charset="0"/>
                        </a:rPr>
                        <a:t>Challenges of following the UDHR</a:t>
                      </a:r>
                    </a:p>
                  </a:txBody>
                  <a:tcPr>
                    <a:solidFill>
                      <a:schemeClr val="bg1"/>
                    </a:solidFill>
                  </a:tcPr>
                </a:tc>
                <a:tc>
                  <a:txBody>
                    <a:bodyPr/>
                    <a:lstStyle/>
                    <a:p>
                      <a:r>
                        <a:rPr lang="en-GB" dirty="0">
                          <a:latin typeface="Century Gothic" panose="020B0502020202020204" pitchFamily="34" charset="0"/>
                        </a:rPr>
                        <a:t>Teaching to support this challenge</a:t>
                      </a:r>
                    </a:p>
                  </a:txBody>
                  <a:tcPr>
                    <a:solidFill>
                      <a:schemeClr val="bg1"/>
                    </a:solidFill>
                  </a:tcPr>
                </a:tc>
                <a:tc>
                  <a:txBody>
                    <a:bodyPr/>
                    <a:lstStyle/>
                    <a:p>
                      <a:r>
                        <a:rPr lang="en-GB" dirty="0">
                          <a:latin typeface="Century Gothic" panose="020B0502020202020204" pitchFamily="34" charset="0"/>
                        </a:rPr>
                        <a:t>Are these reasons strong or weak, and why?</a:t>
                      </a:r>
                    </a:p>
                  </a:txBody>
                  <a:tcPr>
                    <a:solidFill>
                      <a:schemeClr val="bg1"/>
                    </a:solidFill>
                  </a:tcPr>
                </a:tc>
                <a:extLst>
                  <a:ext uri="{0D108BD9-81ED-4DB2-BD59-A6C34878D82A}">
                    <a16:rowId xmlns:a16="http://schemas.microsoft.com/office/drawing/2014/main" val="2852400888"/>
                  </a:ext>
                </a:extLst>
              </a:tr>
              <a:tr h="1175817">
                <a:tc rowSpan="2">
                  <a:txBody>
                    <a:bodyPr/>
                    <a:lstStyle/>
                    <a:p>
                      <a:r>
                        <a:rPr lang="en-GB" dirty="0">
                          <a:latin typeface="Century Gothic" panose="020B0502020202020204" pitchFamily="34" charset="0"/>
                        </a:rPr>
                        <a:t>Christianity</a:t>
                      </a: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txBody>
                  <a:tcPr>
                    <a:solidFill>
                      <a:schemeClr val="bg1"/>
                    </a:solidFill>
                  </a:tcPr>
                </a:tc>
                <a:tc rowSpan="2">
                  <a:txBody>
                    <a:bodyPr/>
                    <a:lstStyle/>
                    <a:p>
                      <a:endParaRPr lang="en-GB" dirty="0">
                        <a:latin typeface="Century Gothic" panose="020B0502020202020204" pitchFamily="34" charset="0"/>
                      </a:endParaRPr>
                    </a:p>
                  </a:txBody>
                  <a:tcPr>
                    <a:solidFill>
                      <a:schemeClr val="bg1"/>
                    </a:solidFill>
                  </a:tcPr>
                </a:tc>
                <a:tc rowSpan="2">
                  <a:txBody>
                    <a:bodyPr/>
                    <a:lstStyle/>
                    <a:p>
                      <a:endParaRPr lang="en-GB" dirty="0">
                        <a:latin typeface="Century Gothic" panose="020B0502020202020204" pitchFamily="34" charset="0"/>
                      </a:endParaRPr>
                    </a:p>
                  </a:txBody>
                  <a:tcPr>
                    <a:solidFill>
                      <a:schemeClr val="bg1"/>
                    </a:solidFill>
                  </a:tcPr>
                </a:tc>
                <a:tc rowSpan="2">
                  <a:txBody>
                    <a:bodyPr/>
                    <a:lstStyle/>
                    <a:p>
                      <a:endParaRPr lang="en-GB" dirty="0">
                        <a:latin typeface="Century Gothic" panose="020B0502020202020204" pitchFamily="34" charset="0"/>
                      </a:endParaRPr>
                    </a:p>
                  </a:txBody>
                  <a:tcPr>
                    <a:solidFill>
                      <a:schemeClr val="bg1"/>
                    </a:solidFill>
                  </a:tcPr>
                </a:tc>
                <a:tc rowSpan="2">
                  <a:txBody>
                    <a:bodyPr/>
                    <a:lstStyle/>
                    <a:p>
                      <a:endParaRPr lang="en-GB" dirty="0">
                        <a:latin typeface="Century Gothic" panose="020B0502020202020204" pitchFamily="34" charset="0"/>
                      </a:endParaRPr>
                    </a:p>
                  </a:txBody>
                  <a:tcPr>
                    <a:solidFill>
                      <a:schemeClr val="bg1"/>
                    </a:solidFill>
                  </a:tcPr>
                </a:tc>
                <a:tc>
                  <a:txBody>
                    <a:bodyPr/>
                    <a:lstStyle/>
                    <a:p>
                      <a:r>
                        <a:rPr lang="en-GB" dirty="0">
                          <a:latin typeface="Century Gothic" panose="020B0502020202020204" pitchFamily="34" charset="0"/>
                        </a:rPr>
                        <a:t>Support</a:t>
                      </a: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3612747197"/>
                  </a:ext>
                </a:extLst>
              </a:tr>
              <a:tr h="116805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GB" dirty="0">
                          <a:latin typeface="Century Gothic" panose="020B0502020202020204" pitchFamily="34" charset="0"/>
                        </a:rPr>
                        <a:t>Challenges</a:t>
                      </a:r>
                    </a:p>
                  </a:txBody>
                  <a:tcPr>
                    <a:solidFill>
                      <a:schemeClr val="bg1"/>
                    </a:solidFill>
                  </a:tcPr>
                </a:tc>
                <a:extLst>
                  <a:ext uri="{0D108BD9-81ED-4DB2-BD59-A6C34878D82A}">
                    <a16:rowId xmlns:a16="http://schemas.microsoft.com/office/drawing/2014/main" val="2250223102"/>
                  </a:ext>
                </a:extLst>
              </a:tr>
              <a:tr h="1250839">
                <a:tc rowSpan="2">
                  <a:txBody>
                    <a:bodyPr/>
                    <a:lstStyle/>
                    <a:p>
                      <a:r>
                        <a:rPr lang="en-GB" dirty="0">
                          <a:latin typeface="Century Gothic" panose="020B0502020202020204" pitchFamily="34" charset="0"/>
                        </a:rPr>
                        <a:t>Islam</a:t>
                      </a:r>
                    </a:p>
                  </a:txBody>
                  <a:tcPr>
                    <a:solidFill>
                      <a:schemeClr val="bg1"/>
                    </a:solidFill>
                  </a:tcPr>
                </a:tc>
                <a:tc rowSpan="2">
                  <a:txBody>
                    <a:bodyPr/>
                    <a:lstStyle/>
                    <a:p>
                      <a:endParaRPr lang="en-GB" dirty="0">
                        <a:latin typeface="Century Gothic" panose="020B0502020202020204" pitchFamily="34" charset="0"/>
                      </a:endParaRPr>
                    </a:p>
                  </a:txBody>
                  <a:tcPr>
                    <a:solidFill>
                      <a:schemeClr val="bg1"/>
                    </a:solidFill>
                  </a:tcPr>
                </a:tc>
                <a:tc rowSpan="2">
                  <a:txBody>
                    <a:bodyPr/>
                    <a:lstStyle/>
                    <a:p>
                      <a:endParaRPr lang="en-GB" dirty="0">
                        <a:latin typeface="Century Gothic" panose="020B0502020202020204" pitchFamily="34" charset="0"/>
                      </a:endParaRPr>
                    </a:p>
                  </a:txBody>
                  <a:tcPr>
                    <a:solidFill>
                      <a:schemeClr val="bg1"/>
                    </a:solidFill>
                  </a:tcPr>
                </a:tc>
                <a:tc rowSpan="2">
                  <a:txBody>
                    <a:bodyPr/>
                    <a:lstStyle/>
                    <a:p>
                      <a:endParaRPr lang="en-GB" dirty="0">
                        <a:latin typeface="Century Gothic" panose="020B0502020202020204" pitchFamily="34" charset="0"/>
                      </a:endParaRPr>
                    </a:p>
                  </a:txBody>
                  <a:tcPr>
                    <a:solidFill>
                      <a:schemeClr val="bg1"/>
                    </a:solidFill>
                  </a:tcPr>
                </a:tc>
                <a:tc rowSpan="2">
                  <a:txBody>
                    <a:bodyPr/>
                    <a:lstStyle/>
                    <a:p>
                      <a:endParaRPr lang="en-GB" dirty="0">
                        <a:latin typeface="Century Gothic" panose="020B0502020202020204" pitchFamily="34" charset="0"/>
                      </a:endParaRPr>
                    </a:p>
                  </a:txBody>
                  <a:tcPr>
                    <a:solidFill>
                      <a:schemeClr val="bg1"/>
                    </a:solidFill>
                  </a:tcPr>
                </a:tc>
                <a:tc>
                  <a:txBody>
                    <a:bodyPr/>
                    <a:lstStyle/>
                    <a:p>
                      <a:r>
                        <a:rPr lang="en-GB" dirty="0">
                          <a:latin typeface="Century Gothic" panose="020B0502020202020204" pitchFamily="34" charset="0"/>
                        </a:rPr>
                        <a:t>Support</a:t>
                      </a: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606318326"/>
                  </a:ext>
                </a:extLst>
              </a:tr>
              <a:tr h="2300908">
                <a:tc vMerge="1">
                  <a:txBody>
                    <a:bodyPr/>
                    <a:lstStyle/>
                    <a:p>
                      <a:endParaRPr lang="en-GB" dirty="0"/>
                    </a:p>
                  </a:txBody>
                  <a:tcPr/>
                </a:tc>
                <a:tc vMerge="1">
                  <a:txBody>
                    <a:bodyPr/>
                    <a:lstStyle/>
                    <a:p>
                      <a:endParaRPr lang="en-GB" dirty="0"/>
                    </a:p>
                  </a:txBody>
                  <a:tcPr/>
                </a:tc>
                <a:tc vMerge="1">
                  <a:txBody>
                    <a:bodyPr/>
                    <a:lstStyle/>
                    <a:p>
                      <a:endParaRPr lang="en-GB" dirty="0"/>
                    </a:p>
                  </a:txBody>
                  <a:tcPr/>
                </a:tc>
                <a:tc vMerge="1">
                  <a:txBody>
                    <a:bodyPr/>
                    <a:lstStyle/>
                    <a:p>
                      <a:endParaRPr lang="en-GB" dirty="0"/>
                    </a:p>
                  </a:txBody>
                  <a:tcPr/>
                </a:tc>
                <a:tc vMerge="1">
                  <a:txBody>
                    <a:bodyPr/>
                    <a:lstStyle/>
                    <a:p>
                      <a:endParaRPr lang="en-GB" dirty="0"/>
                    </a:p>
                  </a:txBody>
                  <a:tcPr/>
                </a:tc>
                <a:tc>
                  <a:txBody>
                    <a:bodyPr/>
                    <a:lstStyle/>
                    <a:p>
                      <a:r>
                        <a:rPr lang="en-GB" dirty="0">
                          <a:latin typeface="Century Gothic" panose="020B0502020202020204" pitchFamily="34" charset="0"/>
                        </a:rPr>
                        <a:t>Challenges</a:t>
                      </a:r>
                    </a:p>
                  </a:txBody>
                  <a:tcPr>
                    <a:solidFill>
                      <a:schemeClr val="bg1"/>
                    </a:solidFill>
                  </a:tcPr>
                </a:tc>
                <a:extLst>
                  <a:ext uri="{0D108BD9-81ED-4DB2-BD59-A6C34878D82A}">
                    <a16:rowId xmlns:a16="http://schemas.microsoft.com/office/drawing/2014/main" val="4069990454"/>
                  </a:ext>
                </a:extLst>
              </a:tr>
            </a:tbl>
          </a:graphicData>
        </a:graphic>
      </p:graphicFrame>
    </p:spTree>
    <p:extLst>
      <p:ext uri="{BB962C8B-B14F-4D97-AF65-F5344CB8AC3E}">
        <p14:creationId xmlns:p14="http://schemas.microsoft.com/office/powerpoint/2010/main" val="2391297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292"/>
        <p:cNvGrpSpPr/>
        <p:nvPr/>
      </p:nvGrpSpPr>
      <p:grpSpPr>
        <a:xfrm>
          <a:off x="0" y="0"/>
          <a:ext cx="0" cy="0"/>
          <a:chOff x="0" y="0"/>
          <a:chExt cx="0" cy="0"/>
        </a:xfrm>
      </p:grpSpPr>
      <p:pic>
        <p:nvPicPr>
          <p:cNvPr id="2050" name="Picture 2" descr="Woman Walking on Park">
            <a:extLst>
              <a:ext uri="{FF2B5EF4-FFF2-40B4-BE49-F238E27FC236}">
                <a16:creationId xmlns:a16="http://schemas.microsoft.com/office/drawing/2014/main" id="{6D0CFD10-2C26-4F88-A827-C2ED548D8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4" name="Google Shape;294;g63dca25494_1_72"/>
          <p:cNvSpPr/>
          <p:nvPr/>
        </p:nvSpPr>
        <p:spPr>
          <a:xfrm>
            <a:off x="-786000" y="-541475"/>
            <a:ext cx="9662714" cy="5152800"/>
          </a:xfrm>
          <a:prstGeom prst="ellipse">
            <a:avLst/>
          </a:prstGeom>
          <a:solidFill>
            <a:srgbClr val="6A368D">
              <a:alpha val="882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g63dca25494_1_72"/>
          <p:cNvSpPr txBox="1"/>
          <p:nvPr/>
        </p:nvSpPr>
        <p:spPr>
          <a:xfrm>
            <a:off x="541500" y="365625"/>
            <a:ext cx="7703100" cy="531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solidFill>
                  <a:srgbClr val="FFFFFF"/>
                </a:solidFill>
                <a:latin typeface="Century Gothic"/>
                <a:ea typeface="Century Gothic"/>
                <a:cs typeface="Century Gothic"/>
                <a:sym typeface="Century Gothic"/>
              </a:rPr>
              <a:t>The UK is viewed as being a follower of Human Rights. In 1998 the Human Rights Act was passed, turning human rights into legal rights. If UK citizens feel as though their basic human rights are being denied, they have the right to take the alleged offender to court.</a:t>
            </a:r>
            <a:endParaRPr b="1" dirty="0">
              <a:solidFill>
                <a:srgbClr val="FFFFFF"/>
              </a:solidFill>
            </a:endParaRPr>
          </a:p>
          <a:p>
            <a:pPr marL="0" lvl="0" indent="0" algn="ctr" rtl="0">
              <a:spcBef>
                <a:spcPts val="0"/>
              </a:spcBef>
              <a:spcAft>
                <a:spcPts val="0"/>
              </a:spcAft>
              <a:buNone/>
            </a:pPr>
            <a:r>
              <a:rPr lang="en-GB" sz="2800" b="1" dirty="0">
                <a:solidFill>
                  <a:srgbClr val="FFFFFF"/>
                </a:solidFill>
                <a:latin typeface="Century Gothic"/>
                <a:ea typeface="Century Gothic"/>
                <a:cs typeface="Century Gothic"/>
                <a:sym typeface="Century Gothic"/>
              </a:rPr>
              <a:t>Therefore…</a:t>
            </a:r>
            <a:endParaRPr sz="26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2600" b="1" dirty="0">
              <a:solidFill>
                <a:srgbClr val="FFFFFF"/>
              </a:solidFill>
              <a:latin typeface="Calibri"/>
              <a:ea typeface="Calibri"/>
              <a:cs typeface="Calibri"/>
              <a:sym typeface="Calibri"/>
            </a:endParaRPr>
          </a:p>
        </p:txBody>
      </p:sp>
      <p:sp>
        <p:nvSpPr>
          <p:cNvPr id="296" name="Google Shape;296;g63dca25494_1_72"/>
          <p:cNvSpPr/>
          <p:nvPr/>
        </p:nvSpPr>
        <p:spPr>
          <a:xfrm>
            <a:off x="471600" y="5258200"/>
            <a:ext cx="11336100" cy="1326300"/>
          </a:xfrm>
          <a:prstGeom prst="roundRect">
            <a:avLst>
              <a:gd name="adj" fmla="val 16667"/>
            </a:avLst>
          </a:prstGeom>
          <a:solidFill>
            <a:srgbClr val="6A36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g63dca25494_1_72"/>
          <p:cNvSpPr txBox="1"/>
          <p:nvPr/>
        </p:nvSpPr>
        <p:spPr>
          <a:xfrm>
            <a:off x="646200" y="5397325"/>
            <a:ext cx="10986900" cy="69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GB" sz="3600" b="1" dirty="0">
                <a:solidFill>
                  <a:schemeClr val="lt1"/>
                </a:solidFill>
                <a:latin typeface="Century Gothic"/>
                <a:ea typeface="Century Gothic"/>
                <a:cs typeface="Century Gothic"/>
                <a:sym typeface="Century Gothic"/>
              </a:rPr>
              <a:t>Should religious leaders do more </a:t>
            </a:r>
          </a:p>
          <a:p>
            <a:pPr marL="0" lvl="0" indent="0" algn="ctr" rtl="0">
              <a:spcBef>
                <a:spcPts val="0"/>
              </a:spcBef>
              <a:spcAft>
                <a:spcPts val="0"/>
              </a:spcAft>
              <a:buClr>
                <a:schemeClr val="dk1"/>
              </a:buClr>
              <a:buFont typeface="Arial"/>
              <a:buNone/>
            </a:pPr>
            <a:r>
              <a:rPr lang="en-GB" sz="3600" b="1" dirty="0">
                <a:solidFill>
                  <a:schemeClr val="lt1"/>
                </a:solidFill>
                <a:latin typeface="Century Gothic"/>
                <a:ea typeface="Century Gothic"/>
                <a:cs typeface="Century Gothic"/>
                <a:sym typeface="Century Gothic"/>
              </a:rPr>
              <a:t>to promote Human Rights? </a:t>
            </a:r>
            <a:endParaRPr dirty="0">
              <a:solidFill>
                <a:schemeClr val="lt1"/>
              </a:solidFill>
            </a:endParaRPr>
          </a:p>
          <a:p>
            <a:pPr marL="0" lvl="0" indent="0" algn="l" rtl="0">
              <a:spcBef>
                <a:spcPts val="0"/>
              </a:spcBef>
              <a:spcAft>
                <a:spcPts val="0"/>
              </a:spcAft>
              <a:buNone/>
            </a:pPr>
            <a:endParaRPr dirty="0">
              <a:latin typeface="Calibri"/>
              <a:ea typeface="Calibri"/>
              <a:cs typeface="Calibri"/>
              <a:sym typeface="Calibri"/>
            </a:endParaRPr>
          </a:p>
        </p:txBody>
      </p:sp>
      <p:pic>
        <p:nvPicPr>
          <p:cNvPr id="9" name="Picture 8">
            <a:extLst>
              <a:ext uri="{FF2B5EF4-FFF2-40B4-BE49-F238E27FC236}">
                <a16:creationId xmlns:a16="http://schemas.microsoft.com/office/drawing/2014/main" id="{133C6AC1-3590-4A17-97AA-79F0F065DAC8}"/>
              </a:ext>
            </a:extLst>
          </p:cNvPr>
          <p:cNvPicPr>
            <a:picLocks noChangeAspect="1"/>
          </p:cNvPicPr>
          <p:nvPr/>
        </p:nvPicPr>
        <p:blipFill rotWithShape="1">
          <a:blip r:embed="rId4"/>
          <a:srcRect l="27231" r="27308"/>
          <a:stretch/>
        </p:blipFill>
        <p:spPr>
          <a:xfrm>
            <a:off x="306785" y="4976950"/>
            <a:ext cx="1571591" cy="1768039"/>
          </a:xfrm>
          <a:prstGeom prst="rect">
            <a:avLst/>
          </a:prstGeom>
        </p:spPr>
      </p:pic>
      <p:pic>
        <p:nvPicPr>
          <p:cNvPr id="11" name="Picture 2" descr="Persian, Art, Tradiotional, Islamic, Paisley, Culture">
            <a:extLst>
              <a:ext uri="{FF2B5EF4-FFF2-40B4-BE49-F238E27FC236}">
                <a16:creationId xmlns:a16="http://schemas.microsoft.com/office/drawing/2014/main" id="{03C20451-6E37-40E1-B0A7-0FC7BD1873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898" t="11111" r="22751" b="21299"/>
          <a:stretch/>
        </p:blipFill>
        <p:spPr bwMode="auto">
          <a:xfrm>
            <a:off x="10446279" y="4890964"/>
            <a:ext cx="1431321" cy="185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302"/>
        <p:cNvGrpSpPr/>
        <p:nvPr/>
      </p:nvGrpSpPr>
      <p:grpSpPr>
        <a:xfrm>
          <a:off x="0" y="0"/>
          <a:ext cx="0" cy="0"/>
          <a:chOff x="0" y="0"/>
          <a:chExt cx="0" cy="0"/>
        </a:xfrm>
      </p:grpSpPr>
      <p:sp>
        <p:nvSpPr>
          <p:cNvPr id="8" name="Google Shape;303;p23">
            <a:extLst>
              <a:ext uri="{FF2B5EF4-FFF2-40B4-BE49-F238E27FC236}">
                <a16:creationId xmlns:a16="http://schemas.microsoft.com/office/drawing/2014/main" id="{09361934-A50F-4035-806F-DCD08C3D7127}"/>
              </a:ext>
            </a:extLst>
          </p:cNvPr>
          <p:cNvSpPr/>
          <p:nvPr/>
        </p:nvSpPr>
        <p:spPr>
          <a:xfrm>
            <a:off x="3937041" y="2386257"/>
            <a:ext cx="4258331" cy="3688585"/>
          </a:xfrm>
          <a:prstGeom prst="roundRect">
            <a:avLst>
              <a:gd name="adj" fmla="val 16667"/>
            </a:avLst>
          </a:prstGeom>
          <a:solidFill>
            <a:srgbClr val="6A36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454174" y="305578"/>
            <a:ext cx="11325449" cy="1665600"/>
          </a:xfrm>
          <a:prstGeom prst="roundRect">
            <a:avLst>
              <a:gd name="adj" fmla="val 16667"/>
            </a:avLst>
          </a:prstGeom>
          <a:solidFill>
            <a:srgbClr val="6A36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txBox="1"/>
          <p:nvPr/>
        </p:nvSpPr>
        <p:spPr>
          <a:xfrm>
            <a:off x="838175" y="720657"/>
            <a:ext cx="105156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FFFFFF"/>
                </a:solidFill>
                <a:latin typeface="Century Gothic"/>
                <a:ea typeface="Century Gothic"/>
                <a:cs typeface="Century Gothic"/>
                <a:sym typeface="Century Gothic"/>
              </a:rPr>
              <a:t>“The Universal Declaration of Human Rights is unrealistic for religious believers to support.”</a:t>
            </a:r>
            <a:endParaRPr dirty="0"/>
          </a:p>
        </p:txBody>
      </p:sp>
      <p:sp>
        <p:nvSpPr>
          <p:cNvPr id="7" name="TextBox 6">
            <a:extLst>
              <a:ext uri="{FF2B5EF4-FFF2-40B4-BE49-F238E27FC236}">
                <a16:creationId xmlns:a16="http://schemas.microsoft.com/office/drawing/2014/main" id="{E5561C53-50F6-4D46-8579-48CD22B5CB3B}"/>
              </a:ext>
            </a:extLst>
          </p:cNvPr>
          <p:cNvSpPr txBox="1"/>
          <p:nvPr/>
        </p:nvSpPr>
        <p:spPr>
          <a:xfrm>
            <a:off x="4068621" y="2707055"/>
            <a:ext cx="4141693" cy="3046988"/>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Refer to beliefs from different religions, giving arguments for and against the statement.</a:t>
            </a:r>
          </a:p>
          <a:p>
            <a:endParaRPr lang="en-GB" sz="2400" b="1" dirty="0">
              <a:solidFill>
                <a:schemeClr val="bg1"/>
              </a:solidFill>
              <a:latin typeface="Century Gothic" panose="020B0502020202020204" pitchFamily="34" charset="0"/>
            </a:endParaRPr>
          </a:p>
          <a:p>
            <a:r>
              <a:rPr lang="en-GB" sz="2400" b="1" dirty="0">
                <a:solidFill>
                  <a:schemeClr val="bg1"/>
                </a:solidFill>
                <a:latin typeface="Century Gothic" panose="020B0502020202020204" pitchFamily="34" charset="0"/>
              </a:rPr>
              <a:t>Use sources of authority in your work, and arrive at a justified conclusion.</a:t>
            </a:r>
          </a:p>
        </p:txBody>
      </p:sp>
      <p:pic>
        <p:nvPicPr>
          <p:cNvPr id="9" name="Picture 8">
            <a:extLst>
              <a:ext uri="{FF2B5EF4-FFF2-40B4-BE49-F238E27FC236}">
                <a16:creationId xmlns:a16="http://schemas.microsoft.com/office/drawing/2014/main" id="{D9DC4FC3-B7E4-4DFF-A166-C5ED3997DA8E}"/>
              </a:ext>
            </a:extLst>
          </p:cNvPr>
          <p:cNvPicPr>
            <a:picLocks noChangeAspect="1"/>
          </p:cNvPicPr>
          <p:nvPr/>
        </p:nvPicPr>
        <p:blipFill rotWithShape="1">
          <a:blip r:embed="rId3"/>
          <a:srcRect l="27231" r="27308"/>
          <a:stretch/>
        </p:blipFill>
        <p:spPr>
          <a:xfrm>
            <a:off x="192374" y="2448758"/>
            <a:ext cx="3384447" cy="3807502"/>
          </a:xfrm>
          <a:prstGeom prst="rect">
            <a:avLst/>
          </a:prstGeom>
        </p:spPr>
      </p:pic>
      <p:pic>
        <p:nvPicPr>
          <p:cNvPr id="11" name="Picture 2" descr="Persian, Art, Tradiotional, Islamic, Paisley, Culture">
            <a:extLst>
              <a:ext uri="{FF2B5EF4-FFF2-40B4-BE49-F238E27FC236}">
                <a16:creationId xmlns:a16="http://schemas.microsoft.com/office/drawing/2014/main" id="{D5C15D4E-21EE-43D9-8D3F-9B840321DA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898" t="11111" r="22751" b="21299"/>
          <a:stretch/>
        </p:blipFill>
        <p:spPr bwMode="auto">
          <a:xfrm>
            <a:off x="8615180" y="2448757"/>
            <a:ext cx="3261629" cy="38210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302"/>
        <p:cNvGrpSpPr/>
        <p:nvPr/>
      </p:nvGrpSpPr>
      <p:grpSpPr>
        <a:xfrm>
          <a:off x="0" y="0"/>
          <a:ext cx="0" cy="0"/>
          <a:chOff x="0" y="0"/>
          <a:chExt cx="0" cy="0"/>
        </a:xfrm>
      </p:grpSpPr>
      <p:pic>
        <p:nvPicPr>
          <p:cNvPr id="6" name="Google Shape;89;g6dd6940641_0_0">
            <a:extLst>
              <a:ext uri="{FF2B5EF4-FFF2-40B4-BE49-F238E27FC236}">
                <a16:creationId xmlns:a16="http://schemas.microsoft.com/office/drawing/2014/main" id="{67D89C2C-E3C9-4323-90C1-E5BCD7F5C73A}"/>
              </a:ext>
            </a:extLst>
          </p:cNvPr>
          <p:cNvPicPr preferRelativeResize="0"/>
          <p:nvPr/>
        </p:nvPicPr>
        <p:blipFill rotWithShape="1">
          <a:blip r:embed="rId3">
            <a:alphaModFix/>
          </a:blip>
          <a:srcRect/>
          <a:stretch/>
        </p:blipFill>
        <p:spPr>
          <a:xfrm>
            <a:off x="-528" y="-297"/>
            <a:ext cx="12193055" cy="6858593"/>
          </a:xfrm>
          <a:prstGeom prst="rect">
            <a:avLst/>
          </a:prstGeom>
          <a:noFill/>
          <a:ln>
            <a:noFill/>
          </a:ln>
        </p:spPr>
      </p:pic>
      <p:sp>
        <p:nvSpPr>
          <p:cNvPr id="7" name="Google Shape;303;p23">
            <a:extLst>
              <a:ext uri="{FF2B5EF4-FFF2-40B4-BE49-F238E27FC236}">
                <a16:creationId xmlns:a16="http://schemas.microsoft.com/office/drawing/2014/main" id="{855DD215-711C-4726-86EF-03C0A7E39D1E}"/>
              </a:ext>
            </a:extLst>
          </p:cNvPr>
          <p:cNvSpPr/>
          <p:nvPr/>
        </p:nvSpPr>
        <p:spPr>
          <a:xfrm>
            <a:off x="2305878" y="4886822"/>
            <a:ext cx="7653131" cy="1665600"/>
          </a:xfrm>
          <a:prstGeom prst="roundRect">
            <a:avLst>
              <a:gd name="adj" fmla="val 16667"/>
            </a:avLst>
          </a:prstGeom>
          <a:solidFill>
            <a:srgbClr val="EA57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454174" y="305578"/>
            <a:ext cx="11325449" cy="1665600"/>
          </a:xfrm>
          <a:prstGeom prst="roundRect">
            <a:avLst>
              <a:gd name="adj" fmla="val 16667"/>
            </a:avLst>
          </a:prstGeom>
          <a:solidFill>
            <a:srgbClr val="6A36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txBox="1"/>
          <p:nvPr/>
        </p:nvSpPr>
        <p:spPr>
          <a:xfrm>
            <a:off x="838175" y="4886822"/>
            <a:ext cx="10515600"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dirty="0">
                <a:solidFill>
                  <a:srgbClr val="FFFFFF"/>
                </a:solidFill>
                <a:latin typeface="Century Gothic"/>
                <a:ea typeface="Century Gothic"/>
                <a:cs typeface="Century Gothic"/>
                <a:sym typeface="Century Gothic"/>
              </a:rPr>
              <a:t>How can you defend </a:t>
            </a:r>
          </a:p>
          <a:p>
            <a:pPr marL="0" marR="0" lvl="0" indent="0" algn="ctr" rtl="0">
              <a:spcBef>
                <a:spcPts val="0"/>
              </a:spcBef>
              <a:spcAft>
                <a:spcPts val="0"/>
              </a:spcAft>
              <a:buNone/>
            </a:pPr>
            <a:r>
              <a:rPr lang="en-GB" sz="4800" b="1" dirty="0">
                <a:solidFill>
                  <a:srgbClr val="FFFFFF"/>
                </a:solidFill>
                <a:latin typeface="Century Gothic"/>
                <a:ea typeface="Century Gothic"/>
                <a:cs typeface="Century Gothic"/>
                <a:sym typeface="Century Gothic"/>
              </a:rPr>
              <a:t>Human Rights?</a:t>
            </a:r>
            <a:r>
              <a:rPr lang="en-GB" sz="4800" b="1" dirty="0">
                <a:solidFill>
                  <a:schemeClr val="dk1"/>
                </a:solidFill>
                <a:latin typeface="Century Gothic"/>
                <a:ea typeface="Century Gothic"/>
                <a:cs typeface="Century Gothic"/>
                <a:sym typeface="Century Gothic"/>
              </a:rPr>
              <a:t> </a:t>
            </a:r>
            <a:endParaRPr sz="4800" dirty="0"/>
          </a:p>
        </p:txBody>
      </p:sp>
      <p:sp>
        <p:nvSpPr>
          <p:cNvPr id="305" name="Google Shape;305;p23"/>
          <p:cNvSpPr txBox="1"/>
          <p:nvPr/>
        </p:nvSpPr>
        <p:spPr>
          <a:xfrm>
            <a:off x="838175" y="720657"/>
            <a:ext cx="105156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FFFFFF"/>
                </a:solidFill>
                <a:latin typeface="Century Gothic"/>
                <a:ea typeface="Century Gothic"/>
                <a:cs typeface="Century Gothic"/>
                <a:sym typeface="Century Gothic"/>
              </a:rPr>
              <a:t>Should citizens, whatever their religious beliefs, do more to promote Human Rights? </a:t>
            </a:r>
            <a:endParaRPr dirty="0"/>
          </a:p>
        </p:txBody>
      </p:sp>
    </p:spTree>
    <p:extLst>
      <p:ext uri="{BB962C8B-B14F-4D97-AF65-F5344CB8AC3E}">
        <p14:creationId xmlns:p14="http://schemas.microsoft.com/office/powerpoint/2010/main" val="10535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311"/>
        <p:cNvGrpSpPr/>
        <p:nvPr/>
      </p:nvGrpSpPr>
      <p:grpSpPr>
        <a:xfrm>
          <a:off x="0" y="0"/>
          <a:ext cx="0" cy="0"/>
          <a:chOff x="0" y="0"/>
          <a:chExt cx="0" cy="0"/>
        </a:xfrm>
      </p:grpSpPr>
      <p:sp>
        <p:nvSpPr>
          <p:cNvPr id="312" name="Google Shape;312;p24"/>
          <p:cNvSpPr txBox="1"/>
          <p:nvPr/>
        </p:nvSpPr>
        <p:spPr>
          <a:xfrm>
            <a:off x="506450" y="2282424"/>
            <a:ext cx="3277800" cy="4250100"/>
          </a:xfrm>
          <a:prstGeom prst="rect">
            <a:avLst/>
          </a:prstGeom>
          <a:solidFill>
            <a:schemeClr val="lt1"/>
          </a:solidFill>
          <a:ln w="76200" cap="flat" cmpd="sng">
            <a:solidFill>
              <a:srgbClr val="FFFFF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chemeClr val="dk1"/>
                </a:solidFill>
                <a:latin typeface="Century Gothic"/>
                <a:ea typeface="Century Gothic"/>
                <a:cs typeface="Century Gothic"/>
                <a:sym typeface="Century Gothic"/>
              </a:rPr>
              <a:t>Personal</a:t>
            </a:r>
            <a:endParaRPr dirty="0"/>
          </a:p>
          <a:p>
            <a:pPr marL="0" marR="0" lvl="0" indent="0" algn="l" rtl="0">
              <a:spcBef>
                <a:spcPts val="0"/>
              </a:spcBef>
              <a:spcAft>
                <a:spcPts val="0"/>
              </a:spcAft>
              <a:buNone/>
            </a:pPr>
            <a:r>
              <a:rPr lang="en-GB" sz="2400" dirty="0">
                <a:solidFill>
                  <a:schemeClr val="dk1"/>
                </a:solidFill>
                <a:latin typeface="Century Gothic"/>
                <a:ea typeface="Century Gothic"/>
                <a:cs typeface="Century Gothic"/>
                <a:sym typeface="Century Gothic"/>
              </a:rPr>
              <a:t>On an individual level, I will</a:t>
            </a:r>
            <a:endParaRPr dirty="0"/>
          </a:p>
          <a:p>
            <a:pPr marL="0" marR="0" lvl="0" indent="0" algn="l" rtl="0">
              <a:spcBef>
                <a:spcPts val="0"/>
              </a:spcBef>
              <a:spcAft>
                <a:spcPts val="0"/>
              </a:spcAft>
              <a:buNone/>
            </a:pPr>
            <a:endParaRPr sz="24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dirty="0">
              <a:solidFill>
                <a:schemeClr val="dk1"/>
              </a:solidFill>
              <a:latin typeface="Century Gothic"/>
              <a:ea typeface="Century Gothic"/>
              <a:cs typeface="Century Gothic"/>
              <a:sym typeface="Century Gothic"/>
            </a:endParaRPr>
          </a:p>
        </p:txBody>
      </p:sp>
      <p:sp>
        <p:nvSpPr>
          <p:cNvPr id="313" name="Google Shape;313;p24"/>
          <p:cNvSpPr txBox="1"/>
          <p:nvPr/>
        </p:nvSpPr>
        <p:spPr>
          <a:xfrm>
            <a:off x="4168375" y="2282424"/>
            <a:ext cx="3277800" cy="4250100"/>
          </a:xfrm>
          <a:prstGeom prst="rect">
            <a:avLst/>
          </a:prstGeom>
          <a:solidFill>
            <a:schemeClr val="lt1"/>
          </a:solidFill>
          <a:ln w="76200" cap="flat" cmpd="sng">
            <a:solidFill>
              <a:srgbClr val="FFFFF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National</a:t>
            </a:r>
            <a:endParaRPr/>
          </a:p>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As someone who lives in the UK, I will</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 </a:t>
            </a:r>
            <a:endParaRPr/>
          </a:p>
        </p:txBody>
      </p:sp>
      <p:sp>
        <p:nvSpPr>
          <p:cNvPr id="314" name="Google Shape;314;p24"/>
          <p:cNvSpPr txBox="1"/>
          <p:nvPr/>
        </p:nvSpPr>
        <p:spPr>
          <a:xfrm>
            <a:off x="7952575" y="2282424"/>
            <a:ext cx="3277800" cy="4250100"/>
          </a:xfrm>
          <a:prstGeom prst="rect">
            <a:avLst/>
          </a:prstGeom>
          <a:solidFill>
            <a:schemeClr val="lt1"/>
          </a:solidFill>
          <a:ln w="76200" cap="flat" cmpd="sng">
            <a:solidFill>
              <a:srgbClr val="FFFFF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Global</a:t>
            </a:r>
            <a:endParaRPr/>
          </a:p>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As a global citizen, I will </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315" name="Google Shape;315;p24"/>
          <p:cNvSpPr/>
          <p:nvPr/>
        </p:nvSpPr>
        <p:spPr>
          <a:xfrm>
            <a:off x="425250" y="406589"/>
            <a:ext cx="11341500" cy="923400"/>
          </a:xfrm>
          <a:prstGeom prst="rect">
            <a:avLst/>
          </a:prstGeom>
          <a:solidFill>
            <a:srgbClr val="6A368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dirty="0">
                <a:solidFill>
                  <a:srgbClr val="FFFFFF"/>
                </a:solidFill>
                <a:latin typeface="Century Gothic"/>
                <a:ea typeface="Century Gothic"/>
                <a:cs typeface="Century Gothic"/>
                <a:sym typeface="Century Gothic"/>
              </a:rPr>
              <a:t>I am a supporter of Human Rights</a:t>
            </a:r>
            <a:endParaRPr b="1" dirty="0">
              <a:solidFill>
                <a:srgbClr val="FFFFFF"/>
              </a:solidFill>
            </a:endParaRPr>
          </a:p>
        </p:txBody>
      </p:sp>
      <p:pic>
        <p:nvPicPr>
          <p:cNvPr id="316" name="Google Shape;316;p24"/>
          <p:cNvPicPr preferRelativeResize="0"/>
          <p:nvPr/>
        </p:nvPicPr>
        <p:blipFill>
          <a:blip r:embed="rId3">
            <a:alphaModFix/>
          </a:blip>
          <a:stretch>
            <a:fillRect/>
          </a:stretch>
        </p:blipFill>
        <p:spPr>
          <a:xfrm>
            <a:off x="8791263" y="5257575"/>
            <a:ext cx="1600425" cy="1600425"/>
          </a:xfrm>
          <a:prstGeom prst="rect">
            <a:avLst/>
          </a:prstGeom>
          <a:noFill/>
          <a:ln>
            <a:noFill/>
          </a:ln>
        </p:spPr>
      </p:pic>
      <p:pic>
        <p:nvPicPr>
          <p:cNvPr id="317" name="Google Shape;317;p24"/>
          <p:cNvPicPr preferRelativeResize="0"/>
          <p:nvPr/>
        </p:nvPicPr>
        <p:blipFill>
          <a:blip r:embed="rId4">
            <a:alphaModFix/>
          </a:blip>
          <a:stretch>
            <a:fillRect/>
          </a:stretch>
        </p:blipFill>
        <p:spPr>
          <a:xfrm>
            <a:off x="4838425" y="5257575"/>
            <a:ext cx="2059975" cy="1600425"/>
          </a:xfrm>
          <a:prstGeom prst="rect">
            <a:avLst/>
          </a:prstGeom>
          <a:noFill/>
          <a:ln>
            <a:noFill/>
          </a:ln>
        </p:spPr>
      </p:pic>
      <p:pic>
        <p:nvPicPr>
          <p:cNvPr id="318" name="Google Shape;318;p24"/>
          <p:cNvPicPr preferRelativeResize="0"/>
          <p:nvPr/>
        </p:nvPicPr>
        <p:blipFill rotWithShape="1">
          <a:blip r:embed="rId5">
            <a:alphaModFix/>
          </a:blip>
          <a:srcRect l="25129" t="12519" r="24530" b="12512"/>
          <a:stretch/>
        </p:blipFill>
        <p:spPr>
          <a:xfrm>
            <a:off x="1222854" y="5263279"/>
            <a:ext cx="1600425" cy="15890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323"/>
        <p:cNvGrpSpPr/>
        <p:nvPr/>
      </p:nvGrpSpPr>
      <p:grpSpPr>
        <a:xfrm>
          <a:off x="0" y="0"/>
          <a:ext cx="0" cy="0"/>
          <a:chOff x="0" y="0"/>
          <a:chExt cx="0" cy="0"/>
        </a:xfrm>
      </p:grpSpPr>
      <p:sp>
        <p:nvSpPr>
          <p:cNvPr id="324" name="Google Shape;324;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325" name="Google Shape;325;p25"/>
          <p:cNvSpPr txBox="1"/>
          <p:nvPr/>
        </p:nvSpPr>
        <p:spPr>
          <a:xfrm>
            <a:off x="425218" y="1391609"/>
            <a:ext cx="11341566" cy="4770537"/>
          </a:xfrm>
          <a:prstGeom prst="rect">
            <a:avLst/>
          </a:prstGeom>
          <a:solidFill>
            <a:schemeClr val="lt1"/>
          </a:solidFill>
          <a:ln w="762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1"/>
                </a:solidFill>
                <a:latin typeface="Century Gothic"/>
                <a:ea typeface="Century Gothic"/>
                <a:cs typeface="Century Gothic"/>
                <a:sym typeface="Century Gothic"/>
              </a:rPr>
              <a:t>Personal</a:t>
            </a:r>
            <a:endParaRPr/>
          </a:p>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On an individual level, I will</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326" name="Google Shape;326;p25"/>
          <p:cNvSpPr/>
          <p:nvPr/>
        </p:nvSpPr>
        <p:spPr>
          <a:xfrm>
            <a:off x="425217" y="104576"/>
            <a:ext cx="11341566" cy="923330"/>
          </a:xfrm>
          <a:prstGeom prst="rect">
            <a:avLst/>
          </a:prstGeom>
          <a:solidFill>
            <a:srgbClr val="6A368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I am a supporter of Human Rights</a:t>
            </a:r>
            <a:endParaRPr b="1">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02"/>
        <p:cNvGrpSpPr/>
        <p:nvPr/>
      </p:nvGrpSpPr>
      <p:grpSpPr>
        <a:xfrm>
          <a:off x="0" y="0"/>
          <a:ext cx="0" cy="0"/>
          <a:chOff x="0" y="0"/>
          <a:chExt cx="0" cy="0"/>
        </a:xfrm>
      </p:grpSpPr>
      <p:pic>
        <p:nvPicPr>
          <p:cNvPr id="2" name="Picture 1">
            <a:extLst>
              <a:ext uri="{FF2B5EF4-FFF2-40B4-BE49-F238E27FC236}">
                <a16:creationId xmlns:a16="http://schemas.microsoft.com/office/drawing/2014/main" id="{5792CC69-153C-4EF0-BB5E-60EE8EA49038}"/>
              </a:ext>
            </a:extLst>
          </p:cNvPr>
          <p:cNvPicPr>
            <a:picLocks noChangeAspect="1"/>
          </p:cNvPicPr>
          <p:nvPr/>
        </p:nvPicPr>
        <p:blipFill rotWithShape="1">
          <a:blip r:embed="rId3"/>
          <a:srcRect l="1654" t="15490" r="17500" b="5294"/>
          <a:stretch/>
        </p:blipFill>
        <p:spPr>
          <a:xfrm>
            <a:off x="1344706" y="1223683"/>
            <a:ext cx="9856694" cy="5432611"/>
          </a:xfrm>
          <a:prstGeom prst="rect">
            <a:avLst/>
          </a:prstGeom>
        </p:spPr>
      </p:pic>
      <p:pic>
        <p:nvPicPr>
          <p:cNvPr id="3" name="Picture 2">
            <a:extLst>
              <a:ext uri="{FF2B5EF4-FFF2-40B4-BE49-F238E27FC236}">
                <a16:creationId xmlns:a16="http://schemas.microsoft.com/office/drawing/2014/main" id="{D69ECD65-D6A5-4ABC-8F70-9CDE192C0B5F}"/>
              </a:ext>
            </a:extLst>
          </p:cNvPr>
          <p:cNvPicPr>
            <a:picLocks noChangeAspect="1"/>
          </p:cNvPicPr>
          <p:nvPr/>
        </p:nvPicPr>
        <p:blipFill>
          <a:blip r:embed="rId4"/>
          <a:stretch>
            <a:fillRect/>
          </a:stretch>
        </p:blipFill>
        <p:spPr>
          <a:xfrm>
            <a:off x="7004573" y="0"/>
            <a:ext cx="4196827" cy="97436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331"/>
        <p:cNvGrpSpPr/>
        <p:nvPr/>
      </p:nvGrpSpPr>
      <p:grpSpPr>
        <a:xfrm>
          <a:off x="0" y="0"/>
          <a:ext cx="0" cy="0"/>
          <a:chOff x="0" y="0"/>
          <a:chExt cx="0" cy="0"/>
        </a:xfrm>
      </p:grpSpPr>
      <p:sp>
        <p:nvSpPr>
          <p:cNvPr id="332" name="Google Shape;33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333" name="Google Shape;333;p26"/>
          <p:cNvSpPr txBox="1"/>
          <p:nvPr/>
        </p:nvSpPr>
        <p:spPr>
          <a:xfrm>
            <a:off x="425217" y="1386021"/>
            <a:ext cx="11341566" cy="4770537"/>
          </a:xfrm>
          <a:prstGeom prst="rect">
            <a:avLst/>
          </a:prstGeom>
          <a:solidFill>
            <a:schemeClr val="lt1"/>
          </a:solidFill>
          <a:ln w="762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1"/>
                </a:solidFill>
                <a:latin typeface="Century Gothic"/>
                <a:ea typeface="Century Gothic"/>
                <a:cs typeface="Century Gothic"/>
                <a:sym typeface="Century Gothic"/>
              </a:rPr>
              <a:t>National</a:t>
            </a:r>
            <a:endParaRPr/>
          </a:p>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As someone who lives in the UK, I will</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 </a:t>
            </a:r>
            <a:endParaRPr/>
          </a:p>
        </p:txBody>
      </p:sp>
      <p:sp>
        <p:nvSpPr>
          <p:cNvPr id="334" name="Google Shape;334;p26"/>
          <p:cNvSpPr/>
          <p:nvPr/>
        </p:nvSpPr>
        <p:spPr>
          <a:xfrm>
            <a:off x="425217" y="104576"/>
            <a:ext cx="11341566" cy="923330"/>
          </a:xfrm>
          <a:prstGeom prst="rect">
            <a:avLst/>
          </a:prstGeom>
          <a:solidFill>
            <a:srgbClr val="6A368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I am a supporter of Human Rights</a:t>
            </a:r>
            <a:endParaRPr b="1">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339"/>
        <p:cNvGrpSpPr/>
        <p:nvPr/>
      </p:nvGrpSpPr>
      <p:grpSpPr>
        <a:xfrm>
          <a:off x="0" y="0"/>
          <a:ext cx="0" cy="0"/>
          <a:chOff x="0" y="0"/>
          <a:chExt cx="0" cy="0"/>
        </a:xfrm>
      </p:grpSpPr>
      <p:sp>
        <p:nvSpPr>
          <p:cNvPr id="340" name="Google Shape;340;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341" name="Google Shape;341;p27"/>
          <p:cNvSpPr txBox="1"/>
          <p:nvPr/>
        </p:nvSpPr>
        <p:spPr>
          <a:xfrm>
            <a:off x="534571" y="1386021"/>
            <a:ext cx="11232211" cy="4770537"/>
          </a:xfrm>
          <a:prstGeom prst="rect">
            <a:avLst/>
          </a:prstGeom>
          <a:solidFill>
            <a:schemeClr val="lt1"/>
          </a:solidFill>
          <a:ln w="762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1"/>
                </a:solidFill>
                <a:latin typeface="Century Gothic"/>
                <a:ea typeface="Century Gothic"/>
                <a:cs typeface="Century Gothic"/>
                <a:sym typeface="Century Gothic"/>
              </a:rPr>
              <a:t>Global</a:t>
            </a:r>
            <a:endParaRPr/>
          </a:p>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As a global citizen, I will </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342" name="Google Shape;342;p27"/>
          <p:cNvSpPr/>
          <p:nvPr/>
        </p:nvSpPr>
        <p:spPr>
          <a:xfrm>
            <a:off x="425217" y="104576"/>
            <a:ext cx="11341566" cy="923330"/>
          </a:xfrm>
          <a:prstGeom prst="rect">
            <a:avLst/>
          </a:prstGeom>
          <a:solidFill>
            <a:srgbClr val="6A368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I am a supporter of Human Rights</a:t>
            </a:r>
            <a:endParaRPr b="1">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347"/>
        <p:cNvGrpSpPr/>
        <p:nvPr/>
      </p:nvGrpSpPr>
      <p:grpSpPr>
        <a:xfrm>
          <a:off x="0" y="0"/>
          <a:ext cx="0" cy="0"/>
          <a:chOff x="0" y="0"/>
          <a:chExt cx="0" cy="0"/>
        </a:xfrm>
      </p:grpSpPr>
      <p:sp>
        <p:nvSpPr>
          <p:cNvPr id="348" name="Google Shape;348;p28"/>
          <p:cNvSpPr txBox="1"/>
          <p:nvPr/>
        </p:nvSpPr>
        <p:spPr>
          <a:xfrm>
            <a:off x="137875" y="701500"/>
            <a:ext cx="3783000" cy="5632271"/>
          </a:xfrm>
          <a:prstGeom prst="rect">
            <a:avLst/>
          </a:prstGeom>
          <a:solidFill>
            <a:schemeClr val="lt1"/>
          </a:solidFill>
          <a:ln w="76200" cap="flat" cmpd="sng">
            <a:solidFill>
              <a:srgbClr val="6A368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chemeClr val="dk1"/>
                </a:solidFill>
                <a:latin typeface="Century Gothic"/>
                <a:ea typeface="Century Gothic"/>
                <a:cs typeface="Century Gothic"/>
                <a:sym typeface="Century Gothic"/>
              </a:rPr>
              <a:t>Personal</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Think about my responsibilities in relation to rights e.g. not impacting people right to an education.</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Treating people equally and with respect.</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Following the law.</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Not being a bystander.</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Educate my friends/family about the UDHR.</a:t>
            </a:r>
            <a:endParaRPr dirty="0"/>
          </a:p>
        </p:txBody>
      </p:sp>
      <p:sp>
        <p:nvSpPr>
          <p:cNvPr id="349" name="Google Shape;349;p28"/>
          <p:cNvSpPr txBox="1"/>
          <p:nvPr/>
        </p:nvSpPr>
        <p:spPr>
          <a:xfrm>
            <a:off x="4138825" y="701500"/>
            <a:ext cx="3783000" cy="6001603"/>
          </a:xfrm>
          <a:prstGeom prst="rect">
            <a:avLst/>
          </a:prstGeom>
          <a:solidFill>
            <a:schemeClr val="lt1"/>
          </a:solidFill>
          <a:ln w="76200" cap="flat" cmpd="sng">
            <a:solidFill>
              <a:srgbClr val="6A368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chemeClr val="dk1"/>
                </a:solidFill>
                <a:latin typeface="Century Gothic"/>
                <a:ea typeface="Century Gothic"/>
                <a:cs typeface="Century Gothic"/>
                <a:sym typeface="Century Gothic"/>
              </a:rPr>
              <a:t>National</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Joining national social media groups/following #HumanRights to be better informed.</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Researching the Human Rights Act 1998 to be better informed.</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Lobby your MP about Human Rights issues that concern you.</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Educate others about the Human Rights Act.</a:t>
            </a:r>
            <a:endParaRPr dirty="0"/>
          </a:p>
        </p:txBody>
      </p:sp>
      <p:sp>
        <p:nvSpPr>
          <p:cNvPr id="350" name="Google Shape;350;p28"/>
          <p:cNvSpPr txBox="1"/>
          <p:nvPr/>
        </p:nvSpPr>
        <p:spPr>
          <a:xfrm>
            <a:off x="8139775" y="701350"/>
            <a:ext cx="3914400" cy="6001800"/>
          </a:xfrm>
          <a:prstGeom prst="rect">
            <a:avLst/>
          </a:prstGeom>
          <a:solidFill>
            <a:schemeClr val="lt1"/>
          </a:solidFill>
          <a:ln w="76200" cap="flat" cmpd="sng">
            <a:solidFill>
              <a:srgbClr val="6A368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chemeClr val="dk1"/>
                </a:solidFill>
                <a:latin typeface="Century Gothic"/>
                <a:ea typeface="Century Gothic"/>
                <a:cs typeface="Century Gothic"/>
                <a:sym typeface="Century Gothic"/>
              </a:rPr>
              <a:t>Global</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Be globally informed by reading/watching the news.</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Lobby your MP about global Human Right concerns.</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Look on </a:t>
            </a:r>
            <a:r>
              <a:rPr lang="en-GB" sz="2400" u="sng" dirty="0">
                <a:solidFill>
                  <a:schemeClr val="dk1"/>
                </a:solidFill>
                <a:latin typeface="Century Gothic"/>
                <a:ea typeface="Century Gothic"/>
                <a:cs typeface="Century Gothic"/>
                <a:sym typeface="Century Gothic"/>
                <a:hlinkClick r:id="rId3"/>
              </a:rPr>
              <a:t>https://www.amnesty.org.uk/get-involved</a:t>
            </a:r>
            <a:r>
              <a:rPr lang="en-GB" sz="2400" dirty="0">
                <a:solidFill>
                  <a:schemeClr val="dk1"/>
                </a:solidFill>
                <a:latin typeface="Century Gothic"/>
                <a:ea typeface="Century Gothic"/>
                <a:cs typeface="Century Gothic"/>
                <a:sym typeface="Century Gothic"/>
              </a:rPr>
              <a:t> to find out how you can get involved.</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entury Gothic"/>
                <a:ea typeface="Century Gothic"/>
                <a:cs typeface="Century Gothic"/>
                <a:sym typeface="Century Gothic"/>
              </a:rPr>
              <a:t>Ask your headteacher if you can organise a Global Rights </a:t>
            </a:r>
            <a:r>
              <a:rPr lang="en-GB" sz="2400">
                <a:solidFill>
                  <a:schemeClr val="dk1"/>
                </a:solidFill>
                <a:latin typeface="Century Gothic"/>
                <a:ea typeface="Century Gothic"/>
                <a:cs typeface="Century Gothic"/>
                <a:sym typeface="Century Gothic"/>
              </a:rPr>
              <a:t>information stall.</a:t>
            </a:r>
            <a:endParaRPr dirty="0"/>
          </a:p>
        </p:txBody>
      </p:sp>
      <p:sp>
        <p:nvSpPr>
          <p:cNvPr id="351" name="Google Shape;351;p28"/>
          <p:cNvSpPr/>
          <p:nvPr/>
        </p:nvSpPr>
        <p:spPr>
          <a:xfrm>
            <a:off x="3920913" y="80181"/>
            <a:ext cx="4043094" cy="523220"/>
          </a:xfrm>
          <a:prstGeom prst="rect">
            <a:avLst/>
          </a:prstGeom>
          <a:solidFill>
            <a:srgbClr val="6A368D"/>
          </a:solidFill>
          <a:ln w="12700" cap="flat" cmpd="sng">
            <a:solidFill>
              <a:srgbClr val="6A368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Ideas and suggestions</a:t>
            </a:r>
            <a:endParaRPr b="1">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7AE5DAA3-3D0B-4B19-8272-D0FBBF10F591}"/>
              </a:ext>
            </a:extLst>
          </p:cNvPr>
          <p:cNvPicPr>
            <a:picLocks noChangeAspect="1"/>
          </p:cNvPicPr>
          <p:nvPr/>
        </p:nvPicPr>
        <p:blipFill rotWithShape="1">
          <a:blip r:embed="rId4"/>
          <a:srcRect l="1986" t="16275" r="6802" b="7647"/>
          <a:stretch/>
        </p:blipFill>
        <p:spPr>
          <a:xfrm>
            <a:off x="535640" y="820270"/>
            <a:ext cx="11120719" cy="5217459"/>
          </a:xfrm>
          <a:prstGeom prst="rect">
            <a:avLst/>
          </a:prstGeom>
        </p:spPr>
      </p:pic>
    </p:spTree>
    <p:extLst>
      <p:ext uri="{BB962C8B-B14F-4D97-AF65-F5344CB8AC3E}">
        <p14:creationId xmlns:p14="http://schemas.microsoft.com/office/powerpoint/2010/main" val="2050065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355"/>
        <p:cNvGrpSpPr/>
        <p:nvPr/>
      </p:nvGrpSpPr>
      <p:grpSpPr>
        <a:xfrm>
          <a:off x="0" y="0"/>
          <a:ext cx="0" cy="0"/>
          <a:chOff x="0" y="0"/>
          <a:chExt cx="0" cy="0"/>
        </a:xfrm>
      </p:grpSpPr>
      <p:pic>
        <p:nvPicPr>
          <p:cNvPr id="356" name="Google Shape;356;g6d8d8be217_0_0"/>
          <p:cNvPicPr preferRelativeResize="0"/>
          <p:nvPr/>
        </p:nvPicPr>
        <p:blipFill rotWithShape="1">
          <a:blip r:embed="rId3">
            <a:alphaModFix/>
          </a:blip>
          <a:srcRect/>
          <a:stretch/>
        </p:blipFill>
        <p:spPr>
          <a:xfrm>
            <a:off x="3579625" y="3278575"/>
            <a:ext cx="3914100" cy="1136725"/>
          </a:xfrm>
          <a:prstGeom prst="rect">
            <a:avLst/>
          </a:prstGeom>
          <a:noFill/>
          <a:ln>
            <a:noFill/>
          </a:ln>
        </p:spPr>
      </p:pic>
      <p:pic>
        <p:nvPicPr>
          <p:cNvPr id="357" name="Google Shape;357;g6d8d8be217_0_0"/>
          <p:cNvPicPr preferRelativeResize="0"/>
          <p:nvPr/>
        </p:nvPicPr>
        <p:blipFill rotWithShape="1">
          <a:blip r:embed="rId4">
            <a:alphaModFix/>
          </a:blip>
          <a:srcRect/>
          <a:stretch/>
        </p:blipFill>
        <p:spPr>
          <a:xfrm>
            <a:off x="3579625" y="4525499"/>
            <a:ext cx="1484869" cy="1128541"/>
          </a:xfrm>
          <a:prstGeom prst="rect">
            <a:avLst/>
          </a:prstGeom>
          <a:noFill/>
          <a:ln>
            <a:noFill/>
          </a:ln>
        </p:spPr>
      </p:pic>
      <p:sp>
        <p:nvSpPr>
          <p:cNvPr id="358" name="Google Shape;358;g6d8d8be217_0_0"/>
          <p:cNvSpPr/>
          <p:nvPr/>
        </p:nvSpPr>
        <p:spPr>
          <a:xfrm>
            <a:off x="5064500" y="4525499"/>
            <a:ext cx="2712600" cy="1395876"/>
          </a:xfrm>
          <a:prstGeom prst="rect">
            <a:avLst/>
          </a:prstGeom>
          <a:noFill/>
          <a:ln>
            <a:noFill/>
          </a:ln>
        </p:spPr>
        <p:txBody>
          <a:bodyPr spcFirstLastPara="1" wrap="square" lIns="93125" tIns="46550" rIns="93125" bIns="46550" anchor="t" anchorCtr="0">
            <a:noAutofit/>
          </a:bodyPr>
          <a:lstStyle/>
          <a:p>
            <a:pPr marL="0" marR="0" lvl="0" indent="0" rtl="0">
              <a:spcBef>
                <a:spcPts val="0"/>
              </a:spcBef>
              <a:spcAft>
                <a:spcPts val="0"/>
              </a:spcAft>
              <a:buNone/>
            </a:pPr>
            <a:r>
              <a:rPr lang="en-GB" sz="1100" b="0" i="0" u="none" strike="noStrike" cap="none" dirty="0">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09"/>
        <p:cNvGrpSpPr/>
        <p:nvPr/>
      </p:nvGrpSpPr>
      <p:grpSpPr>
        <a:xfrm>
          <a:off x="0" y="0"/>
          <a:ext cx="0" cy="0"/>
          <a:chOff x="0" y="0"/>
          <a:chExt cx="0" cy="0"/>
        </a:xfrm>
      </p:grpSpPr>
      <p:sp>
        <p:nvSpPr>
          <p:cNvPr id="110" name="Google Shape;110;p4"/>
          <p:cNvSpPr/>
          <p:nvPr/>
        </p:nvSpPr>
        <p:spPr>
          <a:xfrm>
            <a:off x="436675" y="1257625"/>
            <a:ext cx="11423400" cy="4751100"/>
          </a:xfrm>
          <a:prstGeom prst="roundRect">
            <a:avLst>
              <a:gd name="adj" fmla="val 16667"/>
            </a:avLst>
          </a:prstGeom>
          <a:solidFill>
            <a:srgbClr val="6A36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txBox="1"/>
          <p:nvPr/>
        </p:nvSpPr>
        <p:spPr>
          <a:xfrm>
            <a:off x="783150" y="1481275"/>
            <a:ext cx="10625700" cy="4335300"/>
          </a:xfrm>
          <a:prstGeom prst="rect">
            <a:avLst/>
          </a:prstGeom>
          <a:solidFill>
            <a:srgbClr val="6A368D"/>
          </a:solidFill>
          <a:ln w="76200" cap="flat" cmpd="sng">
            <a:solidFill>
              <a:srgbClr val="6A368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FFFFFF"/>
                </a:solidFill>
                <a:latin typeface="Century Gothic"/>
                <a:ea typeface="Century Gothic"/>
                <a:cs typeface="Century Gothic"/>
                <a:sym typeface="Century Gothic"/>
              </a:rPr>
              <a:t>Human Rights - What do you know already?</a:t>
            </a:r>
            <a:endParaRPr>
              <a:solidFill>
                <a:srgbClr val="FFFFFF"/>
              </a:solidFill>
            </a:endParaRPr>
          </a:p>
          <a:p>
            <a:pPr marL="0" marR="0" lvl="0" indent="0" algn="l" rtl="0">
              <a:spcBef>
                <a:spcPts val="0"/>
              </a:spcBef>
              <a:spcAft>
                <a:spcPts val="0"/>
              </a:spcAft>
              <a:buNone/>
            </a:pPr>
            <a:endParaRPr sz="3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3600">
                <a:solidFill>
                  <a:srgbClr val="FFFFFF"/>
                </a:solidFill>
                <a:latin typeface="Century Gothic"/>
                <a:ea typeface="Century Gothic"/>
                <a:cs typeface="Century Gothic"/>
                <a:sym typeface="Century Gothic"/>
              </a:rPr>
              <a:t>Brainstorm in small  groups</a:t>
            </a:r>
            <a:endParaRPr>
              <a:solidFill>
                <a:srgbClr val="FFFFFF"/>
              </a:solidFill>
            </a:endParaRPr>
          </a:p>
          <a:p>
            <a:pPr marL="0" marR="0" lvl="0" indent="0" algn="l" rtl="0">
              <a:spcBef>
                <a:spcPts val="0"/>
              </a:spcBef>
              <a:spcAft>
                <a:spcPts val="0"/>
              </a:spcAft>
              <a:buNone/>
            </a:pPr>
            <a:r>
              <a:rPr lang="en-GB" sz="3600">
                <a:solidFill>
                  <a:srgbClr val="FFFFFF"/>
                </a:solidFill>
                <a:latin typeface="Century Gothic"/>
                <a:ea typeface="Century Gothic"/>
                <a:cs typeface="Century Gothic"/>
                <a:sym typeface="Century Gothic"/>
              </a:rPr>
              <a:t>Top tip - think about the key words:</a:t>
            </a:r>
            <a:endParaRPr>
              <a:solidFill>
                <a:srgbClr val="FFFFFF"/>
              </a:solidFill>
            </a:endParaRPr>
          </a:p>
          <a:p>
            <a:pPr marL="571500" marR="0" lvl="0" indent="-571500" algn="l" rtl="0">
              <a:spcBef>
                <a:spcPts val="0"/>
              </a:spcBef>
              <a:spcAft>
                <a:spcPts val="0"/>
              </a:spcAft>
              <a:buClr>
                <a:srgbClr val="FFFFFF"/>
              </a:buClr>
              <a:buSzPts val="3600"/>
              <a:buFont typeface="Arial"/>
              <a:buChar char="•"/>
            </a:pPr>
            <a:r>
              <a:rPr lang="en-GB" sz="3600">
                <a:solidFill>
                  <a:srgbClr val="FFFFFF"/>
                </a:solidFill>
                <a:latin typeface="Century Gothic"/>
                <a:ea typeface="Century Gothic"/>
                <a:cs typeface="Century Gothic"/>
                <a:sym typeface="Century Gothic"/>
              </a:rPr>
              <a:t>Universal</a:t>
            </a:r>
            <a:endParaRPr>
              <a:solidFill>
                <a:srgbClr val="FFFFFF"/>
              </a:solidFill>
            </a:endParaRPr>
          </a:p>
          <a:p>
            <a:pPr marL="571500" marR="0" lvl="0" indent="-571500" algn="l" rtl="0">
              <a:spcBef>
                <a:spcPts val="0"/>
              </a:spcBef>
              <a:spcAft>
                <a:spcPts val="0"/>
              </a:spcAft>
              <a:buClr>
                <a:srgbClr val="FFFFFF"/>
              </a:buClr>
              <a:buSzPts val="3600"/>
              <a:buFont typeface="Arial"/>
              <a:buChar char="•"/>
            </a:pPr>
            <a:r>
              <a:rPr lang="en-GB" sz="3600">
                <a:solidFill>
                  <a:srgbClr val="FFFFFF"/>
                </a:solidFill>
                <a:latin typeface="Century Gothic"/>
                <a:ea typeface="Century Gothic"/>
                <a:cs typeface="Century Gothic"/>
                <a:sym typeface="Century Gothic"/>
              </a:rPr>
              <a:t>Declaration </a:t>
            </a:r>
            <a:endParaRPr>
              <a:solidFill>
                <a:srgbClr val="FFFFFF"/>
              </a:solidFill>
            </a:endParaRPr>
          </a:p>
          <a:p>
            <a:pPr marL="571500" marR="0" lvl="0" indent="-571500" algn="l" rtl="0">
              <a:spcBef>
                <a:spcPts val="0"/>
              </a:spcBef>
              <a:spcAft>
                <a:spcPts val="0"/>
              </a:spcAft>
              <a:buClr>
                <a:srgbClr val="FFFFFF"/>
              </a:buClr>
              <a:buSzPts val="3600"/>
              <a:buFont typeface="Arial"/>
              <a:buChar char="•"/>
            </a:pPr>
            <a:r>
              <a:rPr lang="en-GB" sz="3600">
                <a:solidFill>
                  <a:srgbClr val="FFFFFF"/>
                </a:solidFill>
                <a:latin typeface="Century Gothic"/>
                <a:ea typeface="Century Gothic"/>
                <a:cs typeface="Century Gothic"/>
                <a:sym typeface="Century Gothic"/>
              </a:rPr>
              <a:t>Human</a:t>
            </a:r>
            <a:endParaRPr>
              <a:solidFill>
                <a:srgbClr val="FFFFFF"/>
              </a:solidFill>
            </a:endParaRPr>
          </a:p>
          <a:p>
            <a:pPr marL="571500" marR="0" lvl="0" indent="-571500" algn="l" rtl="0">
              <a:spcBef>
                <a:spcPts val="0"/>
              </a:spcBef>
              <a:spcAft>
                <a:spcPts val="0"/>
              </a:spcAft>
              <a:buClr>
                <a:srgbClr val="FFFFFF"/>
              </a:buClr>
              <a:buSzPts val="3600"/>
              <a:buFont typeface="Arial"/>
              <a:buChar char="•"/>
            </a:pPr>
            <a:r>
              <a:rPr lang="en-GB" sz="3600">
                <a:solidFill>
                  <a:srgbClr val="FFFFFF"/>
                </a:solidFill>
                <a:latin typeface="Century Gothic"/>
                <a:ea typeface="Century Gothic"/>
                <a:cs typeface="Century Gothic"/>
                <a:sym typeface="Century Gothic"/>
              </a:rPr>
              <a:t>Rights </a:t>
            </a:r>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15"/>
        <p:cNvGrpSpPr/>
        <p:nvPr/>
      </p:nvGrpSpPr>
      <p:grpSpPr>
        <a:xfrm>
          <a:off x="0" y="0"/>
          <a:ext cx="0" cy="0"/>
          <a:chOff x="0" y="0"/>
          <a:chExt cx="0" cy="0"/>
        </a:xfrm>
      </p:grpSpPr>
      <p:sp>
        <p:nvSpPr>
          <p:cNvPr id="116" name="Google Shape;116;p5"/>
          <p:cNvSpPr/>
          <p:nvPr/>
        </p:nvSpPr>
        <p:spPr>
          <a:xfrm>
            <a:off x="366800" y="1065500"/>
            <a:ext cx="11703000" cy="5554500"/>
          </a:xfrm>
          <a:prstGeom prst="roundRect">
            <a:avLst>
              <a:gd name="adj" fmla="val 16667"/>
            </a:avLst>
          </a:prstGeom>
          <a:solidFill>
            <a:srgbClr val="6A368D"/>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txBox="1"/>
          <p:nvPr/>
        </p:nvSpPr>
        <p:spPr>
          <a:xfrm>
            <a:off x="887575" y="1205225"/>
            <a:ext cx="10751100" cy="4978500"/>
          </a:xfrm>
          <a:prstGeom prst="rect">
            <a:avLst/>
          </a:prstGeom>
          <a:solidFill>
            <a:srgbClr val="6A368D"/>
          </a:solidFill>
          <a:ln w="76200" cap="flat" cmpd="sng">
            <a:solidFill>
              <a:srgbClr val="6A368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FFFFFF"/>
                </a:solidFill>
                <a:latin typeface="Century Gothic"/>
                <a:ea typeface="Century Gothic"/>
                <a:cs typeface="Century Gothic"/>
                <a:sym typeface="Century Gothic"/>
              </a:rPr>
              <a:t>What do you know already?</a:t>
            </a:r>
            <a:endParaRPr>
              <a:solidFill>
                <a:srgbClr val="FFFFFF"/>
              </a:solidFill>
            </a:endParaRPr>
          </a:p>
          <a:p>
            <a:pPr marL="0" marR="0" lvl="0" indent="0" algn="l" rtl="0">
              <a:spcBef>
                <a:spcPts val="0"/>
              </a:spcBef>
              <a:spcAft>
                <a:spcPts val="0"/>
              </a:spcAft>
              <a:buNone/>
            </a:pPr>
            <a:endParaRPr sz="4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4400">
                <a:solidFill>
                  <a:srgbClr val="FFFFFF"/>
                </a:solidFill>
                <a:latin typeface="Century Gothic"/>
                <a:ea typeface="Century Gothic"/>
                <a:cs typeface="Century Gothic"/>
                <a:sym typeface="Century Gothic"/>
              </a:rPr>
              <a:t>Brainstorm in small  groups.</a:t>
            </a:r>
            <a:endParaRPr>
              <a:solidFill>
                <a:srgbClr val="FFFFFF"/>
              </a:solidFill>
            </a:endParaRPr>
          </a:p>
          <a:p>
            <a:pPr marL="0" marR="0" lvl="0" indent="0" algn="l" rtl="0">
              <a:spcBef>
                <a:spcPts val="0"/>
              </a:spcBef>
              <a:spcAft>
                <a:spcPts val="0"/>
              </a:spcAft>
              <a:buNone/>
            </a:pPr>
            <a:r>
              <a:rPr lang="en-GB" sz="4400">
                <a:solidFill>
                  <a:srgbClr val="FFFFFF"/>
                </a:solidFill>
                <a:latin typeface="Century Gothic"/>
                <a:ea typeface="Century Gothic"/>
                <a:cs typeface="Century Gothic"/>
                <a:sym typeface="Century Gothic"/>
              </a:rPr>
              <a:t>Top tip - think about the key words:</a:t>
            </a:r>
            <a:endParaRPr>
              <a:solidFill>
                <a:srgbClr val="FFFFFF"/>
              </a:solidFill>
            </a:endParaRPr>
          </a:p>
          <a:p>
            <a:pPr marL="571500" marR="0" lvl="0" indent="-571500" algn="l" rtl="0">
              <a:spcBef>
                <a:spcPts val="0"/>
              </a:spcBef>
              <a:spcAft>
                <a:spcPts val="0"/>
              </a:spcAft>
              <a:buClr>
                <a:srgbClr val="FFFFFF"/>
              </a:buClr>
              <a:buSzPts val="4400"/>
              <a:buFont typeface="Arial"/>
              <a:buChar char="•"/>
            </a:pPr>
            <a:r>
              <a:rPr lang="en-GB" sz="4400">
                <a:solidFill>
                  <a:srgbClr val="FFFFFF"/>
                </a:solidFill>
                <a:latin typeface="Century Gothic"/>
                <a:ea typeface="Century Gothic"/>
                <a:cs typeface="Century Gothic"/>
                <a:sym typeface="Century Gothic"/>
              </a:rPr>
              <a:t>Universal</a:t>
            </a:r>
            <a:endParaRPr>
              <a:solidFill>
                <a:srgbClr val="FFFFFF"/>
              </a:solidFill>
            </a:endParaRPr>
          </a:p>
          <a:p>
            <a:pPr marL="571500" marR="0" lvl="0" indent="-571500" algn="l" rtl="0">
              <a:spcBef>
                <a:spcPts val="0"/>
              </a:spcBef>
              <a:spcAft>
                <a:spcPts val="0"/>
              </a:spcAft>
              <a:buClr>
                <a:srgbClr val="FFFFFF"/>
              </a:buClr>
              <a:buSzPts val="4400"/>
              <a:buFont typeface="Arial"/>
              <a:buChar char="•"/>
            </a:pPr>
            <a:r>
              <a:rPr lang="en-GB" sz="4400">
                <a:solidFill>
                  <a:srgbClr val="FFFFFF"/>
                </a:solidFill>
                <a:latin typeface="Century Gothic"/>
                <a:ea typeface="Century Gothic"/>
                <a:cs typeface="Century Gothic"/>
                <a:sym typeface="Century Gothic"/>
              </a:rPr>
              <a:t>Declaration </a:t>
            </a:r>
            <a:endParaRPr>
              <a:solidFill>
                <a:srgbClr val="FFFFFF"/>
              </a:solidFill>
            </a:endParaRPr>
          </a:p>
          <a:p>
            <a:pPr marL="571500" marR="0" lvl="0" indent="-571500" algn="l" rtl="0">
              <a:spcBef>
                <a:spcPts val="0"/>
              </a:spcBef>
              <a:spcAft>
                <a:spcPts val="0"/>
              </a:spcAft>
              <a:buClr>
                <a:srgbClr val="FFFFFF"/>
              </a:buClr>
              <a:buSzPts val="4400"/>
              <a:buFont typeface="Arial"/>
              <a:buChar char="•"/>
            </a:pPr>
            <a:r>
              <a:rPr lang="en-GB" sz="4400">
                <a:solidFill>
                  <a:srgbClr val="FFFFFF"/>
                </a:solidFill>
                <a:latin typeface="Century Gothic"/>
                <a:ea typeface="Century Gothic"/>
                <a:cs typeface="Century Gothic"/>
                <a:sym typeface="Century Gothic"/>
              </a:rPr>
              <a:t>Human</a:t>
            </a:r>
            <a:endParaRPr>
              <a:solidFill>
                <a:srgbClr val="FFFFFF"/>
              </a:solidFill>
            </a:endParaRPr>
          </a:p>
          <a:p>
            <a:pPr marL="571500" marR="0" lvl="0" indent="-571500" algn="l" rtl="0">
              <a:spcBef>
                <a:spcPts val="0"/>
              </a:spcBef>
              <a:spcAft>
                <a:spcPts val="0"/>
              </a:spcAft>
              <a:buClr>
                <a:srgbClr val="FFFFFF"/>
              </a:buClr>
              <a:buSzPts val="4400"/>
              <a:buFont typeface="Arial"/>
              <a:buChar char="•"/>
            </a:pPr>
            <a:r>
              <a:rPr lang="en-GB" sz="4400">
                <a:solidFill>
                  <a:srgbClr val="FFFFFF"/>
                </a:solidFill>
                <a:latin typeface="Century Gothic"/>
                <a:ea typeface="Century Gothic"/>
                <a:cs typeface="Century Gothic"/>
                <a:sym typeface="Century Gothic"/>
              </a:rPr>
              <a:t>Rights </a:t>
            </a:r>
            <a:endParaRPr>
              <a:solidFill>
                <a:srgbClr val="FFFFFF"/>
              </a:solidFill>
            </a:endParaRPr>
          </a:p>
        </p:txBody>
      </p:sp>
      <p:pic>
        <p:nvPicPr>
          <p:cNvPr id="118" name="Google Shape;118;p5"/>
          <p:cNvPicPr preferRelativeResize="0"/>
          <p:nvPr/>
        </p:nvPicPr>
        <p:blipFill rotWithShape="1">
          <a:blip r:embed="rId3">
            <a:alphaModFix/>
          </a:blip>
          <a:srcRect/>
          <a:stretch/>
        </p:blipFill>
        <p:spPr>
          <a:xfrm rot="-1364981">
            <a:off x="1781069" y="2484322"/>
            <a:ext cx="8874460" cy="24203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22"/>
        <p:cNvGrpSpPr/>
        <p:nvPr/>
      </p:nvGrpSpPr>
      <p:grpSpPr>
        <a:xfrm>
          <a:off x="0" y="0"/>
          <a:ext cx="0" cy="0"/>
          <a:chOff x="0" y="0"/>
          <a:chExt cx="0" cy="0"/>
        </a:xfrm>
      </p:grpSpPr>
      <p:sp>
        <p:nvSpPr>
          <p:cNvPr id="123" name="Google Shape;123;p6"/>
          <p:cNvSpPr/>
          <p:nvPr/>
        </p:nvSpPr>
        <p:spPr>
          <a:xfrm>
            <a:off x="384275" y="411850"/>
            <a:ext cx="11475900" cy="5998500"/>
          </a:xfrm>
          <a:prstGeom prst="roundRect">
            <a:avLst>
              <a:gd name="adj" fmla="val 16667"/>
            </a:avLst>
          </a:prstGeom>
          <a:solidFill>
            <a:srgbClr val="6A36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txBox="1"/>
          <p:nvPr/>
        </p:nvSpPr>
        <p:spPr>
          <a:xfrm>
            <a:off x="851975" y="722100"/>
            <a:ext cx="11008200" cy="5413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chemeClr val="lt1"/>
                </a:solidFill>
                <a:latin typeface="Century Gothic"/>
                <a:ea typeface="Century Gothic"/>
                <a:cs typeface="Century Gothic"/>
                <a:sym typeface="Century Gothic"/>
              </a:rPr>
              <a:t>Universal</a:t>
            </a:r>
            <a:endParaRPr>
              <a:solidFill>
                <a:schemeClr val="lt1"/>
              </a:solidFill>
            </a:endParaRPr>
          </a:p>
          <a:p>
            <a:pPr marL="0" marR="0" lvl="0" indent="0" algn="l" rtl="0">
              <a:spcBef>
                <a:spcPts val="0"/>
              </a:spcBef>
              <a:spcAft>
                <a:spcPts val="0"/>
              </a:spcAft>
              <a:buNone/>
            </a:pPr>
            <a:r>
              <a:rPr lang="en-GB" sz="4400">
                <a:solidFill>
                  <a:schemeClr val="lt1"/>
                </a:solidFill>
                <a:latin typeface="Century Gothic"/>
                <a:ea typeface="Century Gothic"/>
                <a:cs typeface="Century Gothic"/>
                <a:sym typeface="Century Gothic"/>
              </a:rPr>
              <a:t>Human Rights are universal. This means they should be visible and apply to every single country in the world.</a:t>
            </a:r>
            <a:endParaRPr>
              <a:solidFill>
                <a:schemeClr val="lt1"/>
              </a:solidFill>
            </a:endParaRPr>
          </a:p>
          <a:p>
            <a:pPr marL="0" marR="0" lvl="0" indent="0" algn="l" rtl="0">
              <a:spcBef>
                <a:spcPts val="0"/>
              </a:spcBef>
              <a:spcAft>
                <a:spcPts val="0"/>
              </a:spcAft>
              <a:buNone/>
            </a:pPr>
            <a:endParaRPr sz="4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400" b="1">
              <a:solidFill>
                <a:schemeClr val="dk1"/>
              </a:solidFill>
              <a:latin typeface="Century Gothic"/>
              <a:ea typeface="Century Gothic"/>
              <a:cs typeface="Century Gothic"/>
              <a:sym typeface="Century Gothic"/>
            </a:endParaRPr>
          </a:p>
        </p:txBody>
      </p:sp>
      <p:pic>
        <p:nvPicPr>
          <p:cNvPr id="125" name="Google Shape;125;p6"/>
          <p:cNvPicPr preferRelativeResize="0"/>
          <p:nvPr/>
        </p:nvPicPr>
        <p:blipFill rotWithShape="1">
          <a:blip r:embed="rId3">
            <a:alphaModFix/>
          </a:blip>
          <a:srcRect/>
          <a:stretch/>
        </p:blipFill>
        <p:spPr>
          <a:xfrm>
            <a:off x="3849800" y="3560567"/>
            <a:ext cx="4111725" cy="27384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29"/>
        <p:cNvGrpSpPr/>
        <p:nvPr/>
      </p:nvGrpSpPr>
      <p:grpSpPr>
        <a:xfrm>
          <a:off x="0" y="0"/>
          <a:ext cx="0" cy="0"/>
          <a:chOff x="0" y="0"/>
          <a:chExt cx="0" cy="0"/>
        </a:xfrm>
      </p:grpSpPr>
      <p:sp>
        <p:nvSpPr>
          <p:cNvPr id="130" name="Google Shape;130;p7"/>
          <p:cNvSpPr/>
          <p:nvPr/>
        </p:nvSpPr>
        <p:spPr>
          <a:xfrm>
            <a:off x="349350" y="376025"/>
            <a:ext cx="11528100" cy="5946900"/>
          </a:xfrm>
          <a:prstGeom prst="roundRect">
            <a:avLst>
              <a:gd name="adj" fmla="val 16667"/>
            </a:avLst>
          </a:prstGeom>
          <a:solidFill>
            <a:srgbClr val="6A36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txBox="1"/>
          <p:nvPr/>
        </p:nvSpPr>
        <p:spPr>
          <a:xfrm>
            <a:off x="602500" y="698325"/>
            <a:ext cx="11160900" cy="522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FFFFFF"/>
                </a:solidFill>
                <a:latin typeface="Century Gothic"/>
                <a:ea typeface="Century Gothic"/>
                <a:cs typeface="Century Gothic"/>
                <a:sym typeface="Century Gothic"/>
              </a:rPr>
              <a:t>Declaration </a:t>
            </a:r>
            <a:endParaRPr>
              <a:solidFill>
                <a:srgbClr val="FFFFFF"/>
              </a:solidFill>
            </a:endParaRPr>
          </a:p>
          <a:p>
            <a:pPr marL="0" marR="0" lvl="0" indent="0" algn="l" rtl="0">
              <a:spcBef>
                <a:spcPts val="0"/>
              </a:spcBef>
              <a:spcAft>
                <a:spcPts val="0"/>
              </a:spcAft>
              <a:buNone/>
            </a:pPr>
            <a:r>
              <a:rPr lang="en-GB" sz="4400">
                <a:solidFill>
                  <a:srgbClr val="FFFFFF"/>
                </a:solidFill>
                <a:latin typeface="Century Gothic"/>
                <a:ea typeface="Century Gothic"/>
                <a:cs typeface="Century Gothic"/>
                <a:sym typeface="Century Gothic"/>
              </a:rPr>
              <a:t>A formal or explicit statement or announcement. When the UDHR was created, global leaders made a statement that they would work towards its shared goals.</a:t>
            </a:r>
            <a:r>
              <a:rPr lang="en-GB" sz="4400">
                <a:solidFill>
                  <a:schemeClr val="dk1"/>
                </a:solidFill>
                <a:latin typeface="Century Gothic"/>
                <a:ea typeface="Century Gothic"/>
                <a:cs typeface="Century Gothic"/>
                <a:sym typeface="Century Gothic"/>
              </a:rPr>
              <a:t> </a:t>
            </a:r>
            <a:endParaRPr sz="4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400">
              <a:solidFill>
                <a:schemeClr val="dk1"/>
              </a:solidFill>
              <a:latin typeface="Century Gothic"/>
              <a:ea typeface="Century Gothic"/>
              <a:cs typeface="Century Gothic"/>
              <a:sym typeface="Century Gothic"/>
            </a:endParaRPr>
          </a:p>
        </p:txBody>
      </p:sp>
      <p:pic>
        <p:nvPicPr>
          <p:cNvPr id="132" name="Google Shape;132;p7"/>
          <p:cNvPicPr preferRelativeResize="0"/>
          <p:nvPr/>
        </p:nvPicPr>
        <p:blipFill rotWithShape="1">
          <a:blip r:embed="rId3">
            <a:alphaModFix/>
          </a:blip>
          <a:srcRect/>
          <a:stretch/>
        </p:blipFill>
        <p:spPr>
          <a:xfrm>
            <a:off x="5622000" y="4198250"/>
            <a:ext cx="3615450" cy="2124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36"/>
        <p:cNvGrpSpPr/>
        <p:nvPr/>
      </p:nvGrpSpPr>
      <p:grpSpPr>
        <a:xfrm>
          <a:off x="0" y="0"/>
          <a:ext cx="0" cy="0"/>
          <a:chOff x="0" y="0"/>
          <a:chExt cx="0" cy="0"/>
        </a:xfrm>
      </p:grpSpPr>
      <p:sp>
        <p:nvSpPr>
          <p:cNvPr id="137" name="Google Shape;137;p8"/>
          <p:cNvSpPr/>
          <p:nvPr/>
        </p:nvSpPr>
        <p:spPr>
          <a:xfrm>
            <a:off x="454150" y="393925"/>
            <a:ext cx="11231400" cy="6205500"/>
          </a:xfrm>
          <a:prstGeom prst="roundRect">
            <a:avLst>
              <a:gd name="adj" fmla="val 10062"/>
            </a:avLst>
          </a:prstGeom>
          <a:solidFill>
            <a:srgbClr val="6A368D"/>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txBox="1"/>
          <p:nvPr/>
        </p:nvSpPr>
        <p:spPr>
          <a:xfrm>
            <a:off x="679850" y="550950"/>
            <a:ext cx="10223376" cy="66171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200" b="1" dirty="0">
                <a:solidFill>
                  <a:srgbClr val="FFFFFF"/>
                </a:solidFill>
                <a:latin typeface="Century Gothic"/>
                <a:ea typeface="Century Gothic"/>
                <a:cs typeface="Century Gothic"/>
                <a:sym typeface="Century Gothic"/>
              </a:rPr>
              <a:t>Human </a:t>
            </a:r>
            <a:endParaRPr sz="4200" dirty="0">
              <a:solidFill>
                <a:srgbClr val="FFFFFF"/>
              </a:solidFill>
            </a:endParaRPr>
          </a:p>
          <a:p>
            <a:pPr marL="0" marR="0" lvl="0" indent="0" algn="l" rtl="0">
              <a:spcBef>
                <a:spcPts val="0"/>
              </a:spcBef>
              <a:spcAft>
                <a:spcPts val="0"/>
              </a:spcAft>
              <a:buNone/>
            </a:pPr>
            <a:r>
              <a:rPr lang="en-GB" sz="4200" dirty="0">
                <a:solidFill>
                  <a:srgbClr val="FFFFFF"/>
                </a:solidFill>
                <a:latin typeface="Century Gothic"/>
                <a:ea typeface="Century Gothic"/>
                <a:cs typeface="Century Gothic"/>
                <a:sym typeface="Century Gothic"/>
              </a:rPr>
              <a:t>Human Rights apply to every single person on the planet, simply because they are human. This is regardless of age, gender, sexual orientation, </a:t>
            </a:r>
            <a:r>
              <a:rPr lang="en-GB" sz="4200" dirty="0" err="1">
                <a:solidFill>
                  <a:srgbClr val="FFFFFF"/>
                </a:solidFill>
                <a:latin typeface="Century Gothic"/>
                <a:ea typeface="Century Gothic"/>
                <a:cs typeface="Century Gothic"/>
                <a:sym typeface="Century Gothic"/>
              </a:rPr>
              <a:t>ethinicity</a:t>
            </a:r>
            <a:r>
              <a:rPr lang="en-GB" sz="4200" dirty="0">
                <a:solidFill>
                  <a:srgbClr val="FFFFFF"/>
                </a:solidFill>
                <a:latin typeface="Century Gothic"/>
                <a:ea typeface="Century Gothic"/>
                <a:cs typeface="Century Gothic"/>
                <a:sym typeface="Century Gothic"/>
              </a:rPr>
              <a:t>, nationality, disability or any other status. They are ours just by virtue of our being human.</a:t>
            </a:r>
            <a:endParaRPr sz="4200" dirty="0">
              <a:solidFill>
                <a:srgbClr val="FFFFFF"/>
              </a:solidFill>
            </a:endParaRPr>
          </a:p>
          <a:p>
            <a:pPr marL="0" marR="0" lvl="0" indent="0" algn="l" rtl="0">
              <a:spcBef>
                <a:spcPts val="0"/>
              </a:spcBef>
              <a:spcAft>
                <a:spcPts val="0"/>
              </a:spcAft>
              <a:buNone/>
            </a:pPr>
            <a:endParaRPr sz="44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400" b="1" dirty="0">
              <a:solidFill>
                <a:schemeClr val="dk1"/>
              </a:solidFill>
              <a:latin typeface="Century Gothic"/>
              <a:ea typeface="Century Gothic"/>
              <a:cs typeface="Century Gothic"/>
              <a:sym typeface="Century Gothic"/>
            </a:endParaRPr>
          </a:p>
        </p:txBody>
      </p:sp>
      <p:pic>
        <p:nvPicPr>
          <p:cNvPr id="139" name="Google Shape;139;p8"/>
          <p:cNvPicPr preferRelativeResize="0"/>
          <p:nvPr/>
        </p:nvPicPr>
        <p:blipFill rotWithShape="1">
          <a:blip r:embed="rId3">
            <a:alphaModFix/>
          </a:blip>
          <a:srcRect/>
          <a:stretch/>
        </p:blipFill>
        <p:spPr>
          <a:xfrm>
            <a:off x="7435138" y="5198165"/>
            <a:ext cx="3368697" cy="16598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143"/>
        <p:cNvGrpSpPr/>
        <p:nvPr/>
      </p:nvGrpSpPr>
      <p:grpSpPr>
        <a:xfrm>
          <a:off x="0" y="0"/>
          <a:ext cx="0" cy="0"/>
          <a:chOff x="0" y="0"/>
          <a:chExt cx="0" cy="0"/>
        </a:xfrm>
      </p:grpSpPr>
      <p:sp>
        <p:nvSpPr>
          <p:cNvPr id="144" name="Google Shape;144;p9"/>
          <p:cNvSpPr/>
          <p:nvPr/>
        </p:nvSpPr>
        <p:spPr>
          <a:xfrm>
            <a:off x="471600" y="411850"/>
            <a:ext cx="11196300" cy="6137100"/>
          </a:xfrm>
          <a:prstGeom prst="roundRect">
            <a:avLst>
              <a:gd name="adj" fmla="val 7910"/>
            </a:avLst>
          </a:prstGeom>
          <a:solidFill>
            <a:srgbClr val="6A368D"/>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txBox="1"/>
          <p:nvPr/>
        </p:nvSpPr>
        <p:spPr>
          <a:xfrm>
            <a:off x="820950" y="626700"/>
            <a:ext cx="10697700" cy="579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FFFFFF"/>
                </a:solidFill>
                <a:latin typeface="Century Gothic"/>
                <a:ea typeface="Century Gothic"/>
                <a:cs typeface="Century Gothic"/>
                <a:sym typeface="Century Gothic"/>
              </a:rPr>
              <a:t>Rights </a:t>
            </a:r>
            <a:endParaRPr>
              <a:solidFill>
                <a:srgbClr val="FFFFFF"/>
              </a:solidFill>
            </a:endParaRPr>
          </a:p>
          <a:p>
            <a:pPr marL="0" marR="0" lvl="0" indent="0" algn="l" rtl="0">
              <a:spcBef>
                <a:spcPts val="0"/>
              </a:spcBef>
              <a:spcAft>
                <a:spcPts val="0"/>
              </a:spcAft>
              <a:buNone/>
            </a:pPr>
            <a:r>
              <a:rPr lang="en-GB" sz="4400">
                <a:solidFill>
                  <a:srgbClr val="FFFFFF"/>
                </a:solidFill>
                <a:latin typeface="Century Gothic"/>
                <a:ea typeface="Century Gothic"/>
                <a:cs typeface="Century Gothic"/>
                <a:sym typeface="Century Gothic"/>
              </a:rPr>
              <a:t>Things that all humans should legally or morally have. Things they should expect so that they can lead healthy, safe and happy lives e.g. right to an education</a:t>
            </a:r>
            <a:endParaRPr>
              <a:solidFill>
                <a:srgbClr val="FFFFFF"/>
              </a:solidFill>
            </a:endParaRPr>
          </a:p>
          <a:p>
            <a:pPr marL="0" marR="0" lvl="0" indent="0" algn="l" rtl="0">
              <a:spcBef>
                <a:spcPts val="0"/>
              </a:spcBef>
              <a:spcAft>
                <a:spcPts val="0"/>
              </a:spcAft>
              <a:buNone/>
            </a:pPr>
            <a:endParaRPr sz="4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4400">
                <a:solidFill>
                  <a:schemeClr val="dk1"/>
                </a:solidFill>
                <a:latin typeface="Century Gothic"/>
                <a:ea typeface="Century Gothic"/>
                <a:cs typeface="Century Gothic"/>
                <a:sym typeface="Century Gothic"/>
              </a:rPr>
              <a:t> </a:t>
            </a:r>
            <a:endParaRPr/>
          </a:p>
          <a:p>
            <a:pPr marL="0" marR="0" lvl="0" indent="0" algn="l" rtl="0">
              <a:spcBef>
                <a:spcPts val="0"/>
              </a:spcBef>
              <a:spcAft>
                <a:spcPts val="0"/>
              </a:spcAft>
              <a:buNone/>
            </a:pPr>
            <a:endParaRPr sz="4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400" b="1">
              <a:solidFill>
                <a:schemeClr val="dk1"/>
              </a:solidFill>
              <a:latin typeface="Century Gothic"/>
              <a:ea typeface="Century Gothic"/>
              <a:cs typeface="Century Gothic"/>
              <a:sym typeface="Century Gothic"/>
            </a:endParaRPr>
          </a:p>
        </p:txBody>
      </p:sp>
      <p:pic>
        <p:nvPicPr>
          <p:cNvPr id="146" name="Google Shape;146;p9"/>
          <p:cNvPicPr preferRelativeResize="0"/>
          <p:nvPr/>
        </p:nvPicPr>
        <p:blipFill rotWithShape="1">
          <a:blip r:embed="rId3">
            <a:alphaModFix/>
          </a:blip>
          <a:srcRect/>
          <a:stretch/>
        </p:blipFill>
        <p:spPr>
          <a:xfrm>
            <a:off x="4922050" y="4163850"/>
            <a:ext cx="4199400" cy="23851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2588</Words>
  <Application>Microsoft Office PowerPoint</Application>
  <PresentationFormat>Widescreen</PresentationFormat>
  <Paragraphs>306</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Calibri</vt:lpstr>
      <vt:lpstr>Century Gothic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UK success? How successful is each article? Draw a line to the place on the arrow that you feel is most justified. Try to use real life examples when justifying your choice.  </vt:lpstr>
      <vt:lpstr>UK success? How successful is each article? Draw a line to the place on the arrow that you feel is most justified. Try to use real life examples when justifying your choice.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Allchin</dc:creator>
  <cp:lastModifiedBy>Hannah Langdana</cp:lastModifiedBy>
  <cp:revision>24</cp:revision>
  <dcterms:created xsi:type="dcterms:W3CDTF">2019-03-26T19:57:46Z</dcterms:created>
  <dcterms:modified xsi:type="dcterms:W3CDTF">2020-09-29T16:35:37Z</dcterms:modified>
</cp:coreProperties>
</file>