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7y2uRGKuaZVhHrN8Hi/GiZ+Aa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D844BC-009C-4AD6-8ACE-9FAF8044B925}">
  <a:tblStyle styleId="{D8D844BC-009C-4AD6-8ACE-9FAF8044B9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Planetary_boundaries#CITEREFUlrichMalleyVoora2009" TargetMode="External"/><Relationship Id="rId3" Type="http://schemas.openxmlformats.org/officeDocument/2006/relationships/hyperlink" Target="https://en.wikipedia.org/wiki/Planetary_boundaries#CITEREFSchlesinger2009" TargetMode="External"/><Relationship Id="rId7" Type="http://schemas.openxmlformats.org/officeDocument/2006/relationships/hyperlink" Target="https://en.wikipedia.org/wiki/Planetary_boundaries#CITEREFUNEP201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Planetary_boundaries#CITEREFRagnarsdottirSverdrupKoca2011" TargetMode="External"/><Relationship Id="rId5" Type="http://schemas.openxmlformats.org/officeDocument/2006/relationships/hyperlink" Target="https://en.wikipedia.org/wiki/Planetary_boundaries#CITEREFTownsendPorder2011" TargetMode="External"/><Relationship Id="rId4" Type="http://schemas.openxmlformats.org/officeDocument/2006/relationships/hyperlink" Target="https://en.wikipedia.org/wiki/Planetary_boundaries#CITEREFCarpenterBennett2011" TargetMode="External"/><Relationship Id="rId9" Type="http://schemas.openxmlformats.org/officeDocument/2006/relationships/hyperlink" Target="https://en.wikipedia.org/wiki/Planetary_boundaries#CITEREFVaccari201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1 </a:t>
            </a:r>
            <a:r>
              <a:rPr lang="en-GB" u="sng">
                <a:solidFill>
                  <a:schemeClr val="hlink"/>
                </a:solidFill>
                <a:hlinkClick r:id="rId3"/>
              </a:rPr>
              <a:t>Schlesinger 2009</a:t>
            </a:r>
            <a:r>
              <a:rPr lang="en-GB"/>
              <a:t>; </a:t>
            </a:r>
            <a:r>
              <a:rPr lang="en-GB" u="sng">
                <a:solidFill>
                  <a:schemeClr val="hlink"/>
                </a:solidFill>
                <a:hlinkClick r:id="rId4"/>
              </a:rPr>
              <a:t>Carpenter &amp; Bennett 2011</a:t>
            </a:r>
            <a:r>
              <a:rPr lang="en-GB"/>
              <a:t>; </a:t>
            </a:r>
            <a:r>
              <a:rPr lang="en-GB" u="sng">
                <a:solidFill>
                  <a:schemeClr val="hlink"/>
                </a:solidFill>
                <a:hlinkClick r:id="rId5"/>
              </a:rPr>
              <a:t>Townsend &amp; Porder 2011</a:t>
            </a:r>
            <a:r>
              <a:rPr lang="en-GB"/>
              <a:t>; </a:t>
            </a:r>
            <a:r>
              <a:rPr lang="en-GB" u="sng">
                <a:solidFill>
                  <a:schemeClr val="hlink"/>
                </a:solidFill>
                <a:hlinkClick r:id="rId6"/>
              </a:rPr>
              <a:t>Ragnarsdottir, Sverdrup &amp; Koca 2011</a:t>
            </a:r>
            <a:r>
              <a:rPr lang="en-GB"/>
              <a:t>; </a:t>
            </a:r>
            <a:r>
              <a:rPr lang="en-GB" u="sng">
                <a:solidFill>
                  <a:schemeClr val="hlink"/>
                </a:solidFill>
                <a:hlinkClick r:id="rId7"/>
              </a:rPr>
              <a:t>UNEP 2011</a:t>
            </a:r>
            <a:r>
              <a:rPr lang="en-GB"/>
              <a:t>; </a:t>
            </a:r>
            <a:r>
              <a:rPr lang="en-GB" u="sng">
                <a:solidFill>
                  <a:schemeClr val="hlink"/>
                </a:solidFill>
                <a:hlinkClick r:id="rId8"/>
              </a:rPr>
              <a:t>Ulrich, Malley &amp; Voora 2009</a:t>
            </a:r>
            <a:r>
              <a:rPr lang="en-GB"/>
              <a:t>; </a:t>
            </a:r>
            <a:r>
              <a:rPr lang="en-GB" u="sng">
                <a:solidFill>
                  <a:schemeClr val="hlink"/>
                </a:solidFill>
                <a:hlinkClick r:id="rId9"/>
              </a:rPr>
              <a:t>Vaccari 2010</a:t>
            </a:r>
            <a:r>
              <a:rPr lang="en-GB"/>
              <a:t>.</a:t>
            </a:r>
            <a:endParaRPr/>
          </a:p>
        </p:txBody>
      </p:sp>
      <p:sp>
        <p:nvSpPr>
          <p:cNvPr id="371" name="Google Shape;3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d3fa04cd8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d3fa04cd8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6d3fa04cd8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6d3fa04cd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6d3fa04cd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d3fa04cd8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d3fa04cd8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6d3fa04cd8_0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Please find the card sort in our resource section.</a:t>
            </a:r>
            <a:endParaRPr/>
          </a:p>
        </p:txBody>
      </p:sp>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hoolgardening.rhs.org.uk/Resources/Info-Sheet/Composting-for-school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Whea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9091" t="9091"/>
          <a:stretch/>
        </p:blipFill>
        <p:spPr>
          <a:xfrm>
            <a:off x="0" y="0"/>
            <a:ext cx="12192000" cy="6857999"/>
          </a:xfrm>
          <a:prstGeom prst="rect">
            <a:avLst/>
          </a:prstGeom>
          <a:noFill/>
          <a:ln>
            <a:noFill/>
          </a:ln>
        </p:spPr>
      </p:pic>
      <p:sp>
        <p:nvSpPr>
          <p:cNvPr id="89" name="Google Shape;89;p1"/>
          <p:cNvSpPr/>
          <p:nvPr/>
        </p:nvSpPr>
        <p:spPr>
          <a:xfrm>
            <a:off x="3176" y="4251489"/>
            <a:ext cx="12188825" cy="2077327"/>
          </a:xfrm>
          <a:prstGeom prst="rect">
            <a:avLst/>
          </a:prstGeom>
          <a:solidFill>
            <a:srgbClr val="5BB5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630688" y="4337523"/>
            <a:ext cx="10918056" cy="13273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95959"/>
              </a:buClr>
              <a:buSzPts val="6000"/>
              <a:buFont typeface="Calibri"/>
              <a:buNone/>
            </a:pPr>
            <a:r>
              <a:rPr lang="en-GB" b="1">
                <a:solidFill>
                  <a:srgbClr val="FFFFFF"/>
                </a:solidFill>
              </a:rPr>
              <a:t>Phosphate fertilisers </a:t>
            </a:r>
            <a:endParaRPr b="1">
              <a:solidFill>
                <a:srgbClr val="FFFFFF"/>
              </a:solidFill>
            </a:endParaRPr>
          </a:p>
        </p:txBody>
      </p:sp>
      <p:cxnSp>
        <p:nvCxnSpPr>
          <p:cNvPr id="91" name="Google Shape;91;p1"/>
          <p:cNvCxnSpPr/>
          <p:nvPr/>
        </p:nvCxnSpPr>
        <p:spPr>
          <a:xfrm>
            <a:off x="0" y="4126832"/>
            <a:ext cx="12188825" cy="0"/>
          </a:xfrm>
          <a:prstGeom prst="straightConnector1">
            <a:avLst/>
          </a:prstGeom>
          <a:noFill/>
          <a:ln w="50800" cap="flat" cmpd="sng">
            <a:solidFill>
              <a:srgbClr val="5BB56A">
                <a:alpha val="89803"/>
              </a:srgbClr>
            </a:solidFill>
            <a:prstDash val="solid"/>
            <a:miter lim="800000"/>
            <a:headEnd type="none" w="sm" len="sm"/>
            <a:tailEnd type="none" w="sm" len="sm"/>
          </a:ln>
        </p:spPr>
      </p:cxnSp>
      <p:cxnSp>
        <p:nvCxnSpPr>
          <p:cNvPr id="92" name="Google Shape;92;p1"/>
          <p:cNvCxnSpPr/>
          <p:nvPr/>
        </p:nvCxnSpPr>
        <p:spPr>
          <a:xfrm>
            <a:off x="0" y="6448927"/>
            <a:ext cx="12188825" cy="0"/>
          </a:xfrm>
          <a:prstGeom prst="straightConnector1">
            <a:avLst/>
          </a:prstGeom>
          <a:noFill/>
          <a:ln w="50800" cap="flat" cmpd="sng">
            <a:solidFill>
              <a:srgbClr val="5BB56A">
                <a:alpha val="89803"/>
              </a:srgbClr>
            </a:solidFill>
            <a:prstDash val="solid"/>
            <a:miter lim="800000"/>
            <a:headEnd type="none" w="sm" len="sm"/>
            <a:tailEnd type="none" w="sm" len="sm"/>
          </a:ln>
        </p:spPr>
      </p:cxnSp>
      <p:sp>
        <p:nvSpPr>
          <p:cNvPr id="93" name="Google Shape;93;p1"/>
          <p:cNvSpPr/>
          <p:nvPr/>
        </p:nvSpPr>
        <p:spPr>
          <a:xfrm>
            <a:off x="2985719" y="6541163"/>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a:solidFill>
                  <a:schemeClr val="lt1"/>
                </a:solidFill>
                <a:latin typeface="Calibri"/>
                <a:ea typeface="Calibri"/>
                <a:cs typeface="Calibri"/>
                <a:sym typeface="Calibri"/>
              </a:rPr>
              <a:t>Photo credit Cjp24 https://commons.wikimedia.org/wiki/File:Flexible_intermediate_bulk_containers-Fertilizer.jpg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solidFill>
                  <a:srgbClr val="FFFFFF"/>
                </a:solidFill>
              </a:rPr>
              <a:t>From Mine to Ocean</a:t>
            </a:r>
            <a:endParaRPr b="1">
              <a:solidFill>
                <a:srgbClr val="FFFFFF"/>
              </a:solidFill>
            </a:endParaRPr>
          </a:p>
        </p:txBody>
      </p:sp>
      <p:grpSp>
        <p:nvGrpSpPr>
          <p:cNvPr id="180" name="Google Shape;180;p9"/>
          <p:cNvGrpSpPr/>
          <p:nvPr/>
        </p:nvGrpSpPr>
        <p:grpSpPr>
          <a:xfrm>
            <a:off x="843333" y="1834341"/>
            <a:ext cx="10505330" cy="955030"/>
            <a:chOff x="5134" y="124147"/>
            <a:chExt cx="10505330" cy="955030"/>
          </a:xfrm>
        </p:grpSpPr>
        <p:sp>
          <p:nvSpPr>
            <p:cNvPr id="181" name="Google Shape;181;p9"/>
            <p:cNvSpPr/>
            <p:nvPr/>
          </p:nvSpPr>
          <p:spPr>
            <a:xfrm>
              <a:off x="5134"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txBox="1"/>
            <p:nvPr/>
          </p:nvSpPr>
          <p:spPr>
            <a:xfrm>
              <a:off x="33106"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extraction</a:t>
              </a:r>
              <a:endParaRPr/>
            </a:p>
          </p:txBody>
        </p:sp>
        <p:sp>
          <p:nvSpPr>
            <p:cNvPr id="183" name="Google Shape;183;p9"/>
            <p:cNvSpPr/>
            <p:nvPr/>
          </p:nvSpPr>
          <p:spPr>
            <a:xfrm>
              <a:off x="175602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txBox="1"/>
            <p:nvPr/>
          </p:nvSpPr>
          <p:spPr>
            <a:xfrm>
              <a:off x="175602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185" name="Google Shape;185;p9"/>
            <p:cNvSpPr/>
            <p:nvPr/>
          </p:nvSpPr>
          <p:spPr>
            <a:xfrm>
              <a:off x="223353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txBox="1"/>
            <p:nvPr/>
          </p:nvSpPr>
          <p:spPr>
            <a:xfrm>
              <a:off x="226151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production</a:t>
              </a:r>
              <a:endParaRPr/>
            </a:p>
          </p:txBody>
        </p:sp>
        <p:sp>
          <p:nvSpPr>
            <p:cNvPr id="187" name="Google Shape;187;p9"/>
            <p:cNvSpPr/>
            <p:nvPr/>
          </p:nvSpPr>
          <p:spPr>
            <a:xfrm>
              <a:off x="3984426"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txBox="1"/>
            <p:nvPr/>
          </p:nvSpPr>
          <p:spPr>
            <a:xfrm>
              <a:off x="3984426"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189" name="Google Shape;189;p9"/>
            <p:cNvSpPr/>
            <p:nvPr/>
          </p:nvSpPr>
          <p:spPr>
            <a:xfrm>
              <a:off x="4461941"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txBox="1"/>
            <p:nvPr/>
          </p:nvSpPr>
          <p:spPr>
            <a:xfrm>
              <a:off x="4489913"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distribution</a:t>
              </a:r>
              <a:endParaRPr/>
            </a:p>
          </p:txBody>
        </p:sp>
        <p:sp>
          <p:nvSpPr>
            <p:cNvPr id="191" name="Google Shape;191;p9"/>
            <p:cNvSpPr/>
            <p:nvPr/>
          </p:nvSpPr>
          <p:spPr>
            <a:xfrm>
              <a:off x="6212830"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txBox="1"/>
            <p:nvPr/>
          </p:nvSpPr>
          <p:spPr>
            <a:xfrm>
              <a:off x="6212830"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193" name="Google Shape;193;p9"/>
            <p:cNvSpPr/>
            <p:nvPr/>
          </p:nvSpPr>
          <p:spPr>
            <a:xfrm>
              <a:off x="6690345"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txBox="1"/>
            <p:nvPr/>
          </p:nvSpPr>
          <p:spPr>
            <a:xfrm>
              <a:off x="6718317"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consumption</a:t>
              </a:r>
              <a:endParaRPr/>
            </a:p>
          </p:txBody>
        </p:sp>
        <p:sp>
          <p:nvSpPr>
            <p:cNvPr id="195" name="Google Shape;195;p9"/>
            <p:cNvSpPr/>
            <p:nvPr/>
          </p:nvSpPr>
          <p:spPr>
            <a:xfrm>
              <a:off x="844123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txBox="1"/>
            <p:nvPr/>
          </p:nvSpPr>
          <p:spPr>
            <a:xfrm>
              <a:off x="844123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197" name="Google Shape;197;p9"/>
            <p:cNvSpPr/>
            <p:nvPr/>
          </p:nvSpPr>
          <p:spPr>
            <a:xfrm>
              <a:off x="891874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txBox="1"/>
            <p:nvPr/>
          </p:nvSpPr>
          <p:spPr>
            <a:xfrm>
              <a:off x="894672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disposal/pollution</a:t>
              </a:r>
              <a:endParaRPr/>
            </a:p>
          </p:txBody>
        </p:sp>
      </p:grpSp>
      <p:grpSp>
        <p:nvGrpSpPr>
          <p:cNvPr id="199" name="Google Shape;199;p9"/>
          <p:cNvGrpSpPr/>
          <p:nvPr/>
        </p:nvGrpSpPr>
        <p:grpSpPr>
          <a:xfrm>
            <a:off x="838996" y="3021989"/>
            <a:ext cx="1632472" cy="1025396"/>
            <a:chOff x="797" y="88964"/>
            <a:chExt cx="1632472" cy="1025396"/>
          </a:xfrm>
        </p:grpSpPr>
        <p:sp>
          <p:nvSpPr>
            <p:cNvPr id="200" name="Google Shape;200;p9"/>
            <p:cNvSpPr/>
            <p:nvPr/>
          </p:nvSpPr>
          <p:spPr>
            <a:xfrm>
              <a:off x="797" y="88964"/>
              <a:ext cx="1632472" cy="1025396"/>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txBox="1"/>
            <p:nvPr/>
          </p:nvSpPr>
          <p:spPr>
            <a:xfrm>
              <a:off x="30830" y="118997"/>
              <a:ext cx="1572406" cy="96533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Phosphate rock is mined, it is a finite non-renewable resource.  </a:t>
              </a:r>
              <a:endParaRPr/>
            </a:p>
          </p:txBody>
        </p:sp>
      </p:grpSp>
      <p:grpSp>
        <p:nvGrpSpPr>
          <p:cNvPr id="202" name="Google Shape;202;p9"/>
          <p:cNvGrpSpPr/>
          <p:nvPr/>
        </p:nvGrpSpPr>
        <p:grpSpPr>
          <a:xfrm rot="5400000">
            <a:off x="1486511" y="4258916"/>
            <a:ext cx="337443" cy="394745"/>
            <a:chOff x="1756023" y="404289"/>
            <a:chExt cx="337443" cy="394745"/>
          </a:xfrm>
        </p:grpSpPr>
        <p:sp>
          <p:nvSpPr>
            <p:cNvPr id="203" name="Google Shape;203;p9"/>
            <p:cNvSpPr/>
            <p:nvPr/>
          </p:nvSpPr>
          <p:spPr>
            <a:xfrm>
              <a:off x="175602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txBox="1"/>
            <p:nvPr/>
          </p:nvSpPr>
          <p:spPr>
            <a:xfrm>
              <a:off x="175602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grpSp>
      <p:sp>
        <p:nvSpPr>
          <p:cNvPr id="205" name="Google Shape;205;p9"/>
          <p:cNvSpPr/>
          <p:nvPr/>
        </p:nvSpPr>
        <p:spPr>
          <a:xfrm>
            <a:off x="129114" y="4776227"/>
            <a:ext cx="3052235" cy="914400"/>
          </a:xfrm>
          <a:prstGeom prst="roundRect">
            <a:avLst>
              <a:gd name="adj" fmla="val 16667"/>
            </a:avLst>
          </a:prstGeom>
          <a:solidFill>
            <a:srgbClr val="ED201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3 countries, China, Morocco and USA produce 70% of the world’s phosphate rock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solidFill>
                  <a:srgbClr val="FFFFFF"/>
                </a:solidFill>
              </a:rPr>
              <a:t>From Mine to Ocean</a:t>
            </a:r>
            <a:endParaRPr b="1">
              <a:solidFill>
                <a:srgbClr val="FFFFFF"/>
              </a:solidFill>
            </a:endParaRPr>
          </a:p>
        </p:txBody>
      </p:sp>
      <p:grpSp>
        <p:nvGrpSpPr>
          <p:cNvPr id="211" name="Google Shape;211;p10"/>
          <p:cNvGrpSpPr/>
          <p:nvPr/>
        </p:nvGrpSpPr>
        <p:grpSpPr>
          <a:xfrm>
            <a:off x="843333" y="1834341"/>
            <a:ext cx="10505330" cy="955030"/>
            <a:chOff x="5134" y="124147"/>
            <a:chExt cx="10505330" cy="955030"/>
          </a:xfrm>
        </p:grpSpPr>
        <p:sp>
          <p:nvSpPr>
            <p:cNvPr id="212" name="Google Shape;212;p10"/>
            <p:cNvSpPr/>
            <p:nvPr/>
          </p:nvSpPr>
          <p:spPr>
            <a:xfrm>
              <a:off x="5134"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txBox="1"/>
            <p:nvPr/>
          </p:nvSpPr>
          <p:spPr>
            <a:xfrm>
              <a:off x="33106"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extraction</a:t>
              </a:r>
              <a:endParaRPr/>
            </a:p>
          </p:txBody>
        </p:sp>
        <p:sp>
          <p:nvSpPr>
            <p:cNvPr id="214" name="Google Shape;214;p10"/>
            <p:cNvSpPr/>
            <p:nvPr/>
          </p:nvSpPr>
          <p:spPr>
            <a:xfrm>
              <a:off x="175602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txBox="1"/>
            <p:nvPr/>
          </p:nvSpPr>
          <p:spPr>
            <a:xfrm>
              <a:off x="175602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216" name="Google Shape;216;p10"/>
            <p:cNvSpPr/>
            <p:nvPr/>
          </p:nvSpPr>
          <p:spPr>
            <a:xfrm>
              <a:off x="223353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txBox="1"/>
            <p:nvPr/>
          </p:nvSpPr>
          <p:spPr>
            <a:xfrm>
              <a:off x="226151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production</a:t>
              </a:r>
              <a:endParaRPr/>
            </a:p>
          </p:txBody>
        </p:sp>
        <p:sp>
          <p:nvSpPr>
            <p:cNvPr id="218" name="Google Shape;218;p10"/>
            <p:cNvSpPr/>
            <p:nvPr/>
          </p:nvSpPr>
          <p:spPr>
            <a:xfrm>
              <a:off x="3984426"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txBox="1"/>
            <p:nvPr/>
          </p:nvSpPr>
          <p:spPr>
            <a:xfrm>
              <a:off x="3984426"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220" name="Google Shape;220;p10"/>
            <p:cNvSpPr/>
            <p:nvPr/>
          </p:nvSpPr>
          <p:spPr>
            <a:xfrm>
              <a:off x="4461941"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txBox="1"/>
            <p:nvPr/>
          </p:nvSpPr>
          <p:spPr>
            <a:xfrm>
              <a:off x="4489913"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distribution</a:t>
              </a:r>
              <a:endParaRPr/>
            </a:p>
          </p:txBody>
        </p:sp>
        <p:sp>
          <p:nvSpPr>
            <p:cNvPr id="222" name="Google Shape;222;p10"/>
            <p:cNvSpPr/>
            <p:nvPr/>
          </p:nvSpPr>
          <p:spPr>
            <a:xfrm>
              <a:off x="6212830"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txBox="1"/>
            <p:nvPr/>
          </p:nvSpPr>
          <p:spPr>
            <a:xfrm>
              <a:off x="6212830"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224" name="Google Shape;224;p10"/>
            <p:cNvSpPr/>
            <p:nvPr/>
          </p:nvSpPr>
          <p:spPr>
            <a:xfrm>
              <a:off x="6690345"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txBox="1"/>
            <p:nvPr/>
          </p:nvSpPr>
          <p:spPr>
            <a:xfrm>
              <a:off x="6718317"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consumption</a:t>
              </a:r>
              <a:endParaRPr/>
            </a:p>
          </p:txBody>
        </p:sp>
        <p:sp>
          <p:nvSpPr>
            <p:cNvPr id="226" name="Google Shape;226;p10"/>
            <p:cNvSpPr/>
            <p:nvPr/>
          </p:nvSpPr>
          <p:spPr>
            <a:xfrm>
              <a:off x="844123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p:nvPr/>
          </p:nvSpPr>
          <p:spPr>
            <a:xfrm>
              <a:off x="844123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228" name="Google Shape;228;p10"/>
            <p:cNvSpPr/>
            <p:nvPr/>
          </p:nvSpPr>
          <p:spPr>
            <a:xfrm>
              <a:off x="891874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txBox="1"/>
            <p:nvPr/>
          </p:nvSpPr>
          <p:spPr>
            <a:xfrm>
              <a:off x="894672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disposal/pollution</a:t>
              </a:r>
              <a:endParaRPr/>
            </a:p>
          </p:txBody>
        </p:sp>
      </p:grpSp>
      <p:grpSp>
        <p:nvGrpSpPr>
          <p:cNvPr id="230" name="Google Shape;230;p10"/>
          <p:cNvGrpSpPr/>
          <p:nvPr/>
        </p:nvGrpSpPr>
        <p:grpSpPr>
          <a:xfrm>
            <a:off x="838324" y="3013558"/>
            <a:ext cx="3869017" cy="986209"/>
            <a:chOff x="125" y="108557"/>
            <a:chExt cx="3869017" cy="986209"/>
          </a:xfrm>
        </p:grpSpPr>
        <p:sp>
          <p:nvSpPr>
            <p:cNvPr id="231" name="Google Shape;231;p10"/>
            <p:cNvSpPr/>
            <p:nvPr/>
          </p:nvSpPr>
          <p:spPr>
            <a:xfrm>
              <a:off x="125" y="108557"/>
              <a:ext cx="1567860" cy="986209"/>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txBox="1"/>
            <p:nvPr/>
          </p:nvSpPr>
          <p:spPr>
            <a:xfrm>
              <a:off x="29010" y="137442"/>
              <a:ext cx="1510090" cy="92843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Phosphate rock is mined, it is a finite non-renewable resource.  </a:t>
              </a:r>
              <a:endParaRPr/>
            </a:p>
          </p:txBody>
        </p:sp>
        <p:sp>
          <p:nvSpPr>
            <p:cNvPr id="233" name="Google Shape;233;p10"/>
            <p:cNvSpPr/>
            <p:nvPr/>
          </p:nvSpPr>
          <p:spPr>
            <a:xfrm>
              <a:off x="1732354" y="397845"/>
              <a:ext cx="348460" cy="40763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txBox="1"/>
            <p:nvPr/>
          </p:nvSpPr>
          <p:spPr>
            <a:xfrm>
              <a:off x="1732354" y="479372"/>
              <a:ext cx="243922" cy="24457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235" name="Google Shape;235;p10"/>
            <p:cNvSpPr/>
            <p:nvPr/>
          </p:nvSpPr>
          <p:spPr>
            <a:xfrm>
              <a:off x="2225459" y="108557"/>
              <a:ext cx="1643683" cy="986209"/>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txBox="1"/>
            <p:nvPr/>
          </p:nvSpPr>
          <p:spPr>
            <a:xfrm>
              <a:off x="2254344" y="137442"/>
              <a:ext cx="1585913" cy="92843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GB" sz="1400">
                  <a:solidFill>
                    <a:schemeClr val="lt1"/>
                  </a:solidFill>
                  <a:latin typeface="Calibri"/>
                  <a:ea typeface="Calibri"/>
                  <a:cs typeface="Calibri"/>
                  <a:sym typeface="Calibri"/>
                </a:rPr>
                <a:t>Insoluble phosphate rock reacts with acid to produce soluble salts</a:t>
              </a:r>
              <a:endParaRPr/>
            </a:p>
          </p:txBody>
        </p:sp>
      </p:grpSp>
      <p:pic>
        <p:nvPicPr>
          <p:cNvPr id="237" name="Google Shape;237;p10"/>
          <p:cNvPicPr preferRelativeResize="0"/>
          <p:nvPr/>
        </p:nvPicPr>
        <p:blipFill rotWithShape="1">
          <a:blip r:embed="rId3">
            <a:alphaModFix/>
          </a:blip>
          <a:srcRect/>
          <a:stretch/>
        </p:blipFill>
        <p:spPr>
          <a:xfrm rot="-5400000" flipH="1">
            <a:off x="3701387" y="4136350"/>
            <a:ext cx="341406" cy="380419"/>
          </a:xfrm>
          <a:prstGeom prst="rect">
            <a:avLst/>
          </a:prstGeom>
          <a:noFill/>
          <a:ln>
            <a:noFill/>
          </a:ln>
        </p:spPr>
      </p:pic>
      <p:graphicFrame>
        <p:nvGraphicFramePr>
          <p:cNvPr id="238" name="Google Shape;238;p10"/>
          <p:cNvGraphicFramePr/>
          <p:nvPr/>
        </p:nvGraphicFramePr>
        <p:xfrm>
          <a:off x="1153164" y="4326559"/>
          <a:ext cx="9293850" cy="2560360"/>
        </p:xfrm>
        <a:graphic>
          <a:graphicData uri="http://schemas.openxmlformats.org/drawingml/2006/table">
            <a:tbl>
              <a:tblPr>
                <a:noFill/>
                <a:tableStyleId>{D8D844BC-009C-4AD6-8ACE-9FAF8044B925}</a:tableStyleId>
              </a:tblPr>
              <a:tblGrid>
                <a:gridCol w="4646925">
                  <a:extLst>
                    <a:ext uri="{9D8B030D-6E8A-4147-A177-3AD203B41FA5}">
                      <a16:colId xmlns:a16="http://schemas.microsoft.com/office/drawing/2014/main" val="20000"/>
                    </a:ext>
                  </a:extLst>
                </a:gridCol>
                <a:gridCol w="4646925">
                  <a:extLst>
                    <a:ext uri="{9D8B030D-6E8A-4147-A177-3AD203B41FA5}">
                      <a16:colId xmlns:a16="http://schemas.microsoft.com/office/drawing/2014/main" val="20001"/>
                    </a:ext>
                  </a:extLst>
                </a:gridCol>
              </a:tblGrid>
              <a:tr h="276425">
                <a:tc>
                  <a:txBody>
                    <a:bodyPr/>
                    <a:lstStyle/>
                    <a:p>
                      <a:pPr marL="0" marR="0" lvl="0" indent="0" algn="l" rtl="0">
                        <a:spcBef>
                          <a:spcPts val="0"/>
                        </a:spcBef>
                        <a:spcAft>
                          <a:spcPts val="0"/>
                        </a:spcAft>
                        <a:buNone/>
                      </a:pPr>
                      <a:r>
                        <a:rPr lang="en-GB" sz="1800" b="1" u="none" strike="noStrike" cap="none"/>
                        <a:t>Phosphate rock reacts with</a:t>
                      </a:r>
                      <a:r>
                        <a:rPr lang="en-GB" sz="1800" u="none" strike="noStrike" cap="none"/>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800" b="1"/>
                        <a:t>Compound(s) produced</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691100">
                <a:tc>
                  <a:txBody>
                    <a:bodyPr/>
                    <a:lstStyle/>
                    <a:p>
                      <a:pPr marL="0" marR="0" lvl="0" indent="0" algn="l" rtl="0">
                        <a:spcBef>
                          <a:spcPts val="0"/>
                        </a:spcBef>
                        <a:spcAft>
                          <a:spcPts val="0"/>
                        </a:spcAft>
                        <a:buNone/>
                      </a:pPr>
                      <a:r>
                        <a:rPr lang="en-GB" sz="1800"/>
                        <a:t>Nitric acid</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800"/>
                        <a:t>Calcium nitrate and phosphoric acid (which is neutralised with ammonia to make </a:t>
                      </a:r>
                      <a:r>
                        <a:rPr lang="en-GB" sz="1800" b="1"/>
                        <a:t>ammonium phosphate</a:t>
                      </a:r>
                      <a:r>
                        <a:rPr lang="en-GB" sz="1800"/>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83775">
                <a:tc>
                  <a:txBody>
                    <a:bodyPr/>
                    <a:lstStyle/>
                    <a:p>
                      <a:pPr marL="0" marR="0" lvl="0" indent="0" algn="l" rtl="0">
                        <a:spcBef>
                          <a:spcPts val="0"/>
                        </a:spcBef>
                        <a:spcAft>
                          <a:spcPts val="0"/>
                        </a:spcAft>
                        <a:buNone/>
                      </a:pPr>
                      <a:r>
                        <a:rPr lang="en-GB" sz="1800"/>
                        <a:t>Sulfuric acid</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800"/>
                        <a:t>Single superphosphate (a mixture of calcium sulfate and </a:t>
                      </a:r>
                      <a:r>
                        <a:rPr lang="en-GB" sz="1800" b="1"/>
                        <a:t>calcium phosphate</a:t>
                      </a:r>
                      <a:r>
                        <a:rPr lang="en-GB" sz="1800"/>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83775">
                <a:tc>
                  <a:txBody>
                    <a:bodyPr/>
                    <a:lstStyle/>
                    <a:p>
                      <a:pPr marL="0" marR="0" lvl="0" indent="0" algn="l" rtl="0">
                        <a:spcBef>
                          <a:spcPts val="0"/>
                        </a:spcBef>
                        <a:spcAft>
                          <a:spcPts val="0"/>
                        </a:spcAft>
                        <a:buNone/>
                      </a:pPr>
                      <a:r>
                        <a:rPr lang="en-GB" sz="1800"/>
                        <a:t>Phosphoric acid</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800"/>
                        <a:t>Triple superphosphate (</a:t>
                      </a:r>
                      <a:r>
                        <a:rPr lang="en-GB" sz="1800" b="1"/>
                        <a:t>calcium phosphate</a:t>
                      </a:r>
                      <a:r>
                        <a:rPr lang="en-GB" sz="1800"/>
                        <a: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39" name="Google Shape;239;p10"/>
          <p:cNvSpPr/>
          <p:nvPr/>
        </p:nvSpPr>
        <p:spPr>
          <a:xfrm>
            <a:off x="2540001" y="4873128"/>
            <a:ext cx="2664177" cy="1467181"/>
          </a:xfrm>
          <a:prstGeom prst="irregularSeal2">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Important.. learn 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1" descr="Flask"/>
          <p:cNvPicPr preferRelativeResize="0">
            <a:picLocks noGrp="1"/>
          </p:cNvPicPr>
          <p:nvPr>
            <p:ph type="body" idx="1"/>
          </p:nvPr>
        </p:nvPicPr>
        <p:blipFill rotWithShape="1">
          <a:blip r:embed="rId3">
            <a:alphaModFix/>
          </a:blip>
          <a:srcRect/>
          <a:stretch/>
        </p:blipFill>
        <p:spPr>
          <a:xfrm>
            <a:off x="682558" y="1766888"/>
            <a:ext cx="4101900" cy="4101900"/>
          </a:xfrm>
          <a:prstGeom prst="rect">
            <a:avLst/>
          </a:prstGeom>
          <a:noFill/>
          <a:ln>
            <a:noFill/>
          </a:ln>
        </p:spPr>
      </p:pic>
      <p:sp>
        <p:nvSpPr>
          <p:cNvPr id="246" name="Google Shape;2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solidFill>
                  <a:srgbClr val="FFFFFF"/>
                </a:solidFill>
              </a:rPr>
              <a:t>What soluble salts are produced?</a:t>
            </a:r>
            <a:endParaRPr b="1">
              <a:solidFill>
                <a:srgbClr val="FFFFFF"/>
              </a:solidFill>
            </a:endParaRPr>
          </a:p>
        </p:txBody>
      </p:sp>
      <p:sp>
        <p:nvSpPr>
          <p:cNvPr id="247" name="Google Shape;247;p11"/>
          <p:cNvSpPr txBox="1"/>
          <p:nvPr/>
        </p:nvSpPr>
        <p:spPr>
          <a:xfrm>
            <a:off x="2225100" y="5176219"/>
            <a:ext cx="11833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Nitric acid </a:t>
            </a:r>
            <a:endParaRPr/>
          </a:p>
        </p:txBody>
      </p:sp>
      <p:pic>
        <p:nvPicPr>
          <p:cNvPr id="248" name="Google Shape;248;p11" descr="Flask"/>
          <p:cNvPicPr preferRelativeResize="0"/>
          <p:nvPr/>
        </p:nvPicPr>
        <p:blipFill rotWithShape="1">
          <a:blip r:embed="rId4">
            <a:alphaModFix/>
          </a:blip>
          <a:srcRect/>
          <a:stretch/>
        </p:blipFill>
        <p:spPr>
          <a:xfrm>
            <a:off x="7898555" y="1843088"/>
            <a:ext cx="4101830" cy="4101830"/>
          </a:xfrm>
          <a:prstGeom prst="rect">
            <a:avLst/>
          </a:prstGeom>
          <a:noFill/>
          <a:ln>
            <a:noFill/>
          </a:ln>
        </p:spPr>
      </p:pic>
      <p:pic>
        <p:nvPicPr>
          <p:cNvPr id="249" name="Google Shape;249;p11" descr="Flask"/>
          <p:cNvPicPr preferRelativeResize="0"/>
          <p:nvPr/>
        </p:nvPicPr>
        <p:blipFill rotWithShape="1">
          <a:blip r:embed="rId5">
            <a:alphaModFix/>
          </a:blip>
          <a:srcRect/>
          <a:stretch/>
        </p:blipFill>
        <p:spPr>
          <a:xfrm>
            <a:off x="4290557" y="1821962"/>
            <a:ext cx="4101830" cy="4101830"/>
          </a:xfrm>
          <a:prstGeom prst="rect">
            <a:avLst/>
          </a:prstGeom>
          <a:noFill/>
          <a:ln>
            <a:noFill/>
          </a:ln>
        </p:spPr>
      </p:pic>
      <p:sp>
        <p:nvSpPr>
          <p:cNvPr id="250" name="Google Shape;250;p11"/>
          <p:cNvSpPr txBox="1"/>
          <p:nvPr/>
        </p:nvSpPr>
        <p:spPr>
          <a:xfrm>
            <a:off x="5664729" y="5288024"/>
            <a:ext cx="13244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Sulfuric acid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1"/>
          <p:cNvSpPr txBox="1"/>
          <p:nvPr/>
        </p:nvSpPr>
        <p:spPr>
          <a:xfrm>
            <a:off x="9114946" y="5222387"/>
            <a:ext cx="16690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Phosphoric acid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11"/>
          <p:cNvSpPr txBox="1"/>
          <p:nvPr/>
        </p:nvSpPr>
        <p:spPr>
          <a:xfrm>
            <a:off x="2151088" y="2428875"/>
            <a:ext cx="1684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Phosphate rock </a:t>
            </a:r>
            <a:endParaRPr/>
          </a:p>
        </p:txBody>
      </p:sp>
      <p:sp>
        <p:nvSpPr>
          <p:cNvPr id="253" name="Google Shape;253;p11"/>
          <p:cNvSpPr/>
          <p:nvPr/>
        </p:nvSpPr>
        <p:spPr>
          <a:xfrm>
            <a:off x="5651939" y="2428875"/>
            <a:ext cx="1684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Phosphate rock </a:t>
            </a:r>
            <a:endParaRPr/>
          </a:p>
        </p:txBody>
      </p:sp>
      <p:sp>
        <p:nvSpPr>
          <p:cNvPr id="254" name="Google Shape;254;p11"/>
          <p:cNvSpPr/>
          <p:nvPr/>
        </p:nvSpPr>
        <p:spPr>
          <a:xfrm>
            <a:off x="9669043" y="2614612"/>
            <a:ext cx="1684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Phosphate rock </a:t>
            </a:r>
            <a:endParaRPr/>
          </a:p>
        </p:txBody>
      </p:sp>
      <p:sp>
        <p:nvSpPr>
          <p:cNvPr id="255" name="Google Shape;255;p11"/>
          <p:cNvSpPr/>
          <p:nvPr/>
        </p:nvSpPr>
        <p:spPr>
          <a:xfrm>
            <a:off x="1900237" y="5944918"/>
            <a:ext cx="1628775" cy="612648"/>
          </a:xfrm>
          <a:prstGeom prst="flowChartProcess">
            <a:avLst/>
          </a:prstGeom>
          <a:solidFill>
            <a:srgbClr val="ED201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1"/>
          <p:cNvSpPr/>
          <p:nvPr/>
        </p:nvSpPr>
        <p:spPr>
          <a:xfrm>
            <a:off x="5512542" y="6055066"/>
            <a:ext cx="1628775" cy="612648"/>
          </a:xfrm>
          <a:prstGeom prst="flowChartProcess">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1"/>
          <p:cNvSpPr/>
          <p:nvPr/>
        </p:nvSpPr>
        <p:spPr>
          <a:xfrm>
            <a:off x="9114946" y="5966044"/>
            <a:ext cx="1628775" cy="612648"/>
          </a:xfrm>
          <a:prstGeom prst="flowChartProcess">
            <a:avLst/>
          </a:prstGeom>
          <a:solidFill>
            <a:srgbClr val="BF9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2" descr="Flask"/>
          <p:cNvPicPr preferRelativeResize="0">
            <a:picLocks noGrp="1"/>
          </p:cNvPicPr>
          <p:nvPr>
            <p:ph type="body" idx="1"/>
          </p:nvPr>
        </p:nvPicPr>
        <p:blipFill rotWithShape="1">
          <a:blip r:embed="rId3">
            <a:alphaModFix/>
          </a:blip>
          <a:srcRect/>
          <a:stretch/>
        </p:blipFill>
        <p:spPr>
          <a:xfrm>
            <a:off x="682558" y="1766888"/>
            <a:ext cx="4101830" cy="4101830"/>
          </a:xfrm>
          <a:prstGeom prst="rect">
            <a:avLst/>
          </a:prstGeom>
          <a:noFill/>
          <a:ln>
            <a:noFill/>
          </a:ln>
        </p:spPr>
      </p:pic>
      <p:sp>
        <p:nvSpPr>
          <p:cNvPr id="264" name="Google Shape;264;p12"/>
          <p:cNvSpPr txBox="1"/>
          <p:nvPr/>
        </p:nvSpPr>
        <p:spPr>
          <a:xfrm>
            <a:off x="2225100" y="5176219"/>
            <a:ext cx="11833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Nitric acid </a:t>
            </a:r>
            <a:endParaRPr/>
          </a:p>
        </p:txBody>
      </p:sp>
      <p:pic>
        <p:nvPicPr>
          <p:cNvPr id="265" name="Google Shape;265;p12" descr="Flask"/>
          <p:cNvPicPr preferRelativeResize="0"/>
          <p:nvPr/>
        </p:nvPicPr>
        <p:blipFill rotWithShape="1">
          <a:blip r:embed="rId4">
            <a:alphaModFix/>
          </a:blip>
          <a:srcRect/>
          <a:stretch/>
        </p:blipFill>
        <p:spPr>
          <a:xfrm>
            <a:off x="7898555" y="1843088"/>
            <a:ext cx="4101830" cy="4101830"/>
          </a:xfrm>
          <a:prstGeom prst="rect">
            <a:avLst/>
          </a:prstGeom>
          <a:noFill/>
          <a:ln>
            <a:noFill/>
          </a:ln>
        </p:spPr>
      </p:pic>
      <p:pic>
        <p:nvPicPr>
          <p:cNvPr id="266" name="Google Shape;266;p12" descr="Flask"/>
          <p:cNvPicPr preferRelativeResize="0"/>
          <p:nvPr/>
        </p:nvPicPr>
        <p:blipFill rotWithShape="1">
          <a:blip r:embed="rId5">
            <a:alphaModFix/>
          </a:blip>
          <a:srcRect/>
          <a:stretch/>
        </p:blipFill>
        <p:spPr>
          <a:xfrm>
            <a:off x="4290557" y="1821962"/>
            <a:ext cx="4101830" cy="4101830"/>
          </a:xfrm>
          <a:prstGeom prst="rect">
            <a:avLst/>
          </a:prstGeom>
          <a:noFill/>
          <a:ln>
            <a:noFill/>
          </a:ln>
        </p:spPr>
      </p:pic>
      <p:sp>
        <p:nvSpPr>
          <p:cNvPr id="267" name="Google Shape;267;p12"/>
          <p:cNvSpPr txBox="1"/>
          <p:nvPr/>
        </p:nvSpPr>
        <p:spPr>
          <a:xfrm>
            <a:off x="5664729" y="5288024"/>
            <a:ext cx="13244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Sulfuric acid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2"/>
          <p:cNvSpPr txBox="1"/>
          <p:nvPr/>
        </p:nvSpPr>
        <p:spPr>
          <a:xfrm>
            <a:off x="9114946" y="5222387"/>
            <a:ext cx="16690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Phosphoric acid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2"/>
          <p:cNvSpPr txBox="1"/>
          <p:nvPr/>
        </p:nvSpPr>
        <p:spPr>
          <a:xfrm>
            <a:off x="2151088" y="2428875"/>
            <a:ext cx="1684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Phosphate rock </a:t>
            </a:r>
            <a:endParaRPr/>
          </a:p>
        </p:txBody>
      </p:sp>
      <p:sp>
        <p:nvSpPr>
          <p:cNvPr id="270" name="Google Shape;270;p12"/>
          <p:cNvSpPr/>
          <p:nvPr/>
        </p:nvSpPr>
        <p:spPr>
          <a:xfrm>
            <a:off x="5651939" y="2428875"/>
            <a:ext cx="1684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Phosphate rock </a:t>
            </a:r>
            <a:endParaRPr/>
          </a:p>
        </p:txBody>
      </p:sp>
      <p:sp>
        <p:nvSpPr>
          <p:cNvPr id="271" name="Google Shape;271;p12"/>
          <p:cNvSpPr/>
          <p:nvPr/>
        </p:nvSpPr>
        <p:spPr>
          <a:xfrm>
            <a:off x="9669043" y="2614612"/>
            <a:ext cx="16847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Phosphate rock </a:t>
            </a:r>
            <a:endParaRPr/>
          </a:p>
        </p:txBody>
      </p:sp>
      <p:sp>
        <p:nvSpPr>
          <p:cNvPr id="272" name="Google Shape;272;p12"/>
          <p:cNvSpPr/>
          <p:nvPr/>
        </p:nvSpPr>
        <p:spPr>
          <a:xfrm>
            <a:off x="1900237" y="5944918"/>
            <a:ext cx="1628775" cy="612648"/>
          </a:xfrm>
          <a:prstGeom prst="flowChartProcess">
            <a:avLst/>
          </a:prstGeom>
          <a:solidFill>
            <a:srgbClr val="ED201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ammonium phosphate</a:t>
            </a:r>
            <a:endParaRPr sz="1800">
              <a:solidFill>
                <a:schemeClr val="lt1"/>
              </a:solidFill>
              <a:latin typeface="Calibri"/>
              <a:ea typeface="Calibri"/>
              <a:cs typeface="Calibri"/>
              <a:sym typeface="Calibri"/>
            </a:endParaRPr>
          </a:p>
        </p:txBody>
      </p:sp>
      <p:sp>
        <p:nvSpPr>
          <p:cNvPr id="273" name="Google Shape;273;p12"/>
          <p:cNvSpPr/>
          <p:nvPr/>
        </p:nvSpPr>
        <p:spPr>
          <a:xfrm>
            <a:off x="5512542" y="6055066"/>
            <a:ext cx="1628775" cy="612648"/>
          </a:xfrm>
          <a:prstGeom prst="flowChartProcess">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calcium phosphate</a:t>
            </a:r>
            <a:endParaRPr sz="1800">
              <a:solidFill>
                <a:schemeClr val="lt1"/>
              </a:solidFill>
              <a:latin typeface="Calibri"/>
              <a:ea typeface="Calibri"/>
              <a:cs typeface="Calibri"/>
              <a:sym typeface="Calibri"/>
            </a:endParaRPr>
          </a:p>
        </p:txBody>
      </p:sp>
      <p:sp>
        <p:nvSpPr>
          <p:cNvPr id="274" name="Google Shape;274;p12"/>
          <p:cNvSpPr/>
          <p:nvPr/>
        </p:nvSpPr>
        <p:spPr>
          <a:xfrm>
            <a:off x="9114946" y="5966044"/>
            <a:ext cx="1628775" cy="612648"/>
          </a:xfrm>
          <a:prstGeom prst="flowChartProcess">
            <a:avLst/>
          </a:prstGeom>
          <a:solidFill>
            <a:srgbClr val="BF9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calcium phosphate</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solidFill>
                  <a:srgbClr val="FFFFFF"/>
                </a:solidFill>
              </a:rPr>
              <a:t>From Mine to Ocean</a:t>
            </a:r>
            <a:endParaRPr b="1">
              <a:solidFill>
                <a:srgbClr val="FFFFFF"/>
              </a:solidFill>
            </a:endParaRPr>
          </a:p>
        </p:txBody>
      </p:sp>
      <p:grpSp>
        <p:nvGrpSpPr>
          <p:cNvPr id="280" name="Google Shape;280;p13"/>
          <p:cNvGrpSpPr/>
          <p:nvPr/>
        </p:nvGrpSpPr>
        <p:grpSpPr>
          <a:xfrm>
            <a:off x="843333" y="1834341"/>
            <a:ext cx="10505330" cy="955030"/>
            <a:chOff x="5134" y="124147"/>
            <a:chExt cx="10505330" cy="955030"/>
          </a:xfrm>
        </p:grpSpPr>
        <p:sp>
          <p:nvSpPr>
            <p:cNvPr id="281" name="Google Shape;281;p13"/>
            <p:cNvSpPr/>
            <p:nvPr/>
          </p:nvSpPr>
          <p:spPr>
            <a:xfrm>
              <a:off x="5134"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txBox="1"/>
            <p:nvPr/>
          </p:nvSpPr>
          <p:spPr>
            <a:xfrm>
              <a:off x="33106"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extraction</a:t>
              </a:r>
              <a:endParaRPr/>
            </a:p>
          </p:txBody>
        </p:sp>
        <p:sp>
          <p:nvSpPr>
            <p:cNvPr id="283" name="Google Shape;283;p13"/>
            <p:cNvSpPr/>
            <p:nvPr/>
          </p:nvSpPr>
          <p:spPr>
            <a:xfrm>
              <a:off x="175602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txBox="1"/>
            <p:nvPr/>
          </p:nvSpPr>
          <p:spPr>
            <a:xfrm>
              <a:off x="175602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285" name="Google Shape;285;p13"/>
            <p:cNvSpPr/>
            <p:nvPr/>
          </p:nvSpPr>
          <p:spPr>
            <a:xfrm>
              <a:off x="223353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txBox="1"/>
            <p:nvPr/>
          </p:nvSpPr>
          <p:spPr>
            <a:xfrm>
              <a:off x="226151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production</a:t>
              </a:r>
              <a:endParaRPr/>
            </a:p>
          </p:txBody>
        </p:sp>
        <p:sp>
          <p:nvSpPr>
            <p:cNvPr id="287" name="Google Shape;287;p13"/>
            <p:cNvSpPr/>
            <p:nvPr/>
          </p:nvSpPr>
          <p:spPr>
            <a:xfrm>
              <a:off x="3984426"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txBox="1"/>
            <p:nvPr/>
          </p:nvSpPr>
          <p:spPr>
            <a:xfrm>
              <a:off x="3984426"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289" name="Google Shape;289;p13"/>
            <p:cNvSpPr/>
            <p:nvPr/>
          </p:nvSpPr>
          <p:spPr>
            <a:xfrm>
              <a:off x="4461941"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txBox="1"/>
            <p:nvPr/>
          </p:nvSpPr>
          <p:spPr>
            <a:xfrm>
              <a:off x="4489913"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distribution</a:t>
              </a:r>
              <a:endParaRPr/>
            </a:p>
          </p:txBody>
        </p:sp>
        <p:sp>
          <p:nvSpPr>
            <p:cNvPr id="291" name="Google Shape;291;p13"/>
            <p:cNvSpPr/>
            <p:nvPr/>
          </p:nvSpPr>
          <p:spPr>
            <a:xfrm>
              <a:off x="6212830"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txBox="1"/>
            <p:nvPr/>
          </p:nvSpPr>
          <p:spPr>
            <a:xfrm>
              <a:off x="6212830"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293" name="Google Shape;293;p13"/>
            <p:cNvSpPr/>
            <p:nvPr/>
          </p:nvSpPr>
          <p:spPr>
            <a:xfrm>
              <a:off x="6690345"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txBox="1"/>
            <p:nvPr/>
          </p:nvSpPr>
          <p:spPr>
            <a:xfrm>
              <a:off x="6718317"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consumption</a:t>
              </a:r>
              <a:endParaRPr/>
            </a:p>
          </p:txBody>
        </p:sp>
        <p:sp>
          <p:nvSpPr>
            <p:cNvPr id="295" name="Google Shape;295;p13"/>
            <p:cNvSpPr/>
            <p:nvPr/>
          </p:nvSpPr>
          <p:spPr>
            <a:xfrm>
              <a:off x="844123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txBox="1"/>
            <p:nvPr/>
          </p:nvSpPr>
          <p:spPr>
            <a:xfrm>
              <a:off x="844123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297" name="Google Shape;297;p13"/>
            <p:cNvSpPr/>
            <p:nvPr/>
          </p:nvSpPr>
          <p:spPr>
            <a:xfrm>
              <a:off x="891874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txBox="1"/>
            <p:nvPr/>
          </p:nvSpPr>
          <p:spPr>
            <a:xfrm>
              <a:off x="894672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Disposal/pollution</a:t>
              </a:r>
              <a:endParaRPr/>
            </a:p>
          </p:txBody>
        </p:sp>
      </p:grpSp>
      <p:grpSp>
        <p:nvGrpSpPr>
          <p:cNvPr id="299" name="Google Shape;299;p13"/>
          <p:cNvGrpSpPr/>
          <p:nvPr/>
        </p:nvGrpSpPr>
        <p:grpSpPr>
          <a:xfrm>
            <a:off x="841297" y="2963889"/>
            <a:ext cx="6041826" cy="949728"/>
            <a:chOff x="3098" y="30864"/>
            <a:chExt cx="6041826" cy="949728"/>
          </a:xfrm>
        </p:grpSpPr>
        <p:sp>
          <p:nvSpPr>
            <p:cNvPr id="300" name="Google Shape;300;p13"/>
            <p:cNvSpPr/>
            <p:nvPr/>
          </p:nvSpPr>
          <p:spPr>
            <a:xfrm>
              <a:off x="3098" y="30864"/>
              <a:ext cx="1620347" cy="949728"/>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txBox="1"/>
            <p:nvPr/>
          </p:nvSpPr>
          <p:spPr>
            <a:xfrm>
              <a:off x="30915" y="58681"/>
              <a:ext cx="1564713" cy="89409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a:solidFill>
                    <a:schemeClr val="lt1"/>
                  </a:solidFill>
                  <a:latin typeface="Calibri"/>
                  <a:ea typeface="Calibri"/>
                  <a:cs typeface="Calibri"/>
                  <a:sym typeface="Calibri"/>
                </a:rPr>
                <a:t>Phosphate rock is mined, it is a finite non-renewable resource.  </a:t>
              </a:r>
              <a:endParaRPr/>
            </a:p>
          </p:txBody>
        </p:sp>
        <p:sp>
          <p:nvSpPr>
            <p:cNvPr id="302" name="Google Shape;302;p13"/>
            <p:cNvSpPr/>
            <p:nvPr/>
          </p:nvSpPr>
          <p:spPr>
            <a:xfrm>
              <a:off x="1781734" y="309451"/>
              <a:ext cx="335570" cy="392554"/>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txBox="1"/>
            <p:nvPr/>
          </p:nvSpPr>
          <p:spPr>
            <a:xfrm>
              <a:off x="1781734" y="387962"/>
              <a:ext cx="234899" cy="2355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a:solidFill>
                  <a:schemeClr val="lt1"/>
                </a:solidFill>
                <a:latin typeface="Calibri"/>
                <a:ea typeface="Calibri"/>
                <a:cs typeface="Calibri"/>
                <a:sym typeface="Calibri"/>
              </a:endParaRPr>
            </a:p>
          </p:txBody>
        </p:sp>
        <p:sp>
          <p:nvSpPr>
            <p:cNvPr id="304" name="Google Shape;304;p13"/>
            <p:cNvSpPr/>
            <p:nvPr/>
          </p:nvSpPr>
          <p:spPr>
            <a:xfrm>
              <a:off x="2256599" y="30864"/>
              <a:ext cx="1572291" cy="949728"/>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txBox="1"/>
            <p:nvPr/>
          </p:nvSpPr>
          <p:spPr>
            <a:xfrm>
              <a:off x="2284416" y="58681"/>
              <a:ext cx="1516657" cy="89409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a:solidFill>
                    <a:schemeClr val="lt1"/>
                  </a:solidFill>
                  <a:latin typeface="Calibri"/>
                  <a:ea typeface="Calibri"/>
                  <a:cs typeface="Calibri"/>
                  <a:sym typeface="Calibri"/>
                </a:rPr>
                <a:t>Insoluble phosphate rock reacts with acid to produce soluble salts.</a:t>
              </a:r>
              <a:endParaRPr/>
            </a:p>
          </p:txBody>
        </p:sp>
        <p:sp>
          <p:nvSpPr>
            <p:cNvPr id="306" name="Google Shape;306;p13"/>
            <p:cNvSpPr/>
            <p:nvPr/>
          </p:nvSpPr>
          <p:spPr>
            <a:xfrm>
              <a:off x="3987178" y="309451"/>
              <a:ext cx="335570" cy="392554"/>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txBox="1"/>
            <p:nvPr/>
          </p:nvSpPr>
          <p:spPr>
            <a:xfrm>
              <a:off x="3987178" y="387962"/>
              <a:ext cx="234899" cy="2355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a:solidFill>
                  <a:schemeClr val="lt1"/>
                </a:solidFill>
                <a:latin typeface="Calibri"/>
                <a:ea typeface="Calibri"/>
                <a:cs typeface="Calibri"/>
                <a:sym typeface="Calibri"/>
              </a:endParaRPr>
            </a:p>
          </p:txBody>
        </p:sp>
        <p:sp>
          <p:nvSpPr>
            <p:cNvPr id="308" name="Google Shape;308;p13"/>
            <p:cNvSpPr/>
            <p:nvPr/>
          </p:nvSpPr>
          <p:spPr>
            <a:xfrm>
              <a:off x="4462043" y="30864"/>
              <a:ext cx="1582881" cy="949728"/>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txBox="1"/>
            <p:nvPr/>
          </p:nvSpPr>
          <p:spPr>
            <a:xfrm>
              <a:off x="4489860" y="58681"/>
              <a:ext cx="1527247" cy="894094"/>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GB" sz="1300">
                  <a:solidFill>
                    <a:schemeClr val="lt1"/>
                  </a:solidFill>
                  <a:latin typeface="Calibri"/>
                  <a:ea typeface="Calibri"/>
                  <a:cs typeface="Calibri"/>
                  <a:sym typeface="Calibri"/>
                </a:rPr>
                <a:t>The fertiliser is transported to countries with a high NPK use.</a:t>
              </a:r>
              <a:endParaRPr/>
            </a:p>
          </p:txBody>
        </p:sp>
      </p:grpSp>
      <p:sp>
        <p:nvSpPr>
          <p:cNvPr id="310" name="Google Shape;310;p13"/>
          <p:cNvSpPr/>
          <p:nvPr/>
        </p:nvSpPr>
        <p:spPr>
          <a:xfrm>
            <a:off x="2191021" y="5058205"/>
            <a:ext cx="2709332" cy="1444980"/>
          </a:xfrm>
          <a:prstGeom prst="flowChartAlternateProcess">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alibri"/>
                <a:ea typeface="Calibri"/>
                <a:cs typeface="Calibri"/>
                <a:sym typeface="Calibri"/>
              </a:rPr>
              <a:t>Poor farmers growing on phosphorous deficient soils eg Sub Saharan Africa have little control over the availability and cost of fertilisers.</a:t>
            </a:r>
            <a:endParaRPr/>
          </a:p>
        </p:txBody>
      </p:sp>
      <p:sp>
        <p:nvSpPr>
          <p:cNvPr id="311" name="Google Shape;311;p13"/>
          <p:cNvSpPr/>
          <p:nvPr/>
        </p:nvSpPr>
        <p:spPr>
          <a:xfrm>
            <a:off x="8065369" y="5212014"/>
            <a:ext cx="1648177" cy="1444981"/>
          </a:xfrm>
          <a:prstGeom prst="flowChartAlternateProcess">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alibri"/>
                <a:ea typeface="Calibri"/>
                <a:cs typeface="Calibri"/>
                <a:sym typeface="Calibri"/>
              </a:rPr>
              <a:t>Currently 55.5% of phosphate is used in 3 countries, China, India and USA. </a:t>
            </a:r>
            <a:endParaRPr/>
          </a:p>
        </p:txBody>
      </p:sp>
      <p:pic>
        <p:nvPicPr>
          <p:cNvPr id="312" name="Google Shape;312;p13"/>
          <p:cNvPicPr preferRelativeResize="0"/>
          <p:nvPr/>
        </p:nvPicPr>
        <p:blipFill rotWithShape="1">
          <a:blip r:embed="rId3">
            <a:alphaModFix/>
          </a:blip>
          <a:srcRect/>
          <a:stretch/>
        </p:blipFill>
        <p:spPr>
          <a:xfrm>
            <a:off x="5054111" y="4181905"/>
            <a:ext cx="2857500" cy="1752600"/>
          </a:xfrm>
          <a:prstGeom prst="rect">
            <a:avLst/>
          </a:prstGeom>
          <a:noFill/>
          <a:ln>
            <a:noFill/>
          </a:ln>
        </p:spPr>
      </p:pic>
      <p:sp>
        <p:nvSpPr>
          <p:cNvPr id="313" name="Google Shape;313;p13"/>
          <p:cNvSpPr/>
          <p:nvPr/>
        </p:nvSpPr>
        <p:spPr>
          <a:xfrm>
            <a:off x="5054112" y="6273225"/>
            <a:ext cx="301125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dk1"/>
                </a:solidFill>
                <a:latin typeface="Calibri"/>
                <a:ea typeface="Calibri"/>
                <a:cs typeface="Calibri"/>
                <a:sym typeface="Calibri"/>
              </a:rPr>
              <a:t>Photo The world on Winkel tripel projection Daniel R. Strebe</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GB" sz="800">
                <a:solidFill>
                  <a:schemeClr val="dk1"/>
                </a:solidFill>
                <a:latin typeface="Calibri"/>
                <a:ea typeface="Calibri"/>
                <a:cs typeface="Calibri"/>
                <a:sym typeface="Calibri"/>
              </a:rPr>
              <a:t>Creative commons https://en.wikipedia.org/wiki/World_map#/media/File:Winkel_triple_projection_SW.jpg</a:t>
            </a:r>
            <a:endParaRPr/>
          </a:p>
        </p:txBody>
      </p:sp>
      <p:sp>
        <p:nvSpPr>
          <p:cNvPr id="314" name="Google Shape;314;p13"/>
          <p:cNvSpPr/>
          <p:nvPr/>
        </p:nvSpPr>
        <p:spPr>
          <a:xfrm rot="-880785">
            <a:off x="7533871" y="3103125"/>
            <a:ext cx="2714509" cy="1723298"/>
          </a:xfrm>
          <a:prstGeom prst="star7">
            <a:avLst>
              <a:gd name="adj" fmla="val 34601"/>
              <a:gd name="hf" fmla="val 102572"/>
              <a:gd name="vf" fmla="val 105210"/>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Can you think of any disadvantages to this?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solidFill>
                  <a:srgbClr val="FFFFFF"/>
                </a:solidFill>
              </a:rPr>
              <a:t>From Mine to Ocean</a:t>
            </a:r>
            <a:endParaRPr b="1">
              <a:solidFill>
                <a:srgbClr val="FFFFFF"/>
              </a:solidFill>
            </a:endParaRPr>
          </a:p>
        </p:txBody>
      </p:sp>
      <p:grpSp>
        <p:nvGrpSpPr>
          <p:cNvPr id="320" name="Google Shape;320;p14"/>
          <p:cNvGrpSpPr/>
          <p:nvPr/>
        </p:nvGrpSpPr>
        <p:grpSpPr>
          <a:xfrm>
            <a:off x="843333" y="1834341"/>
            <a:ext cx="10505330" cy="955030"/>
            <a:chOff x="5134" y="124147"/>
            <a:chExt cx="10505330" cy="955030"/>
          </a:xfrm>
        </p:grpSpPr>
        <p:sp>
          <p:nvSpPr>
            <p:cNvPr id="321" name="Google Shape;321;p14"/>
            <p:cNvSpPr/>
            <p:nvPr/>
          </p:nvSpPr>
          <p:spPr>
            <a:xfrm>
              <a:off x="5134"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txBox="1"/>
            <p:nvPr/>
          </p:nvSpPr>
          <p:spPr>
            <a:xfrm>
              <a:off x="33106"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extraction</a:t>
              </a:r>
              <a:endParaRPr/>
            </a:p>
          </p:txBody>
        </p:sp>
        <p:sp>
          <p:nvSpPr>
            <p:cNvPr id="323" name="Google Shape;323;p14"/>
            <p:cNvSpPr/>
            <p:nvPr/>
          </p:nvSpPr>
          <p:spPr>
            <a:xfrm>
              <a:off x="175602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txBox="1"/>
            <p:nvPr/>
          </p:nvSpPr>
          <p:spPr>
            <a:xfrm>
              <a:off x="175602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325" name="Google Shape;325;p14"/>
            <p:cNvSpPr/>
            <p:nvPr/>
          </p:nvSpPr>
          <p:spPr>
            <a:xfrm>
              <a:off x="223353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txBox="1"/>
            <p:nvPr/>
          </p:nvSpPr>
          <p:spPr>
            <a:xfrm>
              <a:off x="226151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production</a:t>
              </a:r>
              <a:endParaRPr/>
            </a:p>
          </p:txBody>
        </p:sp>
        <p:sp>
          <p:nvSpPr>
            <p:cNvPr id="327" name="Google Shape;327;p14"/>
            <p:cNvSpPr/>
            <p:nvPr/>
          </p:nvSpPr>
          <p:spPr>
            <a:xfrm>
              <a:off x="3984426"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txBox="1"/>
            <p:nvPr/>
          </p:nvSpPr>
          <p:spPr>
            <a:xfrm>
              <a:off x="3984426"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329" name="Google Shape;329;p14"/>
            <p:cNvSpPr/>
            <p:nvPr/>
          </p:nvSpPr>
          <p:spPr>
            <a:xfrm>
              <a:off x="4461941"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txBox="1"/>
            <p:nvPr/>
          </p:nvSpPr>
          <p:spPr>
            <a:xfrm>
              <a:off x="4489913"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distribution</a:t>
              </a:r>
              <a:endParaRPr/>
            </a:p>
          </p:txBody>
        </p:sp>
        <p:sp>
          <p:nvSpPr>
            <p:cNvPr id="331" name="Google Shape;331;p14"/>
            <p:cNvSpPr/>
            <p:nvPr/>
          </p:nvSpPr>
          <p:spPr>
            <a:xfrm>
              <a:off x="6212830"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txBox="1"/>
            <p:nvPr/>
          </p:nvSpPr>
          <p:spPr>
            <a:xfrm>
              <a:off x="6212830"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333" name="Google Shape;333;p14"/>
            <p:cNvSpPr/>
            <p:nvPr/>
          </p:nvSpPr>
          <p:spPr>
            <a:xfrm>
              <a:off x="6690345"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txBox="1"/>
            <p:nvPr/>
          </p:nvSpPr>
          <p:spPr>
            <a:xfrm>
              <a:off x="6718317"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consumption</a:t>
              </a:r>
              <a:endParaRPr/>
            </a:p>
          </p:txBody>
        </p:sp>
        <p:sp>
          <p:nvSpPr>
            <p:cNvPr id="335" name="Google Shape;335;p14"/>
            <p:cNvSpPr/>
            <p:nvPr/>
          </p:nvSpPr>
          <p:spPr>
            <a:xfrm>
              <a:off x="844123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txBox="1"/>
            <p:nvPr/>
          </p:nvSpPr>
          <p:spPr>
            <a:xfrm>
              <a:off x="844123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337" name="Google Shape;337;p14"/>
            <p:cNvSpPr/>
            <p:nvPr/>
          </p:nvSpPr>
          <p:spPr>
            <a:xfrm>
              <a:off x="891874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txBox="1"/>
            <p:nvPr/>
          </p:nvSpPr>
          <p:spPr>
            <a:xfrm>
              <a:off x="894672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disposal/pollution</a:t>
              </a:r>
              <a:endParaRPr/>
            </a:p>
          </p:txBody>
        </p:sp>
      </p:grpSp>
      <p:grpSp>
        <p:nvGrpSpPr>
          <p:cNvPr id="339" name="Google Shape;339;p14"/>
          <p:cNvGrpSpPr/>
          <p:nvPr/>
        </p:nvGrpSpPr>
        <p:grpSpPr>
          <a:xfrm>
            <a:off x="841097" y="2962713"/>
            <a:ext cx="8358267" cy="981769"/>
            <a:chOff x="2898" y="0"/>
            <a:chExt cx="8358267" cy="981769"/>
          </a:xfrm>
        </p:grpSpPr>
        <p:sp>
          <p:nvSpPr>
            <p:cNvPr id="340" name="Google Shape;340;p14"/>
            <p:cNvSpPr/>
            <p:nvPr/>
          </p:nvSpPr>
          <p:spPr>
            <a:xfrm>
              <a:off x="2898" y="0"/>
              <a:ext cx="1424705" cy="981769"/>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txBox="1"/>
            <p:nvPr/>
          </p:nvSpPr>
          <p:spPr>
            <a:xfrm>
              <a:off x="31653" y="28755"/>
              <a:ext cx="1367195" cy="9242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GB" sz="1000">
                  <a:solidFill>
                    <a:schemeClr val="lt1"/>
                  </a:solidFill>
                  <a:latin typeface="Calibri"/>
                  <a:ea typeface="Calibri"/>
                  <a:cs typeface="Calibri"/>
                  <a:sym typeface="Calibri"/>
                </a:rPr>
                <a:t>Phosphate rock is mined, it is a finite non-renewable resource.  </a:t>
              </a:r>
              <a:endParaRPr/>
            </a:p>
          </p:txBody>
        </p:sp>
        <p:sp>
          <p:nvSpPr>
            <p:cNvPr id="342" name="Google Shape;342;p14"/>
            <p:cNvSpPr/>
            <p:nvPr/>
          </p:nvSpPr>
          <p:spPr>
            <a:xfrm>
              <a:off x="1635857" y="261284"/>
              <a:ext cx="441496" cy="4592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txBox="1"/>
            <p:nvPr/>
          </p:nvSpPr>
          <p:spPr>
            <a:xfrm>
              <a:off x="1635857" y="353124"/>
              <a:ext cx="309047" cy="2755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344" name="Google Shape;344;p14"/>
            <p:cNvSpPr/>
            <p:nvPr/>
          </p:nvSpPr>
          <p:spPr>
            <a:xfrm>
              <a:off x="2260616" y="0"/>
              <a:ext cx="1695930" cy="981769"/>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txBox="1"/>
            <p:nvPr/>
          </p:nvSpPr>
          <p:spPr>
            <a:xfrm>
              <a:off x="2289371" y="28755"/>
              <a:ext cx="1638420" cy="9242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GB" sz="1000">
                  <a:solidFill>
                    <a:schemeClr val="lt1"/>
                  </a:solidFill>
                  <a:latin typeface="Calibri"/>
                  <a:ea typeface="Calibri"/>
                  <a:cs typeface="Calibri"/>
                  <a:sym typeface="Calibri"/>
                </a:rPr>
                <a:t>Insoluble phosphate rock reacts with acid to produce soluble salts.</a:t>
              </a:r>
              <a:endParaRPr/>
            </a:p>
          </p:txBody>
        </p:sp>
        <p:sp>
          <p:nvSpPr>
            <p:cNvPr id="346" name="Google Shape;346;p14"/>
            <p:cNvSpPr/>
            <p:nvPr/>
          </p:nvSpPr>
          <p:spPr>
            <a:xfrm>
              <a:off x="4143561" y="261284"/>
              <a:ext cx="396471" cy="4592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txBox="1"/>
            <p:nvPr/>
          </p:nvSpPr>
          <p:spPr>
            <a:xfrm>
              <a:off x="4143561" y="353124"/>
              <a:ext cx="277530" cy="2755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348" name="Google Shape;348;p14"/>
            <p:cNvSpPr/>
            <p:nvPr/>
          </p:nvSpPr>
          <p:spPr>
            <a:xfrm>
              <a:off x="4704605" y="0"/>
              <a:ext cx="1549838" cy="981769"/>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txBox="1"/>
            <p:nvPr/>
          </p:nvSpPr>
          <p:spPr>
            <a:xfrm>
              <a:off x="4733360" y="28755"/>
              <a:ext cx="1492328" cy="9242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GB" sz="1000">
                  <a:solidFill>
                    <a:schemeClr val="lt1"/>
                  </a:solidFill>
                  <a:latin typeface="Calibri"/>
                  <a:ea typeface="Calibri"/>
                  <a:cs typeface="Calibri"/>
                  <a:sym typeface="Calibri"/>
                </a:rPr>
                <a:t>The fertiliser is transported to countries with a high NPK use.</a:t>
              </a:r>
              <a:endParaRPr/>
            </a:p>
          </p:txBody>
        </p:sp>
        <p:sp>
          <p:nvSpPr>
            <p:cNvPr id="350" name="Google Shape;350;p14"/>
            <p:cNvSpPr/>
            <p:nvPr/>
          </p:nvSpPr>
          <p:spPr>
            <a:xfrm>
              <a:off x="6355956" y="261284"/>
              <a:ext cx="215207" cy="45920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txBox="1"/>
            <p:nvPr/>
          </p:nvSpPr>
          <p:spPr>
            <a:xfrm>
              <a:off x="6355956" y="353124"/>
              <a:ext cx="150645" cy="2755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352" name="Google Shape;352;p14"/>
            <p:cNvSpPr/>
            <p:nvPr/>
          </p:nvSpPr>
          <p:spPr>
            <a:xfrm>
              <a:off x="6660495" y="0"/>
              <a:ext cx="1700670" cy="981769"/>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txBox="1"/>
            <p:nvPr/>
          </p:nvSpPr>
          <p:spPr>
            <a:xfrm>
              <a:off x="6689250" y="28755"/>
              <a:ext cx="1643160" cy="9242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GB" sz="1000">
                  <a:solidFill>
                    <a:schemeClr val="lt1"/>
                  </a:solidFill>
                  <a:latin typeface="Calibri"/>
                  <a:ea typeface="Calibri"/>
                  <a:cs typeface="Calibri"/>
                  <a:sym typeface="Calibri"/>
                </a:rPr>
                <a:t>Plants absorb phosphate and use it in molecules such as DNA. Many agricultural crops are fed to animals.  Food may be transported some distance from where it was produced. </a:t>
              </a:r>
              <a:endParaRPr/>
            </a:p>
          </p:txBody>
        </p:sp>
      </p:grpSp>
      <p:sp>
        <p:nvSpPr>
          <p:cNvPr id="354" name="Google Shape;354;p14"/>
          <p:cNvSpPr/>
          <p:nvPr/>
        </p:nvSpPr>
        <p:spPr>
          <a:xfrm>
            <a:off x="5225562" y="6262042"/>
            <a:ext cx="6096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By Original uploader was Sannse at en.wikipedia - Originally from en.wikipedia; description page is/was here., CC BY-SA 3.0, https://commons.wikimedia.org/w/index.php?curid=2519441</a:t>
            </a:r>
            <a:endParaRPr/>
          </a:p>
        </p:txBody>
      </p:sp>
      <p:grpSp>
        <p:nvGrpSpPr>
          <p:cNvPr id="355" name="Google Shape;355;p14"/>
          <p:cNvGrpSpPr/>
          <p:nvPr/>
        </p:nvGrpSpPr>
        <p:grpSpPr>
          <a:xfrm>
            <a:off x="6471137" y="4082763"/>
            <a:ext cx="3786555" cy="2130084"/>
            <a:chOff x="-1" y="0"/>
            <a:chExt cx="3786555" cy="2130084"/>
          </a:xfrm>
        </p:grpSpPr>
        <p:sp>
          <p:nvSpPr>
            <p:cNvPr id="356" name="Google Shape;356;p14"/>
            <p:cNvSpPr/>
            <p:nvPr/>
          </p:nvSpPr>
          <p:spPr>
            <a:xfrm rot="-5400000">
              <a:off x="414117" y="-414117"/>
              <a:ext cx="1065042" cy="1893277"/>
            </a:xfrm>
            <a:prstGeom prst="round1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txBox="1"/>
            <p:nvPr/>
          </p:nvSpPr>
          <p:spPr>
            <a:xfrm>
              <a:off x="-1" y="1"/>
              <a:ext cx="1893277" cy="79878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Palm oil from Southeast Asia.</a:t>
              </a:r>
              <a:endParaRPr/>
            </a:p>
          </p:txBody>
        </p:sp>
        <p:sp>
          <p:nvSpPr>
            <p:cNvPr id="358" name="Google Shape;358;p14"/>
            <p:cNvSpPr/>
            <p:nvPr/>
          </p:nvSpPr>
          <p:spPr>
            <a:xfrm>
              <a:off x="1893277" y="0"/>
              <a:ext cx="1893277" cy="1065042"/>
            </a:xfrm>
            <a:prstGeom prst="round1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txBox="1"/>
            <p:nvPr/>
          </p:nvSpPr>
          <p:spPr>
            <a:xfrm>
              <a:off x="1893277" y="0"/>
              <a:ext cx="1893277" cy="79878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Milk from the EU.</a:t>
              </a:r>
              <a:endParaRPr/>
            </a:p>
          </p:txBody>
        </p:sp>
        <p:sp>
          <p:nvSpPr>
            <p:cNvPr id="360" name="Google Shape;360;p14"/>
            <p:cNvSpPr/>
            <p:nvPr/>
          </p:nvSpPr>
          <p:spPr>
            <a:xfrm rot="10800000">
              <a:off x="0" y="1065042"/>
              <a:ext cx="1893277" cy="1065042"/>
            </a:xfrm>
            <a:prstGeom prst="round1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txBox="1"/>
            <p:nvPr/>
          </p:nvSpPr>
          <p:spPr>
            <a:xfrm>
              <a:off x="0" y="1331303"/>
              <a:ext cx="1893277" cy="79878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Sugar from the Caribbean.</a:t>
              </a:r>
              <a:endParaRPr/>
            </a:p>
          </p:txBody>
        </p:sp>
        <p:sp>
          <p:nvSpPr>
            <p:cNvPr id="362" name="Google Shape;362;p14"/>
            <p:cNvSpPr/>
            <p:nvPr/>
          </p:nvSpPr>
          <p:spPr>
            <a:xfrm rot="5400000">
              <a:off x="2307394" y="650925"/>
              <a:ext cx="1065042" cy="1893277"/>
            </a:xfrm>
            <a:prstGeom prst="round1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txBox="1"/>
            <p:nvPr/>
          </p:nvSpPr>
          <p:spPr>
            <a:xfrm>
              <a:off x="1893276" y="1331303"/>
              <a:ext cx="1893277" cy="79878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Cocoa from South America.</a:t>
              </a:r>
              <a:endParaRPr/>
            </a:p>
          </p:txBody>
        </p:sp>
        <p:sp>
          <p:nvSpPr>
            <p:cNvPr id="364" name="Google Shape;364;p14"/>
            <p:cNvSpPr/>
            <p:nvPr/>
          </p:nvSpPr>
          <p:spPr>
            <a:xfrm>
              <a:off x="1325293" y="798781"/>
              <a:ext cx="1135966" cy="532521"/>
            </a:xfrm>
            <a:prstGeom prst="roundRect">
              <a:avLst>
                <a:gd name="adj" fmla="val 16667"/>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txBox="1"/>
            <p:nvPr/>
          </p:nvSpPr>
          <p:spPr>
            <a:xfrm>
              <a:off x="1351289" y="824777"/>
              <a:ext cx="1083974" cy="48052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366" name="Google Shape;366;p14"/>
          <p:cNvPicPr preferRelativeResize="0"/>
          <p:nvPr/>
        </p:nvPicPr>
        <p:blipFill rotWithShape="1">
          <a:blip r:embed="rId3">
            <a:alphaModFix/>
          </a:blip>
          <a:srcRect/>
          <a:stretch/>
        </p:blipFill>
        <p:spPr>
          <a:xfrm>
            <a:off x="7643446" y="4696806"/>
            <a:ext cx="1406769" cy="876216"/>
          </a:xfrm>
          <a:prstGeom prst="rect">
            <a:avLst/>
          </a:prstGeom>
          <a:noFill/>
          <a:ln>
            <a:noFill/>
          </a:ln>
        </p:spPr>
      </p:pic>
      <p:sp>
        <p:nvSpPr>
          <p:cNvPr id="367" name="Google Shape;367;p14"/>
          <p:cNvSpPr/>
          <p:nvPr/>
        </p:nvSpPr>
        <p:spPr>
          <a:xfrm rot="-880785">
            <a:off x="9302921" y="2474153"/>
            <a:ext cx="2714509" cy="2086546"/>
          </a:xfrm>
          <a:prstGeom prst="star7">
            <a:avLst>
              <a:gd name="adj" fmla="val 34601"/>
              <a:gd name="hf" fmla="val 102572"/>
              <a:gd name="vf" fmla="val 105210"/>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Just look at the transport of ingredients for one chocolate bar.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solidFill>
                  <a:srgbClr val="FFFFFF"/>
                </a:solidFill>
              </a:rPr>
              <a:t>From Mine to Ocean</a:t>
            </a:r>
            <a:endParaRPr b="1">
              <a:solidFill>
                <a:srgbClr val="FFFFFF"/>
              </a:solidFill>
            </a:endParaRPr>
          </a:p>
        </p:txBody>
      </p:sp>
      <p:grpSp>
        <p:nvGrpSpPr>
          <p:cNvPr id="374" name="Google Shape;374;p15"/>
          <p:cNvGrpSpPr/>
          <p:nvPr/>
        </p:nvGrpSpPr>
        <p:grpSpPr>
          <a:xfrm>
            <a:off x="843333" y="1834341"/>
            <a:ext cx="10505330" cy="955030"/>
            <a:chOff x="5134" y="124147"/>
            <a:chExt cx="10505330" cy="955030"/>
          </a:xfrm>
        </p:grpSpPr>
        <p:sp>
          <p:nvSpPr>
            <p:cNvPr id="375" name="Google Shape;375;p15"/>
            <p:cNvSpPr/>
            <p:nvPr/>
          </p:nvSpPr>
          <p:spPr>
            <a:xfrm>
              <a:off x="5134"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txBox="1"/>
            <p:nvPr/>
          </p:nvSpPr>
          <p:spPr>
            <a:xfrm>
              <a:off x="33106"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extraction</a:t>
              </a:r>
              <a:endParaRPr/>
            </a:p>
          </p:txBody>
        </p:sp>
        <p:sp>
          <p:nvSpPr>
            <p:cNvPr id="377" name="Google Shape;377;p15"/>
            <p:cNvSpPr/>
            <p:nvPr/>
          </p:nvSpPr>
          <p:spPr>
            <a:xfrm>
              <a:off x="175602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txBox="1"/>
            <p:nvPr/>
          </p:nvSpPr>
          <p:spPr>
            <a:xfrm>
              <a:off x="175602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379" name="Google Shape;379;p15"/>
            <p:cNvSpPr/>
            <p:nvPr/>
          </p:nvSpPr>
          <p:spPr>
            <a:xfrm>
              <a:off x="223353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txBox="1"/>
            <p:nvPr/>
          </p:nvSpPr>
          <p:spPr>
            <a:xfrm>
              <a:off x="226151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production</a:t>
              </a:r>
              <a:endParaRPr/>
            </a:p>
          </p:txBody>
        </p:sp>
        <p:sp>
          <p:nvSpPr>
            <p:cNvPr id="381" name="Google Shape;381;p15"/>
            <p:cNvSpPr/>
            <p:nvPr/>
          </p:nvSpPr>
          <p:spPr>
            <a:xfrm>
              <a:off x="3984426"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txBox="1"/>
            <p:nvPr/>
          </p:nvSpPr>
          <p:spPr>
            <a:xfrm>
              <a:off x="3984426"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383" name="Google Shape;383;p15"/>
            <p:cNvSpPr/>
            <p:nvPr/>
          </p:nvSpPr>
          <p:spPr>
            <a:xfrm>
              <a:off x="4461941"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txBox="1"/>
            <p:nvPr/>
          </p:nvSpPr>
          <p:spPr>
            <a:xfrm>
              <a:off x="4489913"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distribution</a:t>
              </a:r>
              <a:endParaRPr/>
            </a:p>
          </p:txBody>
        </p:sp>
        <p:sp>
          <p:nvSpPr>
            <p:cNvPr id="385" name="Google Shape;385;p15"/>
            <p:cNvSpPr/>
            <p:nvPr/>
          </p:nvSpPr>
          <p:spPr>
            <a:xfrm>
              <a:off x="6212830"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txBox="1"/>
            <p:nvPr/>
          </p:nvSpPr>
          <p:spPr>
            <a:xfrm>
              <a:off x="6212830"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387" name="Google Shape;387;p15"/>
            <p:cNvSpPr/>
            <p:nvPr/>
          </p:nvSpPr>
          <p:spPr>
            <a:xfrm>
              <a:off x="6690345"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txBox="1"/>
            <p:nvPr/>
          </p:nvSpPr>
          <p:spPr>
            <a:xfrm>
              <a:off x="6718317"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consumption</a:t>
              </a:r>
              <a:endParaRPr/>
            </a:p>
          </p:txBody>
        </p:sp>
        <p:sp>
          <p:nvSpPr>
            <p:cNvPr id="389" name="Google Shape;389;p15"/>
            <p:cNvSpPr/>
            <p:nvPr/>
          </p:nvSpPr>
          <p:spPr>
            <a:xfrm>
              <a:off x="844123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txBox="1"/>
            <p:nvPr/>
          </p:nvSpPr>
          <p:spPr>
            <a:xfrm>
              <a:off x="844123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391" name="Google Shape;391;p15"/>
            <p:cNvSpPr/>
            <p:nvPr/>
          </p:nvSpPr>
          <p:spPr>
            <a:xfrm>
              <a:off x="8918748" y="124147"/>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txBox="1"/>
            <p:nvPr/>
          </p:nvSpPr>
          <p:spPr>
            <a:xfrm>
              <a:off x="8946720" y="152119"/>
              <a:ext cx="1535772" cy="899086"/>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disposal/pollution</a:t>
              </a:r>
              <a:endParaRPr/>
            </a:p>
          </p:txBody>
        </p:sp>
      </p:grpSp>
      <p:grpSp>
        <p:nvGrpSpPr>
          <p:cNvPr id="393" name="Google Shape;393;p15"/>
          <p:cNvGrpSpPr/>
          <p:nvPr/>
        </p:nvGrpSpPr>
        <p:grpSpPr>
          <a:xfrm>
            <a:off x="843333" y="2990021"/>
            <a:ext cx="10505330" cy="1089331"/>
            <a:chOff x="5134" y="56996"/>
            <a:chExt cx="10505330" cy="1089331"/>
          </a:xfrm>
        </p:grpSpPr>
        <p:sp>
          <p:nvSpPr>
            <p:cNvPr id="394" name="Google Shape;394;p15"/>
            <p:cNvSpPr/>
            <p:nvPr/>
          </p:nvSpPr>
          <p:spPr>
            <a:xfrm>
              <a:off x="5134" y="56996"/>
              <a:ext cx="1591716" cy="1089331"/>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txBox="1"/>
            <p:nvPr/>
          </p:nvSpPr>
          <p:spPr>
            <a:xfrm>
              <a:off x="37039" y="88901"/>
              <a:ext cx="1527906" cy="1025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GB" sz="1100">
                  <a:solidFill>
                    <a:schemeClr val="lt1"/>
                  </a:solidFill>
                  <a:latin typeface="Calibri"/>
                  <a:ea typeface="Calibri"/>
                  <a:cs typeface="Calibri"/>
                  <a:sym typeface="Calibri"/>
                </a:rPr>
                <a:t>Phosphate rock is mined, it is a finite non-renewable resource.  </a:t>
              </a:r>
              <a:endParaRPr/>
            </a:p>
          </p:txBody>
        </p:sp>
        <p:sp>
          <p:nvSpPr>
            <p:cNvPr id="396" name="Google Shape;396;p15"/>
            <p:cNvSpPr/>
            <p:nvPr/>
          </p:nvSpPr>
          <p:spPr>
            <a:xfrm>
              <a:off x="175602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txBox="1"/>
            <p:nvPr/>
          </p:nvSpPr>
          <p:spPr>
            <a:xfrm>
              <a:off x="175602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lt1"/>
                </a:solidFill>
                <a:latin typeface="Calibri"/>
                <a:ea typeface="Calibri"/>
                <a:cs typeface="Calibri"/>
                <a:sym typeface="Calibri"/>
              </a:endParaRPr>
            </a:p>
          </p:txBody>
        </p:sp>
        <p:sp>
          <p:nvSpPr>
            <p:cNvPr id="398" name="Google Shape;398;p15"/>
            <p:cNvSpPr/>
            <p:nvPr/>
          </p:nvSpPr>
          <p:spPr>
            <a:xfrm>
              <a:off x="2233538" y="56996"/>
              <a:ext cx="1591716" cy="1089331"/>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txBox="1"/>
            <p:nvPr/>
          </p:nvSpPr>
          <p:spPr>
            <a:xfrm>
              <a:off x="2265443" y="88901"/>
              <a:ext cx="1527906" cy="1025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GB" sz="1100">
                  <a:solidFill>
                    <a:schemeClr val="lt1"/>
                  </a:solidFill>
                  <a:latin typeface="Calibri"/>
                  <a:ea typeface="Calibri"/>
                  <a:cs typeface="Calibri"/>
                  <a:sym typeface="Calibri"/>
                </a:rPr>
                <a:t>Insoluble phosphate rock reacts with acid to produce soluble salts.</a:t>
              </a:r>
              <a:endParaRPr/>
            </a:p>
          </p:txBody>
        </p:sp>
        <p:sp>
          <p:nvSpPr>
            <p:cNvPr id="400" name="Google Shape;400;p15"/>
            <p:cNvSpPr/>
            <p:nvPr/>
          </p:nvSpPr>
          <p:spPr>
            <a:xfrm>
              <a:off x="3984426"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txBox="1"/>
            <p:nvPr/>
          </p:nvSpPr>
          <p:spPr>
            <a:xfrm>
              <a:off x="3984426"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lt1"/>
                </a:solidFill>
                <a:latin typeface="Calibri"/>
                <a:ea typeface="Calibri"/>
                <a:cs typeface="Calibri"/>
                <a:sym typeface="Calibri"/>
              </a:endParaRPr>
            </a:p>
          </p:txBody>
        </p:sp>
        <p:sp>
          <p:nvSpPr>
            <p:cNvPr id="402" name="Google Shape;402;p15"/>
            <p:cNvSpPr/>
            <p:nvPr/>
          </p:nvSpPr>
          <p:spPr>
            <a:xfrm>
              <a:off x="4461941" y="56996"/>
              <a:ext cx="1591716" cy="1089331"/>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txBox="1"/>
            <p:nvPr/>
          </p:nvSpPr>
          <p:spPr>
            <a:xfrm>
              <a:off x="4493846" y="88901"/>
              <a:ext cx="1527906" cy="1025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GB" sz="1100">
                  <a:solidFill>
                    <a:schemeClr val="lt1"/>
                  </a:solidFill>
                  <a:latin typeface="Calibri"/>
                  <a:ea typeface="Calibri"/>
                  <a:cs typeface="Calibri"/>
                  <a:sym typeface="Calibri"/>
                </a:rPr>
                <a:t>The fertiliser is transported to countries with a high NPK use.</a:t>
              </a:r>
              <a:endParaRPr/>
            </a:p>
          </p:txBody>
        </p:sp>
        <p:sp>
          <p:nvSpPr>
            <p:cNvPr id="404" name="Google Shape;404;p15"/>
            <p:cNvSpPr/>
            <p:nvPr/>
          </p:nvSpPr>
          <p:spPr>
            <a:xfrm>
              <a:off x="6212830"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txBox="1"/>
            <p:nvPr/>
          </p:nvSpPr>
          <p:spPr>
            <a:xfrm>
              <a:off x="6212830"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lt1"/>
                </a:solidFill>
                <a:latin typeface="Calibri"/>
                <a:ea typeface="Calibri"/>
                <a:cs typeface="Calibri"/>
                <a:sym typeface="Calibri"/>
              </a:endParaRPr>
            </a:p>
          </p:txBody>
        </p:sp>
        <p:sp>
          <p:nvSpPr>
            <p:cNvPr id="406" name="Google Shape;406;p15"/>
            <p:cNvSpPr/>
            <p:nvPr/>
          </p:nvSpPr>
          <p:spPr>
            <a:xfrm>
              <a:off x="6690345" y="56996"/>
              <a:ext cx="1591716" cy="1089331"/>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txBox="1"/>
            <p:nvPr/>
          </p:nvSpPr>
          <p:spPr>
            <a:xfrm>
              <a:off x="6722250" y="88901"/>
              <a:ext cx="1527906" cy="1025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GB" sz="1100">
                  <a:solidFill>
                    <a:schemeClr val="lt1"/>
                  </a:solidFill>
                  <a:latin typeface="Calibri"/>
                  <a:ea typeface="Calibri"/>
                  <a:cs typeface="Calibri"/>
                  <a:sym typeface="Calibri"/>
                </a:rPr>
                <a:t>Plants absorb phosphate and use it in molecules such as DNA. Food may be transported some distance from where is was produced.</a:t>
              </a:r>
              <a:endParaRPr/>
            </a:p>
          </p:txBody>
        </p:sp>
        <p:sp>
          <p:nvSpPr>
            <p:cNvPr id="408" name="Google Shape;408;p15"/>
            <p:cNvSpPr/>
            <p:nvPr/>
          </p:nvSpPr>
          <p:spPr>
            <a:xfrm>
              <a:off x="8441233" y="404289"/>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txBox="1"/>
            <p:nvPr/>
          </p:nvSpPr>
          <p:spPr>
            <a:xfrm>
              <a:off x="8441233" y="483238"/>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lt1"/>
                </a:solidFill>
                <a:latin typeface="Calibri"/>
                <a:ea typeface="Calibri"/>
                <a:cs typeface="Calibri"/>
                <a:sym typeface="Calibri"/>
              </a:endParaRPr>
            </a:p>
          </p:txBody>
        </p:sp>
        <p:sp>
          <p:nvSpPr>
            <p:cNvPr id="410" name="Google Shape;410;p15"/>
            <p:cNvSpPr/>
            <p:nvPr/>
          </p:nvSpPr>
          <p:spPr>
            <a:xfrm>
              <a:off x="8918748" y="56996"/>
              <a:ext cx="1591716" cy="1089331"/>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p:nvPr/>
          </p:nvSpPr>
          <p:spPr>
            <a:xfrm>
              <a:off x="8950653" y="88901"/>
              <a:ext cx="1527906" cy="1025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GB" sz="1100">
                  <a:solidFill>
                    <a:schemeClr val="lt1"/>
                  </a:solidFill>
                  <a:latin typeface="Calibri"/>
                  <a:ea typeface="Calibri"/>
                  <a:cs typeface="Calibri"/>
                  <a:sym typeface="Calibri"/>
                </a:rPr>
                <a:t>Disposal/ pollution</a:t>
              </a:r>
              <a:endParaRPr/>
            </a:p>
          </p:txBody>
        </p:sp>
      </p:grpSp>
      <p:pic>
        <p:nvPicPr>
          <p:cNvPr id="412" name="Google Shape;412;p15"/>
          <p:cNvPicPr preferRelativeResize="0"/>
          <p:nvPr/>
        </p:nvPicPr>
        <p:blipFill rotWithShape="1">
          <a:blip r:embed="rId3">
            <a:alphaModFix/>
          </a:blip>
          <a:srcRect/>
          <a:stretch/>
        </p:blipFill>
        <p:spPr>
          <a:xfrm rot="-5400000" flipH="1">
            <a:off x="10440855" y="4136350"/>
            <a:ext cx="341406" cy="380419"/>
          </a:xfrm>
          <a:prstGeom prst="rect">
            <a:avLst/>
          </a:prstGeom>
          <a:noFill/>
          <a:ln>
            <a:noFill/>
          </a:ln>
        </p:spPr>
      </p:pic>
      <p:sp>
        <p:nvSpPr>
          <p:cNvPr id="413" name="Google Shape;413;p15"/>
          <p:cNvSpPr/>
          <p:nvPr/>
        </p:nvSpPr>
        <p:spPr>
          <a:xfrm>
            <a:off x="6011502" y="4436323"/>
            <a:ext cx="914400" cy="612648"/>
          </a:xfrm>
          <a:prstGeom prst="flowChartAlternateProcess">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Mining losses </a:t>
            </a:r>
            <a:endParaRPr/>
          </a:p>
        </p:txBody>
      </p:sp>
      <p:sp>
        <p:nvSpPr>
          <p:cNvPr id="414" name="Google Shape;414;p15"/>
          <p:cNvSpPr/>
          <p:nvPr/>
        </p:nvSpPr>
        <p:spPr>
          <a:xfrm>
            <a:off x="9711790" y="5346281"/>
            <a:ext cx="1419116" cy="1198673"/>
          </a:xfrm>
          <a:prstGeom prst="roundRect">
            <a:avLst>
              <a:gd name="adj" fmla="val 16667"/>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alibri"/>
                <a:ea typeface="Calibri"/>
                <a:cs typeface="Calibri"/>
                <a:sym typeface="Calibri"/>
              </a:rPr>
              <a:t>11 Mt /yr going into the ocean </a:t>
            </a:r>
            <a:r>
              <a:rPr lang="en-GB" sz="1600" baseline="30000">
                <a:solidFill>
                  <a:schemeClr val="lt1"/>
                </a:solidFill>
                <a:latin typeface="Calibri"/>
                <a:ea typeface="Calibri"/>
                <a:cs typeface="Calibri"/>
                <a:sym typeface="Calibri"/>
              </a:rPr>
              <a:t>1</a:t>
            </a:r>
            <a:endParaRPr/>
          </a:p>
        </p:txBody>
      </p:sp>
      <p:sp>
        <p:nvSpPr>
          <p:cNvPr id="415" name="Google Shape;415;p15"/>
          <p:cNvSpPr/>
          <p:nvPr/>
        </p:nvSpPr>
        <p:spPr>
          <a:xfrm>
            <a:off x="8365880" y="4462176"/>
            <a:ext cx="903388" cy="571500"/>
          </a:xfrm>
          <a:prstGeom prst="roundRect">
            <a:avLst>
              <a:gd name="adj" fmla="val 16667"/>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Food waste</a:t>
            </a:r>
            <a:endParaRPr/>
          </a:p>
        </p:txBody>
      </p:sp>
      <p:sp>
        <p:nvSpPr>
          <p:cNvPr id="416" name="Google Shape;416;p15"/>
          <p:cNvSpPr/>
          <p:nvPr/>
        </p:nvSpPr>
        <p:spPr>
          <a:xfrm>
            <a:off x="10919878" y="4367707"/>
            <a:ext cx="1089660" cy="727711"/>
          </a:xfrm>
          <a:prstGeom prst="roundRect">
            <a:avLst>
              <a:gd name="adj" fmla="val 16667"/>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alibri"/>
                <a:ea typeface="Calibri"/>
                <a:cs typeface="Calibri"/>
                <a:sym typeface="Calibri"/>
              </a:rPr>
              <a:t>Sewage/ human waste</a:t>
            </a:r>
            <a:endParaRPr/>
          </a:p>
        </p:txBody>
      </p:sp>
      <p:sp>
        <p:nvSpPr>
          <p:cNvPr id="417" name="Google Shape;417;p15"/>
          <p:cNvSpPr/>
          <p:nvPr/>
        </p:nvSpPr>
        <p:spPr>
          <a:xfrm>
            <a:off x="7201421" y="4477471"/>
            <a:ext cx="953697" cy="571500"/>
          </a:xfrm>
          <a:prstGeom prst="roundRect">
            <a:avLst>
              <a:gd name="adj" fmla="val 16667"/>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GB" sz="1800">
                <a:solidFill>
                  <a:schemeClr val="lt1"/>
                </a:solidFill>
                <a:latin typeface="Calibri"/>
                <a:ea typeface="Calibri"/>
                <a:cs typeface="Calibri"/>
                <a:sym typeface="Calibri"/>
              </a:rPr>
              <a:t>Soil erosion</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15"/>
          <p:cNvSpPr/>
          <p:nvPr/>
        </p:nvSpPr>
        <p:spPr>
          <a:xfrm>
            <a:off x="9595097" y="4501548"/>
            <a:ext cx="1206672" cy="571500"/>
          </a:xfrm>
          <a:prstGeom prst="roundRect">
            <a:avLst>
              <a:gd name="adj" fmla="val 16667"/>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Calibri"/>
                <a:ea typeface="Calibri"/>
                <a:cs typeface="Calibri"/>
                <a:sym typeface="Calibri"/>
              </a:rPr>
              <a:t>Agricultural run-off </a:t>
            </a:r>
            <a:endParaRPr/>
          </a:p>
        </p:txBody>
      </p:sp>
      <p:sp>
        <p:nvSpPr>
          <p:cNvPr id="419" name="Google Shape;419;p15"/>
          <p:cNvSpPr/>
          <p:nvPr/>
        </p:nvSpPr>
        <p:spPr>
          <a:xfrm rot="-880687">
            <a:off x="6669971" y="5173120"/>
            <a:ext cx="2714625" cy="1544994"/>
          </a:xfrm>
          <a:prstGeom prst="star7">
            <a:avLst>
              <a:gd name="adj" fmla="val 34601"/>
              <a:gd name="hf" fmla="val 102572"/>
              <a:gd name="vf" fmla="val 105210"/>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What if… we could prevent this loss?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16"/>
          <p:cNvPicPr preferRelativeResize="0"/>
          <p:nvPr/>
        </p:nvPicPr>
        <p:blipFill rotWithShape="1">
          <a:blip r:embed="rId3">
            <a:alphaModFix/>
          </a:blip>
          <a:srcRect/>
          <a:stretch/>
        </p:blipFill>
        <p:spPr>
          <a:xfrm>
            <a:off x="479799" y="1487853"/>
            <a:ext cx="7697961" cy="4580286"/>
          </a:xfrm>
          <a:prstGeom prst="rect">
            <a:avLst/>
          </a:prstGeom>
          <a:noFill/>
          <a:ln>
            <a:noFill/>
          </a:ln>
        </p:spPr>
      </p:pic>
      <p:sp>
        <p:nvSpPr>
          <p:cNvPr id="425" name="Google Shape;425;p16"/>
          <p:cNvSpPr/>
          <p:nvPr/>
        </p:nvSpPr>
        <p:spPr>
          <a:xfrm>
            <a:off x="635440" y="6488668"/>
            <a:ext cx="399660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Creative commons https://www.cbd.int/gbo3/?pub=6667&amp;section=6833</a:t>
            </a:r>
            <a:endParaRPr/>
          </a:p>
        </p:txBody>
      </p:sp>
      <p:sp>
        <p:nvSpPr>
          <p:cNvPr id="426" name="Google Shape;426;p16"/>
          <p:cNvSpPr/>
          <p:nvPr/>
        </p:nvSpPr>
        <p:spPr>
          <a:xfrm>
            <a:off x="8536150" y="1487849"/>
            <a:ext cx="2762700" cy="4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FFFFFF"/>
                </a:solidFill>
                <a:latin typeface="Calibri"/>
                <a:ea typeface="Calibri"/>
                <a:cs typeface="Calibri"/>
                <a:sym typeface="Calibri"/>
              </a:rPr>
              <a:t>Many are  near the estuaries of major rivers, and are caused when nutrients from  agricultural  fertilizers are washed into watercourses. </a:t>
            </a:r>
            <a:endParaRPr b="1">
              <a:solidFill>
                <a:srgbClr val="FFFFFF"/>
              </a:solidFill>
            </a:endParaRPr>
          </a:p>
          <a:p>
            <a:pPr marL="0" marR="0" lvl="0" indent="0" algn="l" rtl="0">
              <a:spcBef>
                <a:spcPts val="0"/>
              </a:spcBef>
              <a:spcAft>
                <a:spcPts val="0"/>
              </a:spcAft>
              <a:buNone/>
            </a:pPr>
            <a:r>
              <a:rPr lang="en-GB" sz="1800" b="1">
                <a:solidFill>
                  <a:srgbClr val="FFFFFF"/>
                </a:solidFill>
                <a:latin typeface="Calibri"/>
                <a:ea typeface="Calibri"/>
                <a:cs typeface="Calibri"/>
                <a:sym typeface="Calibri"/>
              </a:rPr>
              <a:t>The nutrients promote the growth of algae that die and decompose on the seabed, depleting the water of oxygen and threatening fisheries, livelihoods and tourism. Source: Updated from Diaz and Rosenberg (2008). Science</a:t>
            </a:r>
            <a:endParaRPr b="1">
              <a:solidFill>
                <a:srgbClr val="FFFFFF"/>
              </a:solidFill>
            </a:endParaRPr>
          </a:p>
        </p:txBody>
      </p:sp>
      <p:sp>
        <p:nvSpPr>
          <p:cNvPr id="427" name="Google Shape;427;p16"/>
          <p:cNvSpPr txBox="1">
            <a:spLocks noGrp="1"/>
          </p:cNvSpPr>
          <p:nvPr>
            <p:ph type="title"/>
          </p:nvPr>
        </p:nvSpPr>
        <p:spPr>
          <a:xfrm>
            <a:off x="479800" y="289275"/>
            <a:ext cx="7698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Calibri"/>
              <a:buNone/>
            </a:pPr>
            <a:r>
              <a:rPr lang="en-GB" sz="2400" b="1">
                <a:solidFill>
                  <a:srgbClr val="FFFFFF"/>
                </a:solidFill>
              </a:rPr>
              <a:t>The number of observed “dead zones”, coastal areas where water oxygen levels have dropped too low to support most marine life.</a:t>
            </a:r>
            <a:endParaRPr b="1">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7"/>
          <p:cNvSpPr txBox="1">
            <a:spLocks noGrp="1"/>
          </p:cNvSpPr>
          <p:nvPr>
            <p:ph type="title"/>
          </p:nvPr>
        </p:nvSpPr>
        <p:spPr>
          <a:xfrm>
            <a:off x="960100" y="978102"/>
            <a:ext cx="10588434" cy="106264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GB" b="1">
                <a:solidFill>
                  <a:srgbClr val="FFFFFF"/>
                </a:solidFill>
              </a:rPr>
              <a:t>Re-thinking the linear system</a:t>
            </a:r>
            <a:endParaRPr b="1">
              <a:solidFill>
                <a:srgbClr val="FFFFFF"/>
              </a:solidFill>
            </a:endParaRPr>
          </a:p>
        </p:txBody>
      </p:sp>
      <p:cxnSp>
        <p:nvCxnSpPr>
          <p:cNvPr id="433" name="Google Shape;433;p17"/>
          <p:cNvCxnSpPr/>
          <p:nvPr/>
        </p:nvCxnSpPr>
        <p:spPr>
          <a:xfrm>
            <a:off x="1047624" y="2265037"/>
            <a:ext cx="10125012" cy="0"/>
          </a:xfrm>
          <a:prstGeom prst="straightConnector1">
            <a:avLst/>
          </a:prstGeom>
          <a:noFill/>
          <a:ln w="15875" cap="flat" cmpd="sng">
            <a:solidFill>
              <a:srgbClr val="595959"/>
            </a:solidFill>
            <a:prstDash val="solid"/>
            <a:miter lim="800000"/>
            <a:headEnd type="none" w="sm" len="sm"/>
            <a:tailEnd type="none" w="sm" len="sm"/>
          </a:ln>
        </p:spPr>
      </p:cxnSp>
      <p:pic>
        <p:nvPicPr>
          <p:cNvPr id="434" name="Google Shape;434;p17" descr="Brain in head"/>
          <p:cNvPicPr preferRelativeResize="0"/>
          <p:nvPr/>
        </p:nvPicPr>
        <p:blipFill rotWithShape="1">
          <a:blip r:embed="rId3">
            <a:alphaModFix/>
          </a:blip>
          <a:srcRect/>
          <a:stretch/>
        </p:blipFill>
        <p:spPr>
          <a:xfrm>
            <a:off x="1333206" y="2811104"/>
            <a:ext cx="2928114" cy="2928114"/>
          </a:xfrm>
          <a:prstGeom prst="rect">
            <a:avLst/>
          </a:prstGeom>
          <a:noFill/>
          <a:ln>
            <a:noFill/>
          </a:ln>
        </p:spPr>
      </p:pic>
      <p:sp>
        <p:nvSpPr>
          <p:cNvPr id="435" name="Google Shape;435;p17"/>
          <p:cNvSpPr txBox="1">
            <a:spLocks noGrp="1"/>
          </p:cNvSpPr>
          <p:nvPr>
            <p:ph type="body" idx="1"/>
          </p:nvPr>
        </p:nvSpPr>
        <p:spPr>
          <a:xfrm>
            <a:off x="4955354" y="2682433"/>
            <a:ext cx="6282169" cy="321574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2400"/>
              <a:buChar char="•"/>
            </a:pPr>
            <a:r>
              <a:rPr lang="en-GB" sz="2400">
                <a:solidFill>
                  <a:srgbClr val="FFFFFF"/>
                </a:solidFill>
              </a:rPr>
              <a:t>As an advisor to UN you have been asked to advise them on re-thinking the linear pathway of phosphate use. </a:t>
            </a:r>
            <a:endParaRPr>
              <a:solidFill>
                <a:srgbClr val="FFFFFF"/>
              </a:solidFill>
            </a:endParaRPr>
          </a:p>
          <a:p>
            <a:pPr marL="228600" lvl="0" indent="-228600" algn="l" rtl="0">
              <a:lnSpc>
                <a:spcPct val="90000"/>
              </a:lnSpc>
              <a:spcBef>
                <a:spcPts val="1000"/>
              </a:spcBef>
              <a:spcAft>
                <a:spcPts val="0"/>
              </a:spcAft>
              <a:buClr>
                <a:schemeClr val="dk1"/>
              </a:buClr>
              <a:buSzPts val="2400"/>
              <a:buChar char="•"/>
            </a:pPr>
            <a:r>
              <a:rPr lang="en-GB" sz="2400">
                <a:solidFill>
                  <a:srgbClr val="FFFFFF"/>
                </a:solidFill>
              </a:rPr>
              <a:t>Re-imagine the linear process as a circular one. Include a labelled diagram of your proposed system. Explain why a circular pathway is an essential part of securing food for our growing human population,  regenerating soil and preserving marine life.</a:t>
            </a:r>
            <a:r>
              <a:rPr lang="en-GB" sz="24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8"/>
          <p:cNvSpPr/>
          <p:nvPr/>
        </p:nvSpPr>
        <p:spPr>
          <a:xfrm rot="-5400000">
            <a:off x="1288521" y="381403"/>
            <a:ext cx="2200313" cy="3342508"/>
          </a:xfrm>
          <a:prstGeom prst="downArrow">
            <a:avLst>
              <a:gd name="adj1" fmla="val 100000"/>
              <a:gd name="adj2" fmla="val 15788"/>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1" name="Google Shape;441;p1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GB" sz="3200">
                <a:solidFill>
                  <a:srgbClr val="FFFFFF"/>
                </a:solidFill>
              </a:rPr>
              <a:t>Actions</a:t>
            </a:r>
            <a:endParaRPr/>
          </a:p>
        </p:txBody>
      </p:sp>
      <p:sp>
        <p:nvSpPr>
          <p:cNvPr id="442" name="Google Shape;442;p18"/>
          <p:cNvSpPr txBox="1">
            <a:spLocks noGrp="1"/>
          </p:cNvSpPr>
          <p:nvPr>
            <p:ph type="body" idx="1"/>
          </p:nvPr>
        </p:nvSpPr>
        <p:spPr>
          <a:xfrm>
            <a:off x="717425" y="3355125"/>
            <a:ext cx="3030600" cy="2427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400"/>
              <a:buChar char="•"/>
            </a:pPr>
            <a:r>
              <a:rPr lang="en-GB" sz="2400" b="1">
                <a:solidFill>
                  <a:srgbClr val="FF0000"/>
                </a:solidFill>
              </a:rPr>
              <a:t>Stop food waste</a:t>
            </a:r>
            <a:endParaRPr b="1"/>
          </a:p>
          <a:p>
            <a:pPr marL="0" lvl="0" indent="0" algn="l" rtl="0">
              <a:lnSpc>
                <a:spcPct val="90000"/>
              </a:lnSpc>
              <a:spcBef>
                <a:spcPts val="1000"/>
              </a:spcBef>
              <a:spcAft>
                <a:spcPts val="0"/>
              </a:spcAft>
              <a:buClr>
                <a:schemeClr val="dk1"/>
              </a:buClr>
              <a:buSzPts val="2000"/>
              <a:buNone/>
            </a:pPr>
            <a:r>
              <a:rPr lang="en-GB" sz="2000" b="1">
                <a:solidFill>
                  <a:srgbClr val="FFFFFF"/>
                </a:solidFill>
              </a:rPr>
              <a:t>Describe 3 actions you could take to reduce food waste and so reduce the loss of phosphates to the oceans.</a:t>
            </a:r>
            <a:endParaRPr b="1">
              <a:solidFill>
                <a:srgbClr val="FFFFFF"/>
              </a:solidFill>
            </a:endParaRPr>
          </a:p>
        </p:txBody>
      </p:sp>
      <p:pic>
        <p:nvPicPr>
          <p:cNvPr id="443" name="Google Shape;443;p18" descr="A screenshot of a cell phone&#10;&#10;Description automatically generated"/>
          <p:cNvPicPr preferRelativeResize="0"/>
          <p:nvPr/>
        </p:nvPicPr>
        <p:blipFill rotWithShape="1">
          <a:blip r:embed="rId3">
            <a:alphaModFix/>
          </a:blip>
          <a:srcRect/>
          <a:stretch/>
        </p:blipFill>
        <p:spPr>
          <a:xfrm>
            <a:off x="5193103" y="10824"/>
            <a:ext cx="5908286" cy="6638522"/>
          </a:xfrm>
          <a:prstGeom prst="rect">
            <a:avLst/>
          </a:prstGeom>
          <a:noFill/>
          <a:ln>
            <a:noFill/>
          </a:ln>
        </p:spPr>
      </p:pic>
      <p:sp>
        <p:nvSpPr>
          <p:cNvPr id="444" name="Google Shape;444;p18"/>
          <p:cNvSpPr/>
          <p:nvPr/>
        </p:nvSpPr>
        <p:spPr>
          <a:xfrm>
            <a:off x="5755150" y="6368900"/>
            <a:ext cx="6096000"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https://en.wikipedia.org/wiki/Food_waste_in_the_United_Kingdom</a:t>
            </a:r>
            <a:endParaRPr sz="1000">
              <a:solidFill>
                <a:schemeClr val="dk1"/>
              </a:solidFill>
              <a:latin typeface="Calibri"/>
              <a:ea typeface="Calibri"/>
              <a:cs typeface="Calibri"/>
              <a:sym typeface="Calibri"/>
            </a:endParaRPr>
          </a:p>
          <a:p>
            <a:pPr marL="0" marR="0" lvl="0" indent="0" algn="l" rtl="0">
              <a:spcBef>
                <a:spcPts val="600"/>
              </a:spcBef>
              <a:spcAft>
                <a:spcPts val="0"/>
              </a:spcAft>
              <a:buNone/>
            </a:pPr>
            <a:r>
              <a:rPr lang="en-GB" sz="1000">
                <a:solidFill>
                  <a:schemeClr val="dk1"/>
                </a:solidFill>
                <a:latin typeface="Calibri"/>
                <a:ea typeface="Calibri"/>
                <a:cs typeface="Calibri"/>
                <a:sym typeface="Calibri"/>
              </a:rPr>
              <a:t>Source https://www.flickr.com/photos/gdsdigital/4138675384/in/dateposted/ Author Tiffany Farrant</a:t>
            </a:r>
            <a:endParaRPr sz="1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0" name="Google Shape;100;g6d3fa04cd8_0_81"/>
          <p:cNvPicPr preferRelativeResize="0"/>
          <p:nvPr/>
        </p:nvPicPr>
        <p:blipFill>
          <a:blip r:embed="rId3">
            <a:alphaModFix/>
          </a:blip>
          <a:stretch>
            <a:fillRect/>
          </a:stretch>
        </p:blipFill>
        <p:spPr>
          <a:xfrm>
            <a:off x="152400" y="1066800"/>
            <a:ext cx="11887198" cy="5279872"/>
          </a:xfrm>
          <a:prstGeom prst="rect">
            <a:avLst/>
          </a:prstGeom>
          <a:noFill/>
          <a:ln>
            <a:noFill/>
          </a:ln>
        </p:spPr>
      </p:pic>
      <p:pic>
        <p:nvPicPr>
          <p:cNvPr id="4" name="Picture 3">
            <a:extLst>
              <a:ext uri="{FF2B5EF4-FFF2-40B4-BE49-F238E27FC236}">
                <a16:creationId xmlns:a16="http://schemas.microsoft.com/office/drawing/2014/main" id="{589BC374-69A0-426C-BF45-15E4E27A0BAF}"/>
              </a:ext>
            </a:extLst>
          </p:cNvPr>
          <p:cNvPicPr>
            <a:picLocks noChangeAspect="1"/>
          </p:cNvPicPr>
          <p:nvPr/>
        </p:nvPicPr>
        <p:blipFill rotWithShape="1">
          <a:blip r:embed="rId4"/>
          <a:srcRect l="57447" b="90564"/>
          <a:stretch/>
        </p:blipFill>
        <p:spPr>
          <a:xfrm>
            <a:off x="7757848" y="0"/>
            <a:ext cx="3857347" cy="12098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8A5803-40EA-43A2-B4F1-F687D5F82FD5}"/>
              </a:ext>
            </a:extLst>
          </p:cNvPr>
          <p:cNvSpPr>
            <a:spLocks noGrp="1"/>
          </p:cNvSpPr>
          <p:nvPr>
            <p:ph type="body" idx="1"/>
          </p:nvPr>
        </p:nvSpPr>
        <p:spPr/>
        <p:txBody>
          <a:bodyPr/>
          <a:lstStyle/>
          <a:p>
            <a:endParaRPr lang="en-GB"/>
          </a:p>
        </p:txBody>
      </p:sp>
      <p:pic>
        <p:nvPicPr>
          <p:cNvPr id="4" name="Picture 3">
            <a:hlinkClick r:id="rId2"/>
            <a:extLst>
              <a:ext uri="{FF2B5EF4-FFF2-40B4-BE49-F238E27FC236}">
                <a16:creationId xmlns:a16="http://schemas.microsoft.com/office/drawing/2014/main" id="{1C0C965E-A77F-42EB-808A-7A3C0566351E}"/>
              </a:ext>
            </a:extLst>
          </p:cNvPr>
          <p:cNvPicPr>
            <a:picLocks noChangeAspect="1"/>
          </p:cNvPicPr>
          <p:nvPr/>
        </p:nvPicPr>
        <p:blipFill rotWithShape="1">
          <a:blip r:embed="rId3"/>
          <a:srcRect t="51077" b="16513"/>
          <a:stretch/>
        </p:blipFill>
        <p:spPr>
          <a:xfrm>
            <a:off x="422032" y="897406"/>
            <a:ext cx="11044879" cy="5063187"/>
          </a:xfrm>
          <a:prstGeom prst="rect">
            <a:avLst/>
          </a:prstGeom>
        </p:spPr>
      </p:pic>
    </p:spTree>
    <p:extLst>
      <p:ext uri="{BB962C8B-B14F-4D97-AF65-F5344CB8AC3E}">
        <p14:creationId xmlns:p14="http://schemas.microsoft.com/office/powerpoint/2010/main" val="191459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g6d3fa04cd8_0_0"/>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450" name="Google Shape;450;g6d3fa04cd8_0_0"/>
          <p:cNvPicPr preferRelativeResize="0"/>
          <p:nvPr/>
        </p:nvPicPr>
        <p:blipFill rotWithShape="1">
          <a:blip r:embed="rId4">
            <a:alphaModFix/>
          </a:blip>
          <a:srcRect/>
          <a:stretch/>
        </p:blipFill>
        <p:spPr>
          <a:xfrm>
            <a:off x="4161251" y="3835976"/>
            <a:ext cx="1847581" cy="1235125"/>
          </a:xfrm>
          <a:prstGeom prst="rect">
            <a:avLst/>
          </a:prstGeom>
          <a:noFill/>
          <a:ln>
            <a:noFill/>
          </a:ln>
        </p:spPr>
      </p:pic>
      <p:sp>
        <p:nvSpPr>
          <p:cNvPr id="451" name="Google Shape;451;g6d3fa04cd8_0_0"/>
          <p:cNvSpPr/>
          <p:nvPr/>
        </p:nvSpPr>
        <p:spPr>
          <a:xfrm>
            <a:off x="6008825" y="3976400"/>
            <a:ext cx="2495400" cy="109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4" name="Picture 3">
            <a:extLst>
              <a:ext uri="{FF2B5EF4-FFF2-40B4-BE49-F238E27FC236}">
                <a16:creationId xmlns:a16="http://schemas.microsoft.com/office/drawing/2014/main" id="{38DC4D0A-9960-42A1-9064-49D484A15A10}"/>
              </a:ext>
            </a:extLst>
          </p:cNvPr>
          <p:cNvPicPr>
            <a:picLocks noChangeAspect="1"/>
          </p:cNvPicPr>
          <p:nvPr/>
        </p:nvPicPr>
        <p:blipFill rotWithShape="1">
          <a:blip r:embed="rId3"/>
          <a:srcRect l="57447" b="90564"/>
          <a:stretch/>
        </p:blipFill>
        <p:spPr>
          <a:xfrm>
            <a:off x="7861041" y="0"/>
            <a:ext cx="3857347" cy="1209822"/>
          </a:xfrm>
          <a:prstGeom prst="rect">
            <a:avLst/>
          </a:prstGeom>
        </p:spPr>
      </p:pic>
      <p:pic>
        <p:nvPicPr>
          <p:cNvPr id="7" name="Picture 6">
            <a:extLst>
              <a:ext uri="{FF2B5EF4-FFF2-40B4-BE49-F238E27FC236}">
                <a16:creationId xmlns:a16="http://schemas.microsoft.com/office/drawing/2014/main" id="{15A82C34-731D-40FD-AF2D-BB3009CB3902}"/>
              </a:ext>
            </a:extLst>
          </p:cNvPr>
          <p:cNvPicPr>
            <a:picLocks noChangeAspect="1"/>
          </p:cNvPicPr>
          <p:nvPr/>
        </p:nvPicPr>
        <p:blipFill rotWithShape="1">
          <a:blip r:embed="rId3"/>
          <a:srcRect t="15214" b="49914"/>
          <a:stretch/>
        </p:blipFill>
        <p:spPr>
          <a:xfrm>
            <a:off x="672934" y="1298049"/>
            <a:ext cx="11045454" cy="54480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mt="92000"/>
          </a:blip>
          <a:srcRect t="13793"/>
          <a:stretch/>
        </p:blipFill>
        <p:spPr>
          <a:xfrm>
            <a:off x="-1" y="10"/>
            <a:ext cx="12192000" cy="6857990"/>
          </a:xfrm>
          <a:prstGeom prst="rect">
            <a:avLst/>
          </a:prstGeom>
          <a:noFill/>
          <a:ln>
            <a:noFill/>
          </a:ln>
        </p:spPr>
      </p:pic>
      <p:sp>
        <p:nvSpPr>
          <p:cNvPr id="113" name="Google Shape;113;p3"/>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rgbClr val="5BB56A">
              <a:alpha val="78770"/>
            </a:srgb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a:solidFill>
                <a:schemeClr val="dk1"/>
              </a:solidFill>
              <a:latin typeface="Calibri"/>
              <a:ea typeface="Calibri"/>
              <a:cs typeface="Calibri"/>
              <a:sym typeface="Calibri"/>
            </a:endParaRPr>
          </a:p>
        </p:txBody>
      </p:sp>
      <p:sp>
        <p:nvSpPr>
          <p:cNvPr id="114" name="Google Shape;114;p3"/>
          <p:cNvSpPr txBox="1">
            <a:spLocks noGrp="1"/>
          </p:cNvSpPr>
          <p:nvPr>
            <p:ph type="title"/>
          </p:nvPr>
        </p:nvSpPr>
        <p:spPr>
          <a:xfrm>
            <a:off x="709460" y="2171700"/>
            <a:ext cx="4204200" cy="1342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GB" sz="5000" b="1">
                <a:solidFill>
                  <a:srgbClr val="FFFFFF"/>
                </a:solidFill>
              </a:rPr>
              <a:t>What if …</a:t>
            </a:r>
            <a:endParaRPr sz="5000" b="1">
              <a:solidFill>
                <a:srgbClr val="FFFFFF"/>
              </a:solidFill>
            </a:endParaRPr>
          </a:p>
        </p:txBody>
      </p:sp>
      <p:cxnSp>
        <p:nvCxnSpPr>
          <p:cNvPr id="115" name="Google Shape;115;p3"/>
          <p:cNvCxnSpPr/>
          <p:nvPr/>
        </p:nvCxnSpPr>
        <p:spPr>
          <a:xfrm>
            <a:off x="2287051" y="3337139"/>
            <a:ext cx="935420" cy="0"/>
          </a:xfrm>
          <a:prstGeom prst="straightConnector1">
            <a:avLst/>
          </a:prstGeom>
          <a:noFill/>
          <a:ln w="25400" cap="sq" cmpd="sng">
            <a:solidFill>
              <a:srgbClr val="FFFFFF"/>
            </a:solidFill>
            <a:prstDash val="solid"/>
            <a:bevel/>
            <a:headEnd type="none" w="sm" len="sm"/>
            <a:tailEnd type="none" w="sm" len="sm"/>
          </a:ln>
        </p:spPr>
      </p:cxnSp>
      <p:sp>
        <p:nvSpPr>
          <p:cNvPr id="116" name="Google Shape;116;p3"/>
          <p:cNvSpPr txBox="1">
            <a:spLocks noGrp="1"/>
          </p:cNvSpPr>
          <p:nvPr>
            <p:ph type="body" idx="1"/>
          </p:nvPr>
        </p:nvSpPr>
        <p:spPr>
          <a:xfrm>
            <a:off x="570488" y="3121150"/>
            <a:ext cx="4876200" cy="2619900"/>
          </a:xfrm>
          <a:prstGeom prst="rect">
            <a:avLst/>
          </a:prstGeom>
          <a:noFill/>
          <a:ln>
            <a:noFill/>
          </a:ln>
        </p:spPr>
        <p:txBody>
          <a:bodyPr spcFirstLastPara="1" wrap="square" lIns="91425" tIns="45700" rIns="91425" bIns="45700" anchor="ctr" anchorCtr="0">
            <a:normAutofit/>
          </a:bodyPr>
          <a:lstStyle/>
          <a:p>
            <a:pPr marL="228600" lvl="0" indent="-279400" algn="l" rtl="0">
              <a:lnSpc>
                <a:spcPct val="90000"/>
              </a:lnSpc>
              <a:spcBef>
                <a:spcPts val="0"/>
              </a:spcBef>
              <a:spcAft>
                <a:spcPts val="0"/>
              </a:spcAft>
              <a:buClr>
                <a:srgbClr val="FFFFFF"/>
              </a:buClr>
              <a:buSzPts val="2600"/>
              <a:buChar char="•"/>
            </a:pPr>
            <a:r>
              <a:rPr lang="en-GB" sz="2600" b="1">
                <a:solidFill>
                  <a:srgbClr val="FFFFFF"/>
                </a:solidFill>
              </a:rPr>
              <a:t>The yield of crop plants across the world dropped by at least 30%...</a:t>
            </a:r>
            <a:endParaRPr sz="2600" b="1">
              <a:solidFill>
                <a:srgbClr val="FFFFFF"/>
              </a:solidFill>
            </a:endParaRPr>
          </a:p>
          <a:p>
            <a:pPr marL="228600" lvl="0" indent="-114300" algn="l" rtl="0">
              <a:lnSpc>
                <a:spcPct val="90000"/>
              </a:lnSpc>
              <a:spcBef>
                <a:spcPts val="1000"/>
              </a:spcBef>
              <a:spcAft>
                <a:spcPts val="0"/>
              </a:spcAft>
              <a:buClr>
                <a:schemeClr val="dk1"/>
              </a:buClr>
              <a:buSzPts val="1800"/>
              <a:buNone/>
            </a:pPr>
            <a:endParaRPr sz="1800"/>
          </a:p>
        </p:txBody>
      </p:sp>
      <p:sp>
        <p:nvSpPr>
          <p:cNvPr id="117" name="Google Shape;117;p3"/>
          <p:cNvSpPr txBox="1"/>
          <p:nvPr/>
        </p:nvSpPr>
        <p:spPr>
          <a:xfrm>
            <a:off x="761916" y="6304002"/>
            <a:ext cx="409919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u="sng">
                <a:solidFill>
                  <a:schemeClr val="dk1"/>
                </a:solidFill>
                <a:latin typeface="Calibri"/>
                <a:ea typeface="Calibri"/>
                <a:cs typeface="Calibri"/>
                <a:sym typeface="Calibri"/>
                <a:hlinkClick r:id="rId4"/>
              </a:rPr>
              <a:t>https://en.wikipedia.org/wiki/Wheat</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By Unknown - ars.usda.gov - Image Number K1441-5,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Public Domain, https://commons.wikimedia.org/w/index.php?curid=16012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a:picLocks noGrp="1"/>
          </p:cNvPicPr>
          <p:nvPr>
            <p:ph type="body" idx="2"/>
          </p:nvPr>
        </p:nvPicPr>
        <p:blipFill rotWithShape="1">
          <a:blip r:embed="rId3">
            <a:alphaModFix amt="93000"/>
          </a:blip>
          <a:srcRect t="13445" b="11555"/>
          <a:stretch/>
        </p:blipFill>
        <p:spPr>
          <a:xfrm>
            <a:off x="-1" y="10"/>
            <a:ext cx="12192000" cy="6857990"/>
          </a:xfrm>
          <a:prstGeom prst="rect">
            <a:avLst/>
          </a:prstGeom>
          <a:noFill/>
          <a:ln>
            <a:noFill/>
          </a:ln>
        </p:spPr>
      </p:pic>
      <p:sp>
        <p:nvSpPr>
          <p:cNvPr id="123" name="Google Shape;123;p4"/>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rgbClr val="5BB56A">
              <a:alpha val="78770"/>
            </a:srgb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a:solidFill>
                <a:schemeClr val="dk1"/>
              </a:solidFill>
              <a:latin typeface="Calibri"/>
              <a:ea typeface="Calibri"/>
              <a:cs typeface="Calibri"/>
              <a:sym typeface="Calibri"/>
            </a:endParaRPr>
          </a:p>
        </p:txBody>
      </p:sp>
      <p:sp>
        <p:nvSpPr>
          <p:cNvPr id="124" name="Google Shape;124;p4"/>
          <p:cNvSpPr txBox="1">
            <a:spLocks noGrp="1"/>
          </p:cNvSpPr>
          <p:nvPr>
            <p:ph type="title"/>
          </p:nvPr>
        </p:nvSpPr>
        <p:spPr>
          <a:xfrm>
            <a:off x="319050" y="2595825"/>
            <a:ext cx="4976700" cy="2154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en-GB" sz="3600" b="1">
                <a:solidFill>
                  <a:srgbClr val="FFFFFF"/>
                </a:solidFill>
              </a:rPr>
              <a:t>Modern food production is highly dependent on fertilisers …</a:t>
            </a:r>
            <a:endParaRPr sz="3600" b="1">
              <a:solidFill>
                <a:srgbClr val="FFFFFF"/>
              </a:solidFill>
            </a:endParaRPr>
          </a:p>
        </p:txBody>
      </p:sp>
      <p:cxnSp>
        <p:nvCxnSpPr>
          <p:cNvPr id="125" name="Google Shape;125;p4"/>
          <p:cNvCxnSpPr/>
          <p:nvPr/>
        </p:nvCxnSpPr>
        <p:spPr>
          <a:xfrm>
            <a:off x="2256701" y="5294389"/>
            <a:ext cx="935400" cy="0"/>
          </a:xfrm>
          <a:prstGeom prst="straightConnector1">
            <a:avLst/>
          </a:prstGeom>
          <a:noFill/>
          <a:ln w="25400" cap="sq" cmpd="sng">
            <a:solidFill>
              <a:srgbClr val="FFFFFF"/>
            </a:solidFill>
            <a:prstDash val="solid"/>
            <a:bevel/>
            <a:headEnd type="none" w="sm" len="sm"/>
            <a:tailEnd type="none" w="sm" len="sm"/>
          </a:ln>
        </p:spPr>
      </p:cxnSp>
      <p:sp>
        <p:nvSpPr>
          <p:cNvPr id="126" name="Google Shape;126;p4"/>
          <p:cNvSpPr/>
          <p:nvPr/>
        </p:nvSpPr>
        <p:spPr>
          <a:xfrm>
            <a:off x="1011544" y="6539159"/>
            <a:ext cx="60960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Photo credit Cjp24 https://commons.wikimedia.org/wiki/File:Flexible_intermediate_bulk_containers-Fertilizer.jpg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8200" y="365125"/>
            <a:ext cx="65055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GB" sz="2800">
                <a:solidFill>
                  <a:srgbClr val="FFFFFF"/>
                </a:solidFill>
              </a:rPr>
              <a:t>Fertilisers contain soluble compounds  so they can be absorbed by the root hair cells:</a:t>
            </a:r>
            <a:br>
              <a:rPr lang="en-GB" sz="2800">
                <a:solidFill>
                  <a:srgbClr val="FFFFFF"/>
                </a:solidFill>
              </a:rPr>
            </a:br>
            <a:endParaRPr sz="2800">
              <a:solidFill>
                <a:srgbClr val="FFFFFF"/>
              </a:solidFill>
            </a:endParaRPr>
          </a:p>
        </p:txBody>
      </p:sp>
      <p:sp>
        <p:nvSpPr>
          <p:cNvPr id="132" name="Google Shape;132;p5"/>
          <p:cNvSpPr txBox="1">
            <a:spLocks noGrp="1"/>
          </p:cNvSpPr>
          <p:nvPr>
            <p:ph type="body" idx="2"/>
          </p:nvPr>
        </p:nvSpPr>
        <p:spPr>
          <a:xfrm>
            <a:off x="838200" y="1825625"/>
            <a:ext cx="650557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a:solidFill>
                  <a:srgbClr val="FFFFFF"/>
                </a:solidFill>
              </a:rPr>
              <a:t>-Ammonium ions, NH4+, and nitrate ions, NO3-, are sources of soluble </a:t>
            </a:r>
            <a:r>
              <a:rPr lang="en-GB" b="1">
                <a:solidFill>
                  <a:srgbClr val="FF0000"/>
                </a:solidFill>
              </a:rPr>
              <a:t>nitrogen</a:t>
            </a:r>
            <a:r>
              <a:rPr lang="en-GB" b="1">
                <a:solidFill>
                  <a:srgbClr val="FFFFFF"/>
                </a:solidFill>
              </a:rPr>
              <a:t>.</a:t>
            </a:r>
            <a:endParaRPr>
              <a:solidFill>
                <a:srgbClr val="FFFFFF"/>
              </a:solidFill>
            </a:endParaRPr>
          </a:p>
          <a:p>
            <a:pPr marL="0" lvl="0" indent="0" algn="l" rtl="0">
              <a:lnSpc>
                <a:spcPct val="90000"/>
              </a:lnSpc>
              <a:spcBef>
                <a:spcPts val="1000"/>
              </a:spcBef>
              <a:spcAft>
                <a:spcPts val="0"/>
              </a:spcAft>
              <a:buNone/>
            </a:pPr>
            <a:r>
              <a:rPr lang="en-GB">
                <a:solidFill>
                  <a:srgbClr val="FFFFFF"/>
                </a:solidFill>
              </a:rPr>
              <a:t>-Phosphate ions, PO43-, are a source of soluble</a:t>
            </a:r>
            <a:r>
              <a:rPr lang="en-GB"/>
              <a:t> </a:t>
            </a:r>
            <a:r>
              <a:rPr lang="en-GB" b="1">
                <a:solidFill>
                  <a:srgbClr val="FF0000"/>
                </a:solidFill>
              </a:rPr>
              <a:t>phosphorus</a:t>
            </a:r>
            <a:r>
              <a:rPr lang="en-GB" b="1">
                <a:solidFill>
                  <a:srgbClr val="FFFFFF"/>
                </a:solidFill>
              </a:rPr>
              <a:t>.</a:t>
            </a:r>
            <a:endParaRPr>
              <a:solidFill>
                <a:srgbClr val="FFFFFF"/>
              </a:solidFill>
            </a:endParaRPr>
          </a:p>
          <a:p>
            <a:pPr marL="0" lvl="0" indent="0" algn="l" rtl="0">
              <a:lnSpc>
                <a:spcPct val="90000"/>
              </a:lnSpc>
              <a:spcBef>
                <a:spcPts val="1000"/>
              </a:spcBef>
              <a:spcAft>
                <a:spcPts val="0"/>
              </a:spcAft>
              <a:buNone/>
            </a:pPr>
            <a:r>
              <a:rPr lang="en-GB">
                <a:solidFill>
                  <a:srgbClr val="FFFFFF"/>
                </a:solidFill>
              </a:rPr>
              <a:t>-All common potassium compounds dissolve in water to produce</a:t>
            </a:r>
            <a:r>
              <a:rPr lang="en-GB"/>
              <a:t> </a:t>
            </a:r>
            <a:r>
              <a:rPr lang="en-GB" b="1">
                <a:solidFill>
                  <a:srgbClr val="FF0000"/>
                </a:solidFill>
              </a:rPr>
              <a:t>potassium</a:t>
            </a:r>
            <a:r>
              <a:rPr lang="en-GB"/>
              <a:t> </a:t>
            </a:r>
            <a:r>
              <a:rPr lang="en-GB">
                <a:solidFill>
                  <a:srgbClr val="FFFFFF"/>
                </a:solidFill>
              </a:rPr>
              <a:t>ions, K+.</a:t>
            </a:r>
            <a:endParaRPr>
              <a:solidFill>
                <a:srgbClr val="FFFFFF"/>
              </a:solidFill>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33" name="Google Shape;133;p5"/>
          <p:cNvPicPr preferRelativeResize="0">
            <a:picLocks noGrp="1"/>
          </p:cNvPicPr>
          <p:nvPr>
            <p:ph type="body" idx="1"/>
          </p:nvPr>
        </p:nvPicPr>
        <p:blipFill rotWithShape="1">
          <a:blip r:embed="rId3">
            <a:alphaModFix/>
          </a:blip>
          <a:srcRect t="8224" r="1" b="14556"/>
          <a:stretch/>
        </p:blipFill>
        <p:spPr>
          <a:xfrm>
            <a:off x="7737635" y="-1"/>
            <a:ext cx="3555205" cy="6858001"/>
          </a:xfrm>
          <a:prstGeom prst="rect">
            <a:avLst/>
          </a:prstGeom>
          <a:noFill/>
          <a:ln>
            <a:noFill/>
          </a:ln>
        </p:spPr>
      </p:pic>
      <p:sp>
        <p:nvSpPr>
          <p:cNvPr id="134" name="Google Shape;134;p5"/>
          <p:cNvSpPr/>
          <p:nvPr/>
        </p:nvSpPr>
        <p:spPr>
          <a:xfrm>
            <a:off x="11292840" y="0"/>
            <a:ext cx="914400" cy="6858000"/>
          </a:xfrm>
          <a:prstGeom prst="rect">
            <a:avLst/>
          </a:prstGeom>
          <a:solidFill>
            <a:srgbClr val="01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txBox="1"/>
          <p:nvPr/>
        </p:nvSpPr>
        <p:spPr>
          <a:xfrm>
            <a:off x="5618783" y="6180892"/>
            <a:ext cx="3449983"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this work is in the public domain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https://commons.wikimedia.org/wiki/File:NSRW_Root-Tip.png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838200" y="365125"/>
            <a:ext cx="65055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GB" sz="2800">
                <a:solidFill>
                  <a:srgbClr val="FFFFFF"/>
                </a:solidFill>
              </a:rPr>
              <a:t>Fertilisers contain soluble compounds  so they can be absorbed by the root hair cells:</a:t>
            </a:r>
            <a:br>
              <a:rPr lang="en-GB" sz="2800">
                <a:solidFill>
                  <a:srgbClr val="FFFFFF"/>
                </a:solidFill>
              </a:rPr>
            </a:br>
            <a:endParaRPr sz="2800">
              <a:solidFill>
                <a:srgbClr val="FFFFFF"/>
              </a:solidFill>
            </a:endParaRPr>
          </a:p>
        </p:txBody>
      </p:sp>
      <p:sp>
        <p:nvSpPr>
          <p:cNvPr id="141" name="Google Shape;141;p6"/>
          <p:cNvSpPr txBox="1">
            <a:spLocks noGrp="1"/>
          </p:cNvSpPr>
          <p:nvPr>
            <p:ph type="body" idx="2"/>
          </p:nvPr>
        </p:nvSpPr>
        <p:spPr>
          <a:xfrm>
            <a:off x="838200" y="1825625"/>
            <a:ext cx="650557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a:solidFill>
                  <a:srgbClr val="FFFFFF"/>
                </a:solidFill>
              </a:rPr>
              <a:t>-Ammonium ions, NH4+, and nitrate ions, NO3-, are sources of soluble </a:t>
            </a:r>
            <a:r>
              <a:rPr lang="en-GB" b="1">
                <a:solidFill>
                  <a:srgbClr val="FF0000"/>
                </a:solidFill>
              </a:rPr>
              <a:t>---------------</a:t>
            </a:r>
            <a:r>
              <a:rPr lang="en-GB" b="1">
                <a:solidFill>
                  <a:srgbClr val="FFFFFF"/>
                </a:solidFill>
              </a:rPr>
              <a:t>.</a:t>
            </a:r>
            <a:endParaRPr>
              <a:solidFill>
                <a:srgbClr val="FFFFFF"/>
              </a:solidFill>
            </a:endParaRPr>
          </a:p>
          <a:p>
            <a:pPr marL="0" lvl="0" indent="0" algn="l" rtl="0">
              <a:lnSpc>
                <a:spcPct val="90000"/>
              </a:lnSpc>
              <a:spcBef>
                <a:spcPts val="1000"/>
              </a:spcBef>
              <a:spcAft>
                <a:spcPts val="0"/>
              </a:spcAft>
              <a:buNone/>
            </a:pPr>
            <a:r>
              <a:rPr lang="en-GB">
                <a:solidFill>
                  <a:srgbClr val="FFFFFF"/>
                </a:solidFill>
              </a:rPr>
              <a:t>-Phosphate ions, PO43-, are a source of soluble </a:t>
            </a:r>
            <a:r>
              <a:rPr lang="en-GB" b="1">
                <a:solidFill>
                  <a:srgbClr val="FF0000"/>
                </a:solidFill>
              </a:rPr>
              <a:t>-------------------</a:t>
            </a:r>
            <a:r>
              <a:rPr lang="en-GB" b="1">
                <a:solidFill>
                  <a:srgbClr val="FFFFFF"/>
                </a:solidFill>
              </a:rPr>
              <a:t>.</a:t>
            </a:r>
            <a:endParaRPr>
              <a:solidFill>
                <a:srgbClr val="FFFFFF"/>
              </a:solidFill>
            </a:endParaRPr>
          </a:p>
          <a:p>
            <a:pPr marL="0" lvl="0" indent="0" algn="l" rtl="0">
              <a:lnSpc>
                <a:spcPct val="90000"/>
              </a:lnSpc>
              <a:spcBef>
                <a:spcPts val="1000"/>
              </a:spcBef>
              <a:spcAft>
                <a:spcPts val="0"/>
              </a:spcAft>
              <a:buNone/>
            </a:pPr>
            <a:r>
              <a:rPr lang="en-GB">
                <a:solidFill>
                  <a:srgbClr val="FFFFFF"/>
                </a:solidFill>
              </a:rPr>
              <a:t>-All common potassium compounds dissolve in water to produce </a:t>
            </a:r>
            <a:r>
              <a:rPr lang="en-GB" b="1">
                <a:solidFill>
                  <a:srgbClr val="FF0000"/>
                </a:solidFill>
              </a:rPr>
              <a:t>--------------</a:t>
            </a:r>
            <a:r>
              <a:rPr lang="en-GB"/>
              <a:t> </a:t>
            </a:r>
            <a:r>
              <a:rPr lang="en-GB">
                <a:solidFill>
                  <a:srgbClr val="FFFFFF"/>
                </a:solidFill>
              </a:rPr>
              <a:t>ions, K+.</a:t>
            </a:r>
            <a:endParaRPr>
              <a:solidFill>
                <a:srgbClr val="FFFFFF"/>
              </a:solidFill>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42" name="Google Shape;142;p6"/>
          <p:cNvPicPr preferRelativeResize="0">
            <a:picLocks noGrp="1"/>
          </p:cNvPicPr>
          <p:nvPr>
            <p:ph type="body" idx="1"/>
          </p:nvPr>
        </p:nvPicPr>
        <p:blipFill rotWithShape="1">
          <a:blip r:embed="rId3">
            <a:alphaModFix/>
          </a:blip>
          <a:srcRect t="8224" r="1" b="14556"/>
          <a:stretch/>
        </p:blipFill>
        <p:spPr>
          <a:xfrm>
            <a:off x="7737635" y="-1"/>
            <a:ext cx="3555205" cy="6858001"/>
          </a:xfrm>
          <a:prstGeom prst="rect">
            <a:avLst/>
          </a:prstGeom>
          <a:noFill/>
          <a:ln>
            <a:noFill/>
          </a:ln>
        </p:spPr>
      </p:pic>
      <p:sp>
        <p:nvSpPr>
          <p:cNvPr id="143" name="Google Shape;143;p6"/>
          <p:cNvSpPr/>
          <p:nvPr/>
        </p:nvSpPr>
        <p:spPr>
          <a:xfrm>
            <a:off x="11292840" y="0"/>
            <a:ext cx="914400" cy="6858000"/>
          </a:xfrm>
          <a:prstGeom prst="rect">
            <a:avLst/>
          </a:prstGeom>
          <a:solidFill>
            <a:srgbClr val="01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txBox="1"/>
          <p:nvPr/>
        </p:nvSpPr>
        <p:spPr>
          <a:xfrm>
            <a:off x="5618783" y="6180892"/>
            <a:ext cx="3449983"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this work is in the public domain</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https://commons.wikimedia.org/wiki/File:NSRW_Root-Tip.png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457200" y="1027906"/>
            <a:ext cx="11515725"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GB" sz="3600">
                <a:solidFill>
                  <a:srgbClr val="FFFFFF"/>
                </a:solidFill>
              </a:rPr>
              <a:t>Global agriculture relies on a </a:t>
            </a:r>
            <a:r>
              <a:rPr lang="en-GB" sz="3600" b="1">
                <a:solidFill>
                  <a:srgbClr val="FFFFFF"/>
                </a:solidFill>
              </a:rPr>
              <a:t>linear system</a:t>
            </a:r>
            <a:r>
              <a:rPr lang="en-GB" sz="3600">
                <a:solidFill>
                  <a:srgbClr val="FFFFFF"/>
                </a:solidFill>
              </a:rPr>
              <a:t> for the supply of the minerals in fertiliser. </a:t>
            </a:r>
            <a:br>
              <a:rPr lang="en-GB" sz="3600">
                <a:solidFill>
                  <a:srgbClr val="FFFFFF"/>
                </a:solidFill>
              </a:rPr>
            </a:br>
            <a:r>
              <a:rPr lang="en-GB" sz="3600">
                <a:solidFill>
                  <a:srgbClr val="FFFFFF"/>
                </a:solidFill>
              </a:rPr>
              <a:t>The chain starts at the earth’s crust and finishes in the oceans.</a:t>
            </a:r>
            <a:endParaRPr>
              <a:solidFill>
                <a:srgbClr val="FFFFFF"/>
              </a:solidFill>
            </a:endParaRPr>
          </a:p>
        </p:txBody>
      </p:sp>
      <p:grpSp>
        <p:nvGrpSpPr>
          <p:cNvPr id="150" name="Google Shape;150;p7"/>
          <p:cNvGrpSpPr/>
          <p:nvPr/>
        </p:nvGrpSpPr>
        <p:grpSpPr>
          <a:xfrm>
            <a:off x="843334" y="3523778"/>
            <a:ext cx="10505330" cy="955030"/>
            <a:chOff x="5134" y="1698153"/>
            <a:chExt cx="10505330" cy="955030"/>
          </a:xfrm>
        </p:grpSpPr>
        <p:sp>
          <p:nvSpPr>
            <p:cNvPr id="151" name="Google Shape;151;p7"/>
            <p:cNvSpPr/>
            <p:nvPr/>
          </p:nvSpPr>
          <p:spPr>
            <a:xfrm>
              <a:off x="5134" y="1698153"/>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txBox="1"/>
            <p:nvPr/>
          </p:nvSpPr>
          <p:spPr>
            <a:xfrm>
              <a:off x="33106" y="1726125"/>
              <a:ext cx="1535772" cy="89908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extraction</a:t>
              </a:r>
              <a:endParaRPr/>
            </a:p>
          </p:txBody>
        </p:sp>
        <p:sp>
          <p:nvSpPr>
            <p:cNvPr id="153" name="Google Shape;153;p7"/>
            <p:cNvSpPr/>
            <p:nvPr/>
          </p:nvSpPr>
          <p:spPr>
            <a:xfrm>
              <a:off x="1756023" y="1978296"/>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txBox="1"/>
            <p:nvPr/>
          </p:nvSpPr>
          <p:spPr>
            <a:xfrm>
              <a:off x="1756023" y="2057245"/>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155" name="Google Shape;155;p7"/>
            <p:cNvSpPr/>
            <p:nvPr/>
          </p:nvSpPr>
          <p:spPr>
            <a:xfrm>
              <a:off x="2233538" y="1698153"/>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txBox="1"/>
            <p:nvPr/>
          </p:nvSpPr>
          <p:spPr>
            <a:xfrm>
              <a:off x="2261510" y="1726125"/>
              <a:ext cx="1535772" cy="89908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production</a:t>
              </a:r>
              <a:endParaRPr/>
            </a:p>
          </p:txBody>
        </p:sp>
        <p:sp>
          <p:nvSpPr>
            <p:cNvPr id="157" name="Google Shape;157;p7"/>
            <p:cNvSpPr/>
            <p:nvPr/>
          </p:nvSpPr>
          <p:spPr>
            <a:xfrm>
              <a:off x="3984426" y="1978296"/>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txBox="1"/>
            <p:nvPr/>
          </p:nvSpPr>
          <p:spPr>
            <a:xfrm>
              <a:off x="3984426" y="2057245"/>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159" name="Google Shape;159;p7"/>
            <p:cNvSpPr/>
            <p:nvPr/>
          </p:nvSpPr>
          <p:spPr>
            <a:xfrm>
              <a:off x="4461941" y="1698153"/>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txBox="1"/>
            <p:nvPr/>
          </p:nvSpPr>
          <p:spPr>
            <a:xfrm>
              <a:off x="4489913" y="1726125"/>
              <a:ext cx="1535772" cy="89908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distribution</a:t>
              </a:r>
              <a:endParaRPr/>
            </a:p>
          </p:txBody>
        </p:sp>
        <p:sp>
          <p:nvSpPr>
            <p:cNvPr id="161" name="Google Shape;161;p7"/>
            <p:cNvSpPr/>
            <p:nvPr/>
          </p:nvSpPr>
          <p:spPr>
            <a:xfrm>
              <a:off x="6212830" y="1978296"/>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txBox="1"/>
            <p:nvPr/>
          </p:nvSpPr>
          <p:spPr>
            <a:xfrm>
              <a:off x="6212830" y="2057245"/>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163" name="Google Shape;163;p7"/>
            <p:cNvSpPr/>
            <p:nvPr/>
          </p:nvSpPr>
          <p:spPr>
            <a:xfrm>
              <a:off x="6690345" y="1698153"/>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txBox="1"/>
            <p:nvPr/>
          </p:nvSpPr>
          <p:spPr>
            <a:xfrm>
              <a:off x="6718317" y="1726125"/>
              <a:ext cx="1535772" cy="89908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consumption</a:t>
              </a:r>
              <a:endParaRPr/>
            </a:p>
          </p:txBody>
        </p:sp>
        <p:sp>
          <p:nvSpPr>
            <p:cNvPr id="165" name="Google Shape;165;p7"/>
            <p:cNvSpPr/>
            <p:nvPr/>
          </p:nvSpPr>
          <p:spPr>
            <a:xfrm>
              <a:off x="8441233" y="1978296"/>
              <a:ext cx="337443" cy="39474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txBox="1"/>
            <p:nvPr/>
          </p:nvSpPr>
          <p:spPr>
            <a:xfrm>
              <a:off x="8441233" y="2057245"/>
              <a:ext cx="236210" cy="236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p:txBody>
        </p:sp>
        <p:sp>
          <p:nvSpPr>
            <p:cNvPr id="167" name="Google Shape;167;p7"/>
            <p:cNvSpPr/>
            <p:nvPr/>
          </p:nvSpPr>
          <p:spPr>
            <a:xfrm>
              <a:off x="8918748" y="1698153"/>
              <a:ext cx="1591716" cy="955030"/>
            </a:xfrm>
            <a:prstGeom prst="roundRect">
              <a:avLst>
                <a:gd name="adj" fmla="val 10000"/>
              </a:avLst>
            </a:prstGeom>
            <a:solidFill>
              <a:srgbClr val="ED20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txBox="1"/>
            <p:nvPr/>
          </p:nvSpPr>
          <p:spPr>
            <a:xfrm>
              <a:off x="8946720" y="1726125"/>
              <a:ext cx="1535772" cy="89908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disposal</a:t>
              </a:r>
              <a:endParaRPr/>
            </a:p>
          </p:txBody>
        </p:sp>
      </p:grpSp>
      <p:sp>
        <p:nvSpPr>
          <p:cNvPr id="169" name="Google Shape;169;p7"/>
          <p:cNvSpPr/>
          <p:nvPr/>
        </p:nvSpPr>
        <p:spPr>
          <a:xfrm>
            <a:off x="3424237" y="5397500"/>
            <a:ext cx="5343525" cy="914400"/>
          </a:xfrm>
          <a:prstGeom prst="rect">
            <a:avLst/>
          </a:prstGeom>
          <a:solidFill>
            <a:srgbClr val="ED201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Can you think of some problems that are associated with depending on a linear system? What alternatives can you suggest?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944525" y="21726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a:solidFill>
                  <a:srgbClr val="FFFFFF"/>
                </a:solidFill>
              </a:rPr>
              <a:t>From mine to ocean a phosphate card sort</a:t>
            </a:r>
            <a:endParaRPr b="1">
              <a:solidFill>
                <a:srgbClr val="FFFFFF"/>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1241</Words>
  <Application>Microsoft Office PowerPoint</Application>
  <PresentationFormat>Widescreen</PresentationFormat>
  <Paragraphs>139</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Phosphate fertilisers </vt:lpstr>
      <vt:lpstr>PowerPoint Presentation</vt:lpstr>
      <vt:lpstr>PowerPoint Presentation</vt:lpstr>
      <vt:lpstr>What if …</vt:lpstr>
      <vt:lpstr>Modern food production is highly dependent on fertilisers …</vt:lpstr>
      <vt:lpstr>Fertilisers contain soluble compounds  so they can be absorbed by the root hair cells: </vt:lpstr>
      <vt:lpstr>Fertilisers contain soluble compounds  so they can be absorbed by the root hair cells: </vt:lpstr>
      <vt:lpstr>Global agriculture relies on a linear system for the supply of the minerals in fertiliser.  The chain starts at the earth’s crust and finishes in the oceans.</vt:lpstr>
      <vt:lpstr>From mine to ocean a phosphate card sort</vt:lpstr>
      <vt:lpstr>From Mine to Ocean</vt:lpstr>
      <vt:lpstr>From Mine to Ocean</vt:lpstr>
      <vt:lpstr>What soluble salts are produced?</vt:lpstr>
      <vt:lpstr>PowerPoint Presentation</vt:lpstr>
      <vt:lpstr>From Mine to Ocean</vt:lpstr>
      <vt:lpstr>From Mine to Ocean</vt:lpstr>
      <vt:lpstr>From Mine to Ocean</vt:lpstr>
      <vt:lpstr>The number of observed “dead zones”, coastal areas where water oxygen levels have dropped too low to support most marine life.</vt:lpstr>
      <vt:lpstr>Re-thinking the linear system</vt:lpstr>
      <vt:lpstr>Actions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Phosphate fertilisers </dc:title>
  <dc:creator>Laura Smith</dc:creator>
  <cp:lastModifiedBy>Hannah Langdana</cp:lastModifiedBy>
  <cp:revision>2</cp:revision>
  <dcterms:created xsi:type="dcterms:W3CDTF">2019-07-11T15:26:06Z</dcterms:created>
  <dcterms:modified xsi:type="dcterms:W3CDTF">2020-06-11T10:00:55Z</dcterms:modified>
</cp:coreProperties>
</file>