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znx/1vC9XEwryuE/yRzU21/28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CC7CA0-7CDC-4410-B9BC-D83164DB8D36}">
  <a:tblStyle styleId="{EFCC7CA0-7CDC-4410-B9BC-D83164DB8D3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d419e38d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d419e38d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6d419e38d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6d419e38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d419e38d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d419e38d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asthma.org.uk/"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www.biomednmr.mpg.de/" TargetMode="External"/><Relationship Id="rId4" Type="http://schemas.openxmlformats.org/officeDocument/2006/relationships/hyperlink" Target="https://upload.wikimedia.org/wikipedia/commons/transcoded/d/dd/Real-time_MRI_-_Thorax.ogv/Real-time_MRI_-_Thorax.ogv.360p.vp9.web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3017"/>
          <a:stretch/>
        </p:blipFill>
        <p:spPr>
          <a:xfrm>
            <a:off x="20" y="10"/>
            <a:ext cx="12191980" cy="6857990"/>
          </a:xfrm>
          <a:prstGeom prst="rect">
            <a:avLst/>
          </a:prstGeom>
          <a:noFill/>
          <a:ln>
            <a:noFill/>
          </a:ln>
        </p:spPr>
      </p:pic>
      <p:sp>
        <p:nvSpPr>
          <p:cNvPr id="85" name="Google Shape;85;p1"/>
          <p:cNvSpPr/>
          <p:nvPr/>
        </p:nvSpPr>
        <p:spPr>
          <a:xfrm flipH="1">
            <a:off x="21" y="2277613"/>
            <a:ext cx="4703381" cy="4580386"/>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rgbClr val="5BB56A">
              <a:alpha val="80450"/>
            </a:srgb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86" name="Google Shape;86;p1"/>
          <p:cNvSpPr txBox="1">
            <a:spLocks noGrp="1"/>
          </p:cNvSpPr>
          <p:nvPr>
            <p:ph type="ctrTitle"/>
          </p:nvPr>
        </p:nvSpPr>
        <p:spPr>
          <a:xfrm>
            <a:off x="344696" y="3216756"/>
            <a:ext cx="3852000" cy="1834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GB" sz="4800" b="1">
                <a:solidFill>
                  <a:srgbClr val="FFFFFF"/>
                </a:solidFill>
              </a:rPr>
              <a:t>KS3 </a:t>
            </a:r>
            <a:endParaRPr sz="4800" b="1">
              <a:solidFill>
                <a:srgbClr val="FFFFFF"/>
              </a:solidFill>
            </a:endParaRPr>
          </a:p>
        </p:txBody>
      </p:sp>
      <p:sp>
        <p:nvSpPr>
          <p:cNvPr id="87" name="Google Shape;87;p1"/>
          <p:cNvSpPr txBox="1">
            <a:spLocks noGrp="1"/>
          </p:cNvSpPr>
          <p:nvPr>
            <p:ph type="subTitle" idx="1"/>
          </p:nvPr>
        </p:nvSpPr>
        <p:spPr>
          <a:xfrm>
            <a:off x="257310" y="5050950"/>
            <a:ext cx="4330200" cy="683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GB" sz="3000" b="1">
                <a:solidFill>
                  <a:srgbClr val="FFFFFF"/>
                </a:solidFill>
              </a:rPr>
              <a:t> Respiratory Health</a:t>
            </a:r>
            <a:endParaRPr sz="3000" b="1">
              <a:solidFill>
                <a:srgbClr val="FFFFFF"/>
              </a:solidFill>
            </a:endParaRPr>
          </a:p>
        </p:txBody>
      </p:sp>
      <p:cxnSp>
        <p:nvCxnSpPr>
          <p:cNvPr id="88" name="Google Shape;88;p1"/>
          <p:cNvCxnSpPr/>
          <p:nvPr/>
        </p:nvCxnSpPr>
        <p:spPr>
          <a:xfrm>
            <a:off x="1802994" y="4987243"/>
            <a:ext cx="935400" cy="0"/>
          </a:xfrm>
          <a:prstGeom prst="straightConnector1">
            <a:avLst/>
          </a:prstGeom>
          <a:noFill/>
          <a:ln w="25400" cap="sq" cmpd="sng">
            <a:solidFill>
              <a:srgbClr val="FFFFFF"/>
            </a:solidFill>
            <a:prstDash val="solid"/>
            <a:bevel/>
            <a:headEnd type="none" w="sm" len="sm"/>
            <a:tailEnd type="none" w="sm" len="sm"/>
          </a:ln>
        </p:spPr>
      </p:cxnSp>
      <p:sp>
        <p:nvSpPr>
          <p:cNvPr id="89" name="Google Shape;89;p1"/>
          <p:cNvSpPr/>
          <p:nvPr/>
        </p:nvSpPr>
        <p:spPr>
          <a:xfrm>
            <a:off x="696321" y="6604074"/>
            <a:ext cx="6096000"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0" i="0" u="none" strike="noStrike" cap="none">
                <a:solidFill>
                  <a:schemeClr val="dk1"/>
                </a:solidFill>
                <a:latin typeface="Calibri"/>
                <a:ea typeface="Calibri"/>
                <a:cs typeface="Calibri"/>
                <a:sym typeface="Calibri"/>
              </a:rPr>
              <a:t>https://pixabay.com/illustrations/air-pollution-global-warming-mask-4017183/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9"/>
          <p:cNvSpPr/>
          <p:nvPr/>
        </p:nvSpPr>
        <p:spPr>
          <a:xfrm>
            <a:off x="689826" y="6472237"/>
            <a:ext cx="530946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Adapted from author helix84 creative commons https://en.wikipedia.org/wiki/Pulmonary_alveolus</a:t>
            </a:r>
            <a:endParaRPr/>
          </a:p>
        </p:txBody>
      </p:sp>
      <p:grpSp>
        <p:nvGrpSpPr>
          <p:cNvPr id="205" name="Google Shape;205;p9"/>
          <p:cNvGrpSpPr/>
          <p:nvPr/>
        </p:nvGrpSpPr>
        <p:grpSpPr>
          <a:xfrm>
            <a:off x="155783" y="227348"/>
            <a:ext cx="10739386" cy="6244889"/>
            <a:chOff x="155783" y="227348"/>
            <a:chExt cx="10739386" cy="6244889"/>
          </a:xfrm>
        </p:grpSpPr>
        <p:grpSp>
          <p:nvGrpSpPr>
            <p:cNvPr id="206" name="Google Shape;206;p9"/>
            <p:cNvGrpSpPr/>
            <p:nvPr/>
          </p:nvGrpSpPr>
          <p:grpSpPr>
            <a:xfrm>
              <a:off x="155783" y="385762"/>
              <a:ext cx="10739386" cy="6086475"/>
              <a:chOff x="155783" y="385762"/>
              <a:chExt cx="10739386" cy="6086475"/>
            </a:xfrm>
          </p:grpSpPr>
          <p:grpSp>
            <p:nvGrpSpPr>
              <p:cNvPr id="207" name="Google Shape;207;p9"/>
              <p:cNvGrpSpPr/>
              <p:nvPr/>
            </p:nvGrpSpPr>
            <p:grpSpPr>
              <a:xfrm>
                <a:off x="155783" y="385762"/>
                <a:ext cx="10739386" cy="6086475"/>
                <a:chOff x="121916" y="385762"/>
                <a:chExt cx="10739386" cy="6086475"/>
              </a:xfrm>
            </p:grpSpPr>
            <p:pic>
              <p:nvPicPr>
                <p:cNvPr id="208" name="Google Shape;208;p9" descr="A close up of a logo&#10;&#10;Description automatically generated"/>
                <p:cNvPicPr preferRelativeResize="0"/>
                <p:nvPr/>
              </p:nvPicPr>
              <p:blipFill rotWithShape="1">
                <a:blip r:embed="rId3">
                  <a:alphaModFix/>
                </a:blip>
                <a:srcRect/>
                <a:stretch/>
              </p:blipFill>
              <p:spPr>
                <a:xfrm>
                  <a:off x="1107702" y="385762"/>
                  <a:ext cx="9753600" cy="6086475"/>
                </a:xfrm>
                <a:prstGeom prst="rect">
                  <a:avLst/>
                </a:prstGeom>
                <a:noFill/>
                <a:ln>
                  <a:noFill/>
                </a:ln>
              </p:spPr>
            </p:pic>
            <p:grpSp>
              <p:nvGrpSpPr>
                <p:cNvPr id="209" name="Google Shape;209;p9"/>
                <p:cNvGrpSpPr/>
                <p:nvPr/>
              </p:nvGrpSpPr>
              <p:grpSpPr>
                <a:xfrm>
                  <a:off x="121916" y="592154"/>
                  <a:ext cx="5126031" cy="5017119"/>
                  <a:chOff x="121916" y="592154"/>
                  <a:chExt cx="5126031" cy="5017119"/>
                </a:xfrm>
              </p:grpSpPr>
              <p:sp>
                <p:nvSpPr>
                  <p:cNvPr id="210" name="Google Shape;210;p9"/>
                  <p:cNvSpPr/>
                  <p:nvPr/>
                </p:nvSpPr>
                <p:spPr>
                  <a:xfrm rot="8440582">
                    <a:off x="4338789" y="827797"/>
                    <a:ext cx="884464" cy="393955"/>
                  </a:xfrm>
                  <a:prstGeom prst="rightArrow">
                    <a:avLst>
                      <a:gd name="adj1" fmla="val 16692"/>
                      <a:gd name="adj2" fmla="val 6762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9"/>
                  <p:cNvSpPr txBox="1"/>
                  <p:nvPr/>
                </p:nvSpPr>
                <p:spPr>
                  <a:xfrm>
                    <a:off x="121916" y="5086053"/>
                    <a:ext cx="144571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capillary</a:t>
                    </a:r>
                    <a:endParaRPr/>
                  </a:p>
                </p:txBody>
              </p:sp>
            </p:grpSp>
          </p:grpSp>
          <p:sp>
            <p:nvSpPr>
              <p:cNvPr id="212" name="Google Shape;212;p9"/>
              <p:cNvSpPr/>
              <p:nvPr/>
            </p:nvSpPr>
            <p:spPr>
              <a:xfrm rot="-2021539">
                <a:off x="913628" y="4479864"/>
                <a:ext cx="884464" cy="393955"/>
              </a:xfrm>
              <a:prstGeom prst="rightArrow">
                <a:avLst>
                  <a:gd name="adj1" fmla="val 16692"/>
                  <a:gd name="adj2" fmla="val 6762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3" name="Google Shape;213;p9"/>
            <p:cNvSpPr txBox="1"/>
            <p:nvPr/>
          </p:nvSpPr>
          <p:spPr>
            <a:xfrm>
              <a:off x="4814888" y="227348"/>
              <a:ext cx="178811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Bronchiole</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0"/>
          <p:cNvSpPr txBox="1">
            <a:spLocks noGrp="1"/>
          </p:cNvSpPr>
          <p:nvPr>
            <p:ph type="title"/>
          </p:nvPr>
        </p:nvSpPr>
        <p:spPr>
          <a:xfrm>
            <a:off x="648929" y="629266"/>
            <a:ext cx="5127031" cy="16766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400"/>
              <a:buFont typeface="Calibri"/>
              <a:buNone/>
            </a:pPr>
            <a:r>
              <a:rPr lang="en-GB" sz="3400" b="1">
                <a:solidFill>
                  <a:srgbClr val="FFFFFF"/>
                </a:solidFill>
              </a:rPr>
              <a:t>Did you know….Asthma is the most common chronic disease amongst children.</a:t>
            </a:r>
            <a:endParaRPr b="1">
              <a:solidFill>
                <a:srgbClr val="FFFFFF"/>
              </a:solidFill>
            </a:endParaRPr>
          </a:p>
        </p:txBody>
      </p:sp>
      <p:sp>
        <p:nvSpPr>
          <p:cNvPr id="219" name="Google Shape;219;p10"/>
          <p:cNvSpPr txBox="1">
            <a:spLocks noGrp="1"/>
          </p:cNvSpPr>
          <p:nvPr>
            <p:ph type="body" idx="1"/>
          </p:nvPr>
        </p:nvSpPr>
        <p:spPr>
          <a:xfrm>
            <a:off x="648930" y="2438400"/>
            <a:ext cx="5127029" cy="37854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solidFill>
                  <a:srgbClr val="FFFFFF"/>
                </a:solidFill>
              </a:rPr>
              <a:t>If you have asthma you might be able to describe to your classmates what it feels like to have asthma.</a:t>
            </a:r>
            <a:endParaRPr>
              <a:solidFill>
                <a:srgbClr val="FFFFFF"/>
              </a:solidFill>
            </a:endParaRPr>
          </a:p>
        </p:txBody>
      </p:sp>
      <p:pic>
        <p:nvPicPr>
          <p:cNvPr id="220" name="Google Shape;220;p10"/>
          <p:cNvPicPr preferRelativeResize="0"/>
          <p:nvPr/>
        </p:nvPicPr>
        <p:blipFill rotWithShape="1">
          <a:blip r:embed="rId3">
            <a:alphaModFix/>
          </a:blip>
          <a:srcRect r="9424" b="-2"/>
          <a:stretch/>
        </p:blipFill>
        <p:spPr>
          <a:xfrm>
            <a:off x="6090613" y="640082"/>
            <a:ext cx="5461724" cy="55778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1"/>
          <p:cNvSpPr txBox="1">
            <a:spLocks noGrp="1"/>
          </p:cNvSpPr>
          <p:nvPr>
            <p:ph type="title"/>
          </p:nvPr>
        </p:nvSpPr>
        <p:spPr>
          <a:xfrm>
            <a:off x="648929" y="629266"/>
            <a:ext cx="5127031" cy="16766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700"/>
              <a:buFont typeface="Calibri"/>
              <a:buNone/>
            </a:pPr>
            <a:r>
              <a:rPr lang="en-GB" sz="3700" b="1">
                <a:solidFill>
                  <a:srgbClr val="FFFFFF"/>
                </a:solidFill>
              </a:rPr>
              <a:t>Asthma is the most common chronic disease amongst children.</a:t>
            </a:r>
            <a:endParaRPr b="1">
              <a:solidFill>
                <a:srgbClr val="FFFFFF"/>
              </a:solidFill>
            </a:endParaRPr>
          </a:p>
        </p:txBody>
      </p:sp>
      <p:sp>
        <p:nvSpPr>
          <p:cNvPr id="226" name="Google Shape;226;p11"/>
          <p:cNvSpPr txBox="1">
            <a:spLocks noGrp="1"/>
          </p:cNvSpPr>
          <p:nvPr>
            <p:ph type="body" idx="1"/>
          </p:nvPr>
        </p:nvSpPr>
        <p:spPr>
          <a:xfrm>
            <a:off x="648930" y="2438400"/>
            <a:ext cx="5127029" cy="37854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solidFill>
                  <a:srgbClr val="FFFFFF"/>
                </a:solidFill>
              </a:rPr>
              <a:t>During an asthma attack, the lining of the bronchi swell, causing the airways to narrow, reducing the flow of air to the lungs.</a:t>
            </a:r>
            <a:endParaRPr>
              <a:solidFill>
                <a:srgbClr val="FFFFFF"/>
              </a:solidFill>
            </a:endParaRPr>
          </a:p>
          <a:p>
            <a:pPr marL="0" lvl="0" indent="0" algn="l" rtl="0">
              <a:lnSpc>
                <a:spcPct val="90000"/>
              </a:lnSpc>
              <a:spcBef>
                <a:spcPts val="600"/>
              </a:spcBef>
              <a:spcAft>
                <a:spcPts val="0"/>
              </a:spcAft>
              <a:buClr>
                <a:schemeClr val="dk1"/>
              </a:buClr>
              <a:buSzPts val="2800"/>
              <a:buNone/>
            </a:pPr>
            <a:endParaRPr/>
          </a:p>
          <a:p>
            <a:pPr marL="0" lvl="0" indent="0" algn="l" rtl="0">
              <a:lnSpc>
                <a:spcPct val="90000"/>
              </a:lnSpc>
              <a:spcBef>
                <a:spcPts val="600"/>
              </a:spcBef>
              <a:spcAft>
                <a:spcPts val="0"/>
              </a:spcAft>
              <a:buClr>
                <a:schemeClr val="dk1"/>
              </a:buClr>
              <a:buSzPts val="2800"/>
              <a:buNone/>
            </a:pPr>
            <a:endParaRPr/>
          </a:p>
        </p:txBody>
      </p:sp>
      <p:pic>
        <p:nvPicPr>
          <p:cNvPr id="227" name="Google Shape;227;p11"/>
          <p:cNvPicPr preferRelativeResize="0"/>
          <p:nvPr/>
        </p:nvPicPr>
        <p:blipFill rotWithShape="1">
          <a:blip r:embed="rId3">
            <a:alphaModFix/>
          </a:blip>
          <a:srcRect r="9424" b="-2"/>
          <a:stretch/>
        </p:blipFill>
        <p:spPr>
          <a:xfrm>
            <a:off x="6090613" y="640082"/>
            <a:ext cx="5461724" cy="55778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2"/>
          <p:cNvPicPr preferRelativeResize="0"/>
          <p:nvPr/>
        </p:nvPicPr>
        <p:blipFill rotWithShape="1">
          <a:blip r:embed="rId3">
            <a:alphaModFix/>
          </a:blip>
          <a:srcRect t="5428" r="-1" b="6088"/>
          <a:stretch/>
        </p:blipFill>
        <p:spPr>
          <a:xfrm>
            <a:off x="5419264" y="3265080"/>
            <a:ext cx="6129269" cy="3592925"/>
          </a:xfrm>
          <a:prstGeom prst="rect">
            <a:avLst/>
          </a:prstGeom>
          <a:noFill/>
          <a:ln>
            <a:noFill/>
          </a:ln>
        </p:spPr>
      </p:pic>
      <p:pic>
        <p:nvPicPr>
          <p:cNvPr id="233" name="Google Shape;233;p12"/>
          <p:cNvPicPr preferRelativeResize="0">
            <a:picLocks noGrp="1"/>
          </p:cNvPicPr>
          <p:nvPr>
            <p:ph type="body" idx="4294967295"/>
          </p:nvPr>
        </p:nvPicPr>
        <p:blipFill rotWithShape="1">
          <a:blip r:embed="rId4">
            <a:alphaModFix/>
          </a:blip>
          <a:srcRect t="3452" r="1" b="1"/>
          <a:stretch/>
        </p:blipFill>
        <p:spPr>
          <a:xfrm>
            <a:off x="643467" y="-5"/>
            <a:ext cx="6082711" cy="3920044"/>
          </a:xfrm>
          <a:prstGeom prst="rect">
            <a:avLst/>
          </a:prstGeom>
          <a:noFill/>
          <a:ln>
            <a:noFill/>
          </a:ln>
        </p:spPr>
      </p:pic>
      <p:sp>
        <p:nvSpPr>
          <p:cNvPr id="234" name="Google Shape;234;p12"/>
          <p:cNvSpPr/>
          <p:nvPr/>
        </p:nvSpPr>
        <p:spPr>
          <a:xfrm>
            <a:off x="6887045" y="643467"/>
            <a:ext cx="4661488" cy="2460741"/>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F683A"/>
              </a:solidFill>
              <a:latin typeface="Calibri"/>
              <a:ea typeface="Calibri"/>
              <a:cs typeface="Calibri"/>
              <a:sym typeface="Calibri"/>
            </a:endParaRPr>
          </a:p>
        </p:txBody>
      </p:sp>
      <p:sp>
        <p:nvSpPr>
          <p:cNvPr id="235" name="Google Shape;235;p12"/>
          <p:cNvSpPr/>
          <p:nvPr/>
        </p:nvSpPr>
        <p:spPr>
          <a:xfrm>
            <a:off x="643468" y="4080063"/>
            <a:ext cx="4614930" cy="2156145"/>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12"/>
          <p:cNvSpPr/>
          <p:nvPr/>
        </p:nvSpPr>
        <p:spPr>
          <a:xfrm>
            <a:off x="7300686" y="719675"/>
            <a:ext cx="4247847"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FFFFFF"/>
                </a:solidFill>
                <a:latin typeface="Calibri"/>
                <a:ea typeface="Calibri"/>
                <a:cs typeface="Calibri"/>
                <a:sym typeface="Calibri"/>
              </a:rPr>
              <a:t>Asthma is a serious life threatening disease and needs to be treated with appropriate medicine. WHO estimates that 235 million people currently suffer from asthma.</a:t>
            </a:r>
            <a:endParaRPr>
              <a:solidFill>
                <a:srgbClr val="FFFFFF"/>
              </a:solidFill>
            </a:endParaRPr>
          </a:p>
        </p:txBody>
      </p:sp>
      <p:sp>
        <p:nvSpPr>
          <p:cNvPr id="237" name="Google Shape;237;p12"/>
          <p:cNvSpPr/>
          <p:nvPr/>
        </p:nvSpPr>
        <p:spPr>
          <a:xfrm>
            <a:off x="721014" y="3519929"/>
            <a:ext cx="445983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lt1"/>
                </a:solidFill>
                <a:latin typeface="Calibri"/>
                <a:ea typeface="Calibri"/>
                <a:cs typeface="Calibri"/>
                <a:sym typeface="Calibri"/>
              </a:rPr>
              <a:t>Author M.Maggs, no attribution needed Pixabay https://pixabay.com/photos/cigarettes-kelloggs-tin-graphic-1267474/</a:t>
            </a:r>
            <a:endParaRPr/>
          </a:p>
        </p:txBody>
      </p:sp>
      <p:sp>
        <p:nvSpPr>
          <p:cNvPr id="238" name="Google Shape;238;p12"/>
          <p:cNvSpPr txBox="1"/>
          <p:nvPr/>
        </p:nvSpPr>
        <p:spPr>
          <a:xfrm>
            <a:off x="5491193" y="6611708"/>
            <a:ext cx="62457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Author Bob Williams no attribution needed https://pixabay.com/photos/inhaler-breath-asthma-breathing-2520471/</a:t>
            </a:r>
            <a:endParaRPr/>
          </a:p>
        </p:txBody>
      </p:sp>
      <p:sp>
        <p:nvSpPr>
          <p:cNvPr id="239" name="Google Shape;239;p12"/>
          <p:cNvSpPr txBox="1"/>
          <p:nvPr/>
        </p:nvSpPr>
        <p:spPr>
          <a:xfrm>
            <a:off x="1049866" y="4820356"/>
            <a:ext cx="378177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FFFFFF"/>
                </a:solidFill>
                <a:latin typeface="Calibri"/>
                <a:ea typeface="Calibri"/>
                <a:cs typeface="Calibri"/>
                <a:sym typeface="Calibri"/>
              </a:rPr>
              <a:t>Not everyone can access the effective modern  medicine they need. </a:t>
            </a:r>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3"/>
          <p:cNvSpPr txBox="1">
            <a:spLocks noGrp="1"/>
          </p:cNvSpPr>
          <p:nvPr>
            <p:ph type="title"/>
          </p:nvPr>
        </p:nvSpPr>
        <p:spPr>
          <a:xfrm>
            <a:off x="481013" y="327026"/>
            <a:ext cx="3553958" cy="22875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100"/>
              <a:buFont typeface="Calibri"/>
              <a:buNone/>
            </a:pPr>
            <a:r>
              <a:rPr lang="en-GB" sz="3100" b="1">
                <a:solidFill>
                  <a:srgbClr val="FFFFFF"/>
                </a:solidFill>
              </a:rPr>
              <a:t>Let's find out what can be done across the world to make sure everyone can breathe freely.</a:t>
            </a:r>
            <a:endParaRPr b="1">
              <a:solidFill>
                <a:srgbClr val="FFFFFF"/>
              </a:solidFill>
            </a:endParaRPr>
          </a:p>
        </p:txBody>
      </p:sp>
      <p:pic>
        <p:nvPicPr>
          <p:cNvPr id="245" name="Google Shape;245;p13"/>
          <p:cNvPicPr preferRelativeResize="0"/>
          <p:nvPr/>
        </p:nvPicPr>
        <p:blipFill rotWithShape="1">
          <a:blip r:embed="rId3">
            <a:alphaModFix/>
          </a:blip>
          <a:srcRect t="25047" b="24694"/>
          <a:stretch/>
        </p:blipFill>
        <p:spPr>
          <a:xfrm>
            <a:off x="-9168" y="2763151"/>
            <a:ext cx="12201168" cy="4093262"/>
          </a:xfrm>
          <a:custGeom>
            <a:avLst/>
            <a:gdLst/>
            <a:ahLst/>
            <a:cxnLst/>
            <a:rect l="l" t="t" r="r" b="b"/>
            <a:pathLst>
              <a:path w="12201168" h="4093262" extrusionOk="0">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a:ln>
            <a:noFill/>
          </a:ln>
        </p:spPr>
      </p:pic>
      <p:sp>
        <p:nvSpPr>
          <p:cNvPr id="246" name="Google Shape;246;p13"/>
          <p:cNvSpPr txBox="1"/>
          <p:nvPr/>
        </p:nvSpPr>
        <p:spPr>
          <a:xfrm>
            <a:off x="0" y="6407863"/>
            <a:ext cx="611257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accent4"/>
                </a:solidFill>
                <a:latin typeface="Calibri"/>
                <a:ea typeface="Calibri"/>
                <a:cs typeface="Calibri"/>
                <a:sym typeface="Calibri"/>
              </a:rPr>
              <a:t>Dennis Larson no attribution necessary https://pixabay.com/photos/tree-canopy-forest-nature-natural-1440731</a:t>
            </a:r>
            <a:r>
              <a:rPr lang="en-GB" sz="1000">
                <a:solidFill>
                  <a:schemeClr val="dk1"/>
                </a:solidFill>
                <a:latin typeface="Calibri"/>
                <a:ea typeface="Calibri"/>
                <a:cs typeface="Calibri"/>
                <a:sym typeface="Calibri"/>
              </a:rPr>
              <a:t>/ </a:t>
            </a:r>
            <a:endParaRPr/>
          </a:p>
        </p:txBody>
      </p:sp>
      <p:sp>
        <p:nvSpPr>
          <p:cNvPr id="247" name="Google Shape;247;p13"/>
          <p:cNvSpPr/>
          <p:nvPr/>
        </p:nvSpPr>
        <p:spPr>
          <a:xfrm>
            <a:off x="5921829" y="786997"/>
            <a:ext cx="5789158" cy="1459492"/>
          </a:xfrm>
          <a:prstGeom prst="rect">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Treating asthma……. </a:t>
            </a:r>
            <a:r>
              <a:rPr lang="en-GB" sz="3600">
                <a:solidFill>
                  <a:schemeClr val="lt1"/>
                </a:solidFill>
                <a:latin typeface="Calibri"/>
                <a:ea typeface="Calibri"/>
                <a:cs typeface="Calibri"/>
                <a:sym typeface="Calibri"/>
              </a:rPr>
              <a:t>Find out </a:t>
            </a:r>
            <a:r>
              <a:rPr lang="en-GB" sz="1800">
                <a:solidFill>
                  <a:schemeClr val="lt1"/>
                </a:solidFill>
                <a:latin typeface="Calibri"/>
                <a:ea typeface="Calibri"/>
                <a:cs typeface="Calibri"/>
                <a:sym typeface="Calibri"/>
              </a:rPr>
              <a:t>what article 25 of the UN declaration on Human Rights states.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4"/>
          <p:cNvSpPr/>
          <p:nvPr/>
        </p:nvSpPr>
        <p:spPr>
          <a:xfrm>
            <a:off x="327546" y="4572000"/>
            <a:ext cx="7058307" cy="1964266"/>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3" name="Google Shape;253;p14"/>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accent4"/>
              </a:buClr>
              <a:buSzPts val="3700"/>
              <a:buFont typeface="Calibri"/>
              <a:buNone/>
            </a:pPr>
            <a:r>
              <a:rPr lang="en-GB" sz="3700">
                <a:solidFill>
                  <a:schemeClr val="accent4"/>
                </a:solidFill>
              </a:rPr>
              <a:t>Treating</a:t>
            </a:r>
            <a:r>
              <a:rPr lang="en-GB" sz="3700">
                <a:solidFill>
                  <a:srgbClr val="FFFFFF"/>
                </a:solidFill>
              </a:rPr>
              <a:t> asthma across the world.</a:t>
            </a:r>
            <a:endParaRPr/>
          </a:p>
        </p:txBody>
      </p:sp>
      <p:pic>
        <p:nvPicPr>
          <p:cNvPr id="254" name="Google Shape;254;p14"/>
          <p:cNvPicPr preferRelativeResize="0"/>
          <p:nvPr/>
        </p:nvPicPr>
        <p:blipFill rotWithShape="1">
          <a:blip r:embed="rId3">
            <a:alphaModFix/>
          </a:blip>
          <a:srcRect t="6586" r="1" b="6234"/>
          <a:stretch/>
        </p:blipFill>
        <p:spPr>
          <a:xfrm>
            <a:off x="292197" y="321732"/>
            <a:ext cx="7058306" cy="4107392"/>
          </a:xfrm>
          <a:prstGeom prst="rect">
            <a:avLst/>
          </a:prstGeom>
          <a:noFill/>
          <a:ln>
            <a:noFill/>
          </a:ln>
        </p:spPr>
      </p:pic>
      <p:sp>
        <p:nvSpPr>
          <p:cNvPr id="255" name="Google Shape;255;p14"/>
          <p:cNvSpPr/>
          <p:nvPr/>
        </p:nvSpPr>
        <p:spPr>
          <a:xfrm>
            <a:off x="7534655" y="321732"/>
            <a:ext cx="4335613" cy="6214534"/>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6" name="Google Shape;256;p14"/>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000"/>
              <a:buNone/>
            </a:pPr>
            <a:r>
              <a:rPr lang="en-GB" sz="2000" b="1">
                <a:solidFill>
                  <a:srgbClr val="FFFFFF"/>
                </a:solidFill>
              </a:rPr>
              <a:t>Examples of success… doing things together.</a:t>
            </a:r>
            <a:endParaRPr sz="2000">
              <a:solidFill>
                <a:srgbClr val="FFFFFF"/>
              </a:solidFill>
            </a:endParaRPr>
          </a:p>
          <a:p>
            <a:pPr marL="228600" lvl="0" indent="-228600" algn="l" rtl="0">
              <a:lnSpc>
                <a:spcPct val="90000"/>
              </a:lnSpc>
              <a:spcBef>
                <a:spcPts val="1000"/>
              </a:spcBef>
              <a:spcAft>
                <a:spcPts val="0"/>
              </a:spcAft>
              <a:buClr>
                <a:srgbClr val="FFFFFF"/>
              </a:buClr>
              <a:buSzPts val="2000"/>
              <a:buChar char="•"/>
            </a:pPr>
            <a:r>
              <a:rPr lang="en-GB" sz="2000">
                <a:solidFill>
                  <a:srgbClr val="FFFFFF"/>
                </a:solidFill>
              </a:rPr>
              <a:t>In Rajasthan in India, the state gives free asthma medication to everyone who needs it. By buying medicine for all the 70 million people of Rajasthan, the government could negotiate a cheaper price.  </a:t>
            </a:r>
            <a:endParaRPr/>
          </a:p>
          <a:p>
            <a:pPr marL="228600" lvl="0" indent="-228600" algn="l" rtl="0">
              <a:lnSpc>
                <a:spcPct val="90000"/>
              </a:lnSpc>
              <a:spcBef>
                <a:spcPts val="1000"/>
              </a:spcBef>
              <a:spcAft>
                <a:spcPts val="0"/>
              </a:spcAft>
              <a:buClr>
                <a:srgbClr val="FFFFFF"/>
              </a:buClr>
              <a:buSzPts val="2000"/>
              <a:buChar char="•"/>
            </a:pPr>
            <a:r>
              <a:rPr lang="en-GB" sz="2000">
                <a:solidFill>
                  <a:srgbClr val="FFFFFF"/>
                </a:solidFill>
              </a:rPr>
              <a:t>The NHS in the UK also provides </a:t>
            </a:r>
            <a:r>
              <a:rPr lang="en-GB" sz="2000">
                <a:solidFill>
                  <a:srgbClr val="FFFF00"/>
                </a:solidFill>
              </a:rPr>
              <a:t>universal health coverage </a:t>
            </a:r>
            <a:r>
              <a:rPr lang="en-GB" sz="2000">
                <a:solidFill>
                  <a:schemeClr val="lt1"/>
                </a:solidFill>
              </a:rPr>
              <a:t>which means everyone, including the poorest, can always get treatment for their asthma.</a:t>
            </a:r>
            <a:endParaRPr/>
          </a:p>
          <a:p>
            <a:pPr marL="0" lvl="0" indent="0" algn="l" rtl="0">
              <a:lnSpc>
                <a:spcPct val="90000"/>
              </a:lnSpc>
              <a:spcBef>
                <a:spcPts val="1000"/>
              </a:spcBef>
              <a:spcAft>
                <a:spcPts val="0"/>
              </a:spcAft>
              <a:buClr>
                <a:schemeClr val="dk1"/>
              </a:buClr>
              <a:buSzPts val="2000"/>
              <a:buNone/>
            </a:pPr>
            <a:endParaRPr sz="2000">
              <a:solidFill>
                <a:srgbClr val="FFFFFF"/>
              </a:solidFill>
            </a:endParaRPr>
          </a:p>
        </p:txBody>
      </p:sp>
      <p:sp>
        <p:nvSpPr>
          <p:cNvPr id="257" name="Google Shape;257;p14"/>
          <p:cNvSpPr/>
          <p:nvPr/>
        </p:nvSpPr>
        <p:spPr>
          <a:xfrm>
            <a:off x="524256" y="4131231"/>
            <a:ext cx="60960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accent4"/>
                </a:solidFill>
                <a:latin typeface="Calibri"/>
                <a:ea typeface="Calibri"/>
                <a:cs typeface="Calibri"/>
                <a:sym typeface="Calibri"/>
              </a:rPr>
              <a:t>Dennis Larson no attribution necessary https://pixabay.com/photos/tree-canopy-forest-nature-natural-1440731/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5"/>
          <p:cNvSpPr/>
          <p:nvPr/>
        </p:nvSpPr>
        <p:spPr>
          <a:xfrm>
            <a:off x="327546" y="4572000"/>
            <a:ext cx="7058307" cy="1964266"/>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3" name="Google Shape;263;p15"/>
          <p:cNvSpPr txBox="1">
            <a:spLocks noGrp="1"/>
          </p:cNvSpPr>
          <p:nvPr>
            <p:ph type="title"/>
          </p:nvPr>
        </p:nvSpPr>
        <p:spPr>
          <a:xfrm>
            <a:off x="524256" y="4741528"/>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FFFFFF"/>
              </a:buClr>
              <a:buSzPts val="3700"/>
              <a:buFont typeface="Calibri"/>
              <a:buNone/>
            </a:pPr>
            <a:r>
              <a:rPr lang="en-GB" sz="3700">
                <a:solidFill>
                  <a:srgbClr val="FFFFFF"/>
                </a:solidFill>
              </a:rPr>
              <a:t>but its not good news everywhere…  </a:t>
            </a:r>
            <a:endParaRPr/>
          </a:p>
        </p:txBody>
      </p:sp>
      <p:pic>
        <p:nvPicPr>
          <p:cNvPr id="264" name="Google Shape;264;p15"/>
          <p:cNvPicPr preferRelativeResize="0"/>
          <p:nvPr/>
        </p:nvPicPr>
        <p:blipFill rotWithShape="1">
          <a:blip r:embed="rId3">
            <a:alphaModFix/>
          </a:blip>
          <a:srcRect t="6586" r="1" b="6234"/>
          <a:stretch/>
        </p:blipFill>
        <p:spPr>
          <a:xfrm>
            <a:off x="292197" y="321732"/>
            <a:ext cx="7058306" cy="4107392"/>
          </a:xfrm>
          <a:prstGeom prst="rect">
            <a:avLst/>
          </a:prstGeom>
          <a:noFill/>
          <a:ln>
            <a:noFill/>
          </a:ln>
        </p:spPr>
      </p:pic>
      <p:sp>
        <p:nvSpPr>
          <p:cNvPr id="265" name="Google Shape;265;p15"/>
          <p:cNvSpPr/>
          <p:nvPr/>
        </p:nvSpPr>
        <p:spPr>
          <a:xfrm>
            <a:off x="7534655" y="321732"/>
            <a:ext cx="4335613" cy="6214534"/>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6" name="Google Shape;266;p15"/>
          <p:cNvSpPr txBox="1">
            <a:spLocks noGrp="1"/>
          </p:cNvSpPr>
          <p:nvPr>
            <p:ph type="body" idx="1"/>
          </p:nvPr>
        </p:nvSpPr>
        <p:spPr>
          <a:xfrm>
            <a:off x="7990091" y="628393"/>
            <a:ext cx="3424739" cy="4852362"/>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chemeClr val="lt1"/>
              </a:buClr>
              <a:buSzPts val="2000"/>
              <a:buNone/>
            </a:pPr>
            <a:r>
              <a:rPr lang="en-GB" sz="2000" b="1">
                <a:solidFill>
                  <a:schemeClr val="lt1"/>
                </a:solidFill>
              </a:rPr>
              <a:t>Barriers:</a:t>
            </a:r>
            <a:endParaRPr/>
          </a:p>
          <a:p>
            <a:pPr marL="457200" lvl="0" indent="-457200" algn="l" rtl="0">
              <a:lnSpc>
                <a:spcPct val="80000"/>
              </a:lnSpc>
              <a:spcBef>
                <a:spcPts val="1000"/>
              </a:spcBef>
              <a:spcAft>
                <a:spcPts val="0"/>
              </a:spcAft>
              <a:buClr>
                <a:srgbClr val="FFFFFF"/>
              </a:buClr>
              <a:buSzPts val="2000"/>
              <a:buFont typeface="Calibri"/>
              <a:buAutoNum type="arabicPeriod"/>
            </a:pPr>
            <a:r>
              <a:rPr lang="en-GB" sz="2000">
                <a:solidFill>
                  <a:srgbClr val="FFFFFF"/>
                </a:solidFill>
              </a:rPr>
              <a:t>In some countries, insufficient training and resources for staff mean asthma is often not diagnosed.</a:t>
            </a:r>
            <a:endParaRPr/>
          </a:p>
          <a:p>
            <a:pPr marL="457200" lvl="0" indent="-457200" algn="l" rtl="0">
              <a:lnSpc>
                <a:spcPct val="80000"/>
              </a:lnSpc>
              <a:spcBef>
                <a:spcPts val="1000"/>
              </a:spcBef>
              <a:spcAft>
                <a:spcPts val="0"/>
              </a:spcAft>
              <a:buClr>
                <a:srgbClr val="FFFFFF"/>
              </a:buClr>
              <a:buSzPts val="2000"/>
              <a:buFont typeface="Calibri"/>
              <a:buAutoNum type="arabicPeriod"/>
            </a:pPr>
            <a:r>
              <a:rPr lang="en-GB" sz="2000">
                <a:solidFill>
                  <a:srgbClr val="FFFFFF"/>
                </a:solidFill>
              </a:rPr>
              <a:t>In some countries there is a </a:t>
            </a:r>
            <a:r>
              <a:rPr lang="en-GB" sz="2000">
                <a:solidFill>
                  <a:srgbClr val="FFFF00"/>
                </a:solidFill>
              </a:rPr>
              <a:t>social stigma </a:t>
            </a:r>
            <a:r>
              <a:rPr lang="en-GB" sz="2000">
                <a:solidFill>
                  <a:srgbClr val="FFFFFF"/>
                </a:solidFill>
              </a:rPr>
              <a:t>to having asthma and people may hide their symptoms and only take medicine in an emergency.</a:t>
            </a:r>
            <a:endParaRPr/>
          </a:p>
          <a:p>
            <a:pPr marL="457200" lvl="0" indent="-457200" algn="l" rtl="0">
              <a:lnSpc>
                <a:spcPct val="80000"/>
              </a:lnSpc>
              <a:spcBef>
                <a:spcPts val="1000"/>
              </a:spcBef>
              <a:spcAft>
                <a:spcPts val="0"/>
              </a:spcAft>
              <a:buClr>
                <a:srgbClr val="FFFFFF"/>
              </a:buClr>
              <a:buSzPts val="2000"/>
              <a:buFont typeface="Calibri"/>
              <a:buAutoNum type="arabicPeriod"/>
            </a:pPr>
            <a:r>
              <a:rPr lang="en-GB" sz="2000">
                <a:solidFill>
                  <a:srgbClr val="FFFFFF"/>
                </a:solidFill>
              </a:rPr>
              <a:t>Poverty and inequality mean many people can’t afford medicines which are available to others.</a:t>
            </a:r>
            <a:endParaRPr/>
          </a:p>
        </p:txBody>
      </p:sp>
      <p:sp>
        <p:nvSpPr>
          <p:cNvPr id="267" name="Google Shape;267;p15"/>
          <p:cNvSpPr/>
          <p:nvPr/>
        </p:nvSpPr>
        <p:spPr>
          <a:xfrm>
            <a:off x="524256" y="4131231"/>
            <a:ext cx="60960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accent4"/>
                </a:solidFill>
                <a:latin typeface="Calibri"/>
                <a:ea typeface="Calibri"/>
                <a:cs typeface="Calibri"/>
                <a:sym typeface="Calibri"/>
              </a:rPr>
              <a:t>Dennis Larson no attribution necessary https://pixabay.com/photos/tree-canopy-forest-nature-natural-1440731/ </a:t>
            </a:r>
            <a:endParaRPr/>
          </a:p>
        </p:txBody>
      </p:sp>
      <p:sp>
        <p:nvSpPr>
          <p:cNvPr id="268" name="Google Shape;268;p15"/>
          <p:cNvSpPr/>
          <p:nvPr/>
        </p:nvSpPr>
        <p:spPr>
          <a:xfrm>
            <a:off x="8044453" y="5191423"/>
            <a:ext cx="3316014" cy="1344843"/>
          </a:xfrm>
          <a:prstGeom prst="irregularSeal1">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What solutions can we think of?</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6"/>
          <p:cNvSpPr/>
          <p:nvPr/>
        </p:nvSpPr>
        <p:spPr>
          <a:xfrm>
            <a:off x="378068" y="343486"/>
            <a:ext cx="11438793" cy="1844256"/>
          </a:xfrm>
          <a:prstGeom prst="rect">
            <a:avLst/>
          </a:prstGeom>
          <a:solidFill>
            <a:srgbClr val="01693F"/>
          </a:solidFill>
          <a:ln w="127000" cap="sq" cmpd="thinThick">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4" name="Google Shape;274;p16"/>
          <p:cNvSpPr txBox="1">
            <a:spLocks noGrp="1"/>
          </p:cNvSpPr>
          <p:nvPr>
            <p:ph type="title"/>
          </p:nvPr>
        </p:nvSpPr>
        <p:spPr>
          <a:xfrm>
            <a:off x="526073" y="466578"/>
            <a:ext cx="11139854" cy="9304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5400"/>
              <a:buFont typeface="Calibri"/>
              <a:buNone/>
            </a:pPr>
            <a:r>
              <a:rPr lang="en-GB" sz="5400">
                <a:solidFill>
                  <a:srgbClr val="FFFFFF"/>
                </a:solidFill>
                <a:latin typeface="Calibri"/>
                <a:ea typeface="Calibri"/>
                <a:cs typeface="Calibri"/>
                <a:sym typeface="Calibri"/>
              </a:rPr>
              <a:t>Yes lets!</a:t>
            </a:r>
            <a:endParaRPr/>
          </a:p>
        </p:txBody>
      </p:sp>
      <p:cxnSp>
        <p:nvCxnSpPr>
          <p:cNvPr id="275" name="Google Shape;275;p16"/>
          <p:cNvCxnSpPr/>
          <p:nvPr/>
        </p:nvCxnSpPr>
        <p:spPr>
          <a:xfrm>
            <a:off x="2209800" y="1448631"/>
            <a:ext cx="7772400" cy="0"/>
          </a:xfrm>
          <a:prstGeom prst="straightConnector1">
            <a:avLst/>
          </a:prstGeom>
          <a:noFill/>
          <a:ln w="22225" cap="flat" cmpd="sng">
            <a:solidFill>
              <a:srgbClr val="D9D9D9"/>
            </a:solidFill>
            <a:prstDash val="solid"/>
            <a:miter lim="800000"/>
            <a:headEnd type="none" w="sm" len="sm"/>
            <a:tailEnd type="none" w="sm" len="sm"/>
          </a:ln>
        </p:spPr>
      </p:cxnSp>
      <p:pic>
        <p:nvPicPr>
          <p:cNvPr id="276" name="Google Shape;276;p16"/>
          <p:cNvPicPr preferRelativeResize="0">
            <a:picLocks noGrp="1"/>
          </p:cNvPicPr>
          <p:nvPr>
            <p:ph type="body" idx="1"/>
          </p:nvPr>
        </p:nvPicPr>
        <p:blipFill rotWithShape="1">
          <a:blip r:embed="rId3">
            <a:alphaModFix/>
          </a:blip>
          <a:srcRect/>
          <a:stretch/>
        </p:blipFill>
        <p:spPr>
          <a:xfrm>
            <a:off x="1576724" y="2509911"/>
            <a:ext cx="8983452" cy="3997637"/>
          </a:xfrm>
          <a:prstGeom prst="rect">
            <a:avLst/>
          </a:prstGeom>
          <a:noFill/>
          <a:ln>
            <a:noFill/>
          </a:ln>
        </p:spPr>
      </p:pic>
      <p:sp>
        <p:nvSpPr>
          <p:cNvPr id="277" name="Google Shape;277;p16"/>
          <p:cNvSpPr/>
          <p:nvPr/>
        </p:nvSpPr>
        <p:spPr>
          <a:xfrm>
            <a:off x="747746" y="6514514"/>
            <a:ext cx="60960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https://pixabay.com/illustrations/children-silhouette-cheers-globe-1499267/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7"/>
          <p:cNvSpPr/>
          <p:nvPr/>
        </p:nvSpPr>
        <p:spPr>
          <a:xfrm>
            <a:off x="327546" y="4572000"/>
            <a:ext cx="7058307" cy="1964266"/>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3" name="Google Shape;283;p17"/>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accent4"/>
              </a:buClr>
              <a:buSzPts val="3700"/>
              <a:buFont typeface="Calibri"/>
              <a:buNone/>
            </a:pPr>
            <a:r>
              <a:rPr lang="en-GB" sz="3700">
                <a:solidFill>
                  <a:schemeClr val="accent4"/>
                </a:solidFill>
              </a:rPr>
              <a:t>Preventing</a:t>
            </a:r>
            <a:r>
              <a:rPr lang="en-GB" sz="3700">
                <a:solidFill>
                  <a:srgbClr val="FFFFFF"/>
                </a:solidFill>
              </a:rPr>
              <a:t> asthma across the world.</a:t>
            </a:r>
            <a:endParaRPr/>
          </a:p>
        </p:txBody>
      </p:sp>
      <p:pic>
        <p:nvPicPr>
          <p:cNvPr id="284" name="Google Shape;284;p17"/>
          <p:cNvPicPr preferRelativeResize="0"/>
          <p:nvPr/>
        </p:nvPicPr>
        <p:blipFill rotWithShape="1">
          <a:blip r:embed="rId3">
            <a:alphaModFix/>
          </a:blip>
          <a:srcRect t="6586" r="1" b="6234"/>
          <a:stretch/>
        </p:blipFill>
        <p:spPr>
          <a:xfrm>
            <a:off x="292197" y="321732"/>
            <a:ext cx="7058306" cy="4107392"/>
          </a:xfrm>
          <a:prstGeom prst="rect">
            <a:avLst/>
          </a:prstGeom>
          <a:noFill/>
          <a:ln>
            <a:noFill/>
          </a:ln>
        </p:spPr>
      </p:pic>
      <p:sp>
        <p:nvSpPr>
          <p:cNvPr id="285" name="Google Shape;285;p17"/>
          <p:cNvSpPr/>
          <p:nvPr/>
        </p:nvSpPr>
        <p:spPr>
          <a:xfrm>
            <a:off x="7534655" y="321732"/>
            <a:ext cx="4335613" cy="6214534"/>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6" name="Google Shape;286;p17"/>
          <p:cNvSpPr txBox="1">
            <a:spLocks noGrp="1"/>
          </p:cNvSpPr>
          <p:nvPr>
            <p:ph type="body" idx="1"/>
          </p:nvPr>
        </p:nvSpPr>
        <p:spPr>
          <a:xfrm>
            <a:off x="8029319" y="917725"/>
            <a:ext cx="3424739" cy="4852362"/>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lt1"/>
              </a:buClr>
              <a:buSzPts val="2000"/>
              <a:buChar char="•"/>
            </a:pPr>
            <a:r>
              <a:rPr lang="en-GB" sz="2000">
                <a:solidFill>
                  <a:schemeClr val="lt1"/>
                </a:solidFill>
              </a:rPr>
              <a:t>The causes of asthma are not yet fully understood but are thought to be in part </a:t>
            </a:r>
            <a:r>
              <a:rPr lang="en-GB" sz="2000">
                <a:solidFill>
                  <a:srgbClr val="FFFF00"/>
                </a:solidFill>
              </a:rPr>
              <a:t>genetic</a:t>
            </a:r>
            <a:r>
              <a:rPr lang="en-GB" sz="2000">
                <a:solidFill>
                  <a:schemeClr val="lt1"/>
                </a:solidFill>
              </a:rPr>
              <a:t> and in part due to things we breathe in from the environment.</a:t>
            </a:r>
            <a:endParaRPr/>
          </a:p>
          <a:p>
            <a:pPr marL="0" lvl="0" indent="0" algn="l" rtl="0">
              <a:lnSpc>
                <a:spcPct val="90000"/>
              </a:lnSpc>
              <a:spcBef>
                <a:spcPts val="1000"/>
              </a:spcBef>
              <a:spcAft>
                <a:spcPts val="0"/>
              </a:spcAft>
              <a:buClr>
                <a:schemeClr val="dk1"/>
              </a:buClr>
              <a:buSzPts val="2000"/>
              <a:buNone/>
            </a:pPr>
            <a:endParaRPr sz="2000">
              <a:solidFill>
                <a:srgbClr val="FFFFFF"/>
              </a:solidFill>
            </a:endParaRPr>
          </a:p>
        </p:txBody>
      </p:sp>
      <p:sp>
        <p:nvSpPr>
          <p:cNvPr id="287" name="Google Shape;287;p17"/>
          <p:cNvSpPr/>
          <p:nvPr/>
        </p:nvSpPr>
        <p:spPr>
          <a:xfrm>
            <a:off x="524256" y="4131231"/>
            <a:ext cx="60960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accent4"/>
                </a:solidFill>
                <a:latin typeface="Calibri"/>
                <a:ea typeface="Calibri"/>
                <a:cs typeface="Calibri"/>
                <a:sym typeface="Calibri"/>
              </a:rPr>
              <a:t>Dennis Larson no attribution necessary https://pixabay.com/photos/tree-canopy-forest-nature-natural-1440731/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8"/>
          <p:cNvSpPr/>
          <p:nvPr/>
        </p:nvSpPr>
        <p:spPr>
          <a:xfrm>
            <a:off x="327546" y="4572000"/>
            <a:ext cx="7058307" cy="1964266"/>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3" name="Google Shape;293;p18"/>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700"/>
              <a:buFont typeface="Calibri"/>
              <a:buNone/>
            </a:pPr>
            <a:r>
              <a:rPr lang="en-GB" sz="3700">
                <a:solidFill>
                  <a:srgbClr val="FFFFFF"/>
                </a:solidFill>
              </a:rPr>
              <a:t>What would a world look like where everyone could breathe freely?</a:t>
            </a:r>
            <a:endParaRPr/>
          </a:p>
        </p:txBody>
      </p:sp>
      <p:pic>
        <p:nvPicPr>
          <p:cNvPr id="294" name="Google Shape;294;p18"/>
          <p:cNvPicPr preferRelativeResize="0"/>
          <p:nvPr/>
        </p:nvPicPr>
        <p:blipFill rotWithShape="1">
          <a:blip r:embed="rId3">
            <a:alphaModFix/>
          </a:blip>
          <a:srcRect t="6586" r="1" b="6234"/>
          <a:stretch/>
        </p:blipFill>
        <p:spPr>
          <a:xfrm>
            <a:off x="327547" y="321733"/>
            <a:ext cx="7058306" cy="4107392"/>
          </a:xfrm>
          <a:prstGeom prst="rect">
            <a:avLst/>
          </a:prstGeom>
          <a:noFill/>
          <a:ln>
            <a:noFill/>
          </a:ln>
        </p:spPr>
      </p:pic>
      <p:sp>
        <p:nvSpPr>
          <p:cNvPr id="295" name="Google Shape;295;p18"/>
          <p:cNvSpPr/>
          <p:nvPr/>
        </p:nvSpPr>
        <p:spPr>
          <a:xfrm>
            <a:off x="7534655" y="321732"/>
            <a:ext cx="4335613" cy="6214534"/>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6" name="Google Shape;296;p18"/>
          <p:cNvSpPr txBox="1"/>
          <p:nvPr/>
        </p:nvSpPr>
        <p:spPr>
          <a:xfrm>
            <a:off x="739483" y="4020087"/>
            <a:ext cx="6163734" cy="60300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000">
                <a:solidFill>
                  <a:schemeClr val="accent4"/>
                </a:solidFill>
                <a:latin typeface="Calibri"/>
                <a:ea typeface="Calibri"/>
                <a:cs typeface="Calibri"/>
                <a:sym typeface="Calibri"/>
              </a:rPr>
              <a:t>Dennis Larson no attribution necessary https://pixabay.com/photos/tree-canopy-forest-nature-natural-1440731/ </a:t>
            </a:r>
            <a:endParaRPr/>
          </a:p>
        </p:txBody>
      </p:sp>
      <p:sp>
        <p:nvSpPr>
          <p:cNvPr id="297" name="Google Shape;297;p18"/>
          <p:cNvSpPr/>
          <p:nvPr/>
        </p:nvSpPr>
        <p:spPr>
          <a:xfrm>
            <a:off x="7947955" y="1239103"/>
            <a:ext cx="350901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lt1"/>
                </a:solidFill>
                <a:latin typeface="Calibri"/>
                <a:ea typeface="Calibri"/>
                <a:cs typeface="Calibri"/>
                <a:sym typeface="Calibri"/>
              </a:rPr>
              <a:t>Tobacco smoke (including second hand smoke) and air pollution are the main </a:t>
            </a:r>
            <a:r>
              <a:rPr lang="en-GB" sz="2000" b="1">
                <a:solidFill>
                  <a:srgbClr val="FFFF00"/>
                </a:solidFill>
                <a:latin typeface="Calibri"/>
                <a:ea typeface="Calibri"/>
                <a:cs typeface="Calibri"/>
                <a:sym typeface="Calibri"/>
              </a:rPr>
              <a:t>avoidable risk factors</a:t>
            </a:r>
            <a:r>
              <a:rPr lang="en-GB" sz="2000">
                <a:solidFill>
                  <a:schemeClr val="lt1"/>
                </a:solidFill>
                <a:latin typeface="Calibri"/>
                <a:ea typeface="Calibri"/>
                <a:cs typeface="Calibri"/>
                <a:sym typeface="Calibri"/>
              </a:rPr>
              <a:t>.</a:t>
            </a:r>
            <a:r>
              <a:rPr lang="en-GB" sz="1800">
                <a:solidFill>
                  <a:schemeClr val="lt1"/>
                </a:solidFill>
                <a:latin typeface="Calibri"/>
                <a:ea typeface="Calibri"/>
                <a:cs typeface="Calibri"/>
                <a:sym typeface="Calibri"/>
              </a:rPr>
              <a:t> </a:t>
            </a:r>
            <a:endParaRPr/>
          </a:p>
        </p:txBody>
      </p:sp>
      <p:sp>
        <p:nvSpPr>
          <p:cNvPr id="298" name="Google Shape;298;p18"/>
          <p:cNvSpPr/>
          <p:nvPr/>
        </p:nvSpPr>
        <p:spPr>
          <a:xfrm>
            <a:off x="9332445" y="3292367"/>
            <a:ext cx="2020800" cy="1213800"/>
          </a:xfrm>
          <a:prstGeom prst="cloudCallout">
            <a:avLst>
              <a:gd name="adj1" fmla="val -39669"/>
              <a:gd name="adj2" fmla="val -10044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What does this mean?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5" name="Google Shape;95;g6d419e38db_0_29"/>
          <p:cNvPicPr preferRelativeResize="0"/>
          <p:nvPr/>
        </p:nvPicPr>
        <p:blipFill>
          <a:blip r:embed="rId3">
            <a:alphaModFix/>
          </a:blip>
          <a:stretch>
            <a:fillRect/>
          </a:stretch>
        </p:blipFill>
        <p:spPr>
          <a:xfrm>
            <a:off x="1223600" y="866729"/>
            <a:ext cx="9930851" cy="5716600"/>
          </a:xfrm>
          <a:prstGeom prst="rect">
            <a:avLst/>
          </a:prstGeom>
          <a:noFill/>
          <a:ln>
            <a:noFill/>
          </a:ln>
        </p:spPr>
      </p:pic>
      <p:pic>
        <p:nvPicPr>
          <p:cNvPr id="4" name="Picture 3">
            <a:extLst>
              <a:ext uri="{FF2B5EF4-FFF2-40B4-BE49-F238E27FC236}">
                <a16:creationId xmlns:a16="http://schemas.microsoft.com/office/drawing/2014/main" id="{E376F7A1-C070-4BBF-85EA-2A873A5679E3}"/>
              </a:ext>
            </a:extLst>
          </p:cNvPr>
          <p:cNvPicPr>
            <a:picLocks noChangeAspect="1"/>
          </p:cNvPicPr>
          <p:nvPr/>
        </p:nvPicPr>
        <p:blipFill rotWithShape="1">
          <a:blip r:embed="rId4"/>
          <a:srcRect l="56459" t="-4512" b="91178"/>
          <a:stretch/>
        </p:blipFill>
        <p:spPr>
          <a:xfrm>
            <a:off x="6957821" y="-689317"/>
            <a:ext cx="4092322" cy="177252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9"/>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4" name="Google Shape;304;p19"/>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GB">
                <a:solidFill>
                  <a:srgbClr val="FFFFFF"/>
                </a:solidFill>
              </a:rPr>
              <a:t>What do we need to do to </a:t>
            </a:r>
            <a:r>
              <a:rPr lang="en-GB" b="1">
                <a:solidFill>
                  <a:srgbClr val="FFFFFF"/>
                </a:solidFill>
              </a:rPr>
              <a:t>prevent</a:t>
            </a:r>
            <a:r>
              <a:rPr lang="en-GB">
                <a:solidFill>
                  <a:srgbClr val="FFFFFF"/>
                </a:solidFill>
              </a:rPr>
              <a:t> and</a:t>
            </a:r>
            <a:r>
              <a:rPr lang="en-GB" b="1">
                <a:solidFill>
                  <a:srgbClr val="FFFFFF"/>
                </a:solidFill>
              </a:rPr>
              <a:t> treat </a:t>
            </a:r>
            <a:r>
              <a:rPr lang="en-GB">
                <a:solidFill>
                  <a:srgbClr val="FFFFFF"/>
                </a:solidFill>
              </a:rPr>
              <a:t>asthma?</a:t>
            </a:r>
            <a:br>
              <a:rPr lang="en-GB">
                <a:solidFill>
                  <a:srgbClr val="FFFFFF"/>
                </a:solidFill>
              </a:rPr>
            </a:br>
            <a:endParaRPr>
              <a:solidFill>
                <a:srgbClr val="FFFFFF"/>
              </a:solidFill>
            </a:endParaRPr>
          </a:p>
        </p:txBody>
      </p:sp>
      <p:grpSp>
        <p:nvGrpSpPr>
          <p:cNvPr id="305" name="Google Shape;305;p19"/>
          <p:cNvGrpSpPr/>
          <p:nvPr/>
        </p:nvGrpSpPr>
        <p:grpSpPr>
          <a:xfrm>
            <a:off x="5194300" y="471642"/>
            <a:ext cx="6513603" cy="5883988"/>
            <a:chOff x="0" y="718"/>
            <a:chExt cx="6513603" cy="5883988"/>
          </a:xfrm>
        </p:grpSpPr>
        <p:sp>
          <p:nvSpPr>
            <p:cNvPr id="306" name="Google Shape;306;p19"/>
            <p:cNvSpPr/>
            <p:nvPr/>
          </p:nvSpPr>
          <p:spPr>
            <a:xfrm>
              <a:off x="0" y="718"/>
              <a:ext cx="6513603" cy="1681139"/>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508544" y="378974"/>
              <a:ext cx="924626" cy="924626"/>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1941716" y="718"/>
              <a:ext cx="4571887" cy="16811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txBox="1"/>
            <p:nvPr/>
          </p:nvSpPr>
          <p:spPr>
            <a:xfrm>
              <a:off x="1941716" y="718"/>
              <a:ext cx="4571887" cy="1681139"/>
            </a:xfrm>
            <a:prstGeom prst="rect">
              <a:avLst/>
            </a:prstGeom>
            <a:noFill/>
            <a:ln>
              <a:noFill/>
            </a:ln>
          </p:spPr>
          <p:txBody>
            <a:bodyPr spcFirstLastPara="1" wrap="square" lIns="177900" tIns="177900" rIns="177900" bIns="17790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Tobacco smoke (including second hand smoke) and air pollution are the main avoidable risk factors.</a:t>
              </a:r>
              <a:endParaRPr sz="2400">
                <a:solidFill>
                  <a:schemeClr val="dk1"/>
                </a:solidFill>
                <a:latin typeface="Calibri"/>
                <a:ea typeface="Calibri"/>
                <a:cs typeface="Calibri"/>
                <a:sym typeface="Calibri"/>
              </a:endParaRPr>
            </a:p>
          </p:txBody>
        </p:sp>
        <p:sp>
          <p:nvSpPr>
            <p:cNvPr id="310" name="Google Shape;310;p19"/>
            <p:cNvSpPr/>
            <p:nvPr/>
          </p:nvSpPr>
          <p:spPr>
            <a:xfrm>
              <a:off x="0" y="2102143"/>
              <a:ext cx="6513603" cy="1681139"/>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a:off x="508544" y="2480399"/>
              <a:ext cx="924626" cy="924626"/>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9"/>
            <p:cNvSpPr/>
            <p:nvPr/>
          </p:nvSpPr>
          <p:spPr>
            <a:xfrm>
              <a:off x="1941716" y="2102143"/>
              <a:ext cx="4571887" cy="16811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txBox="1"/>
            <p:nvPr/>
          </p:nvSpPr>
          <p:spPr>
            <a:xfrm>
              <a:off x="1941716" y="2102143"/>
              <a:ext cx="4571887" cy="1681139"/>
            </a:xfrm>
            <a:prstGeom prst="rect">
              <a:avLst/>
            </a:prstGeom>
            <a:noFill/>
            <a:ln>
              <a:noFill/>
            </a:ln>
          </p:spPr>
          <p:txBody>
            <a:bodyPr spcFirstLastPara="1" wrap="square" lIns="177900" tIns="177900" rIns="177900" bIns="17790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What are the obstacles to achieving this across the world?</a:t>
              </a:r>
              <a:endParaRPr sz="2400">
                <a:solidFill>
                  <a:schemeClr val="dk1"/>
                </a:solidFill>
                <a:latin typeface="Calibri"/>
                <a:ea typeface="Calibri"/>
                <a:cs typeface="Calibri"/>
                <a:sym typeface="Calibri"/>
              </a:endParaRPr>
            </a:p>
          </p:txBody>
        </p:sp>
        <p:sp>
          <p:nvSpPr>
            <p:cNvPr id="314" name="Google Shape;314;p19"/>
            <p:cNvSpPr/>
            <p:nvPr/>
          </p:nvSpPr>
          <p:spPr>
            <a:xfrm>
              <a:off x="0" y="4203567"/>
              <a:ext cx="6513603" cy="1681139"/>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508544" y="4581824"/>
              <a:ext cx="924626" cy="924626"/>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a:off x="1941716" y="4203567"/>
              <a:ext cx="4571887" cy="16811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txBox="1"/>
            <p:nvPr/>
          </p:nvSpPr>
          <p:spPr>
            <a:xfrm>
              <a:off x="1941716" y="4203567"/>
              <a:ext cx="4571887" cy="1681139"/>
            </a:xfrm>
            <a:prstGeom prst="rect">
              <a:avLst/>
            </a:prstGeom>
            <a:noFill/>
            <a:ln>
              <a:noFill/>
            </a:ln>
          </p:spPr>
          <p:txBody>
            <a:bodyPr spcFirstLastPara="1" wrap="square" lIns="177900" tIns="177900" rIns="177900" bIns="17790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Can you think of things which will improve human health and improve the health of the planet?</a:t>
              </a:r>
              <a:endParaRPr sz="240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0"/>
          <p:cNvSpPr/>
          <p:nvPr/>
        </p:nvSpPr>
        <p:spPr>
          <a:xfrm>
            <a:off x="336884" y="321177"/>
            <a:ext cx="4332307" cy="6179552"/>
          </a:xfrm>
          <a:prstGeom prst="rect">
            <a:avLst/>
          </a:prstGeom>
          <a:solidFill>
            <a:srgbClr val="01693F"/>
          </a:solidFill>
          <a:ln w="127000" cap="sq" cmpd="thinThick">
            <a:solidFill>
              <a:srgbClr val="01693F">
                <a:alpha val="8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20"/>
          <p:cNvSpPr txBox="1">
            <a:spLocks noGrp="1"/>
          </p:cNvSpPr>
          <p:nvPr>
            <p:ph type="title"/>
          </p:nvPr>
        </p:nvSpPr>
        <p:spPr>
          <a:xfrm>
            <a:off x="674237" y="914400"/>
            <a:ext cx="3657600" cy="288757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3400"/>
              <a:buFont typeface="Calibri"/>
              <a:buNone/>
            </a:pPr>
            <a:br>
              <a:rPr lang="en-GB" sz="3400">
                <a:solidFill>
                  <a:srgbClr val="FFFFFF"/>
                </a:solidFill>
                <a:latin typeface="Calibri"/>
                <a:ea typeface="Calibri"/>
                <a:cs typeface="Calibri"/>
                <a:sym typeface="Calibri"/>
              </a:rPr>
            </a:br>
            <a:r>
              <a:rPr lang="en-GB" sz="3400">
                <a:solidFill>
                  <a:srgbClr val="FFFFFF"/>
                </a:solidFill>
                <a:latin typeface="Calibri"/>
                <a:ea typeface="Calibri"/>
                <a:cs typeface="Calibri"/>
                <a:sym typeface="Calibri"/>
              </a:rPr>
              <a:t>Improve human health and improve the health of the planet.</a:t>
            </a:r>
            <a:endParaRPr/>
          </a:p>
        </p:txBody>
      </p:sp>
      <p:cxnSp>
        <p:nvCxnSpPr>
          <p:cNvPr id="324" name="Google Shape;324;p20"/>
          <p:cNvCxnSpPr/>
          <p:nvPr/>
        </p:nvCxnSpPr>
        <p:spPr>
          <a:xfrm>
            <a:off x="1191126" y="3910267"/>
            <a:ext cx="2586790" cy="0"/>
          </a:xfrm>
          <a:prstGeom prst="straightConnector1">
            <a:avLst/>
          </a:prstGeom>
          <a:noFill/>
          <a:ln w="22225" cap="flat" cmpd="sng">
            <a:solidFill>
              <a:srgbClr val="D9D9D9"/>
            </a:solidFill>
            <a:prstDash val="solid"/>
            <a:miter lim="800000"/>
            <a:headEnd type="none" w="sm" len="sm"/>
            <a:tailEnd type="none" w="sm" len="sm"/>
          </a:ln>
        </p:spPr>
      </p:cxnSp>
      <p:graphicFrame>
        <p:nvGraphicFramePr>
          <p:cNvPr id="325" name="Google Shape;325;p20"/>
          <p:cNvGraphicFramePr/>
          <p:nvPr/>
        </p:nvGraphicFramePr>
        <p:xfrm>
          <a:off x="5161204" y="492573"/>
          <a:ext cx="6538775" cy="5880800"/>
        </p:xfrm>
        <a:graphic>
          <a:graphicData uri="http://schemas.openxmlformats.org/drawingml/2006/table">
            <a:tbl>
              <a:tblPr firstRow="1" bandRow="1">
                <a:noFill/>
                <a:tableStyleId>{EFCC7CA0-7CDC-4410-B9BC-D83164DB8D36}</a:tableStyleId>
              </a:tblPr>
              <a:tblGrid>
                <a:gridCol w="1526325">
                  <a:extLst>
                    <a:ext uri="{9D8B030D-6E8A-4147-A177-3AD203B41FA5}">
                      <a16:colId xmlns:a16="http://schemas.microsoft.com/office/drawing/2014/main" val="20000"/>
                    </a:ext>
                  </a:extLst>
                </a:gridCol>
                <a:gridCol w="1686025">
                  <a:extLst>
                    <a:ext uri="{9D8B030D-6E8A-4147-A177-3AD203B41FA5}">
                      <a16:colId xmlns:a16="http://schemas.microsoft.com/office/drawing/2014/main" val="20001"/>
                    </a:ext>
                  </a:extLst>
                </a:gridCol>
                <a:gridCol w="1720250">
                  <a:extLst>
                    <a:ext uri="{9D8B030D-6E8A-4147-A177-3AD203B41FA5}">
                      <a16:colId xmlns:a16="http://schemas.microsoft.com/office/drawing/2014/main" val="20002"/>
                    </a:ext>
                  </a:extLst>
                </a:gridCol>
                <a:gridCol w="1606175">
                  <a:extLst>
                    <a:ext uri="{9D8B030D-6E8A-4147-A177-3AD203B41FA5}">
                      <a16:colId xmlns:a16="http://schemas.microsoft.com/office/drawing/2014/main" val="20003"/>
                    </a:ext>
                  </a:extLst>
                </a:gridCol>
              </a:tblGrid>
              <a:tr h="1100600">
                <a:tc>
                  <a:txBody>
                    <a:bodyPr/>
                    <a:lstStyle/>
                    <a:p>
                      <a:pPr marL="0" marR="0" lvl="0" indent="0" algn="l" rtl="0">
                        <a:spcBef>
                          <a:spcPts val="0"/>
                        </a:spcBef>
                        <a:spcAft>
                          <a:spcPts val="0"/>
                        </a:spcAft>
                        <a:buNone/>
                      </a:pPr>
                      <a:endParaRPr sz="1600"/>
                    </a:p>
                  </a:txBody>
                  <a:tcPr marL="82125" marR="82125" marT="41075" marB="41075"/>
                </a:tc>
                <a:tc>
                  <a:txBody>
                    <a:bodyPr/>
                    <a:lstStyle/>
                    <a:p>
                      <a:pPr marL="0" marR="0" lvl="0" indent="0" algn="l" rtl="0">
                        <a:spcBef>
                          <a:spcPts val="0"/>
                        </a:spcBef>
                        <a:spcAft>
                          <a:spcPts val="0"/>
                        </a:spcAft>
                        <a:buNone/>
                      </a:pPr>
                      <a:r>
                        <a:rPr lang="en-GB" sz="1600"/>
                        <a:t>Tobacco (including second hand smoke)</a:t>
                      </a:r>
                      <a:endParaRPr/>
                    </a:p>
                  </a:txBody>
                  <a:tcPr marL="82125" marR="82125" marT="41075" marB="41075"/>
                </a:tc>
                <a:tc>
                  <a:txBody>
                    <a:bodyPr/>
                    <a:lstStyle/>
                    <a:p>
                      <a:pPr marL="0" marR="0" lvl="0" indent="0" algn="l" rtl="0">
                        <a:spcBef>
                          <a:spcPts val="0"/>
                        </a:spcBef>
                        <a:spcAft>
                          <a:spcPts val="0"/>
                        </a:spcAft>
                        <a:buNone/>
                      </a:pPr>
                      <a:r>
                        <a:rPr lang="en-GB" sz="1600"/>
                        <a:t>Car transport</a:t>
                      </a:r>
                      <a:endParaRPr sz="1600"/>
                    </a:p>
                  </a:txBody>
                  <a:tcPr marL="82125" marR="82125" marT="41075" marB="41075"/>
                </a:tc>
                <a:tc>
                  <a:txBody>
                    <a:bodyPr/>
                    <a:lstStyle/>
                    <a:p>
                      <a:pPr marL="0" marR="0" lvl="0" indent="0" algn="l" rtl="0">
                        <a:spcBef>
                          <a:spcPts val="0"/>
                        </a:spcBef>
                        <a:spcAft>
                          <a:spcPts val="0"/>
                        </a:spcAft>
                        <a:buNone/>
                      </a:pPr>
                      <a:r>
                        <a:rPr lang="en-GB" sz="1600"/>
                        <a:t>Indoor smoke</a:t>
                      </a:r>
                      <a:endParaRPr/>
                    </a:p>
                  </a:txBody>
                  <a:tcPr marL="82125" marR="82125" marT="41075" marB="41075"/>
                </a:tc>
                <a:extLst>
                  <a:ext uri="{0D108BD9-81ED-4DB2-BD59-A6C34878D82A}">
                    <a16:rowId xmlns:a16="http://schemas.microsoft.com/office/drawing/2014/main" val="10000"/>
                  </a:ext>
                </a:extLst>
              </a:tr>
              <a:tr h="854200">
                <a:tc>
                  <a:txBody>
                    <a:bodyPr/>
                    <a:lstStyle/>
                    <a:p>
                      <a:pPr marL="0" marR="0" lvl="0" indent="0" algn="l" rtl="0">
                        <a:lnSpc>
                          <a:spcPct val="100000"/>
                        </a:lnSpc>
                        <a:spcBef>
                          <a:spcPts val="0"/>
                        </a:spcBef>
                        <a:spcAft>
                          <a:spcPts val="0"/>
                        </a:spcAft>
                        <a:buClr>
                          <a:schemeClr val="dk1"/>
                        </a:buClr>
                        <a:buSzPts val="1600"/>
                        <a:buFont typeface="Calibri"/>
                        <a:buNone/>
                      </a:pPr>
                      <a:r>
                        <a:rPr lang="en-GB" sz="1600"/>
                        <a:t>Impact on health.</a:t>
                      </a:r>
                      <a:endParaRPr sz="1600"/>
                    </a:p>
                    <a:p>
                      <a:pPr marL="0" marR="0" lvl="0" indent="0" algn="l" rtl="0">
                        <a:spcBef>
                          <a:spcPts val="0"/>
                        </a:spcBef>
                        <a:spcAft>
                          <a:spcPts val="0"/>
                        </a:spcAft>
                        <a:buNone/>
                      </a:pPr>
                      <a:endParaRPr sz="1600"/>
                    </a:p>
                  </a:txBody>
                  <a:tcPr marL="82125" marR="82125" marT="41075" marB="41075"/>
                </a:tc>
                <a:tc>
                  <a:txBody>
                    <a:bodyPr/>
                    <a:lstStyle/>
                    <a:p>
                      <a:pPr marL="0" marR="0" lvl="0" indent="0" algn="l" rtl="0">
                        <a:spcBef>
                          <a:spcPts val="0"/>
                        </a:spcBef>
                        <a:spcAft>
                          <a:spcPts val="0"/>
                        </a:spcAft>
                        <a:buNone/>
                      </a:pPr>
                      <a:endParaRPr sz="1600"/>
                    </a:p>
                  </a:txBody>
                  <a:tcPr marL="82125" marR="82125" marT="41075" marB="41075"/>
                </a:tc>
                <a:tc>
                  <a:txBody>
                    <a:bodyPr/>
                    <a:lstStyle/>
                    <a:p>
                      <a:pPr marL="0" marR="0" lvl="0" indent="0" algn="l" rtl="0">
                        <a:spcBef>
                          <a:spcPts val="0"/>
                        </a:spcBef>
                        <a:spcAft>
                          <a:spcPts val="0"/>
                        </a:spcAft>
                        <a:buNone/>
                      </a:pPr>
                      <a:endParaRPr sz="1600"/>
                    </a:p>
                  </a:txBody>
                  <a:tcPr marL="82125" marR="82125" marT="41075" marB="41075"/>
                </a:tc>
                <a:tc>
                  <a:txBody>
                    <a:bodyPr/>
                    <a:lstStyle/>
                    <a:p>
                      <a:pPr marL="0" marR="0" lvl="0" indent="0" algn="l" rtl="0">
                        <a:spcBef>
                          <a:spcPts val="0"/>
                        </a:spcBef>
                        <a:spcAft>
                          <a:spcPts val="0"/>
                        </a:spcAft>
                        <a:buNone/>
                      </a:pPr>
                      <a:endParaRPr sz="1600"/>
                    </a:p>
                  </a:txBody>
                  <a:tcPr marL="82125" marR="82125" marT="41075" marB="41075"/>
                </a:tc>
                <a:extLst>
                  <a:ext uri="{0D108BD9-81ED-4DB2-BD59-A6C34878D82A}">
                    <a16:rowId xmlns:a16="http://schemas.microsoft.com/office/drawing/2014/main" val="10001"/>
                  </a:ext>
                </a:extLst>
              </a:tr>
              <a:tr h="2825400">
                <a:tc>
                  <a:txBody>
                    <a:bodyPr/>
                    <a:lstStyle/>
                    <a:p>
                      <a:pPr marL="0" marR="0" lvl="0" indent="0" algn="l" rtl="0">
                        <a:lnSpc>
                          <a:spcPct val="100000"/>
                        </a:lnSpc>
                        <a:spcBef>
                          <a:spcPts val="0"/>
                        </a:spcBef>
                        <a:spcAft>
                          <a:spcPts val="0"/>
                        </a:spcAft>
                        <a:buClr>
                          <a:schemeClr val="dk1"/>
                        </a:buClr>
                        <a:buSzPts val="1600"/>
                        <a:buFont typeface="Calibri"/>
                        <a:buNone/>
                      </a:pPr>
                      <a:r>
                        <a:rPr lang="en-GB" sz="1600"/>
                        <a:t>Impact on the environment.</a:t>
                      </a:r>
                      <a:endParaRPr/>
                    </a:p>
                    <a:p>
                      <a:pPr marL="0" marR="0" lvl="0" indent="0" algn="l" rtl="0">
                        <a:spcBef>
                          <a:spcPts val="0"/>
                        </a:spcBef>
                        <a:spcAft>
                          <a:spcPts val="0"/>
                        </a:spcAft>
                        <a:buNone/>
                      </a:pPr>
                      <a:endParaRPr sz="1600"/>
                    </a:p>
                  </a:txBody>
                  <a:tcPr marL="82125" marR="82125" marT="41075" marB="41075"/>
                </a:tc>
                <a:tc>
                  <a:txBody>
                    <a:bodyPr/>
                    <a:lstStyle/>
                    <a:p>
                      <a:pPr marL="0" marR="0" lvl="0" indent="0" algn="l" rtl="0">
                        <a:spcBef>
                          <a:spcPts val="0"/>
                        </a:spcBef>
                        <a:spcAft>
                          <a:spcPts val="0"/>
                        </a:spcAft>
                        <a:buNone/>
                      </a:pPr>
                      <a:r>
                        <a:rPr lang="en-GB" sz="1600"/>
                        <a:t>Growing tobacco uses chemicals such as pesticides and fertilisers. It causes loss of forests, soil and biodiversity.</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endParaRPr sz="1600"/>
                    </a:p>
                  </a:txBody>
                  <a:tcPr marL="82125" marR="82125" marT="41075" marB="41075"/>
                </a:tc>
                <a:tc>
                  <a:txBody>
                    <a:bodyPr/>
                    <a:lstStyle/>
                    <a:p>
                      <a:pPr marL="0" marR="0" lvl="0" indent="0" algn="l" rtl="0">
                        <a:spcBef>
                          <a:spcPts val="0"/>
                        </a:spcBef>
                        <a:spcAft>
                          <a:spcPts val="0"/>
                        </a:spcAft>
                        <a:buNone/>
                      </a:pPr>
                      <a:r>
                        <a:rPr lang="en-GB" sz="1600"/>
                        <a:t>Burning petrol in cars causes climate change.</a:t>
                      </a:r>
                      <a:endParaRPr sz="1600"/>
                    </a:p>
                    <a:p>
                      <a:pPr marL="0" marR="0" lvl="0" indent="0" algn="l" rtl="0">
                        <a:spcBef>
                          <a:spcPts val="0"/>
                        </a:spcBef>
                        <a:spcAft>
                          <a:spcPts val="0"/>
                        </a:spcAft>
                        <a:buClr>
                          <a:schemeClr val="dk1"/>
                        </a:buClr>
                        <a:buSzPts val="1600"/>
                        <a:buFont typeface="Calibri"/>
                        <a:buNone/>
                      </a:pPr>
                      <a:r>
                        <a:rPr lang="en-GB" sz="1600"/>
                        <a:t> Microplastics from car tyres are a major source of the microplastics that enter the earth’s water.</a:t>
                      </a:r>
                      <a:endParaRPr/>
                    </a:p>
                  </a:txBody>
                  <a:tcPr marL="82125" marR="82125" marT="41075" marB="41075"/>
                </a:tc>
                <a:tc>
                  <a:txBody>
                    <a:bodyPr/>
                    <a:lstStyle/>
                    <a:p>
                      <a:pPr marL="0" marR="0" lvl="0" indent="0" algn="l" rtl="0">
                        <a:spcBef>
                          <a:spcPts val="0"/>
                        </a:spcBef>
                        <a:spcAft>
                          <a:spcPts val="0"/>
                        </a:spcAft>
                        <a:buNone/>
                      </a:pPr>
                      <a:r>
                        <a:rPr lang="en-GB" sz="1600"/>
                        <a:t>Burning wood on indoor fires causes air pollution and loss of forests, in turn this leads to soils being washed away and a loss of biodiversity.</a:t>
                      </a:r>
                      <a:endParaRPr sz="1600"/>
                    </a:p>
                  </a:txBody>
                  <a:tcPr marL="82125" marR="82125" marT="41075" marB="41075"/>
                </a:tc>
                <a:extLst>
                  <a:ext uri="{0D108BD9-81ED-4DB2-BD59-A6C34878D82A}">
                    <a16:rowId xmlns:a16="http://schemas.microsoft.com/office/drawing/2014/main" val="10002"/>
                  </a:ext>
                </a:extLst>
              </a:tr>
              <a:tr h="1100600">
                <a:tc>
                  <a:txBody>
                    <a:bodyPr/>
                    <a:lstStyle/>
                    <a:p>
                      <a:pPr marL="0" marR="0" lvl="0" indent="0" algn="l" rtl="0">
                        <a:spcBef>
                          <a:spcPts val="0"/>
                        </a:spcBef>
                        <a:spcAft>
                          <a:spcPts val="0"/>
                        </a:spcAft>
                        <a:buNone/>
                      </a:pPr>
                      <a:r>
                        <a:rPr lang="en-GB" sz="1600"/>
                        <a:t>A better way.</a:t>
                      </a:r>
                      <a:endParaRPr/>
                    </a:p>
                    <a:p>
                      <a:pPr marL="0" marR="0" lvl="0" indent="0" algn="l" rtl="0">
                        <a:spcBef>
                          <a:spcPts val="0"/>
                        </a:spcBef>
                        <a:spcAft>
                          <a:spcPts val="0"/>
                        </a:spcAft>
                        <a:buNone/>
                      </a:pPr>
                      <a:endParaRPr sz="1600"/>
                    </a:p>
                    <a:p>
                      <a:pPr marL="0" marR="0" lvl="0" indent="0" algn="l" rtl="0">
                        <a:spcBef>
                          <a:spcPts val="0"/>
                        </a:spcBef>
                        <a:spcAft>
                          <a:spcPts val="0"/>
                        </a:spcAft>
                        <a:buNone/>
                      </a:pPr>
                      <a:endParaRPr sz="1600"/>
                    </a:p>
                    <a:p>
                      <a:pPr marL="0" marR="0" lvl="0" indent="0" algn="l" rtl="0">
                        <a:spcBef>
                          <a:spcPts val="0"/>
                        </a:spcBef>
                        <a:spcAft>
                          <a:spcPts val="0"/>
                        </a:spcAft>
                        <a:buNone/>
                      </a:pPr>
                      <a:endParaRPr sz="1600"/>
                    </a:p>
                  </a:txBody>
                  <a:tcPr marL="82125" marR="82125" marT="41075" marB="41075">
                    <a:solidFill>
                      <a:srgbClr val="FFFF00"/>
                    </a:solidFill>
                  </a:tcPr>
                </a:tc>
                <a:tc>
                  <a:txBody>
                    <a:bodyPr/>
                    <a:lstStyle/>
                    <a:p>
                      <a:pPr marL="0" marR="0" lvl="0" indent="0" algn="l" rtl="0">
                        <a:spcBef>
                          <a:spcPts val="0"/>
                        </a:spcBef>
                        <a:spcAft>
                          <a:spcPts val="0"/>
                        </a:spcAft>
                        <a:buNone/>
                      </a:pPr>
                      <a:endParaRPr sz="1600"/>
                    </a:p>
                  </a:txBody>
                  <a:tcPr marL="82125" marR="82125" marT="41075" marB="41075">
                    <a:solidFill>
                      <a:srgbClr val="FFFF00"/>
                    </a:solidFill>
                  </a:tcPr>
                </a:tc>
                <a:tc>
                  <a:txBody>
                    <a:bodyPr/>
                    <a:lstStyle/>
                    <a:p>
                      <a:pPr marL="0" marR="0" lvl="0" indent="0" algn="l" rtl="0">
                        <a:spcBef>
                          <a:spcPts val="0"/>
                        </a:spcBef>
                        <a:spcAft>
                          <a:spcPts val="0"/>
                        </a:spcAft>
                        <a:buNone/>
                      </a:pPr>
                      <a:endParaRPr sz="1600"/>
                    </a:p>
                  </a:txBody>
                  <a:tcPr marL="82125" marR="82125" marT="41075" marB="41075">
                    <a:solidFill>
                      <a:srgbClr val="FFFF00"/>
                    </a:solidFill>
                  </a:tcPr>
                </a:tc>
                <a:tc>
                  <a:txBody>
                    <a:bodyPr/>
                    <a:lstStyle/>
                    <a:p>
                      <a:pPr marL="0" marR="0" lvl="0" indent="0" algn="l" rtl="0">
                        <a:spcBef>
                          <a:spcPts val="0"/>
                        </a:spcBef>
                        <a:spcAft>
                          <a:spcPts val="0"/>
                        </a:spcAft>
                        <a:buNone/>
                      </a:pPr>
                      <a:endParaRPr sz="1600"/>
                    </a:p>
                  </a:txBody>
                  <a:tcPr marL="82125" marR="82125" marT="41075" marB="41075">
                    <a:solidFill>
                      <a:srgbClr val="FFFF00"/>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D491CCBF-F46D-4C8D-8462-33D84CC99135}"/>
              </a:ext>
            </a:extLst>
          </p:cNvPr>
          <p:cNvPicPr>
            <a:picLocks noChangeAspect="1"/>
          </p:cNvPicPr>
          <p:nvPr/>
        </p:nvPicPr>
        <p:blipFill rotWithShape="1">
          <a:blip r:embed="rId3"/>
          <a:srcRect t="14974" b="50000"/>
          <a:stretch/>
        </p:blipFill>
        <p:spPr>
          <a:xfrm>
            <a:off x="1055076" y="882245"/>
            <a:ext cx="10281357" cy="5093509"/>
          </a:xfrm>
          <a:prstGeom prst="rect">
            <a:avLst/>
          </a:prstGeom>
        </p:spPr>
      </p:pic>
    </p:spTree>
    <p:extLst>
      <p:ext uri="{BB962C8B-B14F-4D97-AF65-F5344CB8AC3E}">
        <p14:creationId xmlns:p14="http://schemas.microsoft.com/office/powerpoint/2010/main" val="2331532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g6d419e38db_0_0"/>
          <p:cNvPicPr preferRelativeResize="0"/>
          <p:nvPr/>
        </p:nvPicPr>
        <p:blipFill rotWithShape="1">
          <a:blip r:embed="rId3">
            <a:alphaModFix/>
          </a:blip>
          <a:srcRect/>
          <a:stretch/>
        </p:blipFill>
        <p:spPr>
          <a:xfrm>
            <a:off x="4161241" y="2512513"/>
            <a:ext cx="4252950" cy="1235125"/>
          </a:xfrm>
          <a:prstGeom prst="rect">
            <a:avLst/>
          </a:prstGeom>
          <a:noFill/>
          <a:ln>
            <a:noFill/>
          </a:ln>
        </p:spPr>
      </p:pic>
      <p:pic>
        <p:nvPicPr>
          <p:cNvPr id="331" name="Google Shape;331;g6d419e38db_0_0"/>
          <p:cNvPicPr preferRelativeResize="0"/>
          <p:nvPr/>
        </p:nvPicPr>
        <p:blipFill rotWithShape="1">
          <a:blip r:embed="rId4">
            <a:alphaModFix/>
          </a:blip>
          <a:srcRect/>
          <a:stretch/>
        </p:blipFill>
        <p:spPr>
          <a:xfrm>
            <a:off x="4161251" y="3906188"/>
            <a:ext cx="1847581" cy="1235125"/>
          </a:xfrm>
          <a:prstGeom prst="rect">
            <a:avLst/>
          </a:prstGeom>
          <a:noFill/>
          <a:ln>
            <a:noFill/>
          </a:ln>
        </p:spPr>
      </p:pic>
      <p:sp>
        <p:nvSpPr>
          <p:cNvPr id="332" name="Google Shape;332;g6d419e38db_0_0"/>
          <p:cNvSpPr/>
          <p:nvPr/>
        </p:nvSpPr>
        <p:spPr>
          <a:xfrm>
            <a:off x="6008825" y="3976400"/>
            <a:ext cx="2495400" cy="1094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4" name="Picture 3">
            <a:extLst>
              <a:ext uri="{FF2B5EF4-FFF2-40B4-BE49-F238E27FC236}">
                <a16:creationId xmlns:a16="http://schemas.microsoft.com/office/drawing/2014/main" id="{E78DD448-B791-4920-9451-05CA64A66FF4}"/>
              </a:ext>
            </a:extLst>
          </p:cNvPr>
          <p:cNvPicPr>
            <a:picLocks noChangeAspect="1"/>
          </p:cNvPicPr>
          <p:nvPr/>
        </p:nvPicPr>
        <p:blipFill rotWithShape="1">
          <a:blip r:embed="rId3"/>
          <a:srcRect l="56459" t="-4512" b="91178"/>
          <a:stretch/>
        </p:blipFill>
        <p:spPr>
          <a:xfrm>
            <a:off x="6957821" y="-689317"/>
            <a:ext cx="4092322" cy="1772527"/>
          </a:xfrm>
          <a:prstGeom prst="rect">
            <a:avLst/>
          </a:prstGeom>
        </p:spPr>
      </p:pic>
      <p:pic>
        <p:nvPicPr>
          <p:cNvPr id="2" name="Picture 1">
            <a:extLst>
              <a:ext uri="{FF2B5EF4-FFF2-40B4-BE49-F238E27FC236}">
                <a16:creationId xmlns:a16="http://schemas.microsoft.com/office/drawing/2014/main" id="{A34AB6C1-3952-4EAB-8A48-2EA7F44FD40B}"/>
              </a:ext>
            </a:extLst>
          </p:cNvPr>
          <p:cNvPicPr>
            <a:picLocks noChangeAspect="1"/>
          </p:cNvPicPr>
          <p:nvPr/>
        </p:nvPicPr>
        <p:blipFill rotWithShape="1">
          <a:blip r:embed="rId4"/>
          <a:srcRect t="55179"/>
          <a:stretch/>
        </p:blipFill>
        <p:spPr>
          <a:xfrm>
            <a:off x="1575611" y="1083210"/>
            <a:ext cx="9305720" cy="58993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0F68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1693F"/>
              </a:solidFill>
              <a:latin typeface="Calibri"/>
              <a:ea typeface="Calibri"/>
              <a:cs typeface="Calibri"/>
              <a:sym typeface="Calibri"/>
            </a:endParaRPr>
          </a:p>
        </p:txBody>
      </p:sp>
      <p:sp>
        <p:nvSpPr>
          <p:cNvPr id="107" name="Google Shape;107;p3"/>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GB" b="1">
                <a:solidFill>
                  <a:srgbClr val="FFFFFF"/>
                </a:solidFill>
              </a:rPr>
              <a:t>A Right to Health.</a:t>
            </a:r>
            <a:endParaRPr b="1"/>
          </a:p>
        </p:txBody>
      </p:sp>
      <p:grpSp>
        <p:nvGrpSpPr>
          <p:cNvPr id="108" name="Google Shape;108;p3"/>
          <p:cNvGrpSpPr/>
          <p:nvPr/>
        </p:nvGrpSpPr>
        <p:grpSpPr>
          <a:xfrm>
            <a:off x="5194300" y="472827"/>
            <a:ext cx="6513603" cy="5881618"/>
            <a:chOff x="0" y="1903"/>
            <a:chExt cx="6513603" cy="5881618"/>
          </a:xfrm>
        </p:grpSpPr>
        <p:sp>
          <p:nvSpPr>
            <p:cNvPr id="109" name="Google Shape;109;p3"/>
            <p:cNvSpPr/>
            <p:nvPr/>
          </p:nvSpPr>
          <p:spPr>
            <a:xfrm>
              <a:off x="0" y="1903"/>
              <a:ext cx="6513603" cy="811257"/>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45405" y="184436"/>
              <a:ext cx="446191" cy="446191"/>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937002" y="1903"/>
              <a:ext cx="5576601" cy="8112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txBox="1"/>
            <p:nvPr/>
          </p:nvSpPr>
          <p:spPr>
            <a:xfrm>
              <a:off x="937002" y="1903"/>
              <a:ext cx="5576601" cy="811257"/>
            </a:xfrm>
            <a:prstGeom prst="rect">
              <a:avLst/>
            </a:prstGeom>
            <a:noFill/>
            <a:ln>
              <a:noFill/>
            </a:ln>
          </p:spPr>
          <p:txBody>
            <a:bodyPr spcFirstLastPara="1" wrap="square" lIns="85850" tIns="85850" rIns="85850" bIns="8585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a:solidFill>
                    <a:schemeClr val="dk1"/>
                  </a:solidFill>
                  <a:latin typeface="Calibri"/>
                  <a:ea typeface="Calibri"/>
                  <a:cs typeface="Calibri"/>
                  <a:sym typeface="Calibri"/>
                </a:rPr>
                <a:t>What is health?</a:t>
              </a:r>
              <a:endParaRPr sz="1900">
                <a:solidFill>
                  <a:schemeClr val="dk1"/>
                </a:solidFill>
                <a:latin typeface="Calibri"/>
                <a:ea typeface="Calibri"/>
                <a:cs typeface="Calibri"/>
                <a:sym typeface="Calibri"/>
              </a:endParaRPr>
            </a:p>
          </p:txBody>
        </p:sp>
        <p:sp>
          <p:nvSpPr>
            <p:cNvPr id="113" name="Google Shape;113;p3"/>
            <p:cNvSpPr/>
            <p:nvPr/>
          </p:nvSpPr>
          <p:spPr>
            <a:xfrm>
              <a:off x="0" y="1015975"/>
              <a:ext cx="6513603" cy="811257"/>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45405" y="1198508"/>
              <a:ext cx="446191" cy="446191"/>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937002" y="1015975"/>
              <a:ext cx="5576601" cy="8112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txBox="1"/>
            <p:nvPr/>
          </p:nvSpPr>
          <p:spPr>
            <a:xfrm>
              <a:off x="937002" y="1015975"/>
              <a:ext cx="5576601" cy="811257"/>
            </a:xfrm>
            <a:prstGeom prst="rect">
              <a:avLst/>
            </a:prstGeom>
            <a:noFill/>
            <a:ln>
              <a:noFill/>
            </a:ln>
          </p:spPr>
          <p:txBody>
            <a:bodyPr spcFirstLastPara="1" wrap="square" lIns="85850" tIns="85850" rIns="85850" bIns="8585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a:solidFill>
                    <a:schemeClr val="dk1"/>
                  </a:solidFill>
                  <a:latin typeface="Calibri"/>
                  <a:ea typeface="Calibri"/>
                  <a:cs typeface="Calibri"/>
                  <a:sym typeface="Calibri"/>
                </a:rPr>
                <a:t>What do we need to be healthy?</a:t>
              </a:r>
              <a:endParaRPr sz="1900">
                <a:solidFill>
                  <a:schemeClr val="dk1"/>
                </a:solidFill>
                <a:latin typeface="Calibri"/>
                <a:ea typeface="Calibri"/>
                <a:cs typeface="Calibri"/>
                <a:sym typeface="Calibri"/>
              </a:endParaRPr>
            </a:p>
          </p:txBody>
        </p:sp>
        <p:sp>
          <p:nvSpPr>
            <p:cNvPr id="117" name="Google Shape;117;p3"/>
            <p:cNvSpPr/>
            <p:nvPr/>
          </p:nvSpPr>
          <p:spPr>
            <a:xfrm>
              <a:off x="0" y="2030048"/>
              <a:ext cx="6513603" cy="811257"/>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45405" y="2212581"/>
              <a:ext cx="446191" cy="446191"/>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937002" y="2030048"/>
              <a:ext cx="5576601" cy="8112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txBox="1"/>
            <p:nvPr/>
          </p:nvSpPr>
          <p:spPr>
            <a:xfrm>
              <a:off x="937002" y="2030048"/>
              <a:ext cx="5576601" cy="811257"/>
            </a:xfrm>
            <a:prstGeom prst="rect">
              <a:avLst/>
            </a:prstGeom>
            <a:noFill/>
            <a:ln>
              <a:noFill/>
            </a:ln>
          </p:spPr>
          <p:txBody>
            <a:bodyPr spcFirstLastPara="1" wrap="square" lIns="85850" tIns="85850" rIns="85850" bIns="8585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a:solidFill>
                    <a:schemeClr val="dk1"/>
                  </a:solidFill>
                  <a:latin typeface="Calibri"/>
                  <a:ea typeface="Calibri"/>
                  <a:cs typeface="Calibri"/>
                  <a:sym typeface="Calibri"/>
                </a:rPr>
                <a:t>In what ways are our lives more or less healthy than people in the UK 150 years ago ?</a:t>
              </a:r>
              <a:endParaRPr sz="1900">
                <a:solidFill>
                  <a:schemeClr val="dk1"/>
                </a:solidFill>
                <a:latin typeface="Calibri"/>
                <a:ea typeface="Calibri"/>
                <a:cs typeface="Calibri"/>
                <a:sym typeface="Calibri"/>
              </a:endParaRPr>
            </a:p>
          </p:txBody>
        </p:sp>
        <p:sp>
          <p:nvSpPr>
            <p:cNvPr id="121" name="Google Shape;121;p3"/>
            <p:cNvSpPr/>
            <p:nvPr/>
          </p:nvSpPr>
          <p:spPr>
            <a:xfrm>
              <a:off x="0" y="3044120"/>
              <a:ext cx="6513603" cy="811257"/>
            </a:xfrm>
            <a:prstGeom prst="roundRect">
              <a:avLst>
                <a:gd name="adj" fmla="val 10000"/>
              </a:avLst>
            </a:prstGeom>
            <a:solidFill>
              <a:srgbClr val="599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45405" y="3226653"/>
              <a:ext cx="446191" cy="446191"/>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937002" y="3044120"/>
              <a:ext cx="5576601" cy="8112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txBox="1"/>
            <p:nvPr/>
          </p:nvSpPr>
          <p:spPr>
            <a:xfrm>
              <a:off x="937002" y="3044120"/>
              <a:ext cx="5576601" cy="811257"/>
            </a:xfrm>
            <a:prstGeom prst="rect">
              <a:avLst/>
            </a:prstGeom>
            <a:noFill/>
            <a:ln>
              <a:noFill/>
            </a:ln>
          </p:spPr>
          <p:txBody>
            <a:bodyPr spcFirstLastPara="1" wrap="square" lIns="85850" tIns="85850" rIns="85850" bIns="8585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a:solidFill>
                    <a:schemeClr val="dk1"/>
                  </a:solidFill>
                  <a:latin typeface="Calibri"/>
                  <a:ea typeface="Calibri"/>
                  <a:cs typeface="Calibri"/>
                  <a:sym typeface="Calibri"/>
                </a:rPr>
                <a:t>In what ways are our lives more or less healthy than people living in rural areas in low income countries?</a:t>
              </a:r>
              <a:endParaRPr sz="1900">
                <a:solidFill>
                  <a:schemeClr val="dk1"/>
                </a:solidFill>
                <a:latin typeface="Calibri"/>
                <a:ea typeface="Calibri"/>
                <a:cs typeface="Calibri"/>
                <a:sym typeface="Calibri"/>
              </a:endParaRPr>
            </a:p>
          </p:txBody>
        </p:sp>
        <p:sp>
          <p:nvSpPr>
            <p:cNvPr id="125" name="Google Shape;125;p3"/>
            <p:cNvSpPr/>
            <p:nvPr/>
          </p:nvSpPr>
          <p:spPr>
            <a:xfrm>
              <a:off x="0" y="4058192"/>
              <a:ext cx="6513603" cy="811257"/>
            </a:xfrm>
            <a:prstGeom prst="roundRect">
              <a:avLst>
                <a:gd name="adj" fmla="val 1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45405" y="4240725"/>
              <a:ext cx="446191" cy="446191"/>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937002" y="4058192"/>
              <a:ext cx="5576601" cy="8112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txBox="1"/>
            <p:nvPr/>
          </p:nvSpPr>
          <p:spPr>
            <a:xfrm>
              <a:off x="937002" y="4058192"/>
              <a:ext cx="5576601" cy="811257"/>
            </a:xfrm>
            <a:prstGeom prst="rect">
              <a:avLst/>
            </a:prstGeom>
            <a:noFill/>
            <a:ln>
              <a:noFill/>
            </a:ln>
          </p:spPr>
          <p:txBody>
            <a:bodyPr spcFirstLastPara="1" wrap="square" lIns="85850" tIns="85850" rIns="85850" bIns="8585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a:solidFill>
                    <a:schemeClr val="dk1"/>
                  </a:solidFill>
                  <a:latin typeface="Calibri"/>
                  <a:ea typeface="Calibri"/>
                  <a:cs typeface="Calibri"/>
                  <a:sym typeface="Calibri"/>
                </a:rPr>
                <a:t>The UN has stated that a right to health and medical care is a human right. What does this mean?</a:t>
              </a:r>
              <a:endParaRPr sz="1900">
                <a:solidFill>
                  <a:schemeClr val="dk1"/>
                </a:solidFill>
                <a:latin typeface="Calibri"/>
                <a:ea typeface="Calibri"/>
                <a:cs typeface="Calibri"/>
                <a:sym typeface="Calibri"/>
              </a:endParaRPr>
            </a:p>
          </p:txBody>
        </p:sp>
        <p:sp>
          <p:nvSpPr>
            <p:cNvPr id="129" name="Google Shape;129;p3"/>
            <p:cNvSpPr/>
            <p:nvPr/>
          </p:nvSpPr>
          <p:spPr>
            <a:xfrm>
              <a:off x="0" y="5072264"/>
              <a:ext cx="6513603" cy="811257"/>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45405" y="5254797"/>
              <a:ext cx="446191" cy="446191"/>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937002" y="5072264"/>
              <a:ext cx="5576601" cy="81125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txBox="1"/>
            <p:nvPr/>
          </p:nvSpPr>
          <p:spPr>
            <a:xfrm>
              <a:off x="937002" y="5072264"/>
              <a:ext cx="5576601" cy="811257"/>
            </a:xfrm>
            <a:prstGeom prst="rect">
              <a:avLst/>
            </a:prstGeom>
            <a:noFill/>
            <a:ln>
              <a:noFill/>
            </a:ln>
          </p:spPr>
          <p:txBody>
            <a:bodyPr spcFirstLastPara="1" wrap="square" lIns="85850" tIns="85850" rIns="85850" bIns="8585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GB" sz="1900">
                  <a:solidFill>
                    <a:schemeClr val="dk1"/>
                  </a:solidFill>
                  <a:latin typeface="Calibri"/>
                  <a:ea typeface="Calibri"/>
                  <a:cs typeface="Calibri"/>
                  <a:sym typeface="Calibri"/>
                </a:rPr>
                <a:t>Why do people across the world die from preventable disease?</a:t>
              </a:r>
              <a:endParaRPr sz="19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p:nvPr/>
        </p:nvSpPr>
        <p:spPr>
          <a:xfrm>
            <a:off x="500438" y="91025"/>
            <a:ext cx="5340900" cy="6106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430192" y="6244257"/>
            <a:ext cx="57422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 	</a:t>
            </a:r>
            <a:r>
              <a:rPr lang="en-GB" sz="1000">
                <a:solidFill>
                  <a:schemeClr val="dk1"/>
                </a:solidFill>
                <a:latin typeface="Calibri"/>
                <a:ea typeface="Calibri"/>
                <a:cs typeface="Calibri"/>
                <a:sym typeface="Calibri"/>
              </a:rPr>
              <a:t>Patrick J. Lynch, medical illustrator creative commons https://en.wikipedia.org/wiki/Lung</a:t>
            </a:r>
            <a:endParaRPr/>
          </a:p>
        </p:txBody>
      </p:sp>
      <p:pic>
        <p:nvPicPr>
          <p:cNvPr id="139" name="Google Shape;139;p4" descr="A close up of a logo&#10;&#10;Description automatically generated"/>
          <p:cNvPicPr preferRelativeResize="0"/>
          <p:nvPr/>
        </p:nvPicPr>
        <p:blipFill rotWithShape="1">
          <a:blip r:embed="rId3">
            <a:alphaModFix/>
          </a:blip>
          <a:srcRect t="28472"/>
          <a:stretch/>
        </p:blipFill>
        <p:spPr>
          <a:xfrm>
            <a:off x="6733388" y="1400175"/>
            <a:ext cx="4743450" cy="4338636"/>
          </a:xfrm>
          <a:prstGeom prst="rect">
            <a:avLst/>
          </a:prstGeom>
          <a:noFill/>
          <a:ln>
            <a:noFill/>
          </a:ln>
        </p:spPr>
      </p:pic>
      <p:sp>
        <p:nvSpPr>
          <p:cNvPr id="140" name="Google Shape;140;p4"/>
          <p:cNvSpPr/>
          <p:nvPr/>
        </p:nvSpPr>
        <p:spPr>
          <a:xfrm>
            <a:off x="353722" y="6305813"/>
            <a:ext cx="499367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Author Theresa Knott creative commons https://en.wikipedia.org/wiki/Thoracic_diaphragm </a:t>
            </a:r>
            <a:endParaRPr/>
          </a:p>
        </p:txBody>
      </p:sp>
      <p:cxnSp>
        <p:nvCxnSpPr>
          <p:cNvPr id="141" name="Google Shape;141;p4"/>
          <p:cNvCxnSpPr/>
          <p:nvPr/>
        </p:nvCxnSpPr>
        <p:spPr>
          <a:xfrm rot="10800000" flipH="1">
            <a:off x="9286875" y="928688"/>
            <a:ext cx="1185863" cy="942975"/>
          </a:xfrm>
          <a:prstGeom prst="straightConnector1">
            <a:avLst/>
          </a:prstGeom>
          <a:noFill/>
          <a:ln w="9525" cap="flat" cmpd="sng">
            <a:solidFill>
              <a:schemeClr val="dk1"/>
            </a:solidFill>
            <a:prstDash val="solid"/>
            <a:miter lim="800000"/>
            <a:headEnd type="none" w="sm" len="sm"/>
            <a:tailEnd type="none" w="sm" len="sm"/>
          </a:ln>
        </p:spPr>
      </p:cxnSp>
      <p:cxnSp>
        <p:nvCxnSpPr>
          <p:cNvPr id="142" name="Google Shape;142;p4"/>
          <p:cNvCxnSpPr/>
          <p:nvPr/>
        </p:nvCxnSpPr>
        <p:spPr>
          <a:xfrm rot="10800000" flipH="1">
            <a:off x="9486900" y="1772629"/>
            <a:ext cx="1352550" cy="1256321"/>
          </a:xfrm>
          <a:prstGeom prst="straightConnector1">
            <a:avLst/>
          </a:prstGeom>
          <a:noFill/>
          <a:ln w="9525" cap="flat" cmpd="sng">
            <a:solidFill>
              <a:schemeClr val="dk1"/>
            </a:solidFill>
            <a:prstDash val="solid"/>
            <a:miter lim="800000"/>
            <a:headEnd type="none" w="sm" len="sm"/>
            <a:tailEnd type="none" w="sm" len="sm"/>
          </a:ln>
        </p:spPr>
      </p:cxnSp>
      <p:cxnSp>
        <p:nvCxnSpPr>
          <p:cNvPr id="143" name="Google Shape;143;p4"/>
          <p:cNvCxnSpPr/>
          <p:nvPr/>
        </p:nvCxnSpPr>
        <p:spPr>
          <a:xfrm rot="10800000" flipH="1">
            <a:off x="8672513" y="1772630"/>
            <a:ext cx="2166937" cy="1470633"/>
          </a:xfrm>
          <a:prstGeom prst="straightConnector1">
            <a:avLst/>
          </a:prstGeom>
          <a:noFill/>
          <a:ln w="9525" cap="flat" cmpd="sng">
            <a:solidFill>
              <a:schemeClr val="dk1"/>
            </a:solidFill>
            <a:prstDash val="solid"/>
            <a:miter lim="800000"/>
            <a:headEnd type="none" w="sm" len="sm"/>
            <a:tailEnd type="none" w="sm" len="sm"/>
          </a:ln>
        </p:spPr>
      </p:cxnSp>
      <p:cxnSp>
        <p:nvCxnSpPr>
          <p:cNvPr id="144" name="Google Shape;144;p4"/>
          <p:cNvCxnSpPr/>
          <p:nvPr/>
        </p:nvCxnSpPr>
        <p:spPr>
          <a:xfrm>
            <a:off x="6733388" y="1671638"/>
            <a:ext cx="1124737" cy="1285875"/>
          </a:xfrm>
          <a:prstGeom prst="straightConnector1">
            <a:avLst/>
          </a:prstGeom>
          <a:noFill/>
          <a:ln w="9525" cap="flat" cmpd="sng">
            <a:solidFill>
              <a:schemeClr val="dk1"/>
            </a:solidFill>
            <a:prstDash val="solid"/>
            <a:miter lim="800000"/>
            <a:headEnd type="none" w="sm" len="sm"/>
            <a:tailEnd type="none" w="sm" len="sm"/>
          </a:ln>
        </p:spPr>
      </p:cxnSp>
      <p:grpSp>
        <p:nvGrpSpPr>
          <p:cNvPr id="145" name="Google Shape;145;p4"/>
          <p:cNvGrpSpPr/>
          <p:nvPr/>
        </p:nvGrpSpPr>
        <p:grpSpPr>
          <a:xfrm>
            <a:off x="499125" y="91013"/>
            <a:ext cx="5343525" cy="6039767"/>
            <a:chOff x="514350" y="-7513"/>
            <a:chExt cx="5343525" cy="5923664"/>
          </a:xfrm>
        </p:grpSpPr>
        <p:pic>
          <p:nvPicPr>
            <p:cNvPr id="146" name="Google Shape;146;p4" descr="A close up of a map&#10;&#10;Description automatically generated"/>
            <p:cNvPicPr preferRelativeResize="0"/>
            <p:nvPr/>
          </p:nvPicPr>
          <p:blipFill rotWithShape="1">
            <a:blip r:embed="rId4">
              <a:alphaModFix/>
            </a:blip>
            <a:srcRect/>
            <a:stretch/>
          </p:blipFill>
          <p:spPr>
            <a:xfrm>
              <a:off x="514350" y="-7513"/>
              <a:ext cx="5343525" cy="5817762"/>
            </a:xfrm>
            <a:prstGeom prst="rect">
              <a:avLst/>
            </a:prstGeom>
            <a:noFill/>
            <a:ln>
              <a:noFill/>
            </a:ln>
          </p:spPr>
        </p:pic>
        <p:sp>
          <p:nvSpPr>
            <p:cNvPr id="147" name="Google Shape;147;p4"/>
            <p:cNvSpPr/>
            <p:nvPr/>
          </p:nvSpPr>
          <p:spPr>
            <a:xfrm>
              <a:off x="4229100" y="1214438"/>
              <a:ext cx="959251" cy="12430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4"/>
            <p:cNvSpPr/>
            <p:nvPr/>
          </p:nvSpPr>
          <p:spPr>
            <a:xfrm>
              <a:off x="800100" y="1214438"/>
              <a:ext cx="959251" cy="12430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
            <p:cNvSpPr/>
            <p:nvPr/>
          </p:nvSpPr>
          <p:spPr>
            <a:xfrm rot="5400000">
              <a:off x="808237" y="4815019"/>
              <a:ext cx="959251" cy="12430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p:nvPr/>
        </p:nvSpPr>
        <p:spPr>
          <a:xfrm>
            <a:off x="5347397" y="6281736"/>
            <a:ext cx="57422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 	</a:t>
            </a:r>
            <a:r>
              <a:rPr lang="en-GB" sz="1000">
                <a:solidFill>
                  <a:schemeClr val="dk1"/>
                </a:solidFill>
                <a:latin typeface="Calibri"/>
                <a:ea typeface="Calibri"/>
                <a:cs typeface="Calibri"/>
                <a:sym typeface="Calibri"/>
              </a:rPr>
              <a:t>Patrick J. Lynch, medical illustrator creative commons https://en.wikipedia.org/wiki/Lung</a:t>
            </a:r>
            <a:endParaRPr/>
          </a:p>
        </p:txBody>
      </p:sp>
      <p:pic>
        <p:nvPicPr>
          <p:cNvPr id="155" name="Google Shape;155;p5" descr="A close up of a logo&#10;&#10;Description automatically generated"/>
          <p:cNvPicPr preferRelativeResize="0"/>
          <p:nvPr/>
        </p:nvPicPr>
        <p:blipFill rotWithShape="1">
          <a:blip r:embed="rId3">
            <a:alphaModFix/>
          </a:blip>
          <a:srcRect t="28472"/>
          <a:stretch/>
        </p:blipFill>
        <p:spPr>
          <a:xfrm>
            <a:off x="6733388" y="1400175"/>
            <a:ext cx="4743450" cy="4338636"/>
          </a:xfrm>
          <a:prstGeom prst="rect">
            <a:avLst/>
          </a:prstGeom>
          <a:noFill/>
          <a:ln>
            <a:noFill/>
          </a:ln>
        </p:spPr>
      </p:pic>
      <p:sp>
        <p:nvSpPr>
          <p:cNvPr id="156" name="Google Shape;156;p5"/>
          <p:cNvSpPr/>
          <p:nvPr/>
        </p:nvSpPr>
        <p:spPr>
          <a:xfrm>
            <a:off x="353722" y="6305813"/>
            <a:ext cx="499367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Author Theresa Knott creative commons https://en.wikipedia.org/wiki/Thoracic_diaphragm </a:t>
            </a:r>
            <a:endParaRPr/>
          </a:p>
        </p:txBody>
      </p:sp>
      <p:pic>
        <p:nvPicPr>
          <p:cNvPr id="157" name="Google Shape;157;p5" descr="A close up of a map&#10;&#10;Description automatically generated"/>
          <p:cNvPicPr preferRelativeResize="0"/>
          <p:nvPr/>
        </p:nvPicPr>
        <p:blipFill rotWithShape="1">
          <a:blip r:embed="rId4">
            <a:alphaModFix/>
          </a:blip>
          <a:srcRect/>
          <a:stretch/>
        </p:blipFill>
        <p:spPr>
          <a:xfrm>
            <a:off x="514350" y="-7513"/>
            <a:ext cx="5343525" cy="5817762"/>
          </a:xfrm>
          <a:prstGeom prst="rect">
            <a:avLst/>
          </a:prstGeom>
          <a:noFill/>
          <a:ln>
            <a:noFill/>
          </a:ln>
        </p:spPr>
      </p:pic>
      <p:cxnSp>
        <p:nvCxnSpPr>
          <p:cNvPr id="158" name="Google Shape;158;p5"/>
          <p:cNvCxnSpPr/>
          <p:nvPr/>
        </p:nvCxnSpPr>
        <p:spPr>
          <a:xfrm rot="10800000" flipH="1">
            <a:off x="9286875" y="928688"/>
            <a:ext cx="1185863" cy="942975"/>
          </a:xfrm>
          <a:prstGeom prst="straightConnector1">
            <a:avLst/>
          </a:prstGeom>
          <a:noFill/>
          <a:ln w="9525" cap="flat" cmpd="sng">
            <a:solidFill>
              <a:schemeClr val="dk1"/>
            </a:solidFill>
            <a:prstDash val="solid"/>
            <a:miter lim="800000"/>
            <a:headEnd type="none" w="sm" len="sm"/>
            <a:tailEnd type="none" w="sm" len="sm"/>
          </a:ln>
        </p:spPr>
      </p:cxnSp>
      <p:cxnSp>
        <p:nvCxnSpPr>
          <p:cNvPr id="159" name="Google Shape;159;p5"/>
          <p:cNvCxnSpPr/>
          <p:nvPr/>
        </p:nvCxnSpPr>
        <p:spPr>
          <a:xfrm rot="10800000" flipH="1">
            <a:off x="9486900" y="1772629"/>
            <a:ext cx="1352550" cy="1256321"/>
          </a:xfrm>
          <a:prstGeom prst="straightConnector1">
            <a:avLst/>
          </a:prstGeom>
          <a:noFill/>
          <a:ln w="9525" cap="flat" cmpd="sng">
            <a:solidFill>
              <a:schemeClr val="dk1"/>
            </a:solidFill>
            <a:prstDash val="solid"/>
            <a:miter lim="800000"/>
            <a:headEnd type="none" w="sm" len="sm"/>
            <a:tailEnd type="none" w="sm" len="sm"/>
          </a:ln>
        </p:spPr>
      </p:cxnSp>
      <p:cxnSp>
        <p:nvCxnSpPr>
          <p:cNvPr id="160" name="Google Shape;160;p5"/>
          <p:cNvCxnSpPr/>
          <p:nvPr/>
        </p:nvCxnSpPr>
        <p:spPr>
          <a:xfrm rot="10800000" flipH="1">
            <a:off x="8672513" y="1772630"/>
            <a:ext cx="2166937" cy="1470633"/>
          </a:xfrm>
          <a:prstGeom prst="straightConnector1">
            <a:avLst/>
          </a:prstGeom>
          <a:noFill/>
          <a:ln w="9525" cap="flat" cmpd="sng">
            <a:solidFill>
              <a:schemeClr val="dk1"/>
            </a:solidFill>
            <a:prstDash val="solid"/>
            <a:miter lim="800000"/>
            <a:headEnd type="none" w="sm" len="sm"/>
            <a:tailEnd type="none" w="sm" len="sm"/>
          </a:ln>
        </p:spPr>
      </p:cxnSp>
      <p:cxnSp>
        <p:nvCxnSpPr>
          <p:cNvPr id="161" name="Google Shape;161;p5"/>
          <p:cNvCxnSpPr/>
          <p:nvPr/>
        </p:nvCxnSpPr>
        <p:spPr>
          <a:xfrm>
            <a:off x="6733388" y="1671638"/>
            <a:ext cx="1124737" cy="1285875"/>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p:nvPr/>
        </p:nvSpPr>
        <p:spPr>
          <a:xfrm>
            <a:off x="10568792" y="1238251"/>
            <a:ext cx="1519239" cy="914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i="1">
                <a:solidFill>
                  <a:schemeClr val="dk1"/>
                </a:solidFill>
                <a:latin typeface="Calibri"/>
                <a:ea typeface="Calibri"/>
                <a:cs typeface="Calibri"/>
                <a:sym typeface="Calibri"/>
              </a:rPr>
              <a:t>Bronchi</a:t>
            </a:r>
            <a:endParaRPr/>
          </a:p>
        </p:txBody>
      </p:sp>
      <p:grpSp>
        <p:nvGrpSpPr>
          <p:cNvPr id="167" name="Google Shape;167;p6"/>
          <p:cNvGrpSpPr/>
          <p:nvPr/>
        </p:nvGrpSpPr>
        <p:grpSpPr>
          <a:xfrm>
            <a:off x="5973768" y="364334"/>
            <a:ext cx="5625301" cy="1668277"/>
            <a:chOff x="5973768" y="364334"/>
            <a:chExt cx="5625301" cy="1668277"/>
          </a:xfrm>
        </p:grpSpPr>
        <p:sp>
          <p:nvSpPr>
            <p:cNvPr id="168" name="Google Shape;168;p6"/>
            <p:cNvSpPr/>
            <p:nvPr/>
          </p:nvSpPr>
          <p:spPr>
            <a:xfrm>
              <a:off x="10079830" y="364334"/>
              <a:ext cx="1519239" cy="914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i="1">
                  <a:solidFill>
                    <a:schemeClr val="dk1"/>
                  </a:solidFill>
                  <a:latin typeface="Calibri"/>
                  <a:ea typeface="Calibri"/>
                  <a:cs typeface="Calibri"/>
                  <a:sym typeface="Calibri"/>
                </a:rPr>
                <a:t>Trachea</a:t>
              </a:r>
              <a:endParaRPr/>
            </a:p>
          </p:txBody>
        </p:sp>
        <p:sp>
          <p:nvSpPr>
            <p:cNvPr id="169" name="Google Shape;169;p6"/>
            <p:cNvSpPr/>
            <p:nvPr/>
          </p:nvSpPr>
          <p:spPr>
            <a:xfrm>
              <a:off x="5973768" y="1118211"/>
              <a:ext cx="1519239" cy="9144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i="1">
                  <a:solidFill>
                    <a:schemeClr val="dk1"/>
                  </a:solidFill>
                  <a:latin typeface="Calibri"/>
                  <a:ea typeface="Calibri"/>
                  <a:cs typeface="Calibri"/>
                  <a:sym typeface="Calibri"/>
                </a:rPr>
                <a:t>Bronchioles</a:t>
              </a:r>
              <a:endParaRPr/>
            </a:p>
          </p:txBody>
        </p:sp>
      </p:grpSp>
      <p:sp>
        <p:nvSpPr>
          <p:cNvPr id="170" name="Google Shape;170;p6"/>
          <p:cNvSpPr/>
          <p:nvPr/>
        </p:nvSpPr>
        <p:spPr>
          <a:xfrm>
            <a:off x="5107562" y="6182702"/>
            <a:ext cx="574227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 	</a:t>
            </a:r>
            <a:r>
              <a:rPr lang="en-GB" sz="1000">
                <a:solidFill>
                  <a:schemeClr val="dk1"/>
                </a:solidFill>
                <a:latin typeface="Calibri"/>
                <a:ea typeface="Calibri"/>
                <a:cs typeface="Calibri"/>
                <a:sym typeface="Calibri"/>
              </a:rPr>
              <a:t>Patrick J. Lynch, medical illustrator creative commons https://en.wikipedia.org/wiki/Lung</a:t>
            </a:r>
            <a:endParaRPr/>
          </a:p>
        </p:txBody>
      </p:sp>
      <p:pic>
        <p:nvPicPr>
          <p:cNvPr id="171" name="Google Shape;171;p6" descr="A close up of a logo&#10;&#10;Description automatically generated"/>
          <p:cNvPicPr preferRelativeResize="0"/>
          <p:nvPr/>
        </p:nvPicPr>
        <p:blipFill rotWithShape="1">
          <a:blip r:embed="rId3">
            <a:alphaModFix/>
          </a:blip>
          <a:srcRect t="28472"/>
          <a:stretch/>
        </p:blipFill>
        <p:spPr>
          <a:xfrm>
            <a:off x="6733387" y="1401153"/>
            <a:ext cx="4743450" cy="4338636"/>
          </a:xfrm>
          <a:prstGeom prst="rect">
            <a:avLst/>
          </a:prstGeom>
          <a:noFill/>
          <a:ln>
            <a:noFill/>
          </a:ln>
        </p:spPr>
      </p:pic>
      <p:sp>
        <p:nvSpPr>
          <p:cNvPr id="172" name="Google Shape;172;p6"/>
          <p:cNvSpPr/>
          <p:nvPr/>
        </p:nvSpPr>
        <p:spPr>
          <a:xfrm>
            <a:off x="353722" y="6305813"/>
            <a:ext cx="499367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Author Theresa Knott creative commons https://en.wikipedia.org/wiki/Thoracic_diaphragm </a:t>
            </a:r>
            <a:endParaRPr/>
          </a:p>
        </p:txBody>
      </p:sp>
      <p:pic>
        <p:nvPicPr>
          <p:cNvPr id="173" name="Google Shape;173;p6" descr="A close up of a map&#10;&#10;Description automatically generated"/>
          <p:cNvPicPr preferRelativeResize="0"/>
          <p:nvPr/>
        </p:nvPicPr>
        <p:blipFill rotWithShape="1">
          <a:blip r:embed="rId4">
            <a:alphaModFix/>
          </a:blip>
          <a:srcRect/>
          <a:stretch/>
        </p:blipFill>
        <p:spPr>
          <a:xfrm>
            <a:off x="514350" y="-7513"/>
            <a:ext cx="5343525" cy="5817762"/>
          </a:xfrm>
          <a:prstGeom prst="rect">
            <a:avLst/>
          </a:prstGeom>
          <a:noFill/>
          <a:ln>
            <a:noFill/>
          </a:ln>
        </p:spPr>
      </p:pic>
      <p:grpSp>
        <p:nvGrpSpPr>
          <p:cNvPr id="174" name="Google Shape;174;p6"/>
          <p:cNvGrpSpPr/>
          <p:nvPr/>
        </p:nvGrpSpPr>
        <p:grpSpPr>
          <a:xfrm>
            <a:off x="8672513" y="928688"/>
            <a:ext cx="2166937" cy="2314575"/>
            <a:chOff x="8672513" y="928688"/>
            <a:chExt cx="2166937" cy="2314575"/>
          </a:xfrm>
        </p:grpSpPr>
        <p:cxnSp>
          <p:nvCxnSpPr>
            <p:cNvPr id="175" name="Google Shape;175;p6"/>
            <p:cNvCxnSpPr/>
            <p:nvPr/>
          </p:nvCxnSpPr>
          <p:spPr>
            <a:xfrm rot="10800000" flipH="1">
              <a:off x="9286875" y="928688"/>
              <a:ext cx="1185863" cy="942975"/>
            </a:xfrm>
            <a:prstGeom prst="straightConnector1">
              <a:avLst/>
            </a:prstGeom>
            <a:noFill/>
            <a:ln w="9525" cap="flat" cmpd="sng">
              <a:solidFill>
                <a:schemeClr val="dk1"/>
              </a:solidFill>
              <a:prstDash val="solid"/>
              <a:miter lim="800000"/>
              <a:headEnd type="none" w="sm" len="sm"/>
              <a:tailEnd type="none" w="sm" len="sm"/>
            </a:ln>
          </p:spPr>
        </p:cxnSp>
        <p:cxnSp>
          <p:nvCxnSpPr>
            <p:cNvPr id="176" name="Google Shape;176;p6"/>
            <p:cNvCxnSpPr/>
            <p:nvPr/>
          </p:nvCxnSpPr>
          <p:spPr>
            <a:xfrm rot="10800000" flipH="1">
              <a:off x="9486900" y="1772629"/>
              <a:ext cx="1352550" cy="1256321"/>
            </a:xfrm>
            <a:prstGeom prst="straightConnector1">
              <a:avLst/>
            </a:prstGeom>
            <a:noFill/>
            <a:ln w="9525" cap="flat" cmpd="sng">
              <a:solidFill>
                <a:schemeClr val="dk1"/>
              </a:solidFill>
              <a:prstDash val="solid"/>
              <a:miter lim="800000"/>
              <a:headEnd type="none" w="sm" len="sm"/>
              <a:tailEnd type="none" w="sm" len="sm"/>
            </a:ln>
          </p:spPr>
        </p:cxnSp>
        <p:cxnSp>
          <p:nvCxnSpPr>
            <p:cNvPr id="177" name="Google Shape;177;p6"/>
            <p:cNvCxnSpPr/>
            <p:nvPr/>
          </p:nvCxnSpPr>
          <p:spPr>
            <a:xfrm rot="10800000" flipH="1">
              <a:off x="8672513" y="1772630"/>
              <a:ext cx="2166937" cy="1470633"/>
            </a:xfrm>
            <a:prstGeom prst="straightConnector1">
              <a:avLst/>
            </a:prstGeom>
            <a:noFill/>
            <a:ln w="9525" cap="flat" cmpd="sng">
              <a:solidFill>
                <a:schemeClr val="dk1"/>
              </a:solidFill>
              <a:prstDash val="solid"/>
              <a:miter lim="800000"/>
              <a:headEnd type="none" w="sm" len="sm"/>
              <a:tailEnd type="none" w="sm" len="sm"/>
            </a:ln>
          </p:spPr>
        </p:cxnSp>
      </p:grpSp>
      <p:cxnSp>
        <p:nvCxnSpPr>
          <p:cNvPr id="178" name="Google Shape;178;p6"/>
          <p:cNvCxnSpPr/>
          <p:nvPr/>
        </p:nvCxnSpPr>
        <p:spPr>
          <a:xfrm>
            <a:off x="6733388" y="1671638"/>
            <a:ext cx="1124737" cy="1285875"/>
          </a:xfrm>
          <a:prstGeom prst="straightConnector1">
            <a:avLst/>
          </a:prstGeom>
          <a:noFill/>
          <a:ln w="9525" cap="flat" cmpd="sng">
            <a:solidFill>
              <a:schemeClr val="dk1"/>
            </a:solidFill>
            <a:prstDash val="solid"/>
            <a:miter lim="800000"/>
            <a:headEnd type="none" w="sm" len="sm"/>
            <a:tailEnd type="none" w="sm" len="sm"/>
          </a:ln>
        </p:spPr>
      </p:cxnSp>
      <p:sp>
        <p:nvSpPr>
          <p:cNvPr id="179" name="Google Shape;179;p6"/>
          <p:cNvSpPr/>
          <p:nvPr/>
        </p:nvSpPr>
        <p:spPr>
          <a:xfrm>
            <a:off x="800100" y="1214438"/>
            <a:ext cx="959251" cy="12430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6"/>
          <p:cNvSpPr/>
          <p:nvPr/>
        </p:nvSpPr>
        <p:spPr>
          <a:xfrm>
            <a:off x="952500" y="1366838"/>
            <a:ext cx="959251" cy="1243012"/>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7" descr="A picture containing indoor, photo&#10;&#10;Description automatically generated"/>
          <p:cNvPicPr preferRelativeResize="0"/>
          <p:nvPr/>
        </p:nvPicPr>
        <p:blipFill rotWithShape="1">
          <a:blip r:embed="rId3">
            <a:alphaModFix/>
          </a:blip>
          <a:srcRect/>
          <a:stretch/>
        </p:blipFill>
        <p:spPr>
          <a:xfrm>
            <a:off x="2327450" y="-27600"/>
            <a:ext cx="7038225" cy="6858000"/>
          </a:xfrm>
          <a:prstGeom prst="rect">
            <a:avLst/>
          </a:prstGeom>
          <a:noFill/>
          <a:ln>
            <a:noFill/>
          </a:ln>
        </p:spPr>
      </p:pic>
      <p:sp>
        <p:nvSpPr>
          <p:cNvPr id="186" name="Google Shape;186;p7"/>
          <p:cNvSpPr/>
          <p:nvPr/>
        </p:nvSpPr>
        <p:spPr>
          <a:xfrm>
            <a:off x="7386638" y="255867"/>
            <a:ext cx="4805361" cy="5757006"/>
          </a:xfrm>
          <a:prstGeom prst="roundRect">
            <a:avLst>
              <a:gd name="adj" fmla="val 16667"/>
            </a:avLst>
          </a:prstGeom>
          <a:solidFill>
            <a:srgbClr val="01693F"/>
          </a:solidFill>
          <a:ln w="12700" cap="flat" cmpd="sng">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800">
                <a:solidFill>
                  <a:schemeClr val="lt1"/>
                </a:solidFill>
                <a:latin typeface="Calibri"/>
                <a:ea typeface="Calibri"/>
                <a:cs typeface="Calibri"/>
                <a:sym typeface="Calibri"/>
              </a:rPr>
              <a:t>Watch how the </a:t>
            </a:r>
            <a:r>
              <a:rPr lang="en-GB" sz="2800" b="1">
                <a:solidFill>
                  <a:schemeClr val="lt1"/>
                </a:solidFill>
                <a:latin typeface="Calibri"/>
                <a:ea typeface="Calibri"/>
                <a:cs typeface="Calibri"/>
                <a:sym typeface="Calibri"/>
              </a:rPr>
              <a:t>diaphragm</a:t>
            </a:r>
            <a:r>
              <a:rPr lang="en-GB" sz="2800">
                <a:solidFill>
                  <a:schemeClr val="lt1"/>
                </a:solidFill>
                <a:latin typeface="Calibri"/>
                <a:ea typeface="Calibri"/>
                <a:cs typeface="Calibri"/>
                <a:sym typeface="Calibri"/>
              </a:rPr>
              <a:t> moves during breathing. </a:t>
            </a:r>
            <a:r>
              <a:rPr lang="en-GB" sz="2800" u="sng">
                <a:solidFill>
                  <a:schemeClr val="lt1"/>
                </a:solidFill>
                <a:latin typeface="Calibri"/>
                <a:ea typeface="Calibri"/>
                <a:cs typeface="Calibri"/>
                <a:sym typeface="Calibri"/>
                <a:hlinkClick r:id="rId4"/>
              </a:rPr>
              <a:t>https://upload.wikimedia.org/wikipedia/commons/transcoded/d/dd/Real-time_MRI_-_Thorax.ogv/Real-time_MRI_-_Thorax.ogv.360p.vp9.webm</a:t>
            </a:r>
            <a:endParaRPr sz="2800">
              <a:solidFill>
                <a:schemeClr val="lt1"/>
              </a:solidFill>
              <a:latin typeface="Calibri"/>
              <a:ea typeface="Calibri"/>
              <a:cs typeface="Calibri"/>
              <a:sym typeface="Calibri"/>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p:txBody>
      </p:sp>
      <p:sp>
        <p:nvSpPr>
          <p:cNvPr id="187" name="Google Shape;187;p7"/>
          <p:cNvSpPr/>
          <p:nvPr/>
        </p:nvSpPr>
        <p:spPr>
          <a:xfrm>
            <a:off x="443662" y="6347054"/>
            <a:ext cx="689011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Author Biomedizinische NMR Forschgs GmbH source </a:t>
            </a:r>
            <a:r>
              <a:rPr lang="en-GB" sz="1000" u="sng">
                <a:solidFill>
                  <a:schemeClr val="dk1"/>
                </a:solidFill>
                <a:latin typeface="Calibri"/>
                <a:ea typeface="Calibri"/>
                <a:cs typeface="Calibri"/>
                <a:sym typeface="Calibri"/>
                <a:hlinkClick r:id="rId5"/>
              </a:rPr>
              <a:t>http://www.biomednmr.mpg.de/</a:t>
            </a:r>
            <a:r>
              <a:rPr lang="en-GB" sz="10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GB" sz="1000">
                <a:solidFill>
                  <a:schemeClr val="dk1"/>
                </a:solidFill>
                <a:latin typeface="Calibri"/>
                <a:ea typeface="Calibri"/>
                <a:cs typeface="Calibri"/>
                <a:sym typeface="Calibri"/>
              </a:rPr>
              <a:t>creative commons https://en.wikipedia.org/wiki/Thoracic_diaphragm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8"/>
          <p:cNvPicPr preferRelativeResize="0"/>
          <p:nvPr/>
        </p:nvPicPr>
        <p:blipFill rotWithShape="1">
          <a:blip r:embed="rId3">
            <a:alphaModFix/>
          </a:blip>
          <a:srcRect t="6714" b="20704"/>
          <a:stretch/>
        </p:blipFill>
        <p:spPr>
          <a:xfrm>
            <a:off x="20" y="10"/>
            <a:ext cx="12191980" cy="6857990"/>
          </a:xfrm>
          <a:prstGeom prst="rect">
            <a:avLst/>
          </a:prstGeom>
          <a:noFill/>
          <a:ln>
            <a:noFill/>
          </a:ln>
        </p:spPr>
      </p:pic>
      <p:pic>
        <p:nvPicPr>
          <p:cNvPr id="193" name="Google Shape;193;p8"/>
          <p:cNvPicPr preferRelativeResize="0"/>
          <p:nvPr/>
        </p:nvPicPr>
        <p:blipFill rotWithShape="1">
          <a:blip r:embed="rId4">
            <a:alphaModFix/>
          </a:blip>
          <a:srcRect/>
          <a:stretch/>
        </p:blipFill>
        <p:spPr>
          <a:xfrm>
            <a:off x="2447767" y="6577550"/>
            <a:ext cx="11071296" cy="280440"/>
          </a:xfrm>
          <a:prstGeom prst="rect">
            <a:avLst/>
          </a:prstGeom>
          <a:noFill/>
          <a:ln>
            <a:noFill/>
          </a:ln>
        </p:spPr>
      </p:pic>
      <p:grpSp>
        <p:nvGrpSpPr>
          <p:cNvPr id="194" name="Google Shape;194;p8"/>
          <p:cNvGrpSpPr/>
          <p:nvPr/>
        </p:nvGrpSpPr>
        <p:grpSpPr>
          <a:xfrm>
            <a:off x="628650" y="1939939"/>
            <a:ext cx="11156078" cy="3589324"/>
            <a:chOff x="628650" y="1939939"/>
            <a:chExt cx="11156078" cy="3589324"/>
          </a:xfrm>
        </p:grpSpPr>
        <p:cxnSp>
          <p:nvCxnSpPr>
            <p:cNvPr id="195" name="Google Shape;195;p8"/>
            <p:cNvCxnSpPr/>
            <p:nvPr/>
          </p:nvCxnSpPr>
          <p:spPr>
            <a:xfrm>
              <a:off x="1742772" y="2831580"/>
              <a:ext cx="557516" cy="2697683"/>
            </a:xfrm>
            <a:prstGeom prst="straightConnector1">
              <a:avLst/>
            </a:prstGeom>
            <a:noFill/>
            <a:ln w="19050" cap="flat" cmpd="sng">
              <a:solidFill>
                <a:schemeClr val="dk1"/>
              </a:solidFill>
              <a:prstDash val="solid"/>
              <a:miter lim="800000"/>
              <a:headEnd type="none" w="sm" len="sm"/>
              <a:tailEnd type="none" w="sm" len="sm"/>
            </a:ln>
          </p:spPr>
        </p:cxnSp>
        <p:cxnSp>
          <p:nvCxnSpPr>
            <p:cNvPr id="196" name="Google Shape;196;p8"/>
            <p:cNvCxnSpPr/>
            <p:nvPr/>
          </p:nvCxnSpPr>
          <p:spPr>
            <a:xfrm>
              <a:off x="1742772" y="2831570"/>
              <a:ext cx="922709" cy="897468"/>
            </a:xfrm>
            <a:prstGeom prst="straightConnector1">
              <a:avLst/>
            </a:prstGeom>
            <a:noFill/>
            <a:ln w="19050" cap="flat" cmpd="sng">
              <a:solidFill>
                <a:schemeClr val="dk1"/>
              </a:solidFill>
              <a:prstDash val="solid"/>
              <a:miter lim="800000"/>
              <a:headEnd type="none" w="sm" len="sm"/>
              <a:tailEnd type="none" w="sm" len="sm"/>
            </a:ln>
          </p:spPr>
        </p:cxnSp>
        <p:cxnSp>
          <p:nvCxnSpPr>
            <p:cNvPr id="197" name="Google Shape;197;p8"/>
            <p:cNvCxnSpPr/>
            <p:nvPr/>
          </p:nvCxnSpPr>
          <p:spPr>
            <a:xfrm>
              <a:off x="10170470" y="1939939"/>
              <a:ext cx="557516" cy="2697683"/>
            </a:xfrm>
            <a:prstGeom prst="straightConnector1">
              <a:avLst/>
            </a:prstGeom>
            <a:noFill/>
            <a:ln w="19050" cap="flat" cmpd="sng">
              <a:solidFill>
                <a:schemeClr val="dk1"/>
              </a:solidFill>
              <a:prstDash val="solid"/>
              <a:miter lim="800000"/>
              <a:headEnd type="none" w="sm" len="sm"/>
              <a:tailEnd type="none" w="sm" len="sm"/>
            </a:ln>
          </p:spPr>
        </p:cxnSp>
        <p:sp>
          <p:nvSpPr>
            <p:cNvPr id="198" name="Google Shape;198;p8"/>
            <p:cNvSpPr txBox="1"/>
            <p:nvPr/>
          </p:nvSpPr>
          <p:spPr>
            <a:xfrm>
              <a:off x="628650" y="2320832"/>
              <a:ext cx="252953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Air sacs (alveoli)</a:t>
              </a:r>
              <a:endParaRPr/>
            </a:p>
          </p:txBody>
        </p:sp>
        <p:sp>
          <p:nvSpPr>
            <p:cNvPr id="199" name="Google Shape;199;p8"/>
            <p:cNvSpPr txBox="1"/>
            <p:nvPr/>
          </p:nvSpPr>
          <p:spPr>
            <a:xfrm>
              <a:off x="10034890" y="4630074"/>
              <a:ext cx="174983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Bronchiole</a:t>
              </a:r>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1033</Words>
  <Application>Microsoft Office PowerPoint</Application>
  <PresentationFormat>Widescreen</PresentationFormat>
  <Paragraphs>76</Paragraphs>
  <Slides>23</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KS3 </vt:lpstr>
      <vt:lpstr>PowerPoint Presentation</vt:lpstr>
      <vt:lpstr>PowerPoint Presentation</vt:lpstr>
      <vt:lpstr>A Right to Health.</vt:lpstr>
      <vt:lpstr>PowerPoint Presentation</vt:lpstr>
      <vt:lpstr>PowerPoint Presentation</vt:lpstr>
      <vt:lpstr>PowerPoint Presentation</vt:lpstr>
      <vt:lpstr>PowerPoint Presentation</vt:lpstr>
      <vt:lpstr>PowerPoint Presentation</vt:lpstr>
      <vt:lpstr>PowerPoint Presentation</vt:lpstr>
      <vt:lpstr>Did you know….Asthma is the most common chronic disease amongst children.</vt:lpstr>
      <vt:lpstr>Asthma is the most common chronic disease amongst children.</vt:lpstr>
      <vt:lpstr>PowerPoint Presentation</vt:lpstr>
      <vt:lpstr>Let's find out what can be done across the world to make sure everyone can breathe freely.</vt:lpstr>
      <vt:lpstr>Treating asthma across the world.</vt:lpstr>
      <vt:lpstr>but its not good news everywhere…  </vt:lpstr>
      <vt:lpstr>Yes lets!</vt:lpstr>
      <vt:lpstr>Preventing asthma across the world.</vt:lpstr>
      <vt:lpstr>What would a world look like where everyone could breathe freely?</vt:lpstr>
      <vt:lpstr>What do we need to do to prevent and treat asthma? </vt:lpstr>
      <vt:lpstr> Improve human health and improve the health of the planet.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KS3 </dc:title>
  <dc:creator>Laura Smith</dc:creator>
  <cp:lastModifiedBy>Hannah Langdana</cp:lastModifiedBy>
  <cp:revision>1</cp:revision>
  <dcterms:created xsi:type="dcterms:W3CDTF">2019-05-28T10:28:34Z</dcterms:created>
  <dcterms:modified xsi:type="dcterms:W3CDTF">2020-06-11T11:16:12Z</dcterms:modified>
</cp:coreProperties>
</file>