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82" r:id="rId4"/>
    <p:sldId id="284"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3" r:id="rId25"/>
    <p:sldId id="281"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gbNAppRnqvBQh5DVm3P8mpbZKa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de/photos/d%C3%BCnen-d%C3%BCnenlandschaft-strand-403382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hutterstock.com/image-photo/plastic-bottle-ocean-sea-water-1101428288?irgwc=1&amp;utm_medium=Affiliate&amp;utm_campaign=Pixabay+GmbH&amp;utm_source=44814&amp;utm_term=https%3A%2F%2Fpixabay.com%2Fde%2Fimages%2Fsearch%2Fplastic%2520bottle%2520ocean%2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de/photos/fischer-fischerei-meer-asien-298361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de/photos/wasser-tropfen-waschbecken-dunkel-21973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de/photos/kopfh%C3%B6rer-h%C3%B6ren-musik-lautsprecher-186861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ndex.php?curid=6785099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e8293b447_0_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7e8293b44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https://pixabay.com/de/photos/verschmutzung-papierkorb-m%C3%BCll-ozean-4855500/</a:t>
            </a:r>
            <a:endParaRPr/>
          </a:p>
        </p:txBody>
      </p:sp>
      <p:sp>
        <p:nvSpPr>
          <p:cNvPr id="87" name="Google Shape;87;g7e8293b447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Split the class into 4 groups and give each student no 1 , 2 , 3 or 4 and then come back as a group to discuss the main points and make notes / take down any key vocabulary.</a:t>
            </a:r>
            <a:br>
              <a:rPr lang="en-US"/>
            </a:br>
            <a:endParaRPr/>
          </a:p>
          <a:p>
            <a:pPr marL="0" lvl="0" indent="0" algn="l" rtl="0">
              <a:lnSpc>
                <a:spcPct val="100000"/>
              </a:lnSpc>
              <a:spcBef>
                <a:spcPts val="0"/>
              </a:spcBef>
              <a:spcAft>
                <a:spcPts val="0"/>
              </a:spcAft>
              <a:buSzPts val="1400"/>
              <a:buNone/>
            </a:pPr>
            <a:r>
              <a:rPr lang="en-US" u="sng">
                <a:solidFill>
                  <a:schemeClr val="hlink"/>
                </a:solidFill>
                <a:hlinkClick r:id="rId3"/>
              </a:rPr>
              <a:t>https://pixabay.com/de/photos/d%C3%BCnen-d%C3%BCnenlandschaft-strand-4033821/</a:t>
            </a:r>
            <a:r>
              <a:rPr lang="en-US"/>
              <a:t> </a:t>
            </a:r>
            <a:endParaRPr/>
          </a:p>
        </p:txBody>
      </p:sp>
      <p:sp>
        <p:nvSpPr>
          <p:cNvPr id="158" name="Google Shape;1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https://www.shutterstock.com/image-photo/plastic-bottle-ocean-sea-water-1101428288?irgwc=1&amp;utm_medium=Affiliate&amp;utm_campaign=Pixabay+GmbH&amp;utm_source=44814&amp;utm_term=https%3A%2F%2Fpixabay.com%2Fde%2Fimages%2Fsearch%2Fplastic%2520bottle%2520ocean%2F</a:t>
            </a:r>
            <a:r>
              <a:rPr lang="en-US"/>
              <a:t> </a:t>
            </a:r>
            <a:endParaRPr/>
          </a:p>
        </p:txBody>
      </p:sp>
      <p:sp>
        <p:nvSpPr>
          <p:cNvPr id="166" name="Google Shape;16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https://pixabay.com/de/photos/fischer-fischerei-meer-asien-2983615/</a:t>
            </a:r>
            <a:r>
              <a:rPr lang="en-US"/>
              <a:t> </a:t>
            </a:r>
            <a:endParaRPr/>
          </a:p>
        </p:txBody>
      </p:sp>
      <p:sp>
        <p:nvSpPr>
          <p:cNvPr id="174" name="Google Shape;17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https://pixabay.com/de/photos/wasser-tropfen-waschbecken-dunkel-219733/</a:t>
            </a:r>
            <a:r>
              <a:rPr lang="en-US"/>
              <a:t> </a:t>
            </a:r>
            <a:endParaRPr/>
          </a:p>
        </p:txBody>
      </p:sp>
      <p:sp>
        <p:nvSpPr>
          <p:cNvPr id="182" name="Google Shape;18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Listening activity – please find audio file also in the resource section on our website.  </a:t>
            </a:r>
            <a:endParaRPr dirty="0"/>
          </a:p>
          <a:p>
            <a:pPr marL="0" lvl="0" indent="0" algn="l" rtl="0">
              <a:lnSpc>
                <a:spcPct val="100000"/>
              </a:lnSpc>
              <a:spcBef>
                <a:spcPts val="0"/>
              </a:spcBef>
              <a:spcAft>
                <a:spcPts val="0"/>
              </a:spcAft>
              <a:buSzPts val="1400"/>
              <a:buNone/>
            </a:pPr>
            <a:r>
              <a:rPr lang="en-US" u="sng" dirty="0">
                <a:solidFill>
                  <a:schemeClr val="hlink"/>
                </a:solidFill>
                <a:hlinkClick r:id="rId3"/>
              </a:rPr>
              <a:t>https://pixabay.com/de/photos/kopfh%C3%B6rer-h%C3%B6ren-musik-lautsprecher-1868612/</a:t>
            </a:r>
            <a:r>
              <a:rPr lang="en-US" dirty="0"/>
              <a:t> </a:t>
            </a:r>
            <a:endParaRPr dirty="0"/>
          </a:p>
        </p:txBody>
      </p:sp>
      <p:sp>
        <p:nvSpPr>
          <p:cNvPr id="229" name="Google Shape;22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Reading activity </a:t>
            </a:r>
            <a:endParaRPr/>
          </a:p>
        </p:txBody>
      </p:sp>
      <p:sp>
        <p:nvSpPr>
          <p:cNvPr id="237" name="Google Shape;23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f495bdc3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f495bdc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6f495bdc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e8293b447_0_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7e8293b44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f495bdc35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f495bdc35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6f495bdc35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created in Canva from Ocean Conservancy 2017 statistics: https://oceanconservancy.org/news/top-ten-items/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872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By Zephyrschord - Own work, CC BY-SA 4.0, </a:t>
            </a:r>
            <a:r>
              <a:rPr lang="en-US" u="sng">
                <a:solidFill>
                  <a:schemeClr val="hlink"/>
                </a:solidFill>
                <a:hlinkClick r:id="rId3"/>
              </a:rPr>
              <a:t>https://commons.wikimedia.org/w/index.php?curid=67850993</a:t>
            </a:r>
            <a:r>
              <a:rPr lang="en-US"/>
              <a:t> </a:t>
            </a:r>
            <a:endParaRPr/>
          </a:p>
        </p:txBody>
      </p:sp>
      <p:sp>
        <p:nvSpPr>
          <p:cNvPr id="115" name="Google Shape;1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Pupils use dictionaries to resume the text and draw out the main points </a:t>
            </a:r>
            <a:endParaRPr/>
          </a:p>
        </p:txBody>
      </p:sp>
      <p:sp>
        <p:nvSpPr>
          <p:cNvPr id="136" name="Google Shape;1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xisciences.com/plage/l-une-des-plages-les-plus-polluees-au-monde-se-metamorphose-grace-a-une-fantastique-initiative_art39593.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francetv.fr/matiere/developpement-durable/ce1/video/comment-protege-t-on-la-vie-dans-les-ocean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rtc.be/video/info/un-ocean-de-plastique-c-est-mer-dique-_1502014_325.html?fbclid=IwAR1wQ2j3H83vlGu2j7PT0wibBO0byv7aT3_lrkQaDGaeIpWjUz547t9Mxf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zerowastenear.me/"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utura-sciences.com/planete/dossiers/pollution-dechets-plastique-mer-septieme-continent-1898/page/3/"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_BMO8T9e_L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g7e8293b447_0_81"/>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90" name="Google Shape;90;g7e8293b447_0_81"/>
          <p:cNvSpPr txBox="1"/>
          <p:nvPr/>
        </p:nvSpPr>
        <p:spPr>
          <a:xfrm>
            <a:off x="3763000" y="5366150"/>
            <a:ext cx="5321700" cy="135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00527D"/>
                </a:solidFill>
                <a:latin typeface="Calibri"/>
                <a:ea typeface="Calibri"/>
                <a:cs typeface="Calibri"/>
                <a:sym typeface="Calibri"/>
              </a:rPr>
              <a:t>Vie Aquatique</a:t>
            </a:r>
            <a:endParaRPr sz="5400" b="1" i="0" u="none" strike="noStrike" cap="none">
              <a:solidFill>
                <a:srgbClr val="0052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p:nvPr/>
        </p:nvSpPr>
        <p:spPr>
          <a:xfrm>
            <a:off x="467600" y="1246900"/>
            <a:ext cx="8229600" cy="3540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1 Protéger la végétation</a:t>
            </a:r>
            <a:endParaRPr b="1">
              <a:solidFill>
                <a:srgbClr val="00527D"/>
              </a:solidFill>
            </a:endParaRPr>
          </a:p>
        </p:txBody>
      </p:sp>
      <p:sp>
        <p:nvSpPr>
          <p:cNvPr id="162" name="Google Shape;162;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	Quand tu cours dans les dunes, près d’une plage, il ne faut pas abîmer la végétation car elle retient le sable.</a:t>
            </a:r>
            <a:endParaRPr/>
          </a:p>
        </p:txBody>
      </p:sp>
      <p:pic>
        <p:nvPicPr>
          <p:cNvPr id="163" name="Google Shape;163;p25"/>
          <p:cNvPicPr preferRelativeResize="0"/>
          <p:nvPr/>
        </p:nvPicPr>
        <p:blipFill rotWithShape="1">
          <a:blip r:embed="rId3">
            <a:alphaModFix/>
          </a:blip>
          <a:srcRect/>
          <a:stretch/>
        </p:blipFill>
        <p:spPr>
          <a:xfrm>
            <a:off x="2538349" y="3429000"/>
            <a:ext cx="4433900" cy="2950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p:nvPr/>
        </p:nvSpPr>
        <p:spPr>
          <a:xfrm>
            <a:off x="189275" y="924050"/>
            <a:ext cx="8784000" cy="5054400"/>
          </a:xfrm>
          <a:prstGeom prst="roundRect">
            <a:avLst>
              <a:gd name="adj" fmla="val 1255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6"/>
          <p:cNvSpPr txBox="1">
            <a:spLocks noGrp="1"/>
          </p:cNvSpPr>
          <p:nvPr>
            <p:ph type="title"/>
          </p:nvPr>
        </p:nvSpPr>
        <p:spPr>
          <a:xfrm>
            <a:off x="499800" y="5638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2 Ne jette rien à la mer</a:t>
            </a:r>
            <a:endParaRPr b="1">
              <a:solidFill>
                <a:srgbClr val="00527D"/>
              </a:solidFill>
            </a:endParaRPr>
          </a:p>
        </p:txBody>
      </p:sp>
      <p:sp>
        <p:nvSpPr>
          <p:cNvPr id="170" name="Google Shape;170;p26"/>
          <p:cNvSpPr txBox="1">
            <a:spLocks noGrp="1"/>
          </p:cNvSpPr>
          <p:nvPr>
            <p:ph type="body" idx="1"/>
          </p:nvPr>
        </p:nvSpPr>
        <p:spPr>
          <a:xfrm>
            <a:off x="256050" y="1091050"/>
            <a:ext cx="8717100" cy="423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2960" dirty="0"/>
              <a:t>Si </a:t>
            </a:r>
            <a:r>
              <a:rPr lang="en-US" sz="2960" dirty="0" err="1"/>
              <a:t>tu</a:t>
            </a:r>
            <a:r>
              <a:rPr lang="en-US" sz="2960" dirty="0"/>
              <a:t> laisses des </a:t>
            </a:r>
            <a:r>
              <a:rPr lang="en-US" sz="2960" dirty="0" err="1"/>
              <a:t>déchets</a:t>
            </a:r>
            <a:r>
              <a:rPr lang="en-US" sz="2960" dirty="0"/>
              <a:t> sur la </a:t>
            </a:r>
            <a:r>
              <a:rPr lang="en-US" sz="2960" dirty="0" err="1"/>
              <a:t>plage</a:t>
            </a:r>
            <a:r>
              <a:rPr lang="en-US" sz="2960" dirty="0"/>
              <a:t>, </a:t>
            </a:r>
            <a:r>
              <a:rPr lang="en-US" sz="2960" dirty="0" err="1"/>
              <a:t>cela</a:t>
            </a:r>
            <a:r>
              <a:rPr lang="en-US" sz="2960" dirty="0"/>
              <a:t> menace les </a:t>
            </a:r>
            <a:r>
              <a:rPr lang="en-US" sz="2960" dirty="0" err="1"/>
              <a:t>animaux</a:t>
            </a:r>
            <a:r>
              <a:rPr lang="en-US" sz="2960" dirty="0"/>
              <a:t> qui y </a:t>
            </a:r>
            <a:r>
              <a:rPr lang="en-US" sz="2960" dirty="0" err="1"/>
              <a:t>vivent</a:t>
            </a:r>
            <a:r>
              <a:rPr lang="en-US" sz="2960" dirty="0"/>
              <a:t>.  </a:t>
            </a:r>
            <a:r>
              <a:rPr lang="en-US" sz="2960" dirty="0" err="1"/>
              <a:t>C’est</a:t>
            </a:r>
            <a:r>
              <a:rPr lang="en-US" sz="2960" dirty="0"/>
              <a:t> pour </a:t>
            </a:r>
            <a:r>
              <a:rPr lang="en-US" sz="2960" dirty="0" err="1"/>
              <a:t>ça</a:t>
            </a:r>
            <a:r>
              <a:rPr lang="en-US" sz="2960" dirty="0"/>
              <a:t> </a:t>
            </a:r>
            <a:r>
              <a:rPr lang="en-US" sz="2960" dirty="0" err="1"/>
              <a:t>qu’il</a:t>
            </a:r>
            <a:r>
              <a:rPr lang="en-US" sz="2960" dirty="0"/>
              <a:t> faut </a:t>
            </a:r>
            <a:r>
              <a:rPr lang="en-US" sz="2960" dirty="0" err="1"/>
              <a:t>garder</a:t>
            </a:r>
            <a:r>
              <a:rPr lang="en-US" sz="2960" dirty="0"/>
              <a:t> la </a:t>
            </a:r>
            <a:r>
              <a:rPr lang="en-US" sz="2960" dirty="0" err="1"/>
              <a:t>plage</a:t>
            </a:r>
            <a:r>
              <a:rPr lang="en-US" sz="2960" dirty="0"/>
              <a:t> </a:t>
            </a:r>
            <a:r>
              <a:rPr lang="en-US" sz="2960" dirty="0" err="1"/>
              <a:t>propre</a:t>
            </a:r>
            <a:r>
              <a:rPr lang="en-US" sz="2960" dirty="0"/>
              <a:t>. Les sacs </a:t>
            </a:r>
            <a:r>
              <a:rPr lang="en-US" sz="2960" dirty="0" err="1"/>
              <a:t>en</a:t>
            </a:r>
            <a:r>
              <a:rPr lang="en-US" sz="2960" dirty="0"/>
              <a:t> </a:t>
            </a:r>
            <a:r>
              <a:rPr lang="en-US" sz="2960" dirty="0" err="1"/>
              <a:t>plastiques</a:t>
            </a:r>
            <a:r>
              <a:rPr lang="en-US" sz="2960" dirty="0"/>
              <a:t> </a:t>
            </a:r>
            <a:r>
              <a:rPr lang="en-US" sz="2960" dirty="0" err="1"/>
              <a:t>abondonnés</a:t>
            </a:r>
            <a:r>
              <a:rPr lang="en-US" sz="2960" dirty="0"/>
              <a:t> </a:t>
            </a:r>
            <a:r>
              <a:rPr lang="en-US" sz="2960" dirty="0" err="1"/>
              <a:t>peuvent</a:t>
            </a:r>
            <a:r>
              <a:rPr lang="en-US" sz="2960" dirty="0"/>
              <a:t> </a:t>
            </a:r>
            <a:r>
              <a:rPr lang="en-US" sz="2960" dirty="0" err="1"/>
              <a:t>étouffer</a:t>
            </a:r>
            <a:r>
              <a:rPr lang="en-US" sz="2960" dirty="0"/>
              <a:t> les </a:t>
            </a:r>
            <a:r>
              <a:rPr lang="en-US" sz="2960" dirty="0" err="1"/>
              <a:t>poissons</a:t>
            </a:r>
            <a:r>
              <a:rPr lang="en-US" sz="2960" dirty="0"/>
              <a:t> et les </a:t>
            </a:r>
            <a:r>
              <a:rPr lang="en-US" sz="2960" dirty="0" err="1"/>
              <a:t>tortues</a:t>
            </a:r>
            <a:r>
              <a:rPr lang="en-US" sz="2960" dirty="0"/>
              <a:t> qui les </a:t>
            </a:r>
            <a:r>
              <a:rPr lang="en-US" sz="2960" dirty="0" err="1"/>
              <a:t>confondent</a:t>
            </a:r>
            <a:r>
              <a:rPr lang="en-US" sz="2960" dirty="0"/>
              <a:t> avec la </a:t>
            </a:r>
            <a:r>
              <a:rPr lang="en-US" sz="2960" dirty="0" err="1"/>
              <a:t>nourriture</a:t>
            </a:r>
            <a:r>
              <a:rPr lang="en-US" sz="2960" dirty="0"/>
              <a:t>. </a:t>
            </a:r>
            <a:endParaRPr dirty="0"/>
          </a:p>
          <a:p>
            <a:pPr marL="0" lvl="0" indent="0" algn="l" rtl="0">
              <a:lnSpc>
                <a:spcPct val="100000"/>
              </a:lnSpc>
              <a:spcBef>
                <a:spcPts val="592"/>
              </a:spcBef>
              <a:spcAft>
                <a:spcPts val="0"/>
              </a:spcAft>
              <a:buSzPts val="1800"/>
              <a:buNone/>
            </a:pPr>
            <a:r>
              <a:rPr lang="en-US" sz="2960" dirty="0"/>
              <a:t>Ne </a:t>
            </a:r>
            <a:r>
              <a:rPr lang="en-US" sz="2960" dirty="0" err="1"/>
              <a:t>jette</a:t>
            </a:r>
            <a:r>
              <a:rPr lang="en-US" sz="2960" dirty="0"/>
              <a:t> </a:t>
            </a:r>
            <a:r>
              <a:rPr lang="en-US" sz="2960" dirty="0" err="1"/>
              <a:t>rien</a:t>
            </a:r>
            <a:r>
              <a:rPr lang="en-US" sz="2960" dirty="0"/>
              <a:t> à la </a:t>
            </a:r>
            <a:r>
              <a:rPr lang="en-US" sz="2960" dirty="0" err="1"/>
              <a:t>mer</a:t>
            </a:r>
            <a:r>
              <a:rPr lang="en-US" sz="2960" dirty="0"/>
              <a:t>: </a:t>
            </a:r>
            <a:r>
              <a:rPr lang="en-US" sz="2960" dirty="0" err="1"/>
              <a:t>emporte</a:t>
            </a:r>
            <a:r>
              <a:rPr lang="en-US" sz="2960" dirty="0"/>
              <a:t> un sac et </a:t>
            </a:r>
            <a:r>
              <a:rPr lang="en-US" sz="2960" dirty="0" err="1"/>
              <a:t>dépose</a:t>
            </a:r>
            <a:r>
              <a:rPr lang="en-US" sz="2960" dirty="0"/>
              <a:t> </a:t>
            </a:r>
            <a:r>
              <a:rPr lang="en-US" sz="2960" dirty="0" err="1"/>
              <a:t>tes</a:t>
            </a:r>
            <a:r>
              <a:rPr lang="en-US" sz="2960" dirty="0"/>
              <a:t> </a:t>
            </a:r>
            <a:r>
              <a:rPr lang="en-US" sz="2960" dirty="0" err="1"/>
              <a:t>déchets</a:t>
            </a:r>
            <a:r>
              <a:rPr lang="en-US" sz="2960" dirty="0"/>
              <a:t> (</a:t>
            </a:r>
            <a:r>
              <a:rPr lang="en-US" sz="2960" dirty="0" err="1"/>
              <a:t>tes</a:t>
            </a:r>
            <a:r>
              <a:rPr lang="en-US" sz="2960" dirty="0"/>
              <a:t> </a:t>
            </a:r>
            <a:r>
              <a:rPr lang="en-US" sz="2960" dirty="0" err="1"/>
              <a:t>bouteilles</a:t>
            </a:r>
            <a:r>
              <a:rPr lang="en-US" sz="2960" dirty="0"/>
              <a:t> vides et </a:t>
            </a:r>
            <a:r>
              <a:rPr lang="en-US" sz="2960" dirty="0" err="1"/>
              <a:t>tous</a:t>
            </a:r>
            <a:r>
              <a:rPr lang="en-US" sz="2960" dirty="0"/>
              <a:t> </a:t>
            </a:r>
            <a:r>
              <a:rPr lang="en-US" sz="2960" dirty="0" err="1"/>
              <a:t>tes</a:t>
            </a:r>
            <a:r>
              <a:rPr lang="en-US" sz="2960" dirty="0"/>
              <a:t> papiers </a:t>
            </a:r>
            <a:r>
              <a:rPr lang="en-US" sz="2960" dirty="0" err="1"/>
              <a:t>d’emballage</a:t>
            </a:r>
            <a:r>
              <a:rPr lang="en-US" sz="2960" dirty="0"/>
              <a:t>) dans </a:t>
            </a:r>
            <a:r>
              <a:rPr lang="en-US" sz="2960" dirty="0" err="1"/>
              <a:t>une</a:t>
            </a:r>
            <a:r>
              <a:rPr lang="en-US" sz="2960" dirty="0"/>
              <a:t> </a:t>
            </a:r>
            <a:r>
              <a:rPr lang="en-US" sz="2960" dirty="0" err="1"/>
              <a:t>poubelle</a:t>
            </a:r>
            <a:r>
              <a:rPr lang="en-US" sz="2960" dirty="0"/>
              <a:t> </a:t>
            </a:r>
            <a:r>
              <a:rPr lang="en-US" sz="2960" dirty="0" err="1"/>
              <a:t>quand</a:t>
            </a:r>
            <a:r>
              <a:rPr lang="en-US" sz="2960" dirty="0"/>
              <a:t> </a:t>
            </a:r>
            <a:r>
              <a:rPr lang="en-US" sz="2960" dirty="0" err="1"/>
              <a:t>tu</a:t>
            </a:r>
            <a:r>
              <a:rPr lang="en-US" sz="2960" dirty="0"/>
              <a:t> </a:t>
            </a:r>
            <a:r>
              <a:rPr lang="en-US" sz="2960" dirty="0" err="1"/>
              <a:t>reviens</a:t>
            </a:r>
            <a:r>
              <a:rPr lang="en-US" sz="2960" dirty="0"/>
              <a:t> chez </a:t>
            </a:r>
            <a:r>
              <a:rPr lang="en-US" sz="2960" dirty="0" err="1"/>
              <a:t>toi</a:t>
            </a:r>
            <a:r>
              <a:rPr lang="en-US" sz="2960" dirty="0"/>
              <a:t>. </a:t>
            </a:r>
            <a:endParaRPr dirty="0"/>
          </a:p>
          <a:p>
            <a:pPr marL="342900" lvl="0" indent="-154940" algn="l" rtl="0">
              <a:lnSpc>
                <a:spcPct val="100000"/>
              </a:lnSpc>
              <a:spcBef>
                <a:spcPts val="592"/>
              </a:spcBef>
              <a:spcAft>
                <a:spcPts val="0"/>
              </a:spcAft>
              <a:buClr>
                <a:schemeClr val="dk1"/>
              </a:buClr>
              <a:buSzPts val="2960"/>
              <a:buNone/>
            </a:pPr>
            <a:endParaRPr sz="2960" dirty="0"/>
          </a:p>
        </p:txBody>
      </p:sp>
      <p:pic>
        <p:nvPicPr>
          <p:cNvPr id="171" name="Google Shape;171;p26"/>
          <p:cNvPicPr preferRelativeResize="0"/>
          <p:nvPr/>
        </p:nvPicPr>
        <p:blipFill rotWithShape="1">
          <a:blip r:embed="rId3">
            <a:alphaModFix/>
          </a:blip>
          <a:srcRect b="7543"/>
          <a:stretch/>
        </p:blipFill>
        <p:spPr>
          <a:xfrm>
            <a:off x="2917000" y="4819500"/>
            <a:ext cx="3138475" cy="1825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p:nvPr/>
        </p:nvSpPr>
        <p:spPr>
          <a:xfrm>
            <a:off x="233800" y="912175"/>
            <a:ext cx="8672400" cy="4497900"/>
          </a:xfrm>
          <a:prstGeom prst="roundRect">
            <a:avLst>
              <a:gd name="adj" fmla="val 13118"/>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7"/>
          <p:cNvSpPr txBox="1">
            <a:spLocks noGrp="1"/>
          </p:cNvSpPr>
          <p:nvPr>
            <p:ph type="title"/>
          </p:nvPr>
        </p:nvSpPr>
        <p:spPr>
          <a:xfrm>
            <a:off x="59250" y="-1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3 Attention quand tu pêches sur la plage</a:t>
            </a:r>
            <a:endParaRPr sz="3959" b="1">
              <a:solidFill>
                <a:srgbClr val="00527D"/>
              </a:solidFill>
            </a:endParaRPr>
          </a:p>
        </p:txBody>
      </p:sp>
      <p:sp>
        <p:nvSpPr>
          <p:cNvPr id="178" name="Google Shape;178;p27"/>
          <p:cNvSpPr txBox="1">
            <a:spLocks noGrp="1"/>
          </p:cNvSpPr>
          <p:nvPr>
            <p:ph type="body" idx="1"/>
          </p:nvPr>
        </p:nvSpPr>
        <p:spPr>
          <a:xfrm>
            <a:off x="356250" y="978975"/>
            <a:ext cx="8550000" cy="5543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t>On peut pêcher pour se nourrir.  Mais il faut prendre soin de la mer pour en profiter durablement.	</a:t>
            </a:r>
            <a:endParaRPr/>
          </a:p>
          <a:p>
            <a:pPr marL="0" lvl="0" indent="0" algn="l" rtl="0">
              <a:lnSpc>
                <a:spcPct val="90000"/>
              </a:lnSpc>
              <a:spcBef>
                <a:spcPts val="640"/>
              </a:spcBef>
              <a:spcAft>
                <a:spcPts val="0"/>
              </a:spcAft>
              <a:buSzPts val="1800"/>
              <a:buNone/>
            </a:pPr>
            <a:r>
              <a:rPr lang="en-US"/>
              <a:t>A la poissonnerie, regarde s’ils ont des labels écologiques: ce sont des étiquettes qui veulent dire que les pêcheurs respectent l’environnement.  Préfère les sardines, les harengs, les maquereaux: ils sont très bon pour la santé et il y en a encore beaucoup dans les océans. </a:t>
            </a:r>
            <a:endParaRPr/>
          </a:p>
          <a:p>
            <a:pPr marL="342900" lvl="0" indent="-3429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None/>
            </a:pPr>
            <a:endParaRPr/>
          </a:p>
        </p:txBody>
      </p:sp>
      <p:pic>
        <p:nvPicPr>
          <p:cNvPr id="179" name="Google Shape;179;p27"/>
          <p:cNvPicPr preferRelativeResize="0"/>
          <p:nvPr/>
        </p:nvPicPr>
        <p:blipFill rotWithShape="1">
          <a:blip r:embed="rId3">
            <a:alphaModFix/>
          </a:blip>
          <a:srcRect t="12256"/>
          <a:stretch/>
        </p:blipFill>
        <p:spPr>
          <a:xfrm>
            <a:off x="3217475" y="5035600"/>
            <a:ext cx="3115400" cy="182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p:nvPr/>
        </p:nvSpPr>
        <p:spPr>
          <a:xfrm>
            <a:off x="89075" y="924050"/>
            <a:ext cx="8884200" cy="4275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8"/>
          <p:cNvSpPr txBox="1">
            <a:spLocks noGrp="1"/>
          </p:cNvSpPr>
          <p:nvPr>
            <p:ph type="title"/>
          </p:nvPr>
        </p:nvSpPr>
        <p:spPr>
          <a:xfrm>
            <a:off x="26101" y="-12"/>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4 Attention à ce que tu jettes dans l’évier</a:t>
            </a:r>
            <a:endParaRPr sz="3959" b="1">
              <a:solidFill>
                <a:srgbClr val="00527D"/>
              </a:solidFill>
            </a:endParaRPr>
          </a:p>
        </p:txBody>
      </p:sp>
      <p:sp>
        <p:nvSpPr>
          <p:cNvPr id="186" name="Google Shape;186;p28"/>
          <p:cNvSpPr txBox="1">
            <a:spLocks noGrp="1"/>
          </p:cNvSpPr>
          <p:nvPr>
            <p:ph type="body" idx="1"/>
          </p:nvPr>
        </p:nvSpPr>
        <p:spPr>
          <a:xfrm>
            <a:off x="356250" y="1079900"/>
            <a:ext cx="8483700" cy="5046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Ne jette pas de peinture dans l’évier et fais attention aux quantités de gel douche, lessive, savon, liquide vaisselle, que tu utilises.  Tous ces produits contiennent des substances chimiques qui s’infiltrent dans la terre, ruissellent jusu’aux rivières, et finissent dans les mers.</a:t>
            </a:r>
            <a:endParaRPr/>
          </a:p>
        </p:txBody>
      </p:sp>
      <p:pic>
        <p:nvPicPr>
          <p:cNvPr id="187" name="Google Shape;187;p28"/>
          <p:cNvPicPr preferRelativeResize="0"/>
          <p:nvPr/>
        </p:nvPicPr>
        <p:blipFill rotWithShape="1">
          <a:blip r:embed="rId3">
            <a:alphaModFix/>
          </a:blip>
          <a:srcRect/>
          <a:stretch/>
        </p:blipFill>
        <p:spPr>
          <a:xfrm>
            <a:off x="443000" y="4061425"/>
            <a:ext cx="4040376" cy="26725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p:nvPr/>
        </p:nvSpPr>
        <p:spPr>
          <a:xfrm>
            <a:off x="100200" y="1213500"/>
            <a:ext cx="8895300" cy="4419900"/>
          </a:xfrm>
          <a:prstGeom prst="roundRect">
            <a:avLst>
              <a:gd name="adj" fmla="val 1209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9"/>
          <p:cNvSpPr txBox="1">
            <a:spLocks noGrp="1"/>
          </p:cNvSpPr>
          <p:nvPr>
            <p:ph type="title"/>
          </p:nvPr>
        </p:nvSpPr>
        <p:spPr>
          <a:xfrm>
            <a:off x="0" y="0"/>
            <a:ext cx="9144000" cy="123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Le WWF, organisation mondiale de la protection de la nature	</a:t>
            </a:r>
            <a:endParaRPr sz="3959" b="1">
              <a:solidFill>
                <a:srgbClr val="00527D"/>
              </a:solidFill>
            </a:endParaRPr>
          </a:p>
        </p:txBody>
      </p:sp>
      <p:sp>
        <p:nvSpPr>
          <p:cNvPr id="194" name="Google Shape;194;p29"/>
          <p:cNvSpPr txBox="1">
            <a:spLocks noGrp="1"/>
          </p:cNvSpPr>
          <p:nvPr>
            <p:ph type="body" idx="1"/>
          </p:nvPr>
        </p:nvSpPr>
        <p:spPr>
          <a:xfrm>
            <a:off x="178125" y="1235700"/>
            <a:ext cx="8895300" cy="5292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2800"/>
              <a:t>Le WWF, organisation mondiale de la protection de la nature, encourage les hommes à protéger la planète à vivre en harmonie avec la nature.</a:t>
            </a:r>
            <a:endParaRPr sz="2800"/>
          </a:p>
          <a:p>
            <a:pPr marL="0" lvl="0" indent="0" algn="l" rtl="0">
              <a:lnSpc>
                <a:spcPct val="100000"/>
              </a:lnSpc>
              <a:spcBef>
                <a:spcPts val="592"/>
              </a:spcBef>
              <a:spcAft>
                <a:spcPts val="0"/>
              </a:spcAft>
              <a:buSzPts val="1800"/>
              <a:buNone/>
            </a:pPr>
            <a:r>
              <a:rPr lang="en-US" sz="2800" b="1"/>
              <a:t>La protection des espèces menacées</a:t>
            </a:r>
            <a:r>
              <a:rPr lang="en-US" sz="2800"/>
              <a:t> est l’une de ses 7 domaines prioritaires.</a:t>
            </a:r>
            <a:endParaRPr sz="2800"/>
          </a:p>
          <a:p>
            <a:pPr marL="0" lvl="0" indent="0" algn="l" rtl="0">
              <a:lnSpc>
                <a:spcPct val="100000"/>
              </a:lnSpc>
              <a:spcBef>
                <a:spcPts val="592"/>
              </a:spcBef>
              <a:spcAft>
                <a:spcPts val="0"/>
              </a:spcAft>
              <a:buSzPts val="1800"/>
              <a:buNone/>
            </a:pPr>
            <a:r>
              <a:rPr lang="en-US" sz="2800"/>
              <a:t>Dans le monde, 1 espèce de poissons sur 3 est menacée. Le WWF mène plusieurs programmes pour protéger les baleines, les tortues marines etc.</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p:nvPr/>
        </p:nvSpPr>
        <p:spPr>
          <a:xfrm>
            <a:off x="244925" y="1703375"/>
            <a:ext cx="8784000" cy="3729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P’tit quiz de compréhension</a:t>
            </a:r>
            <a:endParaRPr b="1">
              <a:solidFill>
                <a:srgbClr val="00527D"/>
              </a:solidFill>
            </a:endParaRPr>
          </a:p>
        </p:txBody>
      </p:sp>
      <p:sp>
        <p:nvSpPr>
          <p:cNvPr id="201" name="Google Shape;201;p30"/>
          <p:cNvSpPr txBox="1">
            <a:spLocks noGrp="1"/>
          </p:cNvSpPr>
          <p:nvPr>
            <p:ph type="body" idx="1"/>
          </p:nvPr>
        </p:nvSpPr>
        <p:spPr>
          <a:xfrm>
            <a:off x="457200" y="1870375"/>
            <a:ext cx="8229600" cy="4255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1 What do the WWF do? (1)</a:t>
            </a:r>
            <a:endParaRPr/>
          </a:p>
          <a:p>
            <a:pPr marL="342900" lvl="0" indent="-342900" algn="l" rtl="0">
              <a:lnSpc>
                <a:spcPct val="100000"/>
              </a:lnSpc>
              <a:spcBef>
                <a:spcPts val="640"/>
              </a:spcBef>
              <a:spcAft>
                <a:spcPts val="0"/>
              </a:spcAft>
              <a:buClr>
                <a:schemeClr val="dk1"/>
              </a:buClr>
              <a:buSzPts val="3200"/>
              <a:buNone/>
            </a:pPr>
            <a:r>
              <a:rPr lang="en-US"/>
              <a:t>2 Name one of their 7 priority areas (1)</a:t>
            </a:r>
            <a:endParaRPr/>
          </a:p>
          <a:p>
            <a:pPr marL="342900" lvl="0" indent="-342900" algn="l" rtl="0">
              <a:lnSpc>
                <a:spcPct val="100000"/>
              </a:lnSpc>
              <a:spcBef>
                <a:spcPts val="640"/>
              </a:spcBef>
              <a:spcAft>
                <a:spcPts val="0"/>
              </a:spcAft>
              <a:buClr>
                <a:schemeClr val="dk1"/>
              </a:buClr>
              <a:buSzPts val="3200"/>
              <a:buNone/>
            </a:pPr>
            <a:r>
              <a:rPr lang="en-US"/>
              <a:t>3 ___ in ___ fish species are at risk. (1)</a:t>
            </a:r>
            <a:endParaRPr/>
          </a:p>
          <a:p>
            <a:pPr marL="342900" lvl="0" indent="-342900" algn="l" rtl="0">
              <a:lnSpc>
                <a:spcPct val="100000"/>
              </a:lnSpc>
              <a:spcBef>
                <a:spcPts val="640"/>
              </a:spcBef>
              <a:spcAft>
                <a:spcPts val="0"/>
              </a:spcAft>
              <a:buClr>
                <a:schemeClr val="dk1"/>
              </a:buClr>
              <a:buSzPts val="3200"/>
              <a:buNone/>
            </a:pPr>
            <a:r>
              <a:rPr lang="en-US"/>
              <a:t>4 Name 2 specific types of sea creatures that the</a:t>
            </a:r>
            <a:endParaRPr/>
          </a:p>
          <a:p>
            <a:pPr marL="342900" lvl="0" indent="-342900" algn="l" rtl="0">
              <a:lnSpc>
                <a:spcPct val="100000"/>
              </a:lnSpc>
              <a:spcBef>
                <a:spcPts val="640"/>
              </a:spcBef>
              <a:spcAft>
                <a:spcPts val="0"/>
              </a:spcAft>
              <a:buClr>
                <a:schemeClr val="dk1"/>
              </a:buClr>
              <a:buSzPts val="3200"/>
              <a:buNone/>
            </a:pPr>
            <a:r>
              <a:rPr lang="en-US"/>
              <a:t>WWF aim to protect (2)</a:t>
            </a:r>
            <a:endParaRPr/>
          </a:p>
          <a:p>
            <a:pPr marL="342900" lvl="0" indent="-342900" algn="l" rtl="0">
              <a:lnSpc>
                <a:spcPct val="100000"/>
              </a:lnSpc>
              <a:spcBef>
                <a:spcPts val="640"/>
              </a:spcBef>
              <a:spcAft>
                <a:spcPts val="0"/>
              </a:spcAft>
              <a:buClr>
                <a:schemeClr val="dk1"/>
              </a:buClr>
              <a:buSzPts val="3200"/>
              <a:buNone/>
            </a:pPr>
            <a:r>
              <a:rPr lang="en-US"/>
              <a:t>  </a:t>
            </a:r>
            <a:endParaRPr/>
          </a:p>
        </p:txBody>
      </p:sp>
      <p:sp>
        <p:nvSpPr>
          <p:cNvPr id="202" name="Google Shape;202;p30"/>
          <p:cNvSpPr/>
          <p:nvPr/>
        </p:nvSpPr>
        <p:spPr>
          <a:xfrm>
            <a:off x="8081825"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
        <p:nvSpPr>
          <p:cNvPr id="203" name="Google Shape;203;p30"/>
          <p:cNvSpPr/>
          <p:nvPr/>
        </p:nvSpPr>
        <p:spPr>
          <a:xfrm>
            <a:off x="262900"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p:nvPr/>
        </p:nvSpPr>
        <p:spPr>
          <a:xfrm>
            <a:off x="289450" y="1736775"/>
            <a:ext cx="8639400" cy="4675800"/>
          </a:xfrm>
          <a:prstGeom prst="roundRect">
            <a:avLst>
              <a:gd name="adj" fmla="val 12381"/>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P’tit quiz de compréhension</a:t>
            </a:r>
            <a:endParaRPr b="1">
              <a:solidFill>
                <a:srgbClr val="00527D"/>
              </a:solidFill>
            </a:endParaRPr>
          </a:p>
        </p:txBody>
      </p:sp>
      <p:sp>
        <p:nvSpPr>
          <p:cNvPr id="210" name="Google Shape;210;p31"/>
          <p:cNvSpPr txBox="1">
            <a:spLocks noGrp="1"/>
          </p:cNvSpPr>
          <p:nvPr>
            <p:ph type="body" idx="1"/>
          </p:nvPr>
        </p:nvSpPr>
        <p:spPr>
          <a:xfrm>
            <a:off x="457200" y="1923050"/>
            <a:ext cx="8229600" cy="45342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960"/>
              <a:buNone/>
            </a:pPr>
            <a:r>
              <a:rPr lang="en-US" sz="2960"/>
              <a:t>1 What do the WWF do? (1)</a:t>
            </a:r>
            <a:endParaRPr/>
          </a:p>
          <a:p>
            <a:pPr marL="342900" lvl="0" indent="-342900" algn="l" rtl="0">
              <a:lnSpc>
                <a:spcPct val="80000"/>
              </a:lnSpc>
              <a:spcBef>
                <a:spcPts val="592"/>
              </a:spcBef>
              <a:spcAft>
                <a:spcPts val="0"/>
              </a:spcAft>
              <a:buClr>
                <a:srgbClr val="FF0000"/>
              </a:buClr>
              <a:buSzPts val="2960"/>
              <a:buNone/>
            </a:pPr>
            <a:r>
              <a:rPr lang="en-US" sz="2960" b="1">
                <a:solidFill>
                  <a:srgbClr val="FF0000"/>
                </a:solidFill>
              </a:rPr>
              <a:t>Protect the planet, encourage humans to live in</a:t>
            </a:r>
            <a:endParaRPr/>
          </a:p>
          <a:p>
            <a:pPr marL="342900" lvl="0" indent="-342900" algn="l" rtl="0">
              <a:lnSpc>
                <a:spcPct val="80000"/>
              </a:lnSpc>
              <a:spcBef>
                <a:spcPts val="592"/>
              </a:spcBef>
              <a:spcAft>
                <a:spcPts val="0"/>
              </a:spcAft>
              <a:buClr>
                <a:srgbClr val="FF0000"/>
              </a:buClr>
              <a:buSzPts val="2960"/>
              <a:buNone/>
            </a:pPr>
            <a:r>
              <a:rPr lang="en-US" sz="2960" b="1">
                <a:solidFill>
                  <a:srgbClr val="FF0000"/>
                </a:solidFill>
              </a:rPr>
              <a:t>harmony with nature</a:t>
            </a:r>
            <a:endParaRPr/>
          </a:p>
          <a:p>
            <a:pPr marL="342900" lvl="0" indent="-342900" algn="l" rtl="0">
              <a:lnSpc>
                <a:spcPct val="80000"/>
              </a:lnSpc>
              <a:spcBef>
                <a:spcPts val="592"/>
              </a:spcBef>
              <a:spcAft>
                <a:spcPts val="0"/>
              </a:spcAft>
              <a:buClr>
                <a:schemeClr val="dk1"/>
              </a:buClr>
              <a:buSzPts val="2960"/>
              <a:buNone/>
            </a:pPr>
            <a:r>
              <a:rPr lang="en-US" sz="2960"/>
              <a:t>2 Name one of their 7 priority areas (1)</a:t>
            </a:r>
            <a:endParaRPr/>
          </a:p>
          <a:p>
            <a:pPr marL="342900" lvl="0" indent="-342900" algn="l" rtl="0">
              <a:lnSpc>
                <a:spcPct val="80000"/>
              </a:lnSpc>
              <a:spcBef>
                <a:spcPts val="592"/>
              </a:spcBef>
              <a:spcAft>
                <a:spcPts val="0"/>
              </a:spcAft>
              <a:buClr>
                <a:srgbClr val="FF0000"/>
              </a:buClr>
              <a:buSzPts val="2960"/>
              <a:buNone/>
            </a:pPr>
            <a:r>
              <a:rPr lang="en-US" sz="2960" b="1">
                <a:solidFill>
                  <a:srgbClr val="FF0000"/>
                </a:solidFill>
              </a:rPr>
              <a:t>Protection of endangered species</a:t>
            </a:r>
            <a:endParaRPr sz="2960"/>
          </a:p>
          <a:p>
            <a:pPr marL="342900" lvl="0" indent="-342900" algn="l" rtl="0">
              <a:lnSpc>
                <a:spcPct val="80000"/>
              </a:lnSpc>
              <a:spcBef>
                <a:spcPts val="592"/>
              </a:spcBef>
              <a:spcAft>
                <a:spcPts val="0"/>
              </a:spcAft>
              <a:buClr>
                <a:schemeClr val="dk1"/>
              </a:buClr>
              <a:buSzPts val="2960"/>
              <a:buNone/>
            </a:pPr>
            <a:r>
              <a:rPr lang="en-US" sz="2960"/>
              <a:t>3 How many fish species are at risk? (1)</a:t>
            </a:r>
            <a:endParaRPr/>
          </a:p>
          <a:p>
            <a:pPr marL="342900" lvl="0" indent="-342900" algn="l" rtl="0">
              <a:lnSpc>
                <a:spcPct val="80000"/>
              </a:lnSpc>
              <a:spcBef>
                <a:spcPts val="592"/>
              </a:spcBef>
              <a:spcAft>
                <a:spcPts val="0"/>
              </a:spcAft>
              <a:buClr>
                <a:srgbClr val="FF0000"/>
              </a:buClr>
              <a:buSzPts val="2960"/>
              <a:buNone/>
            </a:pPr>
            <a:r>
              <a:rPr lang="en-US" sz="2960" b="1">
                <a:solidFill>
                  <a:srgbClr val="FF0000"/>
                </a:solidFill>
              </a:rPr>
              <a:t>1 in 3</a:t>
            </a:r>
            <a:endParaRPr/>
          </a:p>
          <a:p>
            <a:pPr marL="342900" lvl="0" indent="-342900" algn="l" rtl="0">
              <a:lnSpc>
                <a:spcPct val="80000"/>
              </a:lnSpc>
              <a:spcBef>
                <a:spcPts val="592"/>
              </a:spcBef>
              <a:spcAft>
                <a:spcPts val="0"/>
              </a:spcAft>
              <a:buClr>
                <a:schemeClr val="dk1"/>
              </a:buClr>
              <a:buSzPts val="2960"/>
              <a:buNone/>
            </a:pPr>
            <a:r>
              <a:rPr lang="en-US" sz="2960"/>
              <a:t>4 Name 2 specific types of sea creatures that the</a:t>
            </a:r>
            <a:endParaRPr/>
          </a:p>
          <a:p>
            <a:pPr marL="342900" lvl="0" indent="-342900" algn="l" rtl="0">
              <a:lnSpc>
                <a:spcPct val="80000"/>
              </a:lnSpc>
              <a:spcBef>
                <a:spcPts val="592"/>
              </a:spcBef>
              <a:spcAft>
                <a:spcPts val="0"/>
              </a:spcAft>
              <a:buClr>
                <a:schemeClr val="dk1"/>
              </a:buClr>
              <a:buSzPts val="2960"/>
              <a:buNone/>
            </a:pPr>
            <a:r>
              <a:rPr lang="en-US" sz="2960"/>
              <a:t>WWF aim to protect (2)</a:t>
            </a:r>
            <a:endParaRPr/>
          </a:p>
          <a:p>
            <a:pPr marL="342900" lvl="0" indent="-342900" algn="l" rtl="0">
              <a:lnSpc>
                <a:spcPct val="80000"/>
              </a:lnSpc>
              <a:spcBef>
                <a:spcPts val="592"/>
              </a:spcBef>
              <a:spcAft>
                <a:spcPts val="0"/>
              </a:spcAft>
              <a:buClr>
                <a:srgbClr val="FF0000"/>
              </a:buClr>
              <a:buSzPts val="2960"/>
              <a:buNone/>
            </a:pPr>
            <a:r>
              <a:rPr lang="en-US" sz="2960" b="1">
                <a:solidFill>
                  <a:srgbClr val="FF0000"/>
                </a:solidFill>
              </a:rPr>
              <a:t>Whales and sea turtles</a:t>
            </a:r>
            <a:endParaRPr/>
          </a:p>
          <a:p>
            <a:pPr marL="342900" lvl="0" indent="-342900" algn="l" rtl="0">
              <a:lnSpc>
                <a:spcPct val="80000"/>
              </a:lnSpc>
              <a:spcBef>
                <a:spcPts val="592"/>
              </a:spcBef>
              <a:spcAft>
                <a:spcPts val="0"/>
              </a:spcAft>
              <a:buClr>
                <a:schemeClr val="dk1"/>
              </a:buClr>
              <a:buSzPts val="2960"/>
              <a:buNone/>
            </a:pPr>
            <a:r>
              <a:rPr lang="en-US" sz="2960"/>
              <a:t>  </a:t>
            </a:r>
            <a:endParaRPr sz="2960"/>
          </a:p>
        </p:txBody>
      </p:sp>
      <p:sp>
        <p:nvSpPr>
          <p:cNvPr id="211" name="Google Shape;211;p31"/>
          <p:cNvSpPr/>
          <p:nvPr/>
        </p:nvSpPr>
        <p:spPr>
          <a:xfrm>
            <a:off x="8081825"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
        <p:nvSpPr>
          <p:cNvPr id="212" name="Google Shape;212;p31"/>
          <p:cNvSpPr/>
          <p:nvPr/>
        </p:nvSpPr>
        <p:spPr>
          <a:xfrm>
            <a:off x="385375" y="2365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527D"/>
                </a:solidFill>
                <a:latin typeface="Aria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p:nvPr/>
        </p:nvSpPr>
        <p:spPr>
          <a:xfrm>
            <a:off x="309488" y="1871003"/>
            <a:ext cx="8517989" cy="1899138"/>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u="sng">
                <a:solidFill>
                  <a:schemeClr val="hlink"/>
                </a:solidFill>
                <a:hlinkClick r:id="rId3"/>
              </a:rPr>
              <a:t>La plage de Versova</a:t>
            </a:r>
            <a:endParaRPr/>
          </a:p>
        </p:txBody>
      </p:sp>
      <p:sp>
        <p:nvSpPr>
          <p:cNvPr id="224" name="Google Shape;224;p33"/>
          <p:cNvSpPr txBox="1">
            <a:spLocks noGrp="1"/>
          </p:cNvSpPr>
          <p:nvPr>
            <p:ph type="body" idx="1"/>
          </p:nvPr>
        </p:nvSpPr>
        <p:spPr>
          <a:xfrm>
            <a:off x="316522" y="2208627"/>
            <a:ext cx="8658666" cy="156151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dirty="0" err="1"/>
              <a:t>L'une</a:t>
            </a:r>
            <a:r>
              <a:rPr lang="en-US" dirty="0"/>
              <a:t> des </a:t>
            </a:r>
            <a:r>
              <a:rPr lang="en-US" dirty="0" err="1"/>
              <a:t>plages</a:t>
            </a:r>
            <a:r>
              <a:rPr lang="en-US" dirty="0"/>
              <a:t> les plus </a:t>
            </a:r>
            <a:r>
              <a:rPr lang="en-US" dirty="0" err="1"/>
              <a:t>polluées</a:t>
            </a:r>
            <a:r>
              <a:rPr lang="en-US" dirty="0"/>
              <a:t> au monde se</a:t>
            </a:r>
            <a:endParaRPr dirty="0"/>
          </a:p>
          <a:p>
            <a:pPr marL="342900" lvl="0" indent="-342900" algn="l" rtl="0">
              <a:lnSpc>
                <a:spcPct val="100000"/>
              </a:lnSpc>
              <a:spcBef>
                <a:spcPts val="640"/>
              </a:spcBef>
              <a:spcAft>
                <a:spcPts val="0"/>
              </a:spcAft>
              <a:buClr>
                <a:schemeClr val="dk1"/>
              </a:buClr>
              <a:buSzPts val="3200"/>
              <a:buNone/>
            </a:pPr>
            <a:r>
              <a:rPr lang="en-US" dirty="0" err="1"/>
              <a:t>métamorphose</a:t>
            </a:r>
            <a:r>
              <a:rPr lang="en-US" dirty="0"/>
              <a:t> grâce à </a:t>
            </a:r>
            <a:r>
              <a:rPr lang="en-US" dirty="0" err="1"/>
              <a:t>une</a:t>
            </a:r>
            <a:r>
              <a:rPr lang="en-US" dirty="0"/>
              <a:t> fantastique initiative.</a:t>
            </a:r>
            <a:endParaRPr dirty="0"/>
          </a:p>
          <a:p>
            <a:pPr marL="342900" lvl="0" indent="-342900" algn="l" rtl="0">
              <a:lnSpc>
                <a:spcPct val="100000"/>
              </a:lnSpc>
              <a:spcBef>
                <a:spcPts val="640"/>
              </a:spcBef>
              <a:spcAft>
                <a:spcPts val="0"/>
              </a:spcAft>
              <a:buClr>
                <a:schemeClr val="dk1"/>
              </a:buClr>
              <a:buSzPts val="3200"/>
              <a:buNone/>
            </a:pPr>
            <a:endParaRPr dirty="0"/>
          </a:p>
          <a:p>
            <a:pPr marL="342900" lvl="0" indent="-342900" algn="l" rtl="0">
              <a:lnSpc>
                <a:spcPct val="100000"/>
              </a:lnSpc>
              <a:spcBef>
                <a:spcPts val="640"/>
              </a:spcBef>
              <a:spcAft>
                <a:spcPts val="0"/>
              </a:spcAft>
              <a:buClr>
                <a:schemeClr val="dk1"/>
              </a:buClr>
              <a:buSzPts val="3200"/>
              <a:buNone/>
            </a:pPr>
            <a:endParaRPr dirty="0"/>
          </a:p>
          <a:p>
            <a:pPr marL="342900" lvl="0" indent="-342900" algn="l" rtl="0">
              <a:lnSpc>
                <a:spcPct val="100000"/>
              </a:lnSpc>
              <a:spcBef>
                <a:spcPts val="640"/>
              </a:spcBef>
              <a:spcAft>
                <a:spcPts val="0"/>
              </a:spcAft>
              <a:buClr>
                <a:schemeClr val="dk1"/>
              </a:buClr>
              <a:buSzPts val="32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p:nvPr/>
        </p:nvSpPr>
        <p:spPr>
          <a:xfrm>
            <a:off x="1714500" y="233800"/>
            <a:ext cx="5522100" cy="1324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La plage de Versova</a:t>
            </a:r>
            <a:r>
              <a:rPr lang="en-US" sz="3959" u="sng"/>
              <a:t> </a:t>
            </a:r>
            <a:br>
              <a:rPr lang="en-US" sz="3959"/>
            </a:br>
            <a:r>
              <a:rPr lang="en-US" sz="3959"/>
              <a:t>Listening activity</a:t>
            </a:r>
            <a:endParaRPr sz="3959"/>
          </a:p>
        </p:txBody>
      </p:sp>
      <p:pic>
        <p:nvPicPr>
          <p:cNvPr id="233" name="Google Shape;233;p34"/>
          <p:cNvPicPr preferRelativeResize="0"/>
          <p:nvPr/>
        </p:nvPicPr>
        <p:blipFill>
          <a:blip r:embed="rId5">
            <a:alphaModFix/>
          </a:blip>
          <a:stretch>
            <a:fillRect/>
          </a:stretch>
        </p:blipFill>
        <p:spPr>
          <a:xfrm>
            <a:off x="2316159" y="2295775"/>
            <a:ext cx="3962400" cy="2641600"/>
          </a:xfrm>
          <a:prstGeom prst="rect">
            <a:avLst/>
          </a:prstGeom>
          <a:noFill/>
          <a:ln>
            <a:noFill/>
          </a:ln>
        </p:spPr>
      </p:pic>
      <p:pic>
        <p:nvPicPr>
          <p:cNvPr id="2" name="Versova beach">
            <a:hlinkClick r:id="" action="ppaction://media"/>
            <a:extLst>
              <a:ext uri="{FF2B5EF4-FFF2-40B4-BE49-F238E27FC236}">
                <a16:creationId xmlns:a16="http://schemas.microsoft.com/office/drawing/2014/main" id="{8406EF8D-E8B0-42F4-A894-CB4AF03F1A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70750" y="33117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2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p:nvPr/>
        </p:nvSpPr>
        <p:spPr>
          <a:xfrm>
            <a:off x="155875" y="121725"/>
            <a:ext cx="8828400" cy="6390300"/>
          </a:xfrm>
          <a:prstGeom prst="roundRect">
            <a:avLst>
              <a:gd name="adj" fmla="val 1305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5"/>
          <p:cNvSpPr txBox="1">
            <a:spLocks noGrp="1"/>
          </p:cNvSpPr>
          <p:nvPr>
            <p:ph type="body" idx="1"/>
          </p:nvPr>
        </p:nvSpPr>
        <p:spPr>
          <a:xfrm>
            <a:off x="278325" y="305725"/>
            <a:ext cx="8694900" cy="65523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300"/>
              <a:buChar char="•"/>
            </a:pPr>
            <a:r>
              <a:rPr lang="en-US" sz="2300"/>
              <a:t>Il y a trois ans, la plage de Versova en Inde était considérée comme une des plages les plus polluées au monde. Mais grâce aux efforts des habitants, celle-ci a retrouvé son aspect immaculé d'antan, libérée des 5.000 tonnes de déchets qui la recouvraient.</a:t>
            </a:r>
            <a:endParaRPr/>
          </a:p>
          <a:p>
            <a:pPr marL="342900" lvl="0" indent="-342900" algn="l" rtl="0">
              <a:lnSpc>
                <a:spcPct val="80000"/>
              </a:lnSpc>
              <a:spcBef>
                <a:spcPts val="460"/>
              </a:spcBef>
              <a:spcAft>
                <a:spcPts val="0"/>
              </a:spcAft>
              <a:buClr>
                <a:schemeClr val="dk1"/>
              </a:buClr>
              <a:buSzPts val="2300"/>
              <a:buChar char="•"/>
            </a:pPr>
            <a:r>
              <a:rPr lang="en-US" sz="2300"/>
              <a:t>C'est un véritable petit miracle qui s'est opéré à Mumbai en Inde. Grâce à un effort collectif, la plage de Versova, tristement connue pour être une des plus polluées de la planète, s'est littéralement métamorphosée. Située à l’ouest de la ville, cette plage de 2,5 kilomètres était il y a encore un an jonchée de détritus dont certains amas pouvaient atteindre les 1,5 mètre de haut.</a:t>
            </a:r>
            <a:endParaRPr/>
          </a:p>
          <a:p>
            <a:pPr marL="342900" lvl="0" indent="-342900" algn="l" rtl="0">
              <a:lnSpc>
                <a:spcPct val="80000"/>
              </a:lnSpc>
              <a:spcBef>
                <a:spcPts val="460"/>
              </a:spcBef>
              <a:spcAft>
                <a:spcPts val="0"/>
              </a:spcAft>
              <a:buClr>
                <a:schemeClr val="dk1"/>
              </a:buClr>
              <a:buSzPts val="2300"/>
              <a:buChar char="•"/>
            </a:pPr>
            <a:r>
              <a:rPr lang="en-US" sz="2300"/>
              <a:t>Déplorant de voir le site ainsi souillé, Afroz Shah, un avocat de trente trois ans résidant à Versova avait lancé une première initiative de nettoyage en 2015, rapidement suivie par d'autres. En 2016, les "Verso Resident Volunteers" composés d'habitants, de politiciens, de stars de cinéma, mais aussi d'écoliers se sont retrouvés chaque week-end pour ramasser des centaines de déchets.</a:t>
            </a:r>
            <a:endParaRPr/>
          </a:p>
          <a:p>
            <a:pPr marL="342900" lvl="0" indent="-342900" algn="l" rtl="0">
              <a:lnSpc>
                <a:spcPct val="80000"/>
              </a:lnSpc>
              <a:spcBef>
                <a:spcPts val="460"/>
              </a:spcBef>
              <a:spcAft>
                <a:spcPts val="0"/>
              </a:spcAft>
              <a:buClr>
                <a:schemeClr val="dk1"/>
              </a:buClr>
              <a:buSzPts val="2300"/>
              <a:buChar char="•"/>
            </a:pPr>
            <a:r>
              <a:rPr lang="en-US" sz="2300"/>
              <a:t>En 21 mois, les volontaires auront ainsi déblayé pas moins de 5,3 millions de kilogrammes de détritus et auront également remis à neuf 52 toilettes publiques et planté 50 cocotiers.</a:t>
            </a:r>
            <a:endParaRPr/>
          </a:p>
          <a:p>
            <a:pPr marL="342900" lvl="0" indent="-342900" algn="l" rtl="0">
              <a:lnSpc>
                <a:spcPct val="80000"/>
              </a:lnSpc>
              <a:spcBef>
                <a:spcPts val="352"/>
              </a:spcBef>
              <a:spcAft>
                <a:spcPts val="0"/>
              </a:spcAft>
              <a:buClr>
                <a:schemeClr val="dk1"/>
              </a:buClr>
              <a:buSzPts val="1760"/>
              <a:buNone/>
            </a:pPr>
            <a:endParaRPr sz="176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6f495bdc35_0_0"/>
          <p:cNvPicPr preferRelativeResize="0"/>
          <p:nvPr/>
        </p:nvPicPr>
        <p:blipFill>
          <a:blip r:embed="rId3">
            <a:alphaModFix/>
          </a:blip>
          <a:stretch>
            <a:fillRect/>
          </a:stretch>
        </p:blipFill>
        <p:spPr>
          <a:xfrm>
            <a:off x="0" y="1510650"/>
            <a:ext cx="9143999" cy="4821178"/>
          </a:xfrm>
          <a:prstGeom prst="rect">
            <a:avLst/>
          </a:prstGeom>
          <a:noFill/>
          <a:ln>
            <a:noFill/>
          </a:ln>
        </p:spPr>
      </p:pic>
      <p:pic>
        <p:nvPicPr>
          <p:cNvPr id="4" name="Picture 3">
            <a:extLst>
              <a:ext uri="{FF2B5EF4-FFF2-40B4-BE49-F238E27FC236}">
                <a16:creationId xmlns:a16="http://schemas.microsoft.com/office/drawing/2014/main" id="{01433451-069F-4F1C-B0F4-BD428589BEE1}"/>
              </a:ext>
            </a:extLst>
          </p:cNvPr>
          <p:cNvPicPr>
            <a:picLocks noChangeAspect="1"/>
          </p:cNvPicPr>
          <p:nvPr/>
        </p:nvPicPr>
        <p:blipFill rotWithShape="1">
          <a:blip r:embed="rId4"/>
          <a:srcRect l="40184" t="-2221" b="91555"/>
          <a:stretch/>
        </p:blipFill>
        <p:spPr>
          <a:xfrm>
            <a:off x="4701039" y="-267285"/>
            <a:ext cx="4442960" cy="11206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p:nvPr/>
        </p:nvSpPr>
        <p:spPr>
          <a:xfrm>
            <a:off x="256050" y="1291450"/>
            <a:ext cx="8583600" cy="5143500"/>
          </a:xfrm>
          <a:prstGeom prst="roundRect">
            <a:avLst>
              <a:gd name="adj" fmla="val 1298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Ex de compréhension:</a:t>
            </a:r>
            <a:endParaRPr b="1">
              <a:solidFill>
                <a:srgbClr val="00527D"/>
              </a:solidFill>
            </a:endParaRPr>
          </a:p>
        </p:txBody>
      </p:sp>
      <p:sp>
        <p:nvSpPr>
          <p:cNvPr id="247" name="Google Shape;247;p36"/>
          <p:cNvSpPr txBox="1">
            <a:spLocks noGrp="1"/>
          </p:cNvSpPr>
          <p:nvPr>
            <p:ph type="body" idx="1"/>
          </p:nvPr>
        </p:nvSpPr>
        <p:spPr>
          <a:xfrm>
            <a:off x="457200" y="1600200"/>
            <a:ext cx="8229600" cy="49620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US" sz="2960"/>
              <a:t>1 How long ago was it that Versova beach was considered to be one of the most polluted in the world? </a:t>
            </a:r>
            <a:endParaRPr sz="2960">
              <a:solidFill>
                <a:srgbClr val="FF0000"/>
              </a:solidFill>
            </a:endParaRPr>
          </a:p>
          <a:p>
            <a:pPr marL="342900" lvl="0" indent="-342900" algn="l" rtl="0">
              <a:lnSpc>
                <a:spcPct val="80000"/>
              </a:lnSpc>
              <a:spcBef>
                <a:spcPts val="592"/>
              </a:spcBef>
              <a:spcAft>
                <a:spcPts val="0"/>
              </a:spcAft>
              <a:buClr>
                <a:schemeClr val="dk1"/>
              </a:buClr>
              <a:buSzPts val="2960"/>
              <a:buNone/>
            </a:pPr>
            <a:r>
              <a:rPr lang="en-US" sz="2960"/>
              <a:t>2 What do you know about Afroz Shahm, who was responsible for the clean up operation? </a:t>
            </a:r>
            <a:endParaRPr sz="2960">
              <a:solidFill>
                <a:srgbClr val="FF0000"/>
              </a:solidFill>
            </a:endParaRPr>
          </a:p>
          <a:p>
            <a:pPr marL="342900" lvl="0" indent="-342900" algn="l" rtl="0">
              <a:lnSpc>
                <a:spcPct val="80000"/>
              </a:lnSpc>
              <a:spcBef>
                <a:spcPts val="592"/>
              </a:spcBef>
              <a:spcAft>
                <a:spcPts val="0"/>
              </a:spcAft>
              <a:buClr>
                <a:schemeClr val="dk1"/>
              </a:buClr>
              <a:buSzPts val="2960"/>
              <a:buNone/>
            </a:pPr>
            <a:r>
              <a:rPr lang="en-US" sz="2960"/>
              <a:t>3 How much rubbish was collected in total?</a:t>
            </a:r>
            <a:endParaRPr/>
          </a:p>
          <a:p>
            <a:pPr marL="342900" lvl="0" indent="-342900" algn="l" rtl="0">
              <a:lnSpc>
                <a:spcPct val="80000"/>
              </a:lnSpc>
              <a:spcBef>
                <a:spcPts val="592"/>
              </a:spcBef>
              <a:spcAft>
                <a:spcPts val="0"/>
              </a:spcAft>
              <a:buClr>
                <a:schemeClr val="dk1"/>
              </a:buClr>
              <a:buSzPts val="2960"/>
              <a:buNone/>
            </a:pPr>
            <a:r>
              <a:rPr lang="en-US" sz="2960"/>
              <a:t>4 Where in the city is the beach located?</a:t>
            </a:r>
            <a:endParaRPr/>
          </a:p>
          <a:p>
            <a:pPr marL="342900" lvl="0" indent="-342900" algn="l" rtl="0">
              <a:lnSpc>
                <a:spcPct val="80000"/>
              </a:lnSpc>
              <a:spcBef>
                <a:spcPts val="592"/>
              </a:spcBef>
              <a:spcAft>
                <a:spcPts val="0"/>
              </a:spcAft>
              <a:buClr>
                <a:schemeClr val="dk1"/>
              </a:buClr>
              <a:buSzPts val="2960"/>
              <a:buNone/>
            </a:pPr>
            <a:r>
              <a:rPr lang="en-US" sz="2960"/>
              <a:t>5 Who else was involved in the clean up?</a:t>
            </a:r>
            <a:endParaRPr/>
          </a:p>
          <a:p>
            <a:pPr marL="342900" lvl="0" indent="-342900" algn="l" rtl="0">
              <a:lnSpc>
                <a:spcPct val="80000"/>
              </a:lnSpc>
              <a:spcBef>
                <a:spcPts val="592"/>
              </a:spcBef>
              <a:spcAft>
                <a:spcPts val="0"/>
              </a:spcAft>
              <a:buClr>
                <a:schemeClr val="dk1"/>
              </a:buClr>
              <a:buSzPts val="2960"/>
              <a:buNone/>
            </a:pPr>
            <a:r>
              <a:rPr lang="en-US" sz="2960"/>
              <a:t>6 In addition to collecting rubbish and cleaning up the beach, what did these eco-warriors also manage to achieve?</a:t>
            </a:r>
            <a:endParaRPr/>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endParaRPr sz="2960"/>
          </a:p>
          <a:p>
            <a:pPr marL="342900" lvl="0" indent="-342900" algn="l" rtl="0">
              <a:lnSpc>
                <a:spcPct val="80000"/>
              </a:lnSpc>
              <a:spcBef>
                <a:spcPts val="592"/>
              </a:spcBef>
              <a:spcAft>
                <a:spcPts val="0"/>
              </a:spcAft>
              <a:buClr>
                <a:schemeClr val="dk1"/>
              </a:buClr>
              <a:buSzPts val="2960"/>
              <a:buNone/>
            </a:pPr>
            <a:endParaRPr sz="296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p:nvPr/>
        </p:nvSpPr>
        <p:spPr>
          <a:xfrm>
            <a:off x="133600" y="1224650"/>
            <a:ext cx="8739600" cy="5076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Ex de compréhension:</a:t>
            </a:r>
            <a:endParaRPr b="1">
              <a:solidFill>
                <a:srgbClr val="00527D"/>
              </a:solidFill>
            </a:endParaRPr>
          </a:p>
        </p:txBody>
      </p:sp>
      <p:sp>
        <p:nvSpPr>
          <p:cNvPr id="254" name="Google Shape;254;p37"/>
          <p:cNvSpPr txBox="1">
            <a:spLocks noGrp="1"/>
          </p:cNvSpPr>
          <p:nvPr>
            <p:ph type="body" idx="1"/>
          </p:nvPr>
        </p:nvSpPr>
        <p:spPr>
          <a:xfrm>
            <a:off x="457200" y="1600200"/>
            <a:ext cx="8229600" cy="496206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None/>
            </a:pPr>
            <a:r>
              <a:rPr lang="en-US" sz="2480" dirty="0"/>
              <a:t>1 How long ago was it that Versova beach was considered to be one of the most polluted in the world? </a:t>
            </a:r>
            <a:r>
              <a:rPr lang="en-US" sz="2480" dirty="0">
                <a:solidFill>
                  <a:srgbClr val="FF0000"/>
                </a:solidFill>
              </a:rPr>
              <a:t>3 years</a:t>
            </a:r>
            <a:endParaRPr sz="2480" dirty="0"/>
          </a:p>
          <a:p>
            <a:pPr marL="342900" lvl="0" indent="-342900" algn="l" rtl="0">
              <a:lnSpc>
                <a:spcPct val="80000"/>
              </a:lnSpc>
              <a:spcBef>
                <a:spcPts val="496"/>
              </a:spcBef>
              <a:spcAft>
                <a:spcPts val="0"/>
              </a:spcAft>
              <a:buClr>
                <a:schemeClr val="dk1"/>
              </a:buClr>
              <a:buSzPts val="2480"/>
              <a:buNone/>
            </a:pPr>
            <a:r>
              <a:rPr lang="en-US" sz="2480" dirty="0"/>
              <a:t>2 What do you know about </a:t>
            </a:r>
            <a:r>
              <a:rPr lang="en-US" sz="2480" dirty="0" err="1"/>
              <a:t>Afroz</a:t>
            </a:r>
            <a:r>
              <a:rPr lang="en-US" sz="2480" dirty="0"/>
              <a:t> </a:t>
            </a:r>
            <a:r>
              <a:rPr lang="en-US" sz="2480" dirty="0" err="1"/>
              <a:t>Shahm</a:t>
            </a:r>
            <a:r>
              <a:rPr lang="en-US" sz="2480" dirty="0"/>
              <a:t>, who was responsible for the clean up operation? </a:t>
            </a:r>
            <a:r>
              <a:rPr lang="en-US" sz="2480" dirty="0">
                <a:solidFill>
                  <a:srgbClr val="FF0000"/>
                </a:solidFill>
              </a:rPr>
              <a:t>33 year old lawyer</a:t>
            </a:r>
            <a:endParaRPr sz="2480" dirty="0"/>
          </a:p>
          <a:p>
            <a:pPr marL="342900" lvl="0" indent="-342900" algn="l" rtl="0">
              <a:lnSpc>
                <a:spcPct val="80000"/>
              </a:lnSpc>
              <a:spcBef>
                <a:spcPts val="496"/>
              </a:spcBef>
              <a:spcAft>
                <a:spcPts val="0"/>
              </a:spcAft>
              <a:buClr>
                <a:schemeClr val="dk1"/>
              </a:buClr>
              <a:buSzPts val="2480"/>
              <a:buNone/>
            </a:pPr>
            <a:r>
              <a:rPr lang="en-US" sz="2480" dirty="0"/>
              <a:t>3 How much rubbish was collected in total? </a:t>
            </a:r>
            <a:r>
              <a:rPr lang="en-US" sz="2480" dirty="0">
                <a:solidFill>
                  <a:srgbClr val="FF0000"/>
                </a:solidFill>
              </a:rPr>
              <a:t>5,3 million kilos in 21 months</a:t>
            </a:r>
            <a:endParaRPr dirty="0"/>
          </a:p>
          <a:p>
            <a:pPr marL="342900" lvl="0" indent="-342900" algn="l" rtl="0">
              <a:lnSpc>
                <a:spcPct val="80000"/>
              </a:lnSpc>
              <a:spcBef>
                <a:spcPts val="496"/>
              </a:spcBef>
              <a:spcAft>
                <a:spcPts val="0"/>
              </a:spcAft>
              <a:buClr>
                <a:schemeClr val="dk1"/>
              </a:buClr>
              <a:buSzPts val="2480"/>
              <a:buNone/>
            </a:pPr>
            <a:r>
              <a:rPr lang="en-US" sz="2480" dirty="0"/>
              <a:t>4 Where in the city is the beach located? </a:t>
            </a:r>
            <a:r>
              <a:rPr lang="en-US" sz="2480" dirty="0">
                <a:solidFill>
                  <a:srgbClr val="FF0000"/>
                </a:solidFill>
              </a:rPr>
              <a:t>West of the city</a:t>
            </a:r>
            <a:endParaRPr dirty="0"/>
          </a:p>
          <a:p>
            <a:pPr marL="342900" lvl="0" indent="-342900" algn="l" rtl="0">
              <a:lnSpc>
                <a:spcPct val="80000"/>
              </a:lnSpc>
              <a:spcBef>
                <a:spcPts val="496"/>
              </a:spcBef>
              <a:spcAft>
                <a:spcPts val="0"/>
              </a:spcAft>
              <a:buClr>
                <a:schemeClr val="dk1"/>
              </a:buClr>
              <a:buSzPts val="2480"/>
              <a:buNone/>
            </a:pPr>
            <a:r>
              <a:rPr lang="en-US" sz="2480" dirty="0"/>
              <a:t>5 Who else was involved in the clean up? </a:t>
            </a:r>
            <a:r>
              <a:rPr lang="en-US" sz="2480" dirty="0">
                <a:solidFill>
                  <a:srgbClr val="FF0000"/>
                </a:solidFill>
              </a:rPr>
              <a:t>Volunteers including local residents, politicians, actors and actresses and school children</a:t>
            </a:r>
            <a:endParaRPr dirty="0"/>
          </a:p>
          <a:p>
            <a:pPr marL="342900" lvl="0" indent="-342900" algn="l" rtl="0">
              <a:lnSpc>
                <a:spcPct val="80000"/>
              </a:lnSpc>
              <a:spcBef>
                <a:spcPts val="496"/>
              </a:spcBef>
              <a:spcAft>
                <a:spcPts val="0"/>
              </a:spcAft>
              <a:buClr>
                <a:schemeClr val="dk1"/>
              </a:buClr>
              <a:buSzPts val="2480"/>
              <a:buNone/>
            </a:pPr>
            <a:r>
              <a:rPr lang="en-US" sz="2480" dirty="0"/>
              <a:t>6 In addition to collecting rubbish and cleaning up the beach, what did these eco-warriors also manage to achieve? </a:t>
            </a:r>
            <a:r>
              <a:rPr lang="en-US" sz="2480" dirty="0">
                <a:solidFill>
                  <a:srgbClr val="FF0000"/>
                </a:solidFill>
              </a:rPr>
              <a:t>52 new toilets and planted 50 coconut trees</a:t>
            </a:r>
            <a:endParaRPr dirty="0">
              <a:solidFill>
                <a:srgbClr val="FF0000"/>
              </a:solidFill>
            </a:endParaRPr>
          </a:p>
          <a:p>
            <a:pPr marL="342900" lvl="0" indent="-34290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None/>
            </a:pPr>
            <a:endParaRPr sz="248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p:nvPr/>
        </p:nvSpPr>
        <p:spPr>
          <a:xfrm>
            <a:off x="267200" y="1502975"/>
            <a:ext cx="8419500" cy="15252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Et toi, qu’est-ce que tu peux faire?</a:t>
            </a:r>
            <a:endParaRPr b="1">
              <a:solidFill>
                <a:srgbClr val="00527D"/>
              </a:solidFill>
            </a:endParaRPr>
          </a:p>
        </p:txBody>
      </p:sp>
      <p:sp>
        <p:nvSpPr>
          <p:cNvPr id="261" name="Google Shape;26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a:t>Consider all the facts and evidence you have</a:t>
            </a:r>
            <a:endParaRPr/>
          </a:p>
          <a:p>
            <a:pPr marL="342900" lvl="0" indent="-342900" algn="l" rtl="0">
              <a:lnSpc>
                <a:spcPct val="100000"/>
              </a:lnSpc>
              <a:spcBef>
                <a:spcPts val="640"/>
              </a:spcBef>
              <a:spcAft>
                <a:spcPts val="0"/>
              </a:spcAft>
              <a:buClr>
                <a:schemeClr val="dk1"/>
              </a:buClr>
              <a:buSzPts val="3200"/>
              <a:buNone/>
            </a:pPr>
            <a:r>
              <a:rPr lang="en-US"/>
              <a:t>been exposed to in the last 2 lessons.</a:t>
            </a:r>
            <a:endParaRPr/>
          </a:p>
          <a:p>
            <a:pPr marL="342900" lvl="0" indent="-342900" algn="l" rtl="0">
              <a:lnSpc>
                <a:spcPct val="100000"/>
              </a:lnSpc>
              <a:spcBef>
                <a:spcPts val="640"/>
              </a:spcBef>
              <a:spcAft>
                <a:spcPts val="0"/>
              </a:spcAft>
              <a:buClr>
                <a:schemeClr val="dk1"/>
              </a:buClr>
              <a:buSzPts val="3200"/>
              <a:buNone/>
            </a:pPr>
            <a:endParaRPr b="1"/>
          </a:p>
          <a:p>
            <a:pPr marL="342900" lvl="0" indent="-342900" algn="l" rtl="0">
              <a:lnSpc>
                <a:spcPct val="100000"/>
              </a:lnSpc>
              <a:spcBef>
                <a:spcPts val="640"/>
              </a:spcBef>
              <a:spcAft>
                <a:spcPts val="0"/>
              </a:spcAft>
              <a:buClr>
                <a:schemeClr val="dk1"/>
              </a:buClr>
              <a:buSzPts val="3200"/>
              <a:buNone/>
            </a:pPr>
            <a:r>
              <a:rPr lang="en-US" b="1">
                <a:solidFill>
                  <a:srgbClr val="00527D"/>
                </a:solidFill>
              </a:rPr>
              <a:t>What can you personally do?</a:t>
            </a:r>
            <a:endParaRPr>
              <a:solidFill>
                <a:srgbClr val="00527D"/>
              </a:solidFill>
            </a:endParaRPr>
          </a:p>
          <a:p>
            <a:pPr marL="342900" lvl="0" indent="-342900" algn="l" rtl="0">
              <a:lnSpc>
                <a:spcPct val="100000"/>
              </a:lnSpc>
              <a:spcBef>
                <a:spcPts val="640"/>
              </a:spcBef>
              <a:spcAft>
                <a:spcPts val="0"/>
              </a:spcAft>
              <a:buClr>
                <a:schemeClr val="dk1"/>
              </a:buClr>
              <a:buSzPts val="3200"/>
              <a:buNone/>
            </a:pPr>
            <a:endParaRPr b="1">
              <a:solidFill>
                <a:srgbClr val="00527D"/>
              </a:solidFill>
            </a:endParaRPr>
          </a:p>
          <a:p>
            <a:pPr marL="342900" lvl="0" indent="-342900" algn="l" rtl="0">
              <a:lnSpc>
                <a:spcPct val="100000"/>
              </a:lnSpc>
              <a:spcBef>
                <a:spcPts val="640"/>
              </a:spcBef>
              <a:spcAft>
                <a:spcPts val="0"/>
              </a:spcAft>
              <a:buClr>
                <a:schemeClr val="dk1"/>
              </a:buClr>
              <a:buSzPts val="3200"/>
              <a:buNone/>
            </a:pPr>
            <a:r>
              <a:rPr lang="en-US" b="1">
                <a:solidFill>
                  <a:srgbClr val="00527D"/>
                </a:solidFill>
              </a:rPr>
              <a:t>What impact will this have on</a:t>
            </a:r>
            <a:endParaRPr>
              <a:solidFill>
                <a:srgbClr val="00527D"/>
              </a:solidFill>
            </a:endParaRPr>
          </a:p>
          <a:p>
            <a:pPr marL="342900" lvl="0" indent="-342900" algn="l" rtl="0">
              <a:lnSpc>
                <a:spcPct val="100000"/>
              </a:lnSpc>
              <a:spcBef>
                <a:spcPts val="640"/>
              </a:spcBef>
              <a:spcAft>
                <a:spcPts val="0"/>
              </a:spcAft>
              <a:buClr>
                <a:schemeClr val="dk1"/>
              </a:buClr>
              <a:buSzPts val="3200"/>
              <a:buNone/>
            </a:pPr>
            <a:r>
              <a:rPr lang="en-US" b="1">
                <a:solidFill>
                  <a:srgbClr val="00527D"/>
                </a:solidFill>
              </a:rPr>
              <a:t>You? / Your children? / Future generations?</a:t>
            </a:r>
            <a:endParaRPr b="1">
              <a:solidFill>
                <a:srgbClr val="00527D"/>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9"/>
          <p:cNvSpPr/>
          <p:nvPr/>
        </p:nvSpPr>
        <p:spPr>
          <a:xfrm>
            <a:off x="211525" y="267200"/>
            <a:ext cx="8728500" cy="6078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t>Extra resources:</a:t>
            </a:r>
            <a:endParaRPr b="1"/>
          </a:p>
        </p:txBody>
      </p:sp>
      <p:sp>
        <p:nvSpPr>
          <p:cNvPr id="268" name="Google Shape;268;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None/>
            </a:pPr>
            <a:r>
              <a:rPr lang="en-US" u="sng">
                <a:solidFill>
                  <a:schemeClr val="hlink"/>
                </a:solidFill>
                <a:hlinkClick r:id="rId3"/>
              </a:rPr>
              <a:t>https://education.francetv.fr/matiere/developpement-durable/ce1/video/comment-protege-t-on-la-vie-dans-les-oceans</a:t>
            </a:r>
            <a:endParaRPr/>
          </a:p>
          <a:p>
            <a:pPr marL="342900" lvl="0" indent="-342900" algn="l" rtl="0">
              <a:lnSpc>
                <a:spcPct val="90000"/>
              </a:lnSpc>
              <a:spcBef>
                <a:spcPts val="640"/>
              </a:spcBef>
              <a:spcAft>
                <a:spcPts val="0"/>
              </a:spcAft>
              <a:buClr>
                <a:schemeClr val="dk1"/>
              </a:buClr>
              <a:buSzPts val="3200"/>
              <a:buNone/>
            </a:pPr>
            <a:endParaRPr u="sng">
              <a:solidFill>
                <a:schemeClr val="hlink"/>
              </a:solidFill>
              <a:hlinkClick r:id="rId4"/>
            </a:endParaRPr>
          </a:p>
          <a:p>
            <a:pPr marL="342900" lvl="0" indent="-342900" algn="l" rtl="0">
              <a:lnSpc>
                <a:spcPct val="90000"/>
              </a:lnSpc>
              <a:spcBef>
                <a:spcPts val="640"/>
              </a:spcBef>
              <a:spcAft>
                <a:spcPts val="0"/>
              </a:spcAft>
              <a:buClr>
                <a:schemeClr val="dk1"/>
              </a:buClr>
              <a:buSzPts val="3200"/>
              <a:buNone/>
            </a:pPr>
            <a:r>
              <a:rPr lang="en-US" u="sng">
                <a:solidFill>
                  <a:schemeClr val="hlink"/>
                </a:solidFill>
                <a:hlinkClick r:id="rId4"/>
              </a:rPr>
              <a:t>https://www.rtc.be/video/info/un-ocean-de-plastique-c-est-mer-dique-_1502014_325.html?fbclid=IwAR1wQ2j3H83vlGu2j7PT0wibBO0byv7aT3_lrkQaDGaeIpWjUz547t9Mxfs</a:t>
            </a:r>
            <a:r>
              <a:rPr lang="en-US"/>
              <a:t> </a:t>
            </a:r>
            <a:endParaRPr/>
          </a:p>
          <a:p>
            <a:pPr marL="342900" lvl="0" indent="-3429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None/>
            </a:pPr>
            <a:endParaRPr/>
          </a:p>
          <a:p>
            <a:pPr marL="342900" lvl="0" indent="-342900" algn="l" rtl="0">
              <a:lnSpc>
                <a:spcPct val="90000"/>
              </a:lnSpc>
              <a:spcBef>
                <a:spcPts val="640"/>
              </a:spcBef>
              <a:spcAft>
                <a:spcPts val="0"/>
              </a:spcAft>
              <a:buClr>
                <a:schemeClr val="dk1"/>
              </a:buClr>
              <a:buSzPts val="32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1682-D696-470F-B27E-E7151B3DB03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2574CFE-7DA2-4255-BA3E-BAD4940E500B}"/>
              </a:ext>
            </a:extLst>
          </p:cNvPr>
          <p:cNvSpPr>
            <a:spLocks noGrp="1"/>
          </p:cNvSpPr>
          <p:nvPr>
            <p:ph type="body" idx="1"/>
          </p:nvPr>
        </p:nvSpPr>
        <p:spPr/>
        <p:txBody>
          <a:bodyPr/>
          <a:lstStyle/>
          <a:p>
            <a:endParaRPr lang="en-GB"/>
          </a:p>
        </p:txBody>
      </p:sp>
      <p:pic>
        <p:nvPicPr>
          <p:cNvPr id="4" name="Picture 3">
            <a:hlinkClick r:id="rId2"/>
            <a:extLst>
              <a:ext uri="{FF2B5EF4-FFF2-40B4-BE49-F238E27FC236}">
                <a16:creationId xmlns:a16="http://schemas.microsoft.com/office/drawing/2014/main" id="{B01F024D-2080-4AD6-89AC-556FAA8ECCB6}"/>
              </a:ext>
            </a:extLst>
          </p:cNvPr>
          <p:cNvPicPr>
            <a:picLocks noChangeAspect="1"/>
          </p:cNvPicPr>
          <p:nvPr/>
        </p:nvPicPr>
        <p:blipFill rotWithShape="1">
          <a:blip r:embed="rId3"/>
          <a:srcRect t="52718" b="16308"/>
          <a:stretch/>
        </p:blipFill>
        <p:spPr>
          <a:xfrm>
            <a:off x="125389" y="1164103"/>
            <a:ext cx="9018611" cy="3951142"/>
          </a:xfrm>
          <a:prstGeom prst="rect">
            <a:avLst/>
          </a:prstGeom>
        </p:spPr>
      </p:pic>
    </p:spTree>
    <p:extLst>
      <p:ext uri="{BB962C8B-B14F-4D97-AF65-F5344CB8AC3E}">
        <p14:creationId xmlns:p14="http://schemas.microsoft.com/office/powerpoint/2010/main" val="156723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g7e8293b447_0_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274" name="Google Shape;274;g7e8293b447_0_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275" name="Google Shape;275;g7e8293b447_0_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Picture 1">
            <a:extLst>
              <a:ext uri="{FF2B5EF4-FFF2-40B4-BE49-F238E27FC236}">
                <a16:creationId xmlns:a16="http://schemas.microsoft.com/office/drawing/2014/main" id="{6BF56324-AE52-47C8-8E49-A22597735128}"/>
              </a:ext>
            </a:extLst>
          </p:cNvPr>
          <p:cNvPicPr>
            <a:picLocks noChangeAspect="1"/>
          </p:cNvPicPr>
          <p:nvPr/>
        </p:nvPicPr>
        <p:blipFill rotWithShape="1">
          <a:blip r:embed="rId3"/>
          <a:srcRect t="14634" b="46527"/>
          <a:stretch/>
        </p:blipFill>
        <p:spPr>
          <a:xfrm>
            <a:off x="0" y="1051560"/>
            <a:ext cx="9116413" cy="5008098"/>
          </a:xfrm>
          <a:prstGeom prst="rect">
            <a:avLst/>
          </a:prstGeom>
        </p:spPr>
      </p:pic>
      <p:pic>
        <p:nvPicPr>
          <p:cNvPr id="3" name="Picture 2">
            <a:extLst>
              <a:ext uri="{FF2B5EF4-FFF2-40B4-BE49-F238E27FC236}">
                <a16:creationId xmlns:a16="http://schemas.microsoft.com/office/drawing/2014/main" id="{C3183B72-3FF5-418A-BAB4-C96C5EC87FD0}"/>
              </a:ext>
            </a:extLst>
          </p:cNvPr>
          <p:cNvPicPr>
            <a:picLocks noChangeAspect="1"/>
          </p:cNvPicPr>
          <p:nvPr/>
        </p:nvPicPr>
        <p:blipFill rotWithShape="1">
          <a:blip r:embed="rId3"/>
          <a:srcRect l="40184" t="-2221" b="91555"/>
          <a:stretch/>
        </p:blipFill>
        <p:spPr>
          <a:xfrm>
            <a:off x="4673453" y="-322287"/>
            <a:ext cx="4442960" cy="11206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2;p20">
            <a:extLst>
              <a:ext uri="{FF2B5EF4-FFF2-40B4-BE49-F238E27FC236}">
                <a16:creationId xmlns:a16="http://schemas.microsoft.com/office/drawing/2014/main" id="{7C9A0C87-4A11-41EF-87FF-CF4A66195F6E}"/>
              </a:ext>
            </a:extLst>
          </p:cNvPr>
          <p:cNvSpPr/>
          <p:nvPr/>
        </p:nvSpPr>
        <p:spPr>
          <a:xfrm>
            <a:off x="267200" y="281354"/>
            <a:ext cx="8717100" cy="6372664"/>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15FDFFEE-2DCA-48A3-A9EF-8EDBE0305ED5}"/>
              </a:ext>
            </a:extLst>
          </p:cNvPr>
          <p:cNvPicPr>
            <a:picLocks noChangeAspect="1"/>
          </p:cNvPicPr>
          <p:nvPr/>
        </p:nvPicPr>
        <p:blipFill rotWithShape="1">
          <a:blip r:embed="rId3"/>
          <a:srcRect l="4186" r="1842"/>
          <a:stretch/>
        </p:blipFill>
        <p:spPr>
          <a:xfrm>
            <a:off x="408240" y="844062"/>
            <a:ext cx="8484247" cy="5078436"/>
          </a:xfrm>
          <a:prstGeom prst="rect">
            <a:avLst/>
          </a:prstGeom>
        </p:spPr>
      </p:pic>
    </p:spTree>
    <p:extLst>
      <p:ext uri="{BB962C8B-B14F-4D97-AF65-F5344CB8AC3E}">
        <p14:creationId xmlns:p14="http://schemas.microsoft.com/office/powerpoint/2010/main" val="227150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9" descr="How_long_until_it's_gone.jpg"/>
          <p:cNvPicPr preferRelativeResize="0"/>
          <p:nvPr/>
        </p:nvPicPr>
        <p:blipFill rotWithShape="1">
          <a:blip r:embed="rId3">
            <a:alphaModFix/>
          </a:blip>
          <a:srcRect/>
          <a:stretch/>
        </p:blipFill>
        <p:spPr>
          <a:xfrm>
            <a:off x="134470" y="0"/>
            <a:ext cx="887505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267200" y="1235775"/>
            <a:ext cx="8717100" cy="5043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b="1">
                <a:solidFill>
                  <a:srgbClr val="00527D"/>
                </a:solidFill>
              </a:rPr>
              <a:t>Vrai / Faux?</a:t>
            </a:r>
            <a:endParaRPr sz="4800" b="1">
              <a:solidFill>
                <a:srgbClr val="00527D"/>
              </a:solidFill>
            </a:endParaRPr>
          </a:p>
        </p:txBody>
      </p:sp>
      <p:sp>
        <p:nvSpPr>
          <p:cNvPr id="124" name="Google Shape;124;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a:t>L’objet en plastique le plus souvent ramassé est la bouteille en plastique </a:t>
            </a:r>
            <a:endParaRPr/>
          </a:p>
          <a:p>
            <a:pPr marL="342900" lvl="0" indent="-342900" algn="l" rtl="0">
              <a:lnSpc>
                <a:spcPct val="80000"/>
              </a:lnSpc>
              <a:spcBef>
                <a:spcPts val="592"/>
              </a:spcBef>
              <a:spcAft>
                <a:spcPts val="0"/>
              </a:spcAft>
              <a:buClr>
                <a:schemeClr val="dk1"/>
              </a:buClr>
              <a:buSzPts val="2960"/>
              <a:buChar char="•"/>
            </a:pPr>
            <a:r>
              <a:rPr lang="en-US" sz="2960"/>
              <a:t>L’objet en plastique le moins souvent ramassé est le couvercle d’une bouteille en plastique </a:t>
            </a:r>
            <a:endParaRPr/>
          </a:p>
          <a:p>
            <a:pPr marL="342900" lvl="0" indent="-342900" algn="l" rtl="0">
              <a:lnSpc>
                <a:spcPct val="80000"/>
              </a:lnSpc>
              <a:spcBef>
                <a:spcPts val="592"/>
              </a:spcBef>
              <a:spcAft>
                <a:spcPts val="0"/>
              </a:spcAft>
              <a:buClr>
                <a:schemeClr val="dk1"/>
              </a:buClr>
              <a:buSzPts val="2960"/>
              <a:buChar char="•"/>
            </a:pPr>
            <a:r>
              <a:rPr lang="en-US" sz="2960"/>
              <a:t>Il faut quatre cents ans pour qu’une couche se décompose</a:t>
            </a:r>
            <a:endParaRPr sz="2960"/>
          </a:p>
          <a:p>
            <a:pPr marL="342900" lvl="0" indent="-342900" algn="l" rtl="0">
              <a:lnSpc>
                <a:spcPct val="80000"/>
              </a:lnSpc>
              <a:spcBef>
                <a:spcPts val="592"/>
              </a:spcBef>
              <a:spcAft>
                <a:spcPts val="0"/>
              </a:spcAft>
              <a:buClr>
                <a:schemeClr val="dk1"/>
              </a:buClr>
              <a:buSzPts val="2960"/>
              <a:buChar char="•"/>
            </a:pPr>
            <a:r>
              <a:rPr lang="en-US" sz="2960"/>
              <a:t>Il faut trente ans pour qu’un sac en plastique se décompose</a:t>
            </a:r>
            <a:endParaRPr sz="2960"/>
          </a:p>
          <a:p>
            <a:pPr marL="342900" lvl="0" indent="-342900" algn="l" rtl="0">
              <a:lnSpc>
                <a:spcPct val="80000"/>
              </a:lnSpc>
              <a:spcBef>
                <a:spcPts val="592"/>
              </a:spcBef>
              <a:spcAft>
                <a:spcPts val="0"/>
              </a:spcAft>
              <a:buClr>
                <a:schemeClr val="dk1"/>
              </a:buClr>
              <a:buSzPts val="2960"/>
              <a:buChar char="•"/>
            </a:pPr>
            <a:r>
              <a:rPr lang="en-US" sz="2960"/>
              <a:t>Il faut cents trois cents ans pour qu’une bouteille en plastique se décompose</a:t>
            </a: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a:p>
            <a:pPr marL="342900" lvl="0" indent="-154940" algn="l" rtl="0">
              <a:lnSpc>
                <a:spcPct val="80000"/>
              </a:lnSpc>
              <a:spcBef>
                <a:spcPts val="592"/>
              </a:spcBef>
              <a:spcAft>
                <a:spcPts val="0"/>
              </a:spcAft>
              <a:buClr>
                <a:schemeClr val="dk1"/>
              </a:buClr>
              <a:buSzPts val="2960"/>
              <a:buNone/>
            </a:pPr>
            <a:endParaRPr sz="296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p:nvPr/>
        </p:nvSpPr>
        <p:spPr>
          <a:xfrm>
            <a:off x="334000" y="1168975"/>
            <a:ext cx="8572500" cy="5232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800" b="1">
                <a:solidFill>
                  <a:srgbClr val="00527D"/>
                </a:solidFill>
              </a:rPr>
              <a:t>Vrai / Faux?</a:t>
            </a:r>
            <a:endParaRPr sz="4800" b="1">
              <a:solidFill>
                <a:srgbClr val="00527D"/>
              </a:solidFill>
            </a:endParaRPr>
          </a:p>
        </p:txBody>
      </p:sp>
      <p:sp>
        <p:nvSpPr>
          <p:cNvPr id="131" name="Google Shape;13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20"/>
              <a:buChar char="•"/>
            </a:pPr>
            <a:r>
              <a:rPr lang="en-US" sz="2720" dirty="0" err="1"/>
              <a:t>L’objet</a:t>
            </a:r>
            <a:r>
              <a:rPr lang="en-US" sz="2720" dirty="0"/>
              <a:t> </a:t>
            </a:r>
            <a:r>
              <a:rPr lang="en-US" sz="2720" dirty="0" err="1"/>
              <a:t>en</a:t>
            </a:r>
            <a:r>
              <a:rPr lang="en-US" sz="2720" dirty="0"/>
              <a:t> plastique </a:t>
            </a:r>
            <a:r>
              <a:rPr lang="en-US" sz="2720" u="sng" dirty="0"/>
              <a:t>le plus </a:t>
            </a:r>
            <a:r>
              <a:rPr lang="en-US" sz="2720" u="sng" dirty="0" err="1"/>
              <a:t>souvent</a:t>
            </a:r>
            <a:r>
              <a:rPr lang="en-US" sz="2720" u="sng" dirty="0"/>
              <a:t> </a:t>
            </a:r>
            <a:r>
              <a:rPr lang="en-US" sz="2720" u="sng" dirty="0" err="1"/>
              <a:t>ramassé</a:t>
            </a:r>
            <a:r>
              <a:rPr lang="en-US" sz="2720" u="sng" dirty="0"/>
              <a:t> </a:t>
            </a:r>
            <a:r>
              <a:rPr lang="en-US" sz="2720" dirty="0" err="1"/>
              <a:t>est</a:t>
            </a:r>
            <a:r>
              <a:rPr lang="en-US" sz="2720" dirty="0"/>
              <a:t> la </a:t>
            </a:r>
            <a:r>
              <a:rPr lang="en-US" sz="2720" dirty="0" err="1"/>
              <a:t>bouteille</a:t>
            </a:r>
            <a:r>
              <a:rPr lang="en-US" sz="2720" dirty="0"/>
              <a:t> </a:t>
            </a:r>
            <a:r>
              <a:rPr lang="en-US" sz="2720" dirty="0" err="1"/>
              <a:t>en</a:t>
            </a:r>
            <a:r>
              <a:rPr lang="en-US" sz="2720" dirty="0"/>
              <a:t> plastique </a:t>
            </a:r>
            <a:r>
              <a:rPr lang="en-US" sz="2720" dirty="0">
                <a:solidFill>
                  <a:srgbClr val="FF0000"/>
                </a:solidFill>
              </a:rPr>
              <a:t>FAUX les </a:t>
            </a:r>
            <a:r>
              <a:rPr lang="en-US" sz="2720" dirty="0" err="1">
                <a:solidFill>
                  <a:srgbClr val="FF0000"/>
                </a:solidFill>
              </a:rPr>
              <a:t>mégots</a:t>
            </a:r>
            <a:r>
              <a:rPr lang="en-US" sz="2720" dirty="0">
                <a:solidFill>
                  <a:srgbClr val="FF0000"/>
                </a:solidFill>
              </a:rPr>
              <a:t> de cigarette</a:t>
            </a:r>
            <a:endParaRPr sz="2720" dirty="0">
              <a:solidFill>
                <a:srgbClr val="FF0000"/>
              </a:solidFill>
            </a:endParaRPr>
          </a:p>
          <a:p>
            <a:pPr marL="342900" lvl="0" indent="-342900" algn="l" rtl="0">
              <a:lnSpc>
                <a:spcPct val="90000"/>
              </a:lnSpc>
              <a:spcBef>
                <a:spcPts val="544"/>
              </a:spcBef>
              <a:spcAft>
                <a:spcPts val="0"/>
              </a:spcAft>
              <a:buClr>
                <a:schemeClr val="dk1"/>
              </a:buClr>
              <a:buSzPts val="2720"/>
              <a:buChar char="•"/>
            </a:pPr>
            <a:r>
              <a:rPr lang="en-US" sz="2720" dirty="0" err="1"/>
              <a:t>L’objet</a:t>
            </a:r>
            <a:r>
              <a:rPr lang="en-US" sz="2720" dirty="0"/>
              <a:t> </a:t>
            </a:r>
            <a:r>
              <a:rPr lang="en-US" sz="2720" dirty="0" err="1"/>
              <a:t>en</a:t>
            </a:r>
            <a:r>
              <a:rPr lang="en-US" sz="2720" dirty="0"/>
              <a:t> plastique </a:t>
            </a:r>
            <a:r>
              <a:rPr lang="en-US" sz="2720" u="sng" dirty="0"/>
              <a:t>le </a:t>
            </a:r>
            <a:r>
              <a:rPr lang="en-US" sz="2720" u="sng" dirty="0" err="1"/>
              <a:t>moins</a:t>
            </a:r>
            <a:r>
              <a:rPr lang="en-US" sz="2720" u="sng" dirty="0"/>
              <a:t> </a:t>
            </a:r>
            <a:r>
              <a:rPr lang="en-US" sz="2720" u="sng" dirty="0" err="1"/>
              <a:t>souvent</a:t>
            </a:r>
            <a:r>
              <a:rPr lang="en-US" sz="2720" u="sng" dirty="0"/>
              <a:t> </a:t>
            </a:r>
            <a:r>
              <a:rPr lang="en-US" sz="2720" u="sng" dirty="0" err="1"/>
              <a:t>ramassé</a:t>
            </a:r>
            <a:r>
              <a:rPr lang="en-US" sz="2720" u="sng" dirty="0"/>
              <a:t> </a:t>
            </a:r>
            <a:r>
              <a:rPr lang="en-US" sz="2720" dirty="0" err="1"/>
              <a:t>est</a:t>
            </a:r>
            <a:r>
              <a:rPr lang="en-US" sz="2720" dirty="0"/>
              <a:t> le </a:t>
            </a:r>
            <a:r>
              <a:rPr lang="en-US" sz="2720" dirty="0" err="1"/>
              <a:t>couvercle</a:t>
            </a:r>
            <a:r>
              <a:rPr lang="en-US" sz="2720" dirty="0"/>
              <a:t> </a:t>
            </a:r>
            <a:r>
              <a:rPr lang="en-US" sz="2720" dirty="0" err="1"/>
              <a:t>d’une</a:t>
            </a:r>
            <a:r>
              <a:rPr lang="en-US" sz="2720" dirty="0"/>
              <a:t> </a:t>
            </a:r>
            <a:r>
              <a:rPr lang="en-US" sz="2720" dirty="0" err="1"/>
              <a:t>bouteille</a:t>
            </a:r>
            <a:r>
              <a:rPr lang="en-US" sz="2720" dirty="0"/>
              <a:t> </a:t>
            </a:r>
            <a:r>
              <a:rPr lang="en-US" sz="2720" dirty="0" err="1"/>
              <a:t>en</a:t>
            </a:r>
            <a:r>
              <a:rPr lang="en-US" sz="2720" dirty="0"/>
              <a:t> plastique </a:t>
            </a:r>
            <a:r>
              <a:rPr lang="en-US" sz="2720" dirty="0">
                <a:solidFill>
                  <a:srgbClr val="FF0000"/>
                </a:solidFill>
              </a:rPr>
              <a:t>VRAI</a:t>
            </a:r>
            <a:endParaRPr dirty="0"/>
          </a:p>
          <a:p>
            <a:pPr marL="342900" lvl="0">
              <a:lnSpc>
                <a:spcPct val="90000"/>
              </a:lnSpc>
              <a:spcBef>
                <a:spcPts val="544"/>
              </a:spcBef>
              <a:buSzPts val="2720"/>
            </a:pPr>
            <a:r>
              <a:rPr lang="en-US" sz="2720" dirty="0"/>
              <a:t>Il faut </a:t>
            </a:r>
            <a:r>
              <a:rPr lang="en-US" sz="2720" u="sng" dirty="0"/>
              <a:t>quatre cents </a:t>
            </a:r>
            <a:r>
              <a:rPr lang="en-US" sz="2720" u="sng" dirty="0" err="1"/>
              <a:t>ans</a:t>
            </a:r>
            <a:r>
              <a:rPr lang="en-US" sz="2720" u="sng" dirty="0"/>
              <a:t> </a:t>
            </a:r>
            <a:r>
              <a:rPr lang="en-US" sz="2720" dirty="0"/>
              <a:t>pour </a:t>
            </a:r>
            <a:r>
              <a:rPr lang="en-US" sz="2720" dirty="0" err="1"/>
              <a:t>qu’une</a:t>
            </a:r>
            <a:r>
              <a:rPr lang="en-US" sz="2720" dirty="0"/>
              <a:t> </a:t>
            </a:r>
            <a:r>
              <a:rPr lang="en-US" sz="2720" dirty="0" err="1"/>
              <a:t>couche</a:t>
            </a:r>
            <a:r>
              <a:rPr lang="en-US" sz="2720" dirty="0"/>
              <a:t> se </a:t>
            </a:r>
            <a:r>
              <a:rPr lang="en-US" sz="2720" dirty="0" err="1"/>
              <a:t>décompose</a:t>
            </a:r>
            <a:r>
              <a:rPr lang="en-US" sz="2720" dirty="0"/>
              <a:t> </a:t>
            </a:r>
            <a:r>
              <a:rPr lang="en-US" sz="2720" dirty="0">
                <a:solidFill>
                  <a:srgbClr val="FF0000"/>
                </a:solidFill>
              </a:rPr>
              <a:t>FAUX quatre cent </a:t>
            </a:r>
            <a:r>
              <a:rPr lang="en-US" sz="2720" dirty="0" err="1">
                <a:solidFill>
                  <a:srgbClr val="FF0000"/>
                </a:solidFill>
              </a:rPr>
              <a:t>cinquantes</a:t>
            </a:r>
            <a:endParaRPr sz="2720" dirty="0">
              <a:solidFill>
                <a:srgbClr val="FF0000"/>
              </a:solidFill>
            </a:endParaRPr>
          </a:p>
          <a:p>
            <a:pPr marL="342900" lvl="0" indent="-342900" algn="l" rtl="0">
              <a:lnSpc>
                <a:spcPct val="90000"/>
              </a:lnSpc>
              <a:spcBef>
                <a:spcPts val="544"/>
              </a:spcBef>
              <a:spcAft>
                <a:spcPts val="0"/>
              </a:spcAft>
              <a:buClr>
                <a:schemeClr val="dk1"/>
              </a:buClr>
              <a:buSzPts val="2720"/>
              <a:buChar char="•"/>
            </a:pPr>
            <a:r>
              <a:rPr lang="en-US" sz="2720" dirty="0"/>
              <a:t>Il faut </a:t>
            </a:r>
            <a:r>
              <a:rPr lang="en-US" sz="2720" u="sng" dirty="0" err="1"/>
              <a:t>trente</a:t>
            </a:r>
            <a:r>
              <a:rPr lang="en-US" sz="2720" u="sng" dirty="0"/>
              <a:t> </a:t>
            </a:r>
            <a:r>
              <a:rPr lang="en-US" sz="2720" u="sng" dirty="0" err="1"/>
              <a:t>ans</a:t>
            </a:r>
            <a:r>
              <a:rPr lang="en-US" sz="2720" u="sng" dirty="0"/>
              <a:t> </a:t>
            </a:r>
            <a:r>
              <a:rPr lang="en-US" sz="2720" dirty="0"/>
              <a:t>pour </a:t>
            </a:r>
            <a:r>
              <a:rPr lang="en-US" sz="2720" dirty="0" err="1"/>
              <a:t>qu’un</a:t>
            </a:r>
            <a:r>
              <a:rPr lang="en-US" sz="2720" dirty="0"/>
              <a:t> sac </a:t>
            </a:r>
            <a:r>
              <a:rPr lang="en-US" sz="2720" dirty="0" err="1"/>
              <a:t>en</a:t>
            </a:r>
            <a:r>
              <a:rPr lang="en-US" sz="2720" dirty="0"/>
              <a:t> plastique se </a:t>
            </a:r>
            <a:r>
              <a:rPr lang="en-US" sz="2720" dirty="0" err="1"/>
              <a:t>décompose</a:t>
            </a:r>
            <a:r>
              <a:rPr lang="en-US" sz="2720" dirty="0"/>
              <a:t> </a:t>
            </a:r>
            <a:r>
              <a:rPr lang="en-US" sz="2720" dirty="0">
                <a:solidFill>
                  <a:srgbClr val="FF0000"/>
                </a:solidFill>
              </a:rPr>
              <a:t>FAUX dix à </a:t>
            </a:r>
            <a:r>
              <a:rPr lang="en-US" sz="2720" dirty="0" err="1">
                <a:solidFill>
                  <a:srgbClr val="FF0000"/>
                </a:solidFill>
              </a:rPr>
              <a:t>vingt</a:t>
            </a:r>
            <a:r>
              <a:rPr lang="en-US" sz="2720" dirty="0">
                <a:solidFill>
                  <a:srgbClr val="FF0000"/>
                </a:solidFill>
              </a:rPr>
              <a:t> </a:t>
            </a:r>
            <a:r>
              <a:rPr lang="en-US" sz="2720" dirty="0" err="1">
                <a:solidFill>
                  <a:srgbClr val="FF0000"/>
                </a:solidFill>
              </a:rPr>
              <a:t>ans</a:t>
            </a:r>
            <a:endParaRPr sz="2720" dirty="0">
              <a:solidFill>
                <a:srgbClr val="FF0000"/>
              </a:solidFill>
            </a:endParaRPr>
          </a:p>
          <a:p>
            <a:pPr marL="342900" lvl="0" indent="-342900" algn="l" rtl="0">
              <a:lnSpc>
                <a:spcPct val="90000"/>
              </a:lnSpc>
              <a:spcBef>
                <a:spcPts val="544"/>
              </a:spcBef>
              <a:spcAft>
                <a:spcPts val="0"/>
              </a:spcAft>
              <a:buClr>
                <a:schemeClr val="dk1"/>
              </a:buClr>
              <a:buSzPts val="2720"/>
              <a:buChar char="•"/>
            </a:pPr>
            <a:r>
              <a:rPr lang="en-US" sz="2720" dirty="0"/>
              <a:t>Il faut </a:t>
            </a:r>
            <a:r>
              <a:rPr lang="en-US" sz="2720" u="sng" dirty="0"/>
              <a:t>trois cents </a:t>
            </a:r>
            <a:r>
              <a:rPr lang="en-US" sz="2720" u="sng" dirty="0" err="1"/>
              <a:t>ans</a:t>
            </a:r>
            <a:r>
              <a:rPr lang="en-US" sz="2720" u="sng" dirty="0"/>
              <a:t> </a:t>
            </a:r>
            <a:r>
              <a:rPr lang="en-US" sz="2720" dirty="0"/>
              <a:t>pour </a:t>
            </a:r>
            <a:r>
              <a:rPr lang="en-US" sz="2720" dirty="0" err="1"/>
              <a:t>qu’une</a:t>
            </a:r>
            <a:r>
              <a:rPr lang="en-US" sz="2720" dirty="0"/>
              <a:t> </a:t>
            </a:r>
            <a:r>
              <a:rPr lang="en-US" sz="2720" dirty="0" err="1"/>
              <a:t>bouteille</a:t>
            </a:r>
            <a:r>
              <a:rPr lang="en-US" sz="2720" dirty="0"/>
              <a:t> </a:t>
            </a:r>
            <a:r>
              <a:rPr lang="en-US" sz="2720" dirty="0" err="1"/>
              <a:t>en</a:t>
            </a:r>
            <a:r>
              <a:rPr lang="en-US" sz="2720" dirty="0"/>
              <a:t> plastique se </a:t>
            </a:r>
            <a:r>
              <a:rPr lang="en-US" sz="2720" dirty="0" err="1"/>
              <a:t>décompose</a:t>
            </a:r>
            <a:r>
              <a:rPr lang="en-US" sz="2720" dirty="0"/>
              <a:t> </a:t>
            </a:r>
            <a:r>
              <a:rPr lang="en-US" sz="2720" dirty="0">
                <a:solidFill>
                  <a:srgbClr val="FF0000"/>
                </a:solidFill>
              </a:rPr>
              <a:t>FAUX quatre cent </a:t>
            </a:r>
            <a:r>
              <a:rPr lang="en-US" sz="2720" dirty="0" err="1">
                <a:solidFill>
                  <a:srgbClr val="FF0000"/>
                </a:solidFill>
              </a:rPr>
              <a:t>cinquante</a:t>
            </a:r>
            <a:r>
              <a:rPr lang="en-US" sz="2720" dirty="0">
                <a:solidFill>
                  <a:srgbClr val="FF0000"/>
                </a:solidFill>
              </a:rPr>
              <a:t> </a:t>
            </a:r>
            <a:r>
              <a:rPr lang="en-US" sz="2720" dirty="0" err="1">
                <a:solidFill>
                  <a:srgbClr val="FF0000"/>
                </a:solidFill>
              </a:rPr>
              <a:t>ans</a:t>
            </a:r>
            <a:endParaRPr sz="2720" dirty="0">
              <a:solidFill>
                <a:srgbClr val="FF0000"/>
              </a:solidFill>
            </a:endParaRPr>
          </a:p>
          <a:p>
            <a:pPr marL="342900" lvl="0" indent="-170180" algn="l" rtl="0">
              <a:lnSpc>
                <a:spcPct val="90000"/>
              </a:lnSpc>
              <a:spcBef>
                <a:spcPts val="544"/>
              </a:spcBef>
              <a:spcAft>
                <a:spcPts val="0"/>
              </a:spcAft>
              <a:buClr>
                <a:schemeClr val="dk1"/>
              </a:buClr>
              <a:buSzPts val="2720"/>
              <a:buNone/>
            </a:pPr>
            <a:endParaRPr sz="2720" dirty="0"/>
          </a:p>
          <a:p>
            <a:pPr marL="342900" lvl="0" indent="-170180" algn="l" rtl="0">
              <a:lnSpc>
                <a:spcPct val="90000"/>
              </a:lnSpc>
              <a:spcBef>
                <a:spcPts val="544"/>
              </a:spcBef>
              <a:spcAft>
                <a:spcPts val="0"/>
              </a:spcAft>
              <a:buClr>
                <a:schemeClr val="dk1"/>
              </a:buClr>
              <a:buSzPts val="2720"/>
              <a:buNone/>
            </a:pPr>
            <a:endParaRPr sz="2720" dirty="0"/>
          </a:p>
          <a:p>
            <a:pPr marL="342900" lvl="0" indent="-170180" algn="l" rtl="0">
              <a:lnSpc>
                <a:spcPct val="90000"/>
              </a:lnSpc>
              <a:spcBef>
                <a:spcPts val="544"/>
              </a:spcBef>
              <a:spcAft>
                <a:spcPts val="0"/>
              </a:spcAft>
              <a:buClr>
                <a:schemeClr val="dk1"/>
              </a:buClr>
              <a:buSzPts val="2720"/>
              <a:buNone/>
            </a:pPr>
            <a:endParaRPr sz="2720" dirty="0"/>
          </a:p>
          <a:p>
            <a:pPr marL="342900" lvl="0" indent="-170180" algn="l" rtl="0">
              <a:lnSpc>
                <a:spcPct val="90000"/>
              </a:lnSpc>
              <a:spcBef>
                <a:spcPts val="544"/>
              </a:spcBef>
              <a:spcAft>
                <a:spcPts val="0"/>
              </a:spcAft>
              <a:buClr>
                <a:schemeClr val="dk1"/>
              </a:buClr>
              <a:buSzPts val="2720"/>
              <a:buNone/>
            </a:pPr>
            <a:endParaRPr sz="2720" dirty="0"/>
          </a:p>
          <a:p>
            <a:pPr marL="342900" lvl="0" indent="-170180" algn="l" rtl="0">
              <a:lnSpc>
                <a:spcPct val="90000"/>
              </a:lnSpc>
              <a:spcBef>
                <a:spcPts val="544"/>
              </a:spcBef>
              <a:spcAft>
                <a:spcPts val="0"/>
              </a:spcAft>
              <a:buClr>
                <a:schemeClr val="dk1"/>
              </a:buClr>
              <a:buSzPts val="2720"/>
              <a:buNone/>
            </a:pPr>
            <a:endParaRPr sz="2720" dirty="0"/>
          </a:p>
          <a:p>
            <a:pPr marL="342900" lvl="0" indent="-170180" algn="l" rtl="0">
              <a:lnSpc>
                <a:spcPct val="90000"/>
              </a:lnSpc>
              <a:spcBef>
                <a:spcPts val="544"/>
              </a:spcBef>
              <a:spcAft>
                <a:spcPts val="0"/>
              </a:spcAft>
              <a:buClr>
                <a:schemeClr val="dk1"/>
              </a:buClr>
              <a:buSzPts val="2720"/>
              <a:buNone/>
            </a:pPr>
            <a:endParaRPr sz="2720" dirty="0"/>
          </a:p>
        </p:txBody>
      </p:sp>
      <p:sp>
        <p:nvSpPr>
          <p:cNvPr id="132" name="Google Shape;132;p21"/>
          <p:cNvSpPr txBox="1"/>
          <p:nvPr/>
        </p:nvSpPr>
        <p:spPr>
          <a:xfrm>
            <a:off x="4018251" y="5813798"/>
            <a:ext cx="4474644" cy="923330"/>
          </a:xfrm>
          <a:prstGeom prst="rect">
            <a:avLst/>
          </a:prstGeom>
          <a:solidFill>
            <a:srgbClr val="FFFF00"/>
          </a:solidFill>
          <a:ln w="9525" cap="flat" cmpd="sng">
            <a:solidFill>
              <a:schemeClr val="dk1">
                <a:alpha val="78431"/>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EXTENSION: can you come up with some sentences of your own using the infographics and the sentences above as a model.</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p:nvPr/>
        </p:nvSpPr>
        <p:spPr>
          <a:xfrm>
            <a:off x="267200" y="1491850"/>
            <a:ext cx="8594700" cy="5065500"/>
          </a:xfrm>
          <a:prstGeom prst="roundRect">
            <a:avLst>
              <a:gd name="adj" fmla="val 1318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2"/>
          <p:cNvSpPr txBox="1">
            <a:spLocks noGrp="1"/>
          </p:cNvSpPr>
          <p:nvPr>
            <p:ph type="title"/>
          </p:nvPr>
        </p:nvSpPr>
        <p:spPr>
          <a:xfrm>
            <a:off x="211673" y="274638"/>
            <a:ext cx="8753337"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000"/>
              <a:buFont typeface="Calibri"/>
              <a:buNone/>
            </a:pPr>
            <a:r>
              <a:rPr lang="en-US" sz="3000" b="1">
                <a:solidFill>
                  <a:srgbClr val="00527D"/>
                </a:solidFill>
              </a:rPr>
              <a:t>Résumé de texte: </a:t>
            </a:r>
            <a:r>
              <a:rPr lang="en-US" sz="3000" b="1" u="sng">
                <a:solidFill>
                  <a:schemeClr val="hlink"/>
                </a:solidFill>
                <a:hlinkClick r:id="rId3"/>
              </a:rPr>
              <a:t>Chaque seconde, 100 tonnes de déchets finissent en mer</a:t>
            </a:r>
            <a:endParaRPr sz="3000" b="1"/>
          </a:p>
        </p:txBody>
      </p:sp>
      <p:sp>
        <p:nvSpPr>
          <p:cNvPr id="140" name="Google Shape;140;p22"/>
          <p:cNvSpPr txBox="1">
            <a:spLocks noGrp="1"/>
          </p:cNvSpPr>
          <p:nvPr>
            <p:ph type="body" idx="1"/>
          </p:nvPr>
        </p:nvSpPr>
        <p:spPr>
          <a:xfrm>
            <a:off x="457200" y="1825493"/>
            <a:ext cx="8229600" cy="4851446"/>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None/>
            </a:pPr>
            <a:r>
              <a:rPr lang="en-US" sz="2960" dirty="0" err="1"/>
              <a:t>Chaque</a:t>
            </a:r>
            <a:r>
              <a:rPr lang="en-US" sz="2960" dirty="0"/>
              <a:t> </a:t>
            </a:r>
            <a:r>
              <a:rPr lang="en-US" sz="2960" dirty="0" err="1"/>
              <a:t>seconde</a:t>
            </a:r>
            <a:r>
              <a:rPr lang="en-US" sz="2960" dirty="0"/>
              <a:t>, 100 </a:t>
            </a:r>
            <a:r>
              <a:rPr lang="en-US" sz="2960" dirty="0" err="1"/>
              <a:t>tonnes</a:t>
            </a:r>
            <a:r>
              <a:rPr lang="en-US" sz="2960" dirty="0"/>
              <a:t> de </a:t>
            </a:r>
            <a:r>
              <a:rPr lang="en-US" sz="2960" dirty="0" err="1"/>
              <a:t>déchets</a:t>
            </a:r>
            <a:r>
              <a:rPr lang="en-US" sz="2960" dirty="0"/>
              <a:t> (sur les</a:t>
            </a:r>
            <a:endParaRPr dirty="0"/>
          </a:p>
          <a:p>
            <a:pPr marL="342900" lvl="0">
              <a:lnSpc>
                <a:spcPct val="80000"/>
              </a:lnSpc>
              <a:spcBef>
                <a:spcPts val="592"/>
              </a:spcBef>
              <a:buSzPts val="2960"/>
              <a:buNone/>
            </a:pPr>
            <a:r>
              <a:rPr lang="en-US" sz="2960" dirty="0"/>
              <a:t>4 milliards </a:t>
            </a:r>
            <a:r>
              <a:rPr lang="fr-FR" dirty="0"/>
              <a:t>produits</a:t>
            </a:r>
            <a:r>
              <a:rPr lang="en-US" sz="2960" dirty="0"/>
              <a:t> </a:t>
            </a:r>
            <a:r>
              <a:rPr lang="en-US" sz="2960" dirty="0" err="1"/>
              <a:t>annuellement</a:t>
            </a:r>
            <a:r>
              <a:rPr lang="en-US" sz="2960" dirty="0"/>
              <a:t>) </a:t>
            </a:r>
            <a:r>
              <a:rPr lang="en-US" sz="2960" dirty="0" err="1"/>
              <a:t>finissent</a:t>
            </a:r>
            <a:r>
              <a:rPr lang="en-US" sz="2960" dirty="0"/>
              <a:t> </a:t>
            </a:r>
            <a:r>
              <a:rPr lang="en-US" sz="2960" dirty="0" err="1"/>
              <a:t>en</a:t>
            </a:r>
            <a:endParaRPr dirty="0"/>
          </a:p>
          <a:p>
            <a:pPr marL="342900" lvl="0" indent="-342900" algn="l" rtl="0">
              <a:lnSpc>
                <a:spcPct val="80000"/>
              </a:lnSpc>
              <a:spcBef>
                <a:spcPts val="592"/>
              </a:spcBef>
              <a:spcAft>
                <a:spcPts val="0"/>
              </a:spcAft>
              <a:buClr>
                <a:schemeClr val="dk1"/>
              </a:buClr>
              <a:buSzPts val="2960"/>
              <a:buNone/>
            </a:pPr>
            <a:r>
              <a:rPr lang="en-US" sz="2960" dirty="0" err="1"/>
              <a:t>mer</a:t>
            </a:r>
            <a:r>
              <a:rPr lang="en-US" sz="2960" dirty="0"/>
              <a:t>, </a:t>
            </a:r>
            <a:r>
              <a:rPr lang="en-US" sz="2960" dirty="0" err="1"/>
              <a:t>dont</a:t>
            </a:r>
            <a:r>
              <a:rPr lang="en-US" sz="2960" dirty="0"/>
              <a:t> </a:t>
            </a:r>
            <a:r>
              <a:rPr lang="en-US" sz="2960" dirty="0" err="1"/>
              <a:t>une</a:t>
            </a:r>
            <a:r>
              <a:rPr lang="en-US" sz="2960" dirty="0"/>
              <a:t> </a:t>
            </a:r>
            <a:r>
              <a:rPr lang="en-US" sz="2960" dirty="0" err="1"/>
              <a:t>grande</a:t>
            </a:r>
            <a:r>
              <a:rPr lang="en-US" sz="2960" dirty="0"/>
              <a:t> </a:t>
            </a:r>
            <a:r>
              <a:rPr lang="en-US" sz="2960" dirty="0" err="1"/>
              <a:t>partie</a:t>
            </a:r>
            <a:r>
              <a:rPr lang="en-US" sz="2960" dirty="0"/>
              <a:t> </a:t>
            </a:r>
            <a:r>
              <a:rPr lang="en-US" sz="2960" dirty="0" err="1"/>
              <a:t>est</a:t>
            </a:r>
            <a:r>
              <a:rPr lang="en-US" sz="2960" dirty="0"/>
              <a:t> </a:t>
            </a:r>
            <a:r>
              <a:rPr lang="en-US" sz="2960" dirty="0" err="1"/>
              <a:t>constituée</a:t>
            </a:r>
            <a:r>
              <a:rPr lang="en-US" sz="2960" dirty="0"/>
              <a:t> de</a:t>
            </a:r>
            <a:endParaRPr dirty="0"/>
          </a:p>
          <a:p>
            <a:pPr marL="342900" lvl="0">
              <a:lnSpc>
                <a:spcPct val="80000"/>
              </a:lnSpc>
              <a:spcBef>
                <a:spcPts val="592"/>
              </a:spcBef>
              <a:buSzPts val="2960"/>
              <a:buNone/>
            </a:pPr>
            <a:r>
              <a:rPr lang="en-US" sz="2960" dirty="0"/>
              <a:t>matière plastique. </a:t>
            </a:r>
            <a:r>
              <a:rPr lang="en-US" sz="2960" dirty="0" err="1"/>
              <a:t>Certains</a:t>
            </a:r>
            <a:r>
              <a:rPr lang="en-US" sz="2960" dirty="0"/>
              <a:t> </a:t>
            </a:r>
            <a:r>
              <a:rPr lang="en-US" sz="2960" dirty="0" err="1"/>
              <a:t>n'hésitent</a:t>
            </a:r>
            <a:r>
              <a:rPr lang="en-US" sz="2960" dirty="0"/>
              <a:t> pas à </a:t>
            </a:r>
            <a:r>
              <a:rPr lang="en-US" sz="2960" dirty="0" err="1"/>
              <a:t>parler</a:t>
            </a:r>
            <a:endParaRPr sz="2960" dirty="0"/>
          </a:p>
          <a:p>
            <a:pPr marL="342900" lvl="0" indent="-342900" algn="l" rtl="0">
              <a:lnSpc>
                <a:spcPct val="80000"/>
              </a:lnSpc>
              <a:spcBef>
                <a:spcPts val="592"/>
              </a:spcBef>
              <a:spcAft>
                <a:spcPts val="0"/>
              </a:spcAft>
              <a:buClr>
                <a:schemeClr val="dk1"/>
              </a:buClr>
              <a:buSzPts val="2960"/>
              <a:buNone/>
            </a:pPr>
            <a:r>
              <a:rPr lang="en-US" sz="2960" dirty="0"/>
              <a:t>de « </a:t>
            </a:r>
            <a:r>
              <a:rPr lang="en-US" sz="2960" dirty="0" err="1"/>
              <a:t>septième</a:t>
            </a:r>
            <a:r>
              <a:rPr lang="en-US" sz="2960" dirty="0"/>
              <a:t> continent ». </a:t>
            </a:r>
            <a:r>
              <a:rPr lang="en-US" sz="2960" dirty="0" err="1"/>
              <a:t>Objets</a:t>
            </a:r>
            <a:r>
              <a:rPr lang="en-US" sz="2960" dirty="0"/>
              <a:t> </a:t>
            </a:r>
            <a:r>
              <a:rPr lang="en-US" sz="2960" dirty="0" err="1"/>
              <a:t>flottants</a:t>
            </a:r>
            <a:r>
              <a:rPr lang="en-US" sz="2960" dirty="0"/>
              <a:t> </a:t>
            </a:r>
            <a:r>
              <a:rPr lang="en-US" sz="2960" dirty="0" err="1"/>
              <a:t>ou</a:t>
            </a:r>
            <a:endParaRPr sz="2960" dirty="0"/>
          </a:p>
          <a:p>
            <a:pPr marL="342900" lvl="0" indent="-342900" algn="l" rtl="0">
              <a:lnSpc>
                <a:spcPct val="80000"/>
              </a:lnSpc>
              <a:spcBef>
                <a:spcPts val="592"/>
              </a:spcBef>
              <a:spcAft>
                <a:spcPts val="0"/>
              </a:spcAft>
              <a:buClr>
                <a:schemeClr val="dk1"/>
              </a:buClr>
              <a:buSzPts val="2960"/>
              <a:buNone/>
            </a:pPr>
            <a:r>
              <a:rPr lang="en-US" sz="2960" dirty="0" err="1"/>
              <a:t>microparticules</a:t>
            </a:r>
            <a:r>
              <a:rPr lang="en-US" sz="2960" dirty="0"/>
              <a:t>, </a:t>
            </a:r>
            <a:r>
              <a:rPr lang="en-US" sz="2960" dirty="0" err="1"/>
              <a:t>ces</a:t>
            </a:r>
            <a:r>
              <a:rPr lang="en-US" sz="2960" dirty="0"/>
              <a:t> </a:t>
            </a:r>
            <a:r>
              <a:rPr lang="en-US" sz="2960" dirty="0" err="1"/>
              <a:t>déchets</a:t>
            </a:r>
            <a:r>
              <a:rPr lang="en-US" sz="2960" dirty="0"/>
              <a:t> plastique se </a:t>
            </a:r>
            <a:r>
              <a:rPr lang="en-US" sz="2960" dirty="0" err="1"/>
              <a:t>déposent</a:t>
            </a:r>
            <a:endParaRPr sz="2960" dirty="0"/>
          </a:p>
          <a:p>
            <a:pPr marL="342900" lvl="0" indent="-342900" algn="l" rtl="0">
              <a:lnSpc>
                <a:spcPct val="80000"/>
              </a:lnSpc>
              <a:spcBef>
                <a:spcPts val="592"/>
              </a:spcBef>
              <a:spcAft>
                <a:spcPts val="0"/>
              </a:spcAft>
              <a:buClr>
                <a:schemeClr val="dk1"/>
              </a:buClr>
              <a:buSzPts val="2960"/>
              <a:buNone/>
            </a:pPr>
            <a:r>
              <a:rPr lang="en-US" sz="2960" dirty="0"/>
              <a:t>sur les </a:t>
            </a:r>
            <a:r>
              <a:rPr lang="en-US" sz="2960" dirty="0" err="1"/>
              <a:t>plages</a:t>
            </a:r>
            <a:r>
              <a:rPr lang="en-US" sz="2960" dirty="0"/>
              <a:t>, se </a:t>
            </a:r>
            <a:r>
              <a:rPr lang="en-US" sz="2960" dirty="0" err="1"/>
              <a:t>dispersent</a:t>
            </a:r>
            <a:r>
              <a:rPr lang="en-US" sz="2960" dirty="0"/>
              <a:t> </a:t>
            </a:r>
            <a:r>
              <a:rPr lang="en-US" sz="2960" dirty="0" err="1"/>
              <a:t>en</a:t>
            </a:r>
            <a:r>
              <a:rPr lang="en-US" sz="2960" dirty="0"/>
              <a:t> </a:t>
            </a:r>
            <a:r>
              <a:rPr lang="en-US" sz="2960" dirty="0" err="1"/>
              <a:t>mer</a:t>
            </a:r>
            <a:r>
              <a:rPr lang="en-US" sz="2960" dirty="0"/>
              <a:t>, se </a:t>
            </a:r>
            <a:r>
              <a:rPr lang="en-US" sz="2960" dirty="0" err="1"/>
              <a:t>retrouvent</a:t>
            </a:r>
            <a:endParaRPr sz="2960" dirty="0"/>
          </a:p>
          <a:p>
            <a:pPr marL="342900" lvl="0" indent="-342900" algn="l" rtl="0">
              <a:lnSpc>
                <a:spcPct val="80000"/>
              </a:lnSpc>
              <a:spcBef>
                <a:spcPts val="592"/>
              </a:spcBef>
              <a:spcAft>
                <a:spcPts val="0"/>
              </a:spcAft>
              <a:buClr>
                <a:schemeClr val="dk1"/>
              </a:buClr>
              <a:buSzPts val="2960"/>
              <a:buNone/>
            </a:pPr>
            <a:r>
              <a:rPr lang="en-US" sz="2960" dirty="0"/>
              <a:t>sur les fonds </a:t>
            </a:r>
            <a:r>
              <a:rPr lang="en-US" sz="2960" dirty="0" err="1"/>
              <a:t>marins</a:t>
            </a:r>
            <a:r>
              <a:rPr lang="en-US" sz="2960" dirty="0"/>
              <a:t>. </a:t>
            </a:r>
            <a:r>
              <a:rPr lang="en-US" sz="2960" dirty="0" err="1"/>
              <a:t>Quels</a:t>
            </a:r>
            <a:r>
              <a:rPr lang="en-US" sz="2960" dirty="0"/>
              <a:t> </a:t>
            </a:r>
            <a:r>
              <a:rPr lang="en-US" sz="2960" dirty="0" err="1"/>
              <a:t>effets</a:t>
            </a:r>
            <a:r>
              <a:rPr lang="en-US" sz="2960" dirty="0"/>
              <a:t> </a:t>
            </a:r>
            <a:r>
              <a:rPr lang="en-US" sz="2960" dirty="0" err="1"/>
              <a:t>ont-ils</a:t>
            </a:r>
            <a:r>
              <a:rPr lang="en-US" sz="2960" dirty="0"/>
              <a:t> sur</a:t>
            </a:r>
            <a:endParaRPr sz="2960" dirty="0"/>
          </a:p>
          <a:p>
            <a:pPr marL="342900" lvl="0" indent="-342900" algn="l" rtl="0">
              <a:lnSpc>
                <a:spcPct val="80000"/>
              </a:lnSpc>
              <a:spcBef>
                <a:spcPts val="592"/>
              </a:spcBef>
              <a:spcAft>
                <a:spcPts val="0"/>
              </a:spcAft>
              <a:buClr>
                <a:schemeClr val="dk1"/>
              </a:buClr>
              <a:buSzPts val="2960"/>
              <a:buNone/>
            </a:pPr>
            <a:r>
              <a:rPr lang="en-US" sz="2960" dirty="0" err="1"/>
              <a:t>l’Homme</a:t>
            </a:r>
            <a:r>
              <a:rPr lang="en-US" sz="2960" dirty="0"/>
              <a:t> et son </a:t>
            </a:r>
            <a:r>
              <a:rPr lang="en-US" sz="2960" dirty="0" err="1"/>
              <a:t>environnement</a:t>
            </a:r>
            <a:r>
              <a:rPr lang="en-US" sz="2960" dirty="0"/>
              <a:t>?  Et que </a:t>
            </a:r>
            <a:r>
              <a:rPr lang="en-US" sz="2960" dirty="0" err="1"/>
              <a:t>peut</a:t>
            </a:r>
            <a:r>
              <a:rPr lang="en-US" sz="2960" dirty="0"/>
              <a:t>-on</a:t>
            </a:r>
            <a:endParaRPr dirty="0"/>
          </a:p>
          <a:p>
            <a:pPr marL="342900" lvl="0">
              <a:lnSpc>
                <a:spcPct val="80000"/>
              </a:lnSpc>
              <a:spcBef>
                <a:spcPts val="592"/>
              </a:spcBef>
              <a:buSzPts val="2960"/>
              <a:buNone/>
            </a:pPr>
            <a:r>
              <a:rPr lang="en-US" sz="2960" dirty="0"/>
              <a:t>faire pour </a:t>
            </a:r>
            <a:r>
              <a:rPr lang="en-US" sz="2960" dirty="0" err="1"/>
              <a:t>préserver</a:t>
            </a:r>
            <a:r>
              <a:rPr lang="en-US" sz="2960" dirty="0"/>
              <a:t> les </a:t>
            </a:r>
            <a:r>
              <a:rPr lang="en-US" sz="2960" dirty="0" err="1"/>
              <a:t>océans</a:t>
            </a:r>
            <a:r>
              <a:rPr lang="en-US" sz="2960" dirty="0"/>
              <a:t>?</a:t>
            </a:r>
            <a:endParaRPr dirty="0"/>
          </a:p>
          <a:p>
            <a:pPr marL="342900" lvl="0" indent="-342900" algn="l" rtl="0">
              <a:lnSpc>
                <a:spcPct val="80000"/>
              </a:lnSpc>
              <a:spcBef>
                <a:spcPts val="592"/>
              </a:spcBef>
              <a:spcAft>
                <a:spcPts val="0"/>
              </a:spcAft>
              <a:buClr>
                <a:schemeClr val="dk1"/>
              </a:buClr>
              <a:buSzPts val="2960"/>
              <a:buNone/>
            </a:pPr>
            <a:endParaRPr sz="296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p:nvPr/>
        </p:nvSpPr>
        <p:spPr>
          <a:xfrm>
            <a:off x="233800" y="1302575"/>
            <a:ext cx="8605800" cy="4842900"/>
          </a:xfrm>
          <a:prstGeom prst="roundRect">
            <a:avLst>
              <a:gd name="adj" fmla="val 12643"/>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4"/>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b="1" u="sng">
                <a:solidFill>
                  <a:schemeClr val="hlink"/>
                </a:solidFill>
                <a:hlinkClick r:id="rId3"/>
              </a:rPr>
              <a:t>Les océans, sont-ils vraiment en danger?</a:t>
            </a:r>
            <a:endParaRPr sz="3959" b="1"/>
          </a:p>
        </p:txBody>
      </p:sp>
      <p:sp>
        <p:nvSpPr>
          <p:cNvPr id="154" name="Google Shape;154;p24"/>
          <p:cNvSpPr txBox="1">
            <a:spLocks noGrp="1"/>
          </p:cNvSpPr>
          <p:nvPr>
            <p:ph type="body" idx="1"/>
          </p:nvPr>
        </p:nvSpPr>
        <p:spPr>
          <a:xfrm>
            <a:off x="457200" y="1600200"/>
            <a:ext cx="8382400" cy="5001787"/>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3200"/>
              <a:buNone/>
            </a:pPr>
            <a:r>
              <a:rPr lang="en-US" sz="3200" dirty="0"/>
              <a:t>Pour vivre, nous </a:t>
            </a:r>
            <a:r>
              <a:rPr lang="en-US" sz="3200" dirty="0" err="1"/>
              <a:t>avons</a:t>
            </a:r>
            <a:r>
              <a:rPr lang="en-US" sz="3200" dirty="0"/>
              <a:t> </a:t>
            </a:r>
            <a:r>
              <a:rPr lang="en-US" sz="3200" dirty="0" err="1"/>
              <a:t>besoin</a:t>
            </a:r>
            <a:r>
              <a:rPr lang="en-US" sz="3200" dirty="0"/>
              <a:t> des richesses de la</a:t>
            </a:r>
            <a:endParaRPr dirty="0"/>
          </a:p>
          <a:p>
            <a:pPr marL="342900" lvl="0" indent="-342900" algn="l" rtl="0">
              <a:lnSpc>
                <a:spcPct val="80000"/>
              </a:lnSpc>
              <a:spcBef>
                <a:spcPts val="640"/>
              </a:spcBef>
              <a:spcAft>
                <a:spcPts val="0"/>
              </a:spcAft>
              <a:buClr>
                <a:schemeClr val="dk1"/>
              </a:buClr>
              <a:buSzPts val="3200"/>
              <a:buNone/>
            </a:pPr>
            <a:r>
              <a:rPr lang="en-US" sz="3200" dirty="0"/>
              <a:t>Terre: des </a:t>
            </a:r>
            <a:r>
              <a:rPr lang="en-US" sz="3200" dirty="0" err="1"/>
              <a:t>animaux</a:t>
            </a:r>
            <a:r>
              <a:rPr lang="en-US" sz="3200" dirty="0"/>
              <a:t>, des </a:t>
            </a:r>
            <a:r>
              <a:rPr lang="en-US" sz="3200" dirty="0" err="1"/>
              <a:t>plantes</a:t>
            </a:r>
            <a:r>
              <a:rPr lang="en-US" sz="3200" dirty="0"/>
              <a:t>, de </a:t>
            </a:r>
            <a:r>
              <a:rPr lang="en-US" sz="3200" dirty="0" err="1"/>
              <a:t>l’eau</a:t>
            </a:r>
            <a:r>
              <a:rPr lang="en-US" sz="3200" dirty="0"/>
              <a:t> …</a:t>
            </a:r>
            <a:endParaRPr dirty="0"/>
          </a:p>
          <a:p>
            <a:pPr marL="342900" lvl="0" indent="-342900" algn="l" rtl="0">
              <a:lnSpc>
                <a:spcPct val="80000"/>
              </a:lnSpc>
              <a:spcBef>
                <a:spcPts val="640"/>
              </a:spcBef>
              <a:spcAft>
                <a:spcPts val="0"/>
              </a:spcAft>
              <a:buClr>
                <a:schemeClr val="dk1"/>
              </a:buClr>
              <a:buSzPts val="3200"/>
              <a:buNone/>
            </a:pPr>
            <a:r>
              <a:rPr lang="en-US" sz="3200" dirty="0" err="1"/>
              <a:t>Mais</a:t>
            </a:r>
            <a:r>
              <a:rPr lang="en-US" sz="3200" dirty="0"/>
              <a:t> la </a:t>
            </a:r>
            <a:r>
              <a:rPr lang="en-US" sz="3200" dirty="0" err="1"/>
              <a:t>planète</a:t>
            </a:r>
            <a:r>
              <a:rPr lang="en-US" sz="3200" dirty="0"/>
              <a:t> </a:t>
            </a:r>
            <a:r>
              <a:rPr lang="en-US" sz="3200" dirty="0" err="1"/>
              <a:t>est</a:t>
            </a:r>
            <a:r>
              <a:rPr lang="en-US" sz="3200" dirty="0"/>
              <a:t> </a:t>
            </a:r>
            <a:r>
              <a:rPr lang="en-US" sz="3200" dirty="0" err="1"/>
              <a:t>en</a:t>
            </a:r>
            <a:r>
              <a:rPr lang="en-US" sz="3200" dirty="0"/>
              <a:t> danger car les hommes la </a:t>
            </a:r>
            <a:endParaRPr dirty="0"/>
          </a:p>
          <a:p>
            <a:pPr marL="342900" lvl="0" indent="-342900" algn="l" rtl="0">
              <a:lnSpc>
                <a:spcPct val="80000"/>
              </a:lnSpc>
              <a:spcBef>
                <a:spcPts val="640"/>
              </a:spcBef>
              <a:spcAft>
                <a:spcPts val="0"/>
              </a:spcAft>
              <a:buClr>
                <a:schemeClr val="dk1"/>
              </a:buClr>
              <a:buSzPts val="3200"/>
              <a:buNone/>
            </a:pPr>
            <a:r>
              <a:rPr lang="en-US" sz="3200" dirty="0" err="1"/>
              <a:t>dégradent</a:t>
            </a:r>
            <a:r>
              <a:rPr lang="en-US" sz="3200" dirty="0"/>
              <a:t>: </a:t>
            </a:r>
            <a:r>
              <a:rPr lang="en-US" sz="3200" dirty="0" err="1"/>
              <a:t>elle</a:t>
            </a:r>
            <a:r>
              <a:rPr lang="en-US" sz="3200" dirty="0"/>
              <a:t> </a:t>
            </a:r>
            <a:r>
              <a:rPr lang="en-US" sz="3200" dirty="0" err="1"/>
              <a:t>est</a:t>
            </a:r>
            <a:r>
              <a:rPr lang="en-US" sz="3200" dirty="0"/>
              <a:t> </a:t>
            </a:r>
            <a:r>
              <a:rPr lang="en-US" sz="3200" dirty="0" err="1"/>
              <a:t>polluée</a:t>
            </a:r>
            <a:r>
              <a:rPr lang="en-US" sz="3200" dirty="0"/>
              <a:t>.  </a:t>
            </a:r>
            <a:r>
              <a:rPr lang="en-US" sz="3200" dirty="0" err="1"/>
              <a:t>Même</a:t>
            </a:r>
            <a:r>
              <a:rPr lang="en-US" sz="3200" dirty="0"/>
              <a:t> les </a:t>
            </a:r>
            <a:r>
              <a:rPr lang="en-US" sz="3200" dirty="0" err="1"/>
              <a:t>océans</a:t>
            </a:r>
            <a:endParaRPr sz="3200" dirty="0"/>
          </a:p>
          <a:p>
            <a:pPr marL="342900" lvl="0" indent="-342900" algn="l" rtl="0">
              <a:lnSpc>
                <a:spcPct val="80000"/>
              </a:lnSpc>
              <a:spcBef>
                <a:spcPts val="640"/>
              </a:spcBef>
              <a:spcAft>
                <a:spcPts val="0"/>
              </a:spcAft>
              <a:buClr>
                <a:schemeClr val="dk1"/>
              </a:buClr>
              <a:buSzPts val="3200"/>
              <a:buNone/>
            </a:pPr>
            <a:r>
              <a:rPr lang="en-US" sz="3200" dirty="0" err="1"/>
              <a:t>sont</a:t>
            </a:r>
            <a:r>
              <a:rPr lang="en-US" sz="3200" dirty="0"/>
              <a:t> </a:t>
            </a:r>
            <a:r>
              <a:rPr lang="en-US" sz="3200" dirty="0" err="1"/>
              <a:t>menacés</a:t>
            </a:r>
            <a:r>
              <a:rPr lang="en-US" sz="3200" dirty="0"/>
              <a:t>!</a:t>
            </a:r>
            <a:endParaRPr dirty="0"/>
          </a:p>
          <a:p>
            <a:pPr marL="342900" lvl="0" indent="-342900" algn="l" rtl="0">
              <a:lnSpc>
                <a:spcPct val="80000"/>
              </a:lnSpc>
              <a:spcBef>
                <a:spcPts val="640"/>
              </a:spcBef>
              <a:spcAft>
                <a:spcPts val="0"/>
              </a:spcAft>
              <a:buClr>
                <a:schemeClr val="dk1"/>
              </a:buClr>
              <a:buSzPts val="3200"/>
              <a:buNone/>
            </a:pPr>
            <a:endParaRPr sz="3200" b="1" dirty="0"/>
          </a:p>
          <a:p>
            <a:pPr marL="342900" lvl="0" indent="-342900" algn="l" rtl="0">
              <a:lnSpc>
                <a:spcPct val="80000"/>
              </a:lnSpc>
              <a:spcBef>
                <a:spcPts val="640"/>
              </a:spcBef>
              <a:spcAft>
                <a:spcPts val="0"/>
              </a:spcAft>
              <a:buClr>
                <a:schemeClr val="dk1"/>
              </a:buClr>
              <a:buSzPts val="3200"/>
              <a:buNone/>
            </a:pPr>
            <a:r>
              <a:rPr lang="en-US" sz="3200" b="1" dirty="0" err="1"/>
              <a:t>Alors</a:t>
            </a:r>
            <a:r>
              <a:rPr lang="en-US" sz="3200" b="1" dirty="0"/>
              <a:t>, que faire pour </a:t>
            </a:r>
            <a:r>
              <a:rPr lang="en-US" sz="3200" b="1" dirty="0" err="1"/>
              <a:t>préserver</a:t>
            </a:r>
            <a:r>
              <a:rPr lang="en-US" sz="3200" b="1" dirty="0"/>
              <a:t> </a:t>
            </a:r>
            <a:r>
              <a:rPr lang="en-US" sz="3200" b="1" dirty="0" err="1"/>
              <a:t>nos</a:t>
            </a:r>
            <a:r>
              <a:rPr lang="en-US" sz="3200" b="1" dirty="0"/>
              <a:t> </a:t>
            </a:r>
            <a:r>
              <a:rPr lang="en-US" sz="3200" b="1" dirty="0" err="1"/>
              <a:t>océans</a:t>
            </a:r>
            <a:r>
              <a:rPr lang="en-US" sz="3200" b="1" dirty="0"/>
              <a:t>?</a:t>
            </a:r>
            <a:endParaRPr dirty="0"/>
          </a:p>
          <a:p>
            <a:pPr marL="342900" lvl="0" indent="-342900" algn="l" rtl="0">
              <a:lnSpc>
                <a:spcPct val="80000"/>
              </a:lnSpc>
              <a:spcBef>
                <a:spcPts val="640"/>
              </a:spcBef>
              <a:spcAft>
                <a:spcPts val="0"/>
              </a:spcAft>
              <a:buClr>
                <a:schemeClr val="dk1"/>
              </a:buClr>
              <a:buSzPts val="3200"/>
              <a:buNone/>
            </a:pPr>
            <a:r>
              <a:rPr lang="en-US" sz="3200" dirty="0" err="1"/>
              <a:t>Voici</a:t>
            </a:r>
            <a:r>
              <a:rPr lang="en-US" sz="3200" dirty="0"/>
              <a:t> </a:t>
            </a:r>
            <a:r>
              <a:rPr lang="en-US" sz="3200" dirty="0" err="1"/>
              <a:t>quelques</a:t>
            </a:r>
            <a:r>
              <a:rPr lang="en-US" sz="3200" dirty="0"/>
              <a:t> </a:t>
            </a:r>
            <a:r>
              <a:rPr lang="en-US" sz="3200" dirty="0" err="1"/>
              <a:t>conseils</a:t>
            </a:r>
            <a:r>
              <a:rPr lang="en-US" sz="3200" dirty="0"/>
              <a:t>…</a:t>
            </a:r>
            <a:endParaRPr dirty="0"/>
          </a:p>
          <a:p>
            <a:pPr marL="342900" lvl="0" indent="-342900" algn="l" rtl="0">
              <a:lnSpc>
                <a:spcPct val="80000"/>
              </a:lnSpc>
              <a:spcBef>
                <a:spcPts val="400"/>
              </a:spcBef>
              <a:spcAft>
                <a:spcPts val="0"/>
              </a:spcAft>
              <a:buClr>
                <a:schemeClr val="dk1"/>
              </a:buClr>
              <a:buSzPts val="2000"/>
              <a:buNone/>
            </a:pPr>
            <a:endParaRPr sz="2000" dirty="0"/>
          </a:p>
          <a:p>
            <a:pPr marL="342900" lvl="0" indent="-342900" algn="l" rtl="0">
              <a:lnSpc>
                <a:spcPct val="80000"/>
              </a:lnSpc>
              <a:spcBef>
                <a:spcPts val="400"/>
              </a:spcBef>
              <a:spcAft>
                <a:spcPts val="0"/>
              </a:spcAft>
              <a:buClr>
                <a:schemeClr val="dk1"/>
              </a:buClr>
              <a:buSzPts val="2000"/>
              <a:buNone/>
            </a:pPr>
            <a:endParaRPr sz="20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1686</Words>
  <Application>Microsoft Office PowerPoint</Application>
  <PresentationFormat>On-screen Show (4:3)</PresentationFormat>
  <Paragraphs>142</Paragraphs>
  <Slides>25</Slides>
  <Notes>24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Vrai / Faux?</vt:lpstr>
      <vt:lpstr>Vrai / Faux?</vt:lpstr>
      <vt:lpstr>Résumé de texte: Chaque seconde, 100 tonnes de déchets finissent en mer</vt:lpstr>
      <vt:lpstr>Les océans, sont-ils vraiment en danger?</vt:lpstr>
      <vt:lpstr>1 Protéger la végétation</vt:lpstr>
      <vt:lpstr>2 Ne jette rien à la mer</vt:lpstr>
      <vt:lpstr>3 Attention quand tu pêches sur la plage</vt:lpstr>
      <vt:lpstr>4 Attention à ce que tu jettes dans l’évier</vt:lpstr>
      <vt:lpstr>Le WWF, organisation mondiale de la protection de la nature </vt:lpstr>
      <vt:lpstr>P’tit quiz de compréhension</vt:lpstr>
      <vt:lpstr>P’tit quiz de compréhension</vt:lpstr>
      <vt:lpstr>La plage de Versova</vt:lpstr>
      <vt:lpstr>La plage de Versova  Listening activity</vt:lpstr>
      <vt:lpstr>PowerPoint Presentation</vt:lpstr>
      <vt:lpstr>Ex de compréhension:</vt:lpstr>
      <vt:lpstr>Ex de compréhension:</vt:lpstr>
      <vt:lpstr>Et toi, qu’est-ce que tu peux faire?</vt:lpstr>
      <vt:lpstr>Extra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Drew</dc:creator>
  <cp:lastModifiedBy>Hannah Langdana</cp:lastModifiedBy>
  <cp:revision>5</cp:revision>
  <dcterms:created xsi:type="dcterms:W3CDTF">2020-01-15T14:35:49Z</dcterms:created>
  <dcterms:modified xsi:type="dcterms:W3CDTF">2020-10-30T11:11:13Z</dcterms:modified>
</cp:coreProperties>
</file>