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5544800" cy="11658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672">
          <p15:clr>
            <a:srgbClr val="000000"/>
          </p15:clr>
        </p15:guide>
        <p15:guide id="2" pos="4896">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HJLtts2JNfDPf4LwJWB47nTtC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4385B8-6AB2-4854-9AC9-40AC4A3B9A12}">
  <a:tblStyle styleId="{E54385B8-6AB2-4854-9AC9-40AC4A3B9A1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A252B956-3F63-4A60-996D-E77953882FBE}"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88" autoAdjust="0"/>
  </p:normalViewPr>
  <p:slideViewPr>
    <p:cSldViewPr snapToGrid="0">
      <p:cViewPr varScale="1">
        <p:scale>
          <a:sx n="42" d="100"/>
          <a:sy n="42" d="100"/>
        </p:scale>
        <p:origin x="1786" y="72"/>
      </p:cViewPr>
      <p:guideLst>
        <p:guide orient="horz" pos="3672"/>
        <p:guide pos="4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administration-adults-agreement-black-and-white-118134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cialsciences.ucla.edu/wp-content/uploads/2019/02/UCLA-Hollywood-Diversity-Report-2019-2-21-201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uk_parliament/4871069316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bc.co.uk/news/election-2017-4023227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bc.co.uk/news/election-2017-4023227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ata.ipu.org/women-ranking?month=6&amp;year=202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ata.ipu.org/women-averages?month=6&amp;year=202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ata.ipu.org/women-ranking?month=6&amp;year=202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ata.ipu.org/women-averages?month=6&amp;year=2020"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bc.co.uk/news/election-2017-4023227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bc.co.uk/news/election-2017-40232272"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bc.co.uk/news/election-2017-40232272"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bbc.co.uk/news/election-2019-50808536"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bc.co.uk/news/election-2017-40232272"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bbc.co.uk/news/election-2019-50808536"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ixabay.com/photos/teacher-property-plant-and-teaching-376590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ducationengland.org.uk/documents/swann/swann1985.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bc.co.uk/news/uk-england-4056898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bbc.co.uk/news/uk-england-40568987"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thnicity-facts-figures.service.gov.uk/workforce-and-business/workforce-diversity/school-teacher-workforce/lates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bc.co.uk/news/uk-england-40568987"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ethnicity-facts-figures.service.gov.uk/workforce-and-business/workforce-diversity/school-teacher-workforce/latest"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runnymedetrust.org/uploads/Runnymede%20ReportNEW.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runnymedetrust.org/uploads/Runnymede%20ReportNEW.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runnymedetrust.org/uploads/Runnymede%20ReportNEW.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bc.co.uk/news/uk-england-40568987"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bbc.co.uk/news/education-37552056"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malala.org/joi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chef-culinary-dessert-chocolate-71368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pexels.com/photo/man-holding-microphone-while-talking-to-another-man-2872418/" TargetMode="External"/><Relationship Id="rId4" Type="http://schemas.openxmlformats.org/officeDocument/2006/relationships/hyperlink" Target="https://www.pexels.com/photo/photo-of-people-using-laptop-374017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chef-culinary-dessert-chocolate-71368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pexels.com/photo/man-holding-microphone-while-talking-to-another-man-2872418/" TargetMode="External"/><Relationship Id="rId4" Type="http://schemas.openxmlformats.org/officeDocument/2006/relationships/hyperlink" Target="https://www.pexels.com/photo/photo-of-people-using-laptop-374017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e0e6bfeb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7e0e6bfeb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Photo: </a:t>
            </a:r>
            <a:r>
              <a:rPr lang="en-GB" u="sng">
                <a:solidFill>
                  <a:schemeClr val="hlink"/>
                </a:solidFill>
                <a:hlinkClick r:id="rId3"/>
              </a:rPr>
              <a:t>https://www.pexels.com/photo/administration-adults-agreement-black-and-white-1181344/</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Photo: https://cdn.pixabay.com/photo/2019/11/07/20/48/cinema-4609877__340.jpg </a:t>
            </a:r>
            <a:endParaRPr/>
          </a:p>
        </p:txBody>
      </p:sp>
      <p:sp>
        <p:nvSpPr>
          <p:cNvPr id="153" name="Google Shape;15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Graph courtesy of UCLA Hollywood Diversity Report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u="sng">
                <a:solidFill>
                  <a:schemeClr val="hlink"/>
                </a:solidFill>
                <a:hlinkClick r:id="rId3"/>
              </a:rPr>
              <a:t>https://socialsciences.ucla.edu/wp-content/uploads/2019/02/UCLA-Hollywood-Diversity-Report-2019-2-21-2019.pdf</a:t>
            </a:r>
            <a:r>
              <a:rPr lang="en-GB">
                <a:solidFill>
                  <a:schemeClr val="dk1"/>
                </a:solidFill>
              </a:rPr>
              <a:t> Lots more graphs and information available here.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59" name="Google Shape;15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Graph courtesy of UCLA Hollywood Diversity Report</a:t>
            </a:r>
            <a:endParaRPr/>
          </a:p>
          <a:p>
            <a:pPr marL="0" lvl="0" indent="0" algn="l" rtl="0">
              <a:lnSpc>
                <a:spcPct val="100000"/>
              </a:lnSpc>
              <a:spcBef>
                <a:spcPts val="0"/>
              </a:spcBef>
              <a:spcAft>
                <a:spcPts val="0"/>
              </a:spcAft>
              <a:buSzPts val="1100"/>
              <a:buNone/>
            </a:pPr>
            <a:endParaRPr/>
          </a:p>
        </p:txBody>
      </p:sp>
      <p:sp>
        <p:nvSpPr>
          <p:cNvPr id="170" name="Google Shape;1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Graph courtesy of UCLA Hollywood Diversity Report</a:t>
            </a:r>
            <a:endParaRPr/>
          </a:p>
          <a:p>
            <a:pPr marL="0" lvl="0" indent="0" algn="l" rtl="0">
              <a:lnSpc>
                <a:spcPct val="100000"/>
              </a:lnSpc>
              <a:spcBef>
                <a:spcPts val="0"/>
              </a:spcBef>
              <a:spcAft>
                <a:spcPts val="0"/>
              </a:spcAft>
              <a:buSzPts val="1100"/>
              <a:buNone/>
            </a:pPr>
            <a:endParaRPr/>
          </a:p>
        </p:txBody>
      </p:sp>
      <p:sp>
        <p:nvSpPr>
          <p:cNvPr id="182" name="Google Shape;18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Graph courtesy of UCLA Hollywood Diversity Report</a:t>
            </a:r>
            <a:endParaRPr/>
          </a:p>
          <a:p>
            <a:pPr marL="0" lvl="0" indent="0" algn="l" rtl="0">
              <a:lnSpc>
                <a:spcPct val="100000"/>
              </a:lnSpc>
              <a:spcBef>
                <a:spcPts val="0"/>
              </a:spcBef>
              <a:spcAft>
                <a:spcPts val="0"/>
              </a:spcAft>
              <a:buSzPts val="1100"/>
              <a:buNone/>
            </a:pPr>
            <a:endParaRPr/>
          </a:p>
        </p:txBody>
      </p:sp>
      <p:sp>
        <p:nvSpPr>
          <p:cNvPr id="193" name="Google Shape;19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taken from the United States Census Bureau</a:t>
            </a:r>
            <a:endParaRPr/>
          </a:p>
        </p:txBody>
      </p:sp>
      <p:sp>
        <p:nvSpPr>
          <p:cNvPr id="204" name="Google Shape;2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Graph courtesy of UCLA Hollywood Diversity Report</a:t>
            </a:r>
            <a:endParaRPr/>
          </a:p>
          <a:p>
            <a:pPr marL="0" lvl="0" indent="0" algn="l" rtl="0">
              <a:lnSpc>
                <a:spcPct val="100000"/>
              </a:lnSpc>
              <a:spcBef>
                <a:spcPts val="0"/>
              </a:spcBef>
              <a:spcAft>
                <a:spcPts val="0"/>
              </a:spcAft>
              <a:buSzPts val="1100"/>
              <a:buNone/>
            </a:pPr>
            <a:endParaRPr/>
          </a:p>
        </p:txBody>
      </p:sp>
      <p:sp>
        <p:nvSpPr>
          <p:cNvPr id="222" name="Google Shape;2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Information courtesy of the UCLA Hollywood Diversity Report</a:t>
            </a:r>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34" name="Google Shape;2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b="1">
                <a:solidFill>
                  <a:srgbClr val="913F53"/>
                </a:solidFill>
                <a:latin typeface="Calibri"/>
                <a:ea typeface="Calibri"/>
                <a:cs typeface="Calibri"/>
                <a:sym typeface="Calibri"/>
              </a:rPr>
              <a:t>https://socialsciences.ucla.edu/wp-content/uploads/2019/02/UCLA-Hollywood-Diversity-Report-2019-2-21-2019.pdf</a:t>
            </a:r>
            <a:endParaRPr/>
          </a:p>
          <a:p>
            <a:pPr marL="0" lvl="0" indent="0" algn="l" rtl="0">
              <a:lnSpc>
                <a:spcPct val="100000"/>
              </a:lnSpc>
              <a:spcBef>
                <a:spcPts val="0"/>
              </a:spcBef>
              <a:spcAft>
                <a:spcPts val="0"/>
              </a:spcAft>
              <a:buSzPts val="1100"/>
              <a:buNone/>
            </a:pPr>
            <a:endParaRPr/>
          </a:p>
        </p:txBody>
      </p:sp>
      <p:sp>
        <p:nvSpPr>
          <p:cNvPr id="246" name="Google Shape;24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Photo courtesy of Parliament under a Creative Commons Licence. </a:t>
            </a:r>
            <a:r>
              <a:rPr lang="en-GB" u="sng">
                <a:solidFill>
                  <a:schemeClr val="hlink"/>
                </a:solidFill>
                <a:hlinkClick r:id="rId3"/>
              </a:rPr>
              <a:t>https://www.flickr.com/photos/uk_parliament/48710693167/</a:t>
            </a:r>
            <a:endParaRPr/>
          </a:p>
          <a:p>
            <a:pPr marL="0" lvl="0" indent="0" algn="l" rtl="0">
              <a:lnSpc>
                <a:spcPct val="100000"/>
              </a:lnSpc>
              <a:spcBef>
                <a:spcPts val="0"/>
              </a:spcBef>
              <a:spcAft>
                <a:spcPts val="0"/>
              </a:spcAft>
              <a:buSzPts val="1100"/>
              <a:buNone/>
            </a:pPr>
            <a:r>
              <a:rPr lang="en-GB" sz="1100" b="0" i="0" u="none" strike="noStrike" cap="none">
                <a:solidFill>
                  <a:srgbClr val="000000"/>
                </a:solidFill>
                <a:latin typeface="Arial"/>
                <a:ea typeface="Arial"/>
                <a:cs typeface="Arial"/>
                <a:sym typeface="Arial"/>
              </a:rPr>
              <a:t>Parliamentary copyright images are reproduced with the permission of Parliament</a:t>
            </a:r>
            <a:endParaRPr/>
          </a:p>
        </p:txBody>
      </p:sp>
      <p:sp>
        <p:nvSpPr>
          <p:cNvPr id="257" name="Google Shape;2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0864151c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70864151c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a:t>
            </a:r>
            <a:r>
              <a:rPr lang="en-GB" u="sng">
                <a:solidFill>
                  <a:schemeClr val="hlink"/>
                </a:solidFill>
                <a:hlinkClick r:id="rId3"/>
              </a:rPr>
              <a:t>https://www.bbc.co.uk/news/election-2017-40232272</a:t>
            </a:r>
            <a:endParaRPr/>
          </a:p>
        </p:txBody>
      </p:sp>
      <p:sp>
        <p:nvSpPr>
          <p:cNvPr id="263" name="Google Shape;26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a:t>
            </a:r>
            <a:r>
              <a:rPr lang="en-GB" u="sng">
                <a:solidFill>
                  <a:schemeClr val="hlink"/>
                </a:solidFill>
                <a:hlinkClick r:id="rId3"/>
              </a:rPr>
              <a:t>https://www.bbc.co.uk/news/election-2017-40232272</a:t>
            </a:r>
            <a:endParaRPr/>
          </a:p>
        </p:txBody>
      </p:sp>
      <p:sp>
        <p:nvSpPr>
          <p:cNvPr id="270" name="Google Shape;27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dk1"/>
                </a:solidFill>
                <a:hlinkClick r:id="rId3">
                  <a:extLst>
                    <a:ext uri="{A12FA001-AC4F-418D-AE19-62706E023703}">
                      <ahyp:hlinkClr xmlns:ahyp="http://schemas.microsoft.com/office/drawing/2018/hyperlinkcolor" val="tx"/>
                    </a:ext>
                  </a:extLst>
                </a:hlinkClick>
              </a:rPr>
              <a:t>Information from:</a:t>
            </a:r>
            <a:endParaRPr/>
          </a:p>
          <a:p>
            <a:pPr marL="0" lvl="0" indent="0" algn="l" rtl="0">
              <a:lnSpc>
                <a:spcPct val="100000"/>
              </a:lnSpc>
              <a:spcBef>
                <a:spcPts val="0"/>
              </a:spcBef>
              <a:spcAft>
                <a:spcPts val="0"/>
              </a:spcAft>
              <a:buSzPts val="1100"/>
              <a:buNone/>
            </a:pPr>
            <a:r>
              <a:rPr lang="en-GB" u="sng">
                <a:solidFill>
                  <a:schemeClr val="hlink"/>
                </a:solidFill>
                <a:hlinkClick r:id="rId3"/>
              </a:rPr>
              <a:t>https://data.ipu.org/women-ranking?month=6&amp;year=2020</a:t>
            </a:r>
            <a:r>
              <a:rPr lang="en-GB"/>
              <a:t> </a:t>
            </a:r>
            <a:endParaRPr/>
          </a:p>
          <a:p>
            <a:pPr marL="0" lvl="0" indent="0" algn="l" rtl="0">
              <a:lnSpc>
                <a:spcPct val="100000"/>
              </a:lnSpc>
              <a:spcBef>
                <a:spcPts val="0"/>
              </a:spcBef>
              <a:spcAft>
                <a:spcPts val="0"/>
              </a:spcAft>
              <a:buSzPts val="1100"/>
              <a:buNone/>
            </a:pPr>
            <a:r>
              <a:rPr lang="en-GB" u="sng">
                <a:solidFill>
                  <a:schemeClr val="hlink"/>
                </a:solidFill>
                <a:hlinkClick r:id="rId4"/>
              </a:rPr>
              <a:t>https://data.ipu.org/women-averages?month=6&amp;year=2020</a:t>
            </a:r>
            <a:r>
              <a:rPr lang="en-GB"/>
              <a:t> </a:t>
            </a:r>
            <a:endParaRPr/>
          </a:p>
          <a:p>
            <a:pPr marL="0" lvl="0" indent="0" algn="l" rtl="0">
              <a:lnSpc>
                <a:spcPct val="100000"/>
              </a:lnSpc>
              <a:spcBef>
                <a:spcPts val="0"/>
              </a:spcBef>
              <a:spcAft>
                <a:spcPts val="0"/>
              </a:spcAft>
              <a:buSzPts val="1100"/>
              <a:buNone/>
            </a:pPr>
            <a:endParaRPr/>
          </a:p>
        </p:txBody>
      </p:sp>
      <p:sp>
        <p:nvSpPr>
          <p:cNvPr id="277" name="Google Shape;27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dk1"/>
                </a:solidFill>
                <a:hlinkClick r:id="rId3">
                  <a:extLst>
                    <a:ext uri="{A12FA001-AC4F-418D-AE19-62706E023703}">
                      <ahyp:hlinkClr xmlns:ahyp="http://schemas.microsoft.com/office/drawing/2018/hyperlinkcolor" val="tx"/>
                    </a:ext>
                  </a:extLst>
                </a:hlinkClick>
              </a:rPr>
              <a:t>Information from:</a:t>
            </a:r>
            <a:endParaRPr/>
          </a:p>
          <a:p>
            <a:pPr marL="0" lvl="0" indent="0" algn="l" rtl="0">
              <a:lnSpc>
                <a:spcPct val="100000"/>
              </a:lnSpc>
              <a:spcBef>
                <a:spcPts val="0"/>
              </a:spcBef>
              <a:spcAft>
                <a:spcPts val="0"/>
              </a:spcAft>
              <a:buSzPts val="1100"/>
              <a:buNone/>
            </a:pPr>
            <a:r>
              <a:rPr lang="en-GB" u="sng">
                <a:solidFill>
                  <a:schemeClr val="hlink"/>
                </a:solidFill>
                <a:hlinkClick r:id="rId3"/>
              </a:rPr>
              <a:t>https://data.ipu.org/women-ranking?month=6&amp;year=2020</a:t>
            </a:r>
            <a:r>
              <a:rPr lang="en-GB"/>
              <a:t> </a:t>
            </a:r>
            <a:endParaRPr/>
          </a:p>
          <a:p>
            <a:pPr marL="0" lvl="0" indent="0" algn="l" rtl="0">
              <a:lnSpc>
                <a:spcPct val="100000"/>
              </a:lnSpc>
              <a:spcBef>
                <a:spcPts val="0"/>
              </a:spcBef>
              <a:spcAft>
                <a:spcPts val="0"/>
              </a:spcAft>
              <a:buSzPts val="1100"/>
              <a:buNone/>
            </a:pPr>
            <a:r>
              <a:rPr lang="en-GB" u="sng">
                <a:solidFill>
                  <a:schemeClr val="hlink"/>
                </a:solidFill>
                <a:hlinkClick r:id="rId4"/>
              </a:rPr>
              <a:t>https://data.ipu.org/women-averages?month=6&amp;year=2020</a:t>
            </a:r>
            <a:r>
              <a:rPr lang="en-GB"/>
              <a:t> </a:t>
            </a:r>
            <a:endParaRPr/>
          </a:p>
          <a:p>
            <a:pPr marL="0" lvl="0" indent="0" algn="l" rtl="0">
              <a:lnSpc>
                <a:spcPct val="100000"/>
              </a:lnSpc>
              <a:spcBef>
                <a:spcPts val="0"/>
              </a:spcBef>
              <a:spcAft>
                <a:spcPts val="0"/>
              </a:spcAft>
              <a:buSzPts val="1100"/>
              <a:buNone/>
            </a:pPr>
            <a:endParaRPr/>
          </a:p>
        </p:txBody>
      </p:sp>
      <p:sp>
        <p:nvSpPr>
          <p:cNvPr id="284" name="Google Shape;28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Information from </a:t>
            </a:r>
            <a:r>
              <a:rPr lang="en-GB" u="sng">
                <a:solidFill>
                  <a:schemeClr val="hlink"/>
                </a:solidFill>
                <a:hlinkClick r:id="rId3"/>
              </a:rPr>
              <a:t>https://www.bbc.co.uk/news/election-2017-40232272</a:t>
            </a:r>
            <a:endParaRPr/>
          </a:p>
        </p:txBody>
      </p:sp>
      <p:sp>
        <p:nvSpPr>
          <p:cNvPr id="291" name="Google Shape;29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Information from </a:t>
            </a:r>
            <a:r>
              <a:rPr lang="en-GB" u="sng">
                <a:solidFill>
                  <a:schemeClr val="hlink"/>
                </a:solidFill>
                <a:hlinkClick r:id="rId3"/>
              </a:rPr>
              <a:t>https://www.bbc.co.uk/news/election-2017-40232272</a:t>
            </a:r>
            <a:endParaRPr/>
          </a:p>
        </p:txBody>
      </p:sp>
      <p:sp>
        <p:nvSpPr>
          <p:cNvPr id="298" name="Google Shape;2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Election results 2017: The most diverse Parliament yet BBC  </a:t>
            </a:r>
            <a:r>
              <a:rPr lang="en-GB" u="sng">
                <a:solidFill>
                  <a:schemeClr val="hlink"/>
                </a:solidFill>
                <a:hlinkClick r:id="rId3"/>
              </a:rPr>
              <a:t>https://www.bbc.co.uk/news/election-2017-40232272</a:t>
            </a:r>
            <a:r>
              <a:rPr lang="en-GB"/>
              <a:t> </a:t>
            </a:r>
            <a:endParaRPr/>
          </a:p>
          <a:p>
            <a:pPr marL="0" marR="0" lvl="0" indent="0" algn="l" rtl="0">
              <a:lnSpc>
                <a:spcPct val="100000"/>
              </a:lnSpc>
              <a:spcBef>
                <a:spcPts val="0"/>
              </a:spcBef>
              <a:spcAft>
                <a:spcPts val="0"/>
              </a:spcAft>
              <a:buClr>
                <a:srgbClr val="000000"/>
              </a:buClr>
              <a:buSzPts val="1100"/>
              <a:buFont typeface="Arial"/>
              <a:buNone/>
            </a:pPr>
            <a:r>
              <a:rPr lang="en-GB"/>
              <a:t>Election 2019: Britain’s most diverse Parliament </a:t>
            </a:r>
            <a:r>
              <a:rPr lang="en-GB" u="sng">
                <a:solidFill>
                  <a:schemeClr val="hlink"/>
                </a:solidFill>
                <a:hlinkClick r:id="rId4"/>
              </a:rPr>
              <a:t>https://www.bbc.co.uk/news/election-2019-50808536</a:t>
            </a:r>
            <a:endParaRPr/>
          </a:p>
        </p:txBody>
      </p:sp>
      <p:sp>
        <p:nvSpPr>
          <p:cNvPr id="305" name="Google Shape;30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dirty="0"/>
              <a:t>Election results 2017: The most diverse Parliament yet BBC  </a:t>
            </a:r>
            <a:r>
              <a:rPr lang="en-GB" u="sng" dirty="0">
                <a:solidFill>
                  <a:schemeClr val="hlink"/>
                </a:solidFill>
                <a:hlinkClick r:id="rId3"/>
              </a:rPr>
              <a:t>https://www.bbc.co.uk/news/election-2017-40232272</a:t>
            </a:r>
            <a:r>
              <a:rPr lang="en-GB" u="none" dirty="0">
                <a:solidFill>
                  <a:schemeClr val="hlink"/>
                </a:solidFill>
              </a:rPr>
              <a:t>   Images</a:t>
            </a:r>
            <a:r>
              <a:rPr lang="en-GB" dirty="0"/>
              <a:t> of Marsha de Cordova courtesy of Cllr Tony Belton and Justine Greening courtesy of the Conservative Party.</a:t>
            </a:r>
            <a:endParaRPr dirty="0"/>
          </a:p>
          <a:p>
            <a:pPr marL="0" marR="0" lvl="0" indent="0" algn="l" rtl="0">
              <a:lnSpc>
                <a:spcPct val="100000"/>
              </a:lnSpc>
              <a:spcBef>
                <a:spcPts val="0"/>
              </a:spcBef>
              <a:spcAft>
                <a:spcPts val="0"/>
              </a:spcAft>
              <a:buClr>
                <a:srgbClr val="000000"/>
              </a:buClr>
              <a:buSzPts val="1100"/>
              <a:buFont typeface="Arial"/>
              <a:buNone/>
            </a:pPr>
            <a:r>
              <a:rPr lang="en-GB" dirty="0"/>
              <a:t>Election 2019: Britain’s most diverse Parliament </a:t>
            </a:r>
            <a:r>
              <a:rPr lang="en-GB" u="sng" dirty="0">
                <a:solidFill>
                  <a:schemeClr val="hlink"/>
                </a:solidFill>
                <a:hlinkClick r:id="rId4"/>
              </a:rPr>
              <a:t>https://www.bbc.co.uk/news/election-2019-50808536</a:t>
            </a:r>
            <a:r>
              <a:rPr lang="en-GB" dirty="0"/>
              <a:t> Image courtesy of BBC</a:t>
            </a:r>
            <a:endParaRPr dirty="0"/>
          </a:p>
        </p:txBody>
      </p:sp>
      <p:sp>
        <p:nvSpPr>
          <p:cNvPr id="313" name="Google Shape;31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Photo: </a:t>
            </a:r>
            <a:r>
              <a:rPr lang="en-GB" u="sng">
                <a:solidFill>
                  <a:schemeClr val="hlink"/>
                </a:solidFill>
                <a:hlinkClick r:id="rId3"/>
              </a:rPr>
              <a:t>https://pixabay.com/photos/teacher-property-plant-and-teaching-3765909/</a:t>
            </a:r>
            <a:endParaRPr/>
          </a:p>
        </p:txBody>
      </p:sp>
      <p:sp>
        <p:nvSpPr>
          <p:cNvPr id="320" name="Google Shape;32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 Swann Report </a:t>
            </a:r>
            <a:r>
              <a:rPr lang="en-GB" u="sng">
                <a:solidFill>
                  <a:schemeClr val="hlink"/>
                </a:solidFill>
                <a:hlinkClick r:id="rId3"/>
              </a:rPr>
              <a:t>http://www.educationengland.org.uk/documents/swann/swann1985.html</a:t>
            </a:r>
            <a:endParaRPr/>
          </a:p>
        </p:txBody>
      </p:sp>
      <p:sp>
        <p:nvSpPr>
          <p:cNvPr id="326" name="Google Shape;32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0864151c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70864151c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a:t>
            </a:r>
            <a:r>
              <a:rPr lang="en-GB" u="sng">
                <a:solidFill>
                  <a:schemeClr val="hlink"/>
                </a:solidFill>
                <a:hlinkClick r:id="rId3"/>
              </a:rPr>
              <a:t>https://www.bbc.co.uk/news/uk-england-40568987</a:t>
            </a:r>
            <a:endParaRPr/>
          </a:p>
        </p:txBody>
      </p:sp>
      <p:sp>
        <p:nvSpPr>
          <p:cNvPr id="332" name="Google Shape;33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a:t>
            </a:r>
            <a:r>
              <a:rPr lang="en-GB" u="sng">
                <a:solidFill>
                  <a:schemeClr val="hlink"/>
                </a:solidFill>
                <a:hlinkClick r:id="rId3"/>
              </a:rPr>
              <a:t>https://www.bbc.co.uk/news/uk-england-40568987</a:t>
            </a:r>
            <a:endParaRPr/>
          </a:p>
        </p:txBody>
      </p:sp>
      <p:sp>
        <p:nvSpPr>
          <p:cNvPr id="341" name="Google Shape;34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Information from UK government </a:t>
            </a:r>
            <a:r>
              <a:rPr lang="en-GB" u="sng" dirty="0">
                <a:solidFill>
                  <a:schemeClr val="hlink"/>
                </a:solidFill>
                <a:hlinkClick r:id="rId3"/>
              </a:rPr>
              <a:t>https://www.ethnicity-facts-figures.service.gov.uk/workforce-and-business/workforce-diversity/school-teacher-workforce/latest</a:t>
            </a:r>
            <a:endParaRPr lang="en-GB" u="sng" dirty="0">
              <a:solidFill>
                <a:schemeClr val="hlink"/>
              </a:solidFill>
            </a:endParaRPr>
          </a:p>
          <a:p>
            <a:pPr marL="0" lvl="0" indent="0" algn="l" rtl="0">
              <a:lnSpc>
                <a:spcPct val="100000"/>
              </a:lnSpc>
              <a:spcBef>
                <a:spcPts val="0"/>
              </a:spcBef>
              <a:spcAft>
                <a:spcPts val="0"/>
              </a:spcAft>
              <a:buSzPts val="1100"/>
              <a:buNone/>
            </a:pPr>
            <a:r>
              <a:rPr lang="en-GB" u="none" dirty="0">
                <a:solidFill>
                  <a:schemeClr val="hlink"/>
                </a:solidFill>
              </a:rPr>
              <a:t>Quotes reproduced courtesy of Teach First </a:t>
            </a:r>
            <a:r>
              <a:rPr lang="en-GB" u="sng" dirty="0">
                <a:solidFill>
                  <a:schemeClr val="hlink"/>
                </a:solidFill>
              </a:rPr>
              <a:t>https://www.bbc.co.uk/news/uk-england-40568987  </a:t>
            </a:r>
            <a:endParaRPr u="sng" dirty="0"/>
          </a:p>
        </p:txBody>
      </p:sp>
      <p:sp>
        <p:nvSpPr>
          <p:cNvPr id="350" name="Google Shape;3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a:t>
            </a:r>
            <a:r>
              <a:rPr lang="en-GB" u="sng">
                <a:solidFill>
                  <a:schemeClr val="hlink"/>
                </a:solidFill>
                <a:hlinkClick r:id="rId3"/>
              </a:rPr>
              <a:t>https://www.bbc.co.uk/news/uk-england-40568987</a:t>
            </a:r>
            <a:endParaRPr/>
          </a:p>
          <a:p>
            <a:pPr marL="0" marR="0" lvl="0" indent="0" algn="l" rtl="0">
              <a:lnSpc>
                <a:spcPct val="100000"/>
              </a:lnSpc>
              <a:spcBef>
                <a:spcPts val="0"/>
              </a:spcBef>
              <a:spcAft>
                <a:spcPts val="0"/>
              </a:spcAft>
              <a:buClr>
                <a:srgbClr val="000000"/>
              </a:buClr>
              <a:buSzPts val="1100"/>
              <a:buFont typeface="Arial"/>
              <a:buNone/>
            </a:pPr>
            <a:r>
              <a:rPr lang="en-GB"/>
              <a:t>Information from UK government </a:t>
            </a:r>
            <a:r>
              <a:rPr lang="en-GB" u="sng">
                <a:solidFill>
                  <a:schemeClr val="hlink"/>
                </a:solidFill>
                <a:hlinkClick r:id="rId4"/>
              </a:rPr>
              <a:t>https://www.ethnicity-facts-figures.service.gov.uk/workforce-and-business/workforce-diversity/school-teacher-workforce/latest</a:t>
            </a:r>
            <a:endParaRPr/>
          </a:p>
          <a:p>
            <a:pPr marL="0" lvl="0" indent="0" algn="l" rtl="0">
              <a:lnSpc>
                <a:spcPct val="100000"/>
              </a:lnSpc>
              <a:spcBef>
                <a:spcPts val="0"/>
              </a:spcBef>
              <a:spcAft>
                <a:spcPts val="0"/>
              </a:spcAft>
              <a:buSzPts val="1100"/>
              <a:buNone/>
            </a:pPr>
            <a:endParaRPr/>
          </a:p>
        </p:txBody>
      </p:sp>
      <p:sp>
        <p:nvSpPr>
          <p:cNvPr id="360" name="Google Shape;36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Runnymede Trust </a:t>
            </a:r>
            <a:r>
              <a:rPr lang="en-GB" i="1"/>
              <a:t>Visible Minorities Invisible Teachers</a:t>
            </a:r>
            <a:r>
              <a:rPr lang="en-GB"/>
              <a:t> </a:t>
            </a:r>
            <a:r>
              <a:rPr lang="en-GB" u="sng">
                <a:solidFill>
                  <a:schemeClr val="hlink"/>
                </a:solidFill>
                <a:hlinkClick r:id="rId3"/>
              </a:rPr>
              <a:t>https://www.runnymedetrust.org/uploads/Runnymede%20ReportNEW.pdf</a:t>
            </a:r>
            <a:endParaRPr/>
          </a:p>
        </p:txBody>
      </p:sp>
      <p:sp>
        <p:nvSpPr>
          <p:cNvPr id="373" name="Google Shape;37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Runnymede Trust </a:t>
            </a:r>
            <a:r>
              <a:rPr lang="en-GB" i="1"/>
              <a:t>Visible Minorities Invisible Teachers</a:t>
            </a:r>
            <a:r>
              <a:rPr lang="en-GB"/>
              <a:t> </a:t>
            </a:r>
            <a:r>
              <a:rPr lang="en-GB" u="sng">
                <a:solidFill>
                  <a:schemeClr val="hlink"/>
                </a:solidFill>
                <a:hlinkClick r:id="rId3"/>
              </a:rPr>
              <a:t>https://www.runnymedetrust.org/uploads/Runnymede%20ReportNEW.pdf</a:t>
            </a:r>
            <a:endParaRPr/>
          </a:p>
        </p:txBody>
      </p:sp>
      <p:sp>
        <p:nvSpPr>
          <p:cNvPr id="380" name="Google Shape;38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Information from Runnymede Trust </a:t>
            </a:r>
            <a:r>
              <a:rPr lang="en-GB" i="1"/>
              <a:t>Visible Minorities Invisible Teachers</a:t>
            </a:r>
            <a:r>
              <a:rPr lang="en-GB"/>
              <a:t> </a:t>
            </a:r>
            <a:r>
              <a:rPr lang="en-GB" u="sng">
                <a:solidFill>
                  <a:schemeClr val="hlink"/>
                </a:solidFill>
                <a:hlinkClick r:id="rId3"/>
              </a:rPr>
              <a:t>https://www.runnymedetrust.org/uploads/Runnymede%20ReportNEW.pdf</a:t>
            </a:r>
            <a:endParaRPr/>
          </a:p>
        </p:txBody>
      </p:sp>
      <p:sp>
        <p:nvSpPr>
          <p:cNvPr id="389" name="Google Shape;38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dirty="0">
                <a:solidFill>
                  <a:schemeClr val="hlink"/>
                </a:solidFill>
                <a:hlinkClick r:id="rId3"/>
              </a:rPr>
              <a:t>https://www.bbc.co.uk/news/uk-england-40568987</a:t>
            </a:r>
            <a:endParaRPr dirty="0"/>
          </a:p>
          <a:p>
            <a:pPr marL="0" lvl="0" indent="0" algn="l" rtl="0">
              <a:lnSpc>
                <a:spcPct val="100000"/>
              </a:lnSpc>
              <a:spcBef>
                <a:spcPts val="0"/>
              </a:spcBef>
              <a:spcAft>
                <a:spcPts val="0"/>
              </a:spcAft>
              <a:buSzPts val="1100"/>
              <a:buNone/>
            </a:pPr>
            <a:r>
              <a:rPr lang="en-GB" u="sng" dirty="0">
                <a:solidFill>
                  <a:schemeClr val="hlink"/>
                </a:solidFill>
                <a:hlinkClick r:id="rId4"/>
              </a:rPr>
              <a:t>https://www.bbc.co.uk/news/education-37552056</a:t>
            </a:r>
            <a:endParaRPr lang="en-GB" u="sng" dirty="0">
              <a:solidFill>
                <a:schemeClr val="hlink"/>
              </a:solidFill>
            </a:endParaRPr>
          </a:p>
          <a:p>
            <a:pPr marL="0" lvl="0" indent="0" algn="l" rtl="0">
              <a:lnSpc>
                <a:spcPct val="100000"/>
              </a:lnSpc>
              <a:spcBef>
                <a:spcPts val="0"/>
              </a:spcBef>
              <a:spcAft>
                <a:spcPts val="0"/>
              </a:spcAft>
              <a:buSzPts val="1100"/>
              <a:buNone/>
            </a:pPr>
            <a:r>
              <a:rPr lang="en-GB" u="none" dirty="0">
                <a:solidFill>
                  <a:schemeClr val="hlink"/>
                </a:solidFill>
              </a:rPr>
              <a:t>Quotes reproduced courtesy of Teach First: </a:t>
            </a:r>
            <a:r>
              <a:rPr lang="en-GB" u="sng" dirty="0">
                <a:solidFill>
                  <a:schemeClr val="hlink"/>
                </a:solidFill>
              </a:rPr>
              <a:t>https://www.bbc.co.uk/news/uk-england-40568987 </a:t>
            </a:r>
            <a:endParaRPr u="none" dirty="0"/>
          </a:p>
        </p:txBody>
      </p:sp>
      <p:sp>
        <p:nvSpPr>
          <p:cNvPr id="397" name="Google Shape;3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u="sng">
                <a:solidFill>
                  <a:schemeClr val="hlink"/>
                </a:solidFill>
                <a:hlinkClick r:id="rId3"/>
              </a:rPr>
              <a:t>https://www.malala.org/join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7659e02b21_0_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7659e02b2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Most professions really!</a:t>
            </a:r>
            <a:endParaRPr/>
          </a:p>
          <a:p>
            <a:pPr marL="0" lvl="0" indent="0" algn="l" rtl="0">
              <a:lnSpc>
                <a:spcPct val="100000"/>
              </a:lnSpc>
              <a:spcBef>
                <a:spcPts val="0"/>
              </a:spcBef>
              <a:spcAft>
                <a:spcPts val="0"/>
              </a:spcAft>
              <a:buSzPts val="1100"/>
              <a:buNone/>
            </a:pPr>
            <a:r>
              <a:rPr lang="en-GB"/>
              <a:t>Photos:  </a:t>
            </a:r>
            <a:r>
              <a:rPr lang="en-GB" u="sng">
                <a:solidFill>
                  <a:schemeClr val="hlink"/>
                </a:solidFill>
                <a:hlinkClick r:id="rId3"/>
              </a:rPr>
              <a:t>https://pixabay.com/photos/chef-culinary-dessert-chocolate-713682/</a:t>
            </a:r>
            <a:r>
              <a:rPr lang="en-GB"/>
              <a:t>  https://images.pexels.com/photos/1216589/pexels-photo-1216589.jpeg?auto=compress&amp;cs=tinysrgb&amp;dpr=1&amp;w=500  </a:t>
            </a:r>
            <a:r>
              <a:rPr lang="en-GB" u="sng">
                <a:solidFill>
                  <a:schemeClr val="hlink"/>
                </a:solidFill>
                <a:hlinkClick r:id="rId4"/>
              </a:rPr>
              <a:t>https://www.pexels.com/photo/photo-of-people-using-laptop-3740173/</a:t>
            </a:r>
            <a:r>
              <a:rPr lang="en-GB"/>
              <a:t>     </a:t>
            </a:r>
            <a:r>
              <a:rPr lang="en-GB" u="sng">
                <a:solidFill>
                  <a:schemeClr val="hlink"/>
                </a:solidFill>
                <a:hlinkClick r:id="rId5"/>
              </a:rPr>
              <a:t>https://www.pexels.com/photo/man-holding-microphone-while-talking-to-another-man-2872418/</a:t>
            </a:r>
            <a:r>
              <a:rPr lang="en-GB"/>
              <a:t>    https://images.pexels.com/photos/241544/pexels-photo-241544.jpeg?auto=compress&amp;cs=tinysrgb&amp;dpr=1&amp;w=500   https://images.pexels.com/photos/1080865/pexels-photo-1080865.jpeg?auto=compress&amp;amp%3Bcs=tinysrgb&amp;amp%3Bdpr=1&amp;amp%3Bw=500%201x%2C%20https%3A//images.pexels.com/photos/1080865/pexels-photo-1080865.jpeg?auto=compress&amp;amp%3Bcs=tinysrgb&amp;amp%3Bdpr=2&amp;amp%3Bw=500%202x </a:t>
            </a: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4ab52fd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Most professions really!</a:t>
            </a:r>
            <a:endParaRPr/>
          </a:p>
          <a:p>
            <a:pPr marL="0" lvl="0" indent="0" algn="l" rtl="0">
              <a:lnSpc>
                <a:spcPct val="100000"/>
              </a:lnSpc>
              <a:spcBef>
                <a:spcPts val="0"/>
              </a:spcBef>
              <a:spcAft>
                <a:spcPts val="0"/>
              </a:spcAft>
              <a:buSzPts val="1100"/>
              <a:buNone/>
            </a:pPr>
            <a:r>
              <a:rPr lang="en-GB"/>
              <a:t>Photos:  </a:t>
            </a:r>
            <a:r>
              <a:rPr lang="en-GB" u="sng">
                <a:solidFill>
                  <a:schemeClr val="hlink"/>
                </a:solidFill>
                <a:hlinkClick r:id="rId3"/>
              </a:rPr>
              <a:t>https://pixabay.com/photos/chef-culinary-dessert-chocolate-713682/</a:t>
            </a:r>
            <a:r>
              <a:rPr lang="en-GB"/>
              <a:t>  https://images.pexels.com/photos/1216589/pexels-photo-1216589.jpeg?auto=compress&amp;cs=tinysrgb&amp;dpr=1&amp;w=500  </a:t>
            </a:r>
            <a:r>
              <a:rPr lang="en-GB" u="sng">
                <a:solidFill>
                  <a:schemeClr val="hlink"/>
                </a:solidFill>
                <a:hlinkClick r:id="rId4"/>
              </a:rPr>
              <a:t>https://www.pexels.com/photo/photo-of-people-using-laptop-3740173/</a:t>
            </a:r>
            <a:r>
              <a:rPr lang="en-GB"/>
              <a:t>     </a:t>
            </a:r>
            <a:r>
              <a:rPr lang="en-GB" u="sng">
                <a:solidFill>
                  <a:schemeClr val="hlink"/>
                </a:solidFill>
                <a:hlinkClick r:id="rId5"/>
              </a:rPr>
              <a:t>https://www.pexels.com/photo/man-holding-microphone-while-talking-to-another-man-2872418/</a:t>
            </a:r>
            <a:r>
              <a:rPr lang="en-GB"/>
              <a:t>    https://images.pexels.com/photos/241544/pexels-photo-241544.jpeg?auto=compress&amp;cs=tinysrgb&amp;dpr=1&amp;w=500   https://images.pexels.com/photos/1080865/pexels-photo-1080865.jpeg?auto=compress&amp;amp%3Bcs=tinysrgb&amp;amp%3Bdpr=1&amp;amp%3Bw=500%201x%2C%20https%3A//images.pexels.com/photos/1080865/pexels-photo-1080865.jpeg?auto=compress&amp;amp%3Bcs=tinysrgb&amp;amp%3Bdpr=2&amp;amp%3Bw=500%202x </a:t>
            </a:r>
            <a:endParaRPr/>
          </a:p>
        </p:txBody>
      </p:sp>
      <p:sp>
        <p:nvSpPr>
          <p:cNvPr id="125" name="Google Shape;125;g94ab52fd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Photo:https://cdn.pixabay.com/photo/2017/11/06/08/42/personal-2923048__340.jpg</a:t>
            </a:r>
            <a:endParaRPr/>
          </a:p>
        </p:txBody>
      </p:sp>
      <p:sp>
        <p:nvSpPr>
          <p:cNvPr id="145" name="Google Shape;14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068705" y="620715"/>
            <a:ext cx="13407390" cy="22534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4073763" y="98504"/>
            <a:ext cx="7397275" cy="134073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7860109" y="3884851"/>
            <a:ext cx="9880125" cy="33518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1059260" y="630158"/>
            <a:ext cx="9880125" cy="98612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165860" y="1908017"/>
            <a:ext cx="13213079" cy="40589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0200"/>
              <a:buFont typeface="Calibri"/>
              <a:buNone/>
              <a:defRPr sz="10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943100" y="6123465"/>
            <a:ext cx="11658600" cy="281479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700"/>
              </a:spcBef>
              <a:spcAft>
                <a:spcPts val="0"/>
              </a:spcAft>
              <a:buClr>
                <a:schemeClr val="dk1"/>
              </a:buClr>
              <a:buSzPts val="4080"/>
              <a:buNone/>
              <a:defRPr sz="4080"/>
            </a:lvl1pPr>
            <a:lvl2pPr lvl="1" algn="ctr">
              <a:lnSpc>
                <a:spcPct val="90000"/>
              </a:lnSpc>
              <a:spcBef>
                <a:spcPts val="850"/>
              </a:spcBef>
              <a:spcAft>
                <a:spcPts val="0"/>
              </a:spcAft>
              <a:buClr>
                <a:schemeClr val="dk1"/>
              </a:buClr>
              <a:buSzPts val="3400"/>
              <a:buNone/>
              <a:defRPr sz="3400"/>
            </a:lvl2pPr>
            <a:lvl3pPr lvl="2" algn="ctr">
              <a:lnSpc>
                <a:spcPct val="90000"/>
              </a:lnSpc>
              <a:spcBef>
                <a:spcPts val="850"/>
              </a:spcBef>
              <a:spcAft>
                <a:spcPts val="0"/>
              </a:spcAft>
              <a:buClr>
                <a:schemeClr val="dk1"/>
              </a:buClr>
              <a:buSzPts val="3060"/>
              <a:buNone/>
              <a:defRPr sz="3060"/>
            </a:lvl3pPr>
            <a:lvl4pPr lvl="3" algn="ctr">
              <a:lnSpc>
                <a:spcPct val="90000"/>
              </a:lnSpc>
              <a:spcBef>
                <a:spcPts val="850"/>
              </a:spcBef>
              <a:spcAft>
                <a:spcPts val="0"/>
              </a:spcAft>
              <a:buClr>
                <a:schemeClr val="dk1"/>
              </a:buClr>
              <a:buSzPts val="2720"/>
              <a:buNone/>
              <a:defRPr sz="2720"/>
            </a:lvl4pPr>
            <a:lvl5pPr lvl="4" algn="ctr">
              <a:lnSpc>
                <a:spcPct val="90000"/>
              </a:lnSpc>
              <a:spcBef>
                <a:spcPts val="850"/>
              </a:spcBef>
              <a:spcAft>
                <a:spcPts val="0"/>
              </a:spcAft>
              <a:buClr>
                <a:schemeClr val="dk1"/>
              </a:buClr>
              <a:buSzPts val="2720"/>
              <a:buNone/>
              <a:defRPr sz="2720"/>
            </a:lvl5pPr>
            <a:lvl6pPr lvl="5" algn="ctr">
              <a:lnSpc>
                <a:spcPct val="90000"/>
              </a:lnSpc>
              <a:spcBef>
                <a:spcPts val="850"/>
              </a:spcBef>
              <a:spcAft>
                <a:spcPts val="0"/>
              </a:spcAft>
              <a:buClr>
                <a:schemeClr val="dk1"/>
              </a:buClr>
              <a:buSzPts val="2720"/>
              <a:buNone/>
              <a:defRPr sz="2720"/>
            </a:lvl6pPr>
            <a:lvl7pPr lvl="6" algn="ctr">
              <a:lnSpc>
                <a:spcPct val="90000"/>
              </a:lnSpc>
              <a:spcBef>
                <a:spcPts val="850"/>
              </a:spcBef>
              <a:spcAft>
                <a:spcPts val="0"/>
              </a:spcAft>
              <a:buClr>
                <a:schemeClr val="dk1"/>
              </a:buClr>
              <a:buSzPts val="2720"/>
              <a:buNone/>
              <a:defRPr sz="2720"/>
            </a:lvl7pPr>
            <a:lvl8pPr lvl="7" algn="ctr">
              <a:lnSpc>
                <a:spcPct val="90000"/>
              </a:lnSpc>
              <a:spcBef>
                <a:spcPts val="850"/>
              </a:spcBef>
              <a:spcAft>
                <a:spcPts val="0"/>
              </a:spcAft>
              <a:buClr>
                <a:schemeClr val="dk1"/>
              </a:buClr>
              <a:buSzPts val="2720"/>
              <a:buNone/>
              <a:defRPr sz="2720"/>
            </a:lvl8pPr>
            <a:lvl9pPr lvl="8" algn="ctr">
              <a:lnSpc>
                <a:spcPct val="90000"/>
              </a:lnSpc>
              <a:spcBef>
                <a:spcPts val="850"/>
              </a:spcBef>
              <a:spcAft>
                <a:spcPts val="0"/>
              </a:spcAft>
              <a:buClr>
                <a:schemeClr val="dk1"/>
              </a:buClr>
              <a:buSzPts val="2720"/>
              <a:buNone/>
              <a:defRPr sz="2720"/>
            </a:lvl9pPr>
          </a:lstStyle>
          <a:p>
            <a:endParaRPr/>
          </a:p>
        </p:txBody>
      </p:sp>
      <p:sp>
        <p:nvSpPr>
          <p:cNvPr id="18" name="Google Shape;18;p29"/>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1068705" y="620715"/>
            <a:ext cx="13407390" cy="22534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1068705" y="3103562"/>
            <a:ext cx="13407390" cy="7397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1060610" y="2906557"/>
            <a:ext cx="13407390" cy="48496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00"/>
              <a:buFont typeface="Calibri"/>
              <a:buNone/>
              <a:defRPr sz="10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1060610" y="7802090"/>
            <a:ext cx="13407390" cy="25503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700"/>
              </a:spcBef>
              <a:spcAft>
                <a:spcPts val="0"/>
              </a:spcAft>
              <a:buClr>
                <a:schemeClr val="dk1"/>
              </a:buClr>
              <a:buSzPts val="4080"/>
              <a:buNone/>
              <a:defRPr sz="4080">
                <a:solidFill>
                  <a:schemeClr val="dk1"/>
                </a:solidFill>
              </a:defRPr>
            </a:lvl1pPr>
            <a:lvl2pPr marL="914400" lvl="1" indent="-228600" algn="l">
              <a:lnSpc>
                <a:spcPct val="90000"/>
              </a:lnSpc>
              <a:spcBef>
                <a:spcPts val="850"/>
              </a:spcBef>
              <a:spcAft>
                <a:spcPts val="0"/>
              </a:spcAft>
              <a:buClr>
                <a:srgbClr val="888888"/>
              </a:buClr>
              <a:buSzPts val="3400"/>
              <a:buNone/>
              <a:defRPr sz="3400">
                <a:solidFill>
                  <a:srgbClr val="888888"/>
                </a:solidFill>
              </a:defRPr>
            </a:lvl2pPr>
            <a:lvl3pPr marL="1371600" lvl="2" indent="-228600" algn="l">
              <a:lnSpc>
                <a:spcPct val="90000"/>
              </a:lnSpc>
              <a:spcBef>
                <a:spcPts val="850"/>
              </a:spcBef>
              <a:spcAft>
                <a:spcPts val="0"/>
              </a:spcAft>
              <a:buClr>
                <a:srgbClr val="888888"/>
              </a:buClr>
              <a:buSzPts val="3060"/>
              <a:buNone/>
              <a:defRPr sz="3060">
                <a:solidFill>
                  <a:srgbClr val="888888"/>
                </a:solidFill>
              </a:defRPr>
            </a:lvl3pPr>
            <a:lvl4pPr marL="1828800" lvl="3" indent="-228600" algn="l">
              <a:lnSpc>
                <a:spcPct val="90000"/>
              </a:lnSpc>
              <a:spcBef>
                <a:spcPts val="850"/>
              </a:spcBef>
              <a:spcAft>
                <a:spcPts val="0"/>
              </a:spcAft>
              <a:buClr>
                <a:srgbClr val="888888"/>
              </a:buClr>
              <a:buSzPts val="2720"/>
              <a:buNone/>
              <a:defRPr sz="2720">
                <a:solidFill>
                  <a:srgbClr val="888888"/>
                </a:solidFill>
              </a:defRPr>
            </a:lvl4pPr>
            <a:lvl5pPr marL="2286000" lvl="4" indent="-228600" algn="l">
              <a:lnSpc>
                <a:spcPct val="90000"/>
              </a:lnSpc>
              <a:spcBef>
                <a:spcPts val="850"/>
              </a:spcBef>
              <a:spcAft>
                <a:spcPts val="0"/>
              </a:spcAft>
              <a:buClr>
                <a:srgbClr val="888888"/>
              </a:buClr>
              <a:buSzPts val="2720"/>
              <a:buNone/>
              <a:defRPr sz="2720">
                <a:solidFill>
                  <a:srgbClr val="888888"/>
                </a:solidFill>
              </a:defRPr>
            </a:lvl5pPr>
            <a:lvl6pPr marL="2743200" lvl="5" indent="-228600" algn="l">
              <a:lnSpc>
                <a:spcPct val="90000"/>
              </a:lnSpc>
              <a:spcBef>
                <a:spcPts val="850"/>
              </a:spcBef>
              <a:spcAft>
                <a:spcPts val="0"/>
              </a:spcAft>
              <a:buClr>
                <a:srgbClr val="888888"/>
              </a:buClr>
              <a:buSzPts val="2720"/>
              <a:buNone/>
              <a:defRPr sz="2720">
                <a:solidFill>
                  <a:srgbClr val="888888"/>
                </a:solidFill>
              </a:defRPr>
            </a:lvl6pPr>
            <a:lvl7pPr marL="3200400" lvl="6" indent="-228600" algn="l">
              <a:lnSpc>
                <a:spcPct val="90000"/>
              </a:lnSpc>
              <a:spcBef>
                <a:spcPts val="850"/>
              </a:spcBef>
              <a:spcAft>
                <a:spcPts val="0"/>
              </a:spcAft>
              <a:buClr>
                <a:srgbClr val="888888"/>
              </a:buClr>
              <a:buSzPts val="2720"/>
              <a:buNone/>
              <a:defRPr sz="2720">
                <a:solidFill>
                  <a:srgbClr val="888888"/>
                </a:solidFill>
              </a:defRPr>
            </a:lvl7pPr>
            <a:lvl8pPr marL="3657600" lvl="7" indent="-228600" algn="l">
              <a:lnSpc>
                <a:spcPct val="90000"/>
              </a:lnSpc>
              <a:spcBef>
                <a:spcPts val="850"/>
              </a:spcBef>
              <a:spcAft>
                <a:spcPts val="0"/>
              </a:spcAft>
              <a:buClr>
                <a:srgbClr val="888888"/>
              </a:buClr>
              <a:buSzPts val="2720"/>
              <a:buNone/>
              <a:defRPr sz="2720">
                <a:solidFill>
                  <a:srgbClr val="888888"/>
                </a:solidFill>
              </a:defRPr>
            </a:lvl8pPr>
            <a:lvl9pPr marL="4114800" lvl="8" indent="-228600" algn="l">
              <a:lnSpc>
                <a:spcPct val="90000"/>
              </a:lnSpc>
              <a:spcBef>
                <a:spcPts val="850"/>
              </a:spcBef>
              <a:spcAft>
                <a:spcPts val="0"/>
              </a:spcAft>
              <a:buClr>
                <a:srgbClr val="888888"/>
              </a:buClr>
              <a:buSzPts val="2720"/>
              <a:buNone/>
              <a:defRPr sz="2720">
                <a:solidFill>
                  <a:srgbClr val="888888"/>
                </a:solidFill>
              </a:defRPr>
            </a:lvl9pPr>
          </a:lstStyle>
          <a:p>
            <a:endParaRPr/>
          </a:p>
        </p:txBody>
      </p:sp>
      <p:sp>
        <p:nvSpPr>
          <p:cNvPr id="30" name="Google Shape;30;p31"/>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1068705" y="620715"/>
            <a:ext cx="13407390" cy="22534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1068705" y="3103562"/>
            <a:ext cx="6606540" cy="7397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7869555" y="3103562"/>
            <a:ext cx="6606540" cy="7397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1070730" y="620715"/>
            <a:ext cx="13407390" cy="22534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1070731" y="2857977"/>
            <a:ext cx="6576178" cy="14006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700"/>
              </a:spcBef>
              <a:spcAft>
                <a:spcPts val="0"/>
              </a:spcAft>
              <a:buClr>
                <a:schemeClr val="dk1"/>
              </a:buClr>
              <a:buSzPts val="4080"/>
              <a:buNone/>
              <a:defRPr sz="4080" b="1"/>
            </a:lvl1pPr>
            <a:lvl2pPr marL="914400" lvl="1" indent="-228600" algn="l">
              <a:lnSpc>
                <a:spcPct val="90000"/>
              </a:lnSpc>
              <a:spcBef>
                <a:spcPts val="850"/>
              </a:spcBef>
              <a:spcAft>
                <a:spcPts val="0"/>
              </a:spcAft>
              <a:buClr>
                <a:schemeClr val="dk1"/>
              </a:buClr>
              <a:buSzPts val="3400"/>
              <a:buNone/>
              <a:defRPr sz="3400" b="1"/>
            </a:lvl2pPr>
            <a:lvl3pPr marL="1371600" lvl="2" indent="-228600" algn="l">
              <a:lnSpc>
                <a:spcPct val="90000"/>
              </a:lnSpc>
              <a:spcBef>
                <a:spcPts val="850"/>
              </a:spcBef>
              <a:spcAft>
                <a:spcPts val="0"/>
              </a:spcAft>
              <a:buClr>
                <a:schemeClr val="dk1"/>
              </a:buClr>
              <a:buSzPts val="3060"/>
              <a:buNone/>
              <a:defRPr sz="3060" b="1"/>
            </a:lvl3pPr>
            <a:lvl4pPr marL="1828800" lvl="3" indent="-228600" algn="l">
              <a:lnSpc>
                <a:spcPct val="90000"/>
              </a:lnSpc>
              <a:spcBef>
                <a:spcPts val="850"/>
              </a:spcBef>
              <a:spcAft>
                <a:spcPts val="0"/>
              </a:spcAft>
              <a:buClr>
                <a:schemeClr val="dk1"/>
              </a:buClr>
              <a:buSzPts val="2720"/>
              <a:buNone/>
              <a:defRPr sz="2720" b="1"/>
            </a:lvl4pPr>
            <a:lvl5pPr marL="2286000" lvl="4" indent="-228600" algn="l">
              <a:lnSpc>
                <a:spcPct val="90000"/>
              </a:lnSpc>
              <a:spcBef>
                <a:spcPts val="850"/>
              </a:spcBef>
              <a:spcAft>
                <a:spcPts val="0"/>
              </a:spcAft>
              <a:buClr>
                <a:schemeClr val="dk1"/>
              </a:buClr>
              <a:buSzPts val="2720"/>
              <a:buNone/>
              <a:defRPr sz="2720" b="1"/>
            </a:lvl5pPr>
            <a:lvl6pPr marL="2743200" lvl="5" indent="-228600" algn="l">
              <a:lnSpc>
                <a:spcPct val="90000"/>
              </a:lnSpc>
              <a:spcBef>
                <a:spcPts val="850"/>
              </a:spcBef>
              <a:spcAft>
                <a:spcPts val="0"/>
              </a:spcAft>
              <a:buClr>
                <a:schemeClr val="dk1"/>
              </a:buClr>
              <a:buSzPts val="2720"/>
              <a:buNone/>
              <a:defRPr sz="2720" b="1"/>
            </a:lvl6pPr>
            <a:lvl7pPr marL="3200400" lvl="6" indent="-228600" algn="l">
              <a:lnSpc>
                <a:spcPct val="90000"/>
              </a:lnSpc>
              <a:spcBef>
                <a:spcPts val="850"/>
              </a:spcBef>
              <a:spcAft>
                <a:spcPts val="0"/>
              </a:spcAft>
              <a:buClr>
                <a:schemeClr val="dk1"/>
              </a:buClr>
              <a:buSzPts val="2720"/>
              <a:buNone/>
              <a:defRPr sz="2720" b="1"/>
            </a:lvl7pPr>
            <a:lvl8pPr marL="3657600" lvl="7" indent="-228600" algn="l">
              <a:lnSpc>
                <a:spcPct val="90000"/>
              </a:lnSpc>
              <a:spcBef>
                <a:spcPts val="850"/>
              </a:spcBef>
              <a:spcAft>
                <a:spcPts val="0"/>
              </a:spcAft>
              <a:buClr>
                <a:schemeClr val="dk1"/>
              </a:buClr>
              <a:buSzPts val="2720"/>
              <a:buNone/>
              <a:defRPr sz="2720" b="1"/>
            </a:lvl8pPr>
            <a:lvl9pPr marL="4114800" lvl="8" indent="-228600" algn="l">
              <a:lnSpc>
                <a:spcPct val="90000"/>
              </a:lnSpc>
              <a:spcBef>
                <a:spcPts val="850"/>
              </a:spcBef>
              <a:spcAft>
                <a:spcPts val="0"/>
              </a:spcAft>
              <a:buClr>
                <a:schemeClr val="dk1"/>
              </a:buClr>
              <a:buSzPts val="2720"/>
              <a:buNone/>
              <a:defRPr sz="2720" b="1"/>
            </a:lvl9pPr>
          </a:lstStyle>
          <a:p>
            <a:endParaRPr/>
          </a:p>
        </p:txBody>
      </p:sp>
      <p:sp>
        <p:nvSpPr>
          <p:cNvPr id="43" name="Google Shape;43;p33"/>
          <p:cNvSpPr txBox="1">
            <a:spLocks noGrp="1"/>
          </p:cNvSpPr>
          <p:nvPr>
            <p:ph type="body" idx="2"/>
          </p:nvPr>
        </p:nvSpPr>
        <p:spPr>
          <a:xfrm>
            <a:off x="1070731" y="4258627"/>
            <a:ext cx="6576178" cy="626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7869556" y="2857977"/>
            <a:ext cx="6608565" cy="14006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700"/>
              </a:spcBef>
              <a:spcAft>
                <a:spcPts val="0"/>
              </a:spcAft>
              <a:buClr>
                <a:schemeClr val="dk1"/>
              </a:buClr>
              <a:buSzPts val="4080"/>
              <a:buNone/>
              <a:defRPr sz="4080" b="1"/>
            </a:lvl1pPr>
            <a:lvl2pPr marL="914400" lvl="1" indent="-228600" algn="l">
              <a:lnSpc>
                <a:spcPct val="90000"/>
              </a:lnSpc>
              <a:spcBef>
                <a:spcPts val="850"/>
              </a:spcBef>
              <a:spcAft>
                <a:spcPts val="0"/>
              </a:spcAft>
              <a:buClr>
                <a:schemeClr val="dk1"/>
              </a:buClr>
              <a:buSzPts val="3400"/>
              <a:buNone/>
              <a:defRPr sz="3400" b="1"/>
            </a:lvl2pPr>
            <a:lvl3pPr marL="1371600" lvl="2" indent="-228600" algn="l">
              <a:lnSpc>
                <a:spcPct val="90000"/>
              </a:lnSpc>
              <a:spcBef>
                <a:spcPts val="850"/>
              </a:spcBef>
              <a:spcAft>
                <a:spcPts val="0"/>
              </a:spcAft>
              <a:buClr>
                <a:schemeClr val="dk1"/>
              </a:buClr>
              <a:buSzPts val="3060"/>
              <a:buNone/>
              <a:defRPr sz="3060" b="1"/>
            </a:lvl3pPr>
            <a:lvl4pPr marL="1828800" lvl="3" indent="-228600" algn="l">
              <a:lnSpc>
                <a:spcPct val="90000"/>
              </a:lnSpc>
              <a:spcBef>
                <a:spcPts val="850"/>
              </a:spcBef>
              <a:spcAft>
                <a:spcPts val="0"/>
              </a:spcAft>
              <a:buClr>
                <a:schemeClr val="dk1"/>
              </a:buClr>
              <a:buSzPts val="2720"/>
              <a:buNone/>
              <a:defRPr sz="2720" b="1"/>
            </a:lvl4pPr>
            <a:lvl5pPr marL="2286000" lvl="4" indent="-228600" algn="l">
              <a:lnSpc>
                <a:spcPct val="90000"/>
              </a:lnSpc>
              <a:spcBef>
                <a:spcPts val="850"/>
              </a:spcBef>
              <a:spcAft>
                <a:spcPts val="0"/>
              </a:spcAft>
              <a:buClr>
                <a:schemeClr val="dk1"/>
              </a:buClr>
              <a:buSzPts val="2720"/>
              <a:buNone/>
              <a:defRPr sz="2720" b="1"/>
            </a:lvl5pPr>
            <a:lvl6pPr marL="2743200" lvl="5" indent="-228600" algn="l">
              <a:lnSpc>
                <a:spcPct val="90000"/>
              </a:lnSpc>
              <a:spcBef>
                <a:spcPts val="850"/>
              </a:spcBef>
              <a:spcAft>
                <a:spcPts val="0"/>
              </a:spcAft>
              <a:buClr>
                <a:schemeClr val="dk1"/>
              </a:buClr>
              <a:buSzPts val="2720"/>
              <a:buNone/>
              <a:defRPr sz="2720" b="1"/>
            </a:lvl6pPr>
            <a:lvl7pPr marL="3200400" lvl="6" indent="-228600" algn="l">
              <a:lnSpc>
                <a:spcPct val="90000"/>
              </a:lnSpc>
              <a:spcBef>
                <a:spcPts val="850"/>
              </a:spcBef>
              <a:spcAft>
                <a:spcPts val="0"/>
              </a:spcAft>
              <a:buClr>
                <a:schemeClr val="dk1"/>
              </a:buClr>
              <a:buSzPts val="2720"/>
              <a:buNone/>
              <a:defRPr sz="2720" b="1"/>
            </a:lvl7pPr>
            <a:lvl8pPr marL="3657600" lvl="7" indent="-228600" algn="l">
              <a:lnSpc>
                <a:spcPct val="90000"/>
              </a:lnSpc>
              <a:spcBef>
                <a:spcPts val="850"/>
              </a:spcBef>
              <a:spcAft>
                <a:spcPts val="0"/>
              </a:spcAft>
              <a:buClr>
                <a:schemeClr val="dk1"/>
              </a:buClr>
              <a:buSzPts val="2720"/>
              <a:buNone/>
              <a:defRPr sz="2720" b="1"/>
            </a:lvl8pPr>
            <a:lvl9pPr marL="4114800" lvl="8" indent="-228600" algn="l">
              <a:lnSpc>
                <a:spcPct val="90000"/>
              </a:lnSpc>
              <a:spcBef>
                <a:spcPts val="850"/>
              </a:spcBef>
              <a:spcAft>
                <a:spcPts val="0"/>
              </a:spcAft>
              <a:buClr>
                <a:schemeClr val="dk1"/>
              </a:buClr>
              <a:buSzPts val="2720"/>
              <a:buNone/>
              <a:defRPr sz="2720" b="1"/>
            </a:lvl9pPr>
          </a:lstStyle>
          <a:p>
            <a:endParaRPr/>
          </a:p>
        </p:txBody>
      </p:sp>
      <p:sp>
        <p:nvSpPr>
          <p:cNvPr id="45" name="Google Shape;45;p33"/>
          <p:cNvSpPr txBox="1">
            <a:spLocks noGrp="1"/>
          </p:cNvSpPr>
          <p:nvPr>
            <p:ph type="body" idx="4"/>
          </p:nvPr>
        </p:nvSpPr>
        <p:spPr>
          <a:xfrm>
            <a:off x="7869556" y="4258627"/>
            <a:ext cx="6608565" cy="6263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700"/>
              </a:spcBef>
              <a:spcAft>
                <a:spcPts val="0"/>
              </a:spcAft>
              <a:buClr>
                <a:schemeClr val="dk1"/>
              </a:buClr>
              <a:buSzPts val="1800"/>
              <a:buChar char="•"/>
              <a:defRPr/>
            </a:lvl1pPr>
            <a:lvl2pPr marL="914400" lvl="1" indent="-342900" algn="l">
              <a:lnSpc>
                <a:spcPct val="90000"/>
              </a:lnSpc>
              <a:spcBef>
                <a:spcPts val="850"/>
              </a:spcBef>
              <a:spcAft>
                <a:spcPts val="0"/>
              </a:spcAft>
              <a:buClr>
                <a:schemeClr val="dk1"/>
              </a:buClr>
              <a:buSzPts val="1800"/>
              <a:buChar char="•"/>
              <a:defRPr/>
            </a:lvl2pPr>
            <a:lvl3pPr marL="1371600" lvl="2" indent="-342900" algn="l">
              <a:lnSpc>
                <a:spcPct val="90000"/>
              </a:lnSpc>
              <a:spcBef>
                <a:spcPts val="850"/>
              </a:spcBef>
              <a:spcAft>
                <a:spcPts val="0"/>
              </a:spcAft>
              <a:buClr>
                <a:schemeClr val="dk1"/>
              </a:buClr>
              <a:buSzPts val="1800"/>
              <a:buChar char="•"/>
              <a:defRPr/>
            </a:lvl3pPr>
            <a:lvl4pPr marL="1828800" lvl="3" indent="-342900" algn="l">
              <a:lnSpc>
                <a:spcPct val="90000"/>
              </a:lnSpc>
              <a:spcBef>
                <a:spcPts val="850"/>
              </a:spcBef>
              <a:spcAft>
                <a:spcPts val="0"/>
              </a:spcAft>
              <a:buClr>
                <a:schemeClr val="dk1"/>
              </a:buClr>
              <a:buSzPts val="1800"/>
              <a:buChar char="•"/>
              <a:defRPr/>
            </a:lvl4pPr>
            <a:lvl5pPr marL="2286000" lvl="4" indent="-342900" algn="l">
              <a:lnSpc>
                <a:spcPct val="90000"/>
              </a:lnSpc>
              <a:spcBef>
                <a:spcPts val="850"/>
              </a:spcBef>
              <a:spcAft>
                <a:spcPts val="0"/>
              </a:spcAft>
              <a:buClr>
                <a:schemeClr val="dk1"/>
              </a:buClr>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850"/>
              </a:spcBef>
              <a:spcAft>
                <a:spcPts val="0"/>
              </a:spcAft>
              <a:buClr>
                <a:schemeClr val="dk1"/>
              </a:buClr>
              <a:buSzPts val="1800"/>
              <a:buChar char="•"/>
              <a:defRPr/>
            </a:lvl7pPr>
            <a:lvl8pPr marL="3657600" lvl="7" indent="-342900" algn="l">
              <a:lnSpc>
                <a:spcPct val="90000"/>
              </a:lnSpc>
              <a:spcBef>
                <a:spcPts val="850"/>
              </a:spcBef>
              <a:spcAft>
                <a:spcPts val="0"/>
              </a:spcAft>
              <a:buClr>
                <a:schemeClr val="dk1"/>
              </a:buClr>
              <a:buSzPts val="1800"/>
              <a:buChar char="•"/>
              <a:defRPr/>
            </a:lvl8pPr>
            <a:lvl9pPr marL="4114800" lvl="8" indent="-342900" algn="l">
              <a:lnSpc>
                <a:spcPct val="90000"/>
              </a:lnSpc>
              <a:spcBef>
                <a:spcPts val="85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1068705" y="620715"/>
            <a:ext cx="13407390" cy="22534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1070730" y="777240"/>
            <a:ext cx="5013603" cy="27203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40"/>
              <a:buFont typeface="Calibri"/>
              <a:buNone/>
              <a:defRPr sz="54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6608565" y="1678625"/>
            <a:ext cx="7869555" cy="8285163"/>
          </a:xfrm>
          <a:prstGeom prst="rect">
            <a:avLst/>
          </a:prstGeom>
          <a:noFill/>
          <a:ln>
            <a:noFill/>
          </a:ln>
        </p:spPr>
        <p:txBody>
          <a:bodyPr spcFirstLastPara="1" wrap="square" lIns="91425" tIns="45700" rIns="91425" bIns="45700" anchor="t" anchorCtr="0">
            <a:normAutofit/>
          </a:bodyPr>
          <a:lstStyle>
            <a:lvl1pPr marL="457200" lvl="0" indent="-574040" algn="l">
              <a:lnSpc>
                <a:spcPct val="90000"/>
              </a:lnSpc>
              <a:spcBef>
                <a:spcPts val="1700"/>
              </a:spcBef>
              <a:spcAft>
                <a:spcPts val="0"/>
              </a:spcAft>
              <a:buClr>
                <a:schemeClr val="dk1"/>
              </a:buClr>
              <a:buSzPts val="5440"/>
              <a:buChar char="•"/>
              <a:defRPr sz="5440"/>
            </a:lvl1pPr>
            <a:lvl2pPr marL="914400" lvl="1" indent="-530860" algn="l">
              <a:lnSpc>
                <a:spcPct val="90000"/>
              </a:lnSpc>
              <a:spcBef>
                <a:spcPts val="850"/>
              </a:spcBef>
              <a:spcAft>
                <a:spcPts val="0"/>
              </a:spcAft>
              <a:buClr>
                <a:schemeClr val="dk1"/>
              </a:buClr>
              <a:buSzPts val="4760"/>
              <a:buChar char="•"/>
              <a:defRPr sz="4760"/>
            </a:lvl2pPr>
            <a:lvl3pPr marL="1371600" lvl="2" indent="-487680" algn="l">
              <a:lnSpc>
                <a:spcPct val="90000"/>
              </a:lnSpc>
              <a:spcBef>
                <a:spcPts val="850"/>
              </a:spcBef>
              <a:spcAft>
                <a:spcPts val="0"/>
              </a:spcAft>
              <a:buClr>
                <a:schemeClr val="dk1"/>
              </a:buClr>
              <a:buSzPts val="4080"/>
              <a:buChar char="•"/>
              <a:defRPr sz="4080"/>
            </a:lvl3pPr>
            <a:lvl4pPr marL="1828800" lvl="3" indent="-444500" algn="l">
              <a:lnSpc>
                <a:spcPct val="90000"/>
              </a:lnSpc>
              <a:spcBef>
                <a:spcPts val="850"/>
              </a:spcBef>
              <a:spcAft>
                <a:spcPts val="0"/>
              </a:spcAft>
              <a:buClr>
                <a:schemeClr val="dk1"/>
              </a:buClr>
              <a:buSzPts val="3400"/>
              <a:buChar char="•"/>
              <a:defRPr sz="3400"/>
            </a:lvl4pPr>
            <a:lvl5pPr marL="2286000" lvl="4" indent="-444500" algn="l">
              <a:lnSpc>
                <a:spcPct val="90000"/>
              </a:lnSpc>
              <a:spcBef>
                <a:spcPts val="850"/>
              </a:spcBef>
              <a:spcAft>
                <a:spcPts val="0"/>
              </a:spcAft>
              <a:buClr>
                <a:schemeClr val="dk1"/>
              </a:buClr>
              <a:buSzPts val="3400"/>
              <a:buChar char="•"/>
              <a:defRPr sz="3400"/>
            </a:lvl5pPr>
            <a:lvl6pPr marL="2743200" lvl="5" indent="-444500" algn="l">
              <a:lnSpc>
                <a:spcPct val="90000"/>
              </a:lnSpc>
              <a:spcBef>
                <a:spcPts val="850"/>
              </a:spcBef>
              <a:spcAft>
                <a:spcPts val="0"/>
              </a:spcAft>
              <a:buClr>
                <a:schemeClr val="dk1"/>
              </a:buClr>
              <a:buSzPts val="3400"/>
              <a:buChar char="•"/>
              <a:defRPr sz="3400"/>
            </a:lvl6pPr>
            <a:lvl7pPr marL="3200400" lvl="6" indent="-444500" algn="l">
              <a:lnSpc>
                <a:spcPct val="90000"/>
              </a:lnSpc>
              <a:spcBef>
                <a:spcPts val="850"/>
              </a:spcBef>
              <a:spcAft>
                <a:spcPts val="0"/>
              </a:spcAft>
              <a:buClr>
                <a:schemeClr val="dk1"/>
              </a:buClr>
              <a:buSzPts val="3400"/>
              <a:buChar char="•"/>
              <a:defRPr sz="3400"/>
            </a:lvl7pPr>
            <a:lvl8pPr marL="3657600" lvl="7" indent="-444500" algn="l">
              <a:lnSpc>
                <a:spcPct val="90000"/>
              </a:lnSpc>
              <a:spcBef>
                <a:spcPts val="850"/>
              </a:spcBef>
              <a:spcAft>
                <a:spcPts val="0"/>
              </a:spcAft>
              <a:buClr>
                <a:schemeClr val="dk1"/>
              </a:buClr>
              <a:buSzPts val="3400"/>
              <a:buChar char="•"/>
              <a:defRPr sz="3400"/>
            </a:lvl8pPr>
            <a:lvl9pPr marL="4114800" lvl="8" indent="-444500" algn="l">
              <a:lnSpc>
                <a:spcPct val="90000"/>
              </a:lnSpc>
              <a:spcBef>
                <a:spcPts val="850"/>
              </a:spcBef>
              <a:spcAft>
                <a:spcPts val="0"/>
              </a:spcAft>
              <a:buClr>
                <a:schemeClr val="dk1"/>
              </a:buClr>
              <a:buSzPts val="3400"/>
              <a:buChar char="•"/>
              <a:defRPr sz="3400"/>
            </a:lvl9pPr>
          </a:lstStyle>
          <a:p>
            <a:endParaRPr/>
          </a:p>
        </p:txBody>
      </p:sp>
      <p:sp>
        <p:nvSpPr>
          <p:cNvPr id="57" name="Google Shape;57;p35"/>
          <p:cNvSpPr txBox="1">
            <a:spLocks noGrp="1"/>
          </p:cNvSpPr>
          <p:nvPr>
            <p:ph type="body" idx="2"/>
          </p:nvPr>
        </p:nvSpPr>
        <p:spPr>
          <a:xfrm>
            <a:off x="1070730" y="3497580"/>
            <a:ext cx="5013603" cy="6479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700"/>
              </a:spcBef>
              <a:spcAft>
                <a:spcPts val="0"/>
              </a:spcAft>
              <a:buClr>
                <a:schemeClr val="dk1"/>
              </a:buClr>
              <a:buSzPts val="2720"/>
              <a:buNone/>
              <a:defRPr sz="2720"/>
            </a:lvl1pPr>
            <a:lvl2pPr marL="914400" lvl="1" indent="-228600" algn="l">
              <a:lnSpc>
                <a:spcPct val="90000"/>
              </a:lnSpc>
              <a:spcBef>
                <a:spcPts val="850"/>
              </a:spcBef>
              <a:spcAft>
                <a:spcPts val="0"/>
              </a:spcAft>
              <a:buClr>
                <a:schemeClr val="dk1"/>
              </a:buClr>
              <a:buSzPts val="2380"/>
              <a:buNone/>
              <a:defRPr sz="2380"/>
            </a:lvl2pPr>
            <a:lvl3pPr marL="1371600" lvl="2" indent="-228600" algn="l">
              <a:lnSpc>
                <a:spcPct val="90000"/>
              </a:lnSpc>
              <a:spcBef>
                <a:spcPts val="850"/>
              </a:spcBef>
              <a:spcAft>
                <a:spcPts val="0"/>
              </a:spcAft>
              <a:buClr>
                <a:schemeClr val="dk1"/>
              </a:buClr>
              <a:buSzPts val="2040"/>
              <a:buNone/>
              <a:defRPr sz="2040"/>
            </a:lvl3pPr>
            <a:lvl4pPr marL="1828800" lvl="3" indent="-228600" algn="l">
              <a:lnSpc>
                <a:spcPct val="90000"/>
              </a:lnSpc>
              <a:spcBef>
                <a:spcPts val="850"/>
              </a:spcBef>
              <a:spcAft>
                <a:spcPts val="0"/>
              </a:spcAft>
              <a:buClr>
                <a:schemeClr val="dk1"/>
              </a:buClr>
              <a:buSzPts val="1700"/>
              <a:buNone/>
              <a:defRPr sz="1700"/>
            </a:lvl4pPr>
            <a:lvl5pPr marL="2286000" lvl="4" indent="-228600" algn="l">
              <a:lnSpc>
                <a:spcPct val="90000"/>
              </a:lnSpc>
              <a:spcBef>
                <a:spcPts val="850"/>
              </a:spcBef>
              <a:spcAft>
                <a:spcPts val="0"/>
              </a:spcAft>
              <a:buClr>
                <a:schemeClr val="dk1"/>
              </a:buClr>
              <a:buSzPts val="1700"/>
              <a:buNone/>
              <a:defRPr sz="1700"/>
            </a:lvl5pPr>
            <a:lvl6pPr marL="2743200" lvl="5" indent="-228600" algn="l">
              <a:lnSpc>
                <a:spcPct val="90000"/>
              </a:lnSpc>
              <a:spcBef>
                <a:spcPts val="850"/>
              </a:spcBef>
              <a:spcAft>
                <a:spcPts val="0"/>
              </a:spcAft>
              <a:buClr>
                <a:schemeClr val="dk1"/>
              </a:buClr>
              <a:buSzPts val="1700"/>
              <a:buNone/>
              <a:defRPr sz="1700"/>
            </a:lvl6pPr>
            <a:lvl7pPr marL="3200400" lvl="6" indent="-228600" algn="l">
              <a:lnSpc>
                <a:spcPct val="90000"/>
              </a:lnSpc>
              <a:spcBef>
                <a:spcPts val="850"/>
              </a:spcBef>
              <a:spcAft>
                <a:spcPts val="0"/>
              </a:spcAft>
              <a:buClr>
                <a:schemeClr val="dk1"/>
              </a:buClr>
              <a:buSzPts val="1700"/>
              <a:buNone/>
              <a:defRPr sz="1700"/>
            </a:lvl7pPr>
            <a:lvl8pPr marL="3657600" lvl="7" indent="-228600" algn="l">
              <a:lnSpc>
                <a:spcPct val="90000"/>
              </a:lnSpc>
              <a:spcBef>
                <a:spcPts val="850"/>
              </a:spcBef>
              <a:spcAft>
                <a:spcPts val="0"/>
              </a:spcAft>
              <a:buClr>
                <a:schemeClr val="dk1"/>
              </a:buClr>
              <a:buSzPts val="1700"/>
              <a:buNone/>
              <a:defRPr sz="1700"/>
            </a:lvl8pPr>
            <a:lvl9pPr marL="4114800" lvl="8" indent="-228600" algn="l">
              <a:lnSpc>
                <a:spcPct val="90000"/>
              </a:lnSpc>
              <a:spcBef>
                <a:spcPts val="850"/>
              </a:spcBef>
              <a:spcAft>
                <a:spcPts val="0"/>
              </a:spcAft>
              <a:buClr>
                <a:schemeClr val="dk1"/>
              </a:buClr>
              <a:buSzPts val="1700"/>
              <a:buNone/>
              <a:defRPr sz="1700"/>
            </a:lvl9pPr>
          </a:lstStyle>
          <a:p>
            <a:endParaRPr/>
          </a:p>
        </p:txBody>
      </p:sp>
      <p:sp>
        <p:nvSpPr>
          <p:cNvPr id="58" name="Google Shape;58;p35"/>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070730" y="777240"/>
            <a:ext cx="5013603" cy="27203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40"/>
              <a:buFont typeface="Calibri"/>
              <a:buNone/>
              <a:defRPr sz="54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a:spLocks noGrp="1"/>
          </p:cNvSpPr>
          <p:nvPr>
            <p:ph type="pic" idx="2"/>
          </p:nvPr>
        </p:nvSpPr>
        <p:spPr>
          <a:xfrm>
            <a:off x="6608565" y="1678625"/>
            <a:ext cx="7869555" cy="82851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700"/>
              </a:spcBef>
              <a:spcAft>
                <a:spcPts val="0"/>
              </a:spcAft>
              <a:buClr>
                <a:schemeClr val="dk1"/>
              </a:buClr>
              <a:buSzPts val="5440"/>
              <a:buFont typeface="Arial"/>
              <a:buNone/>
              <a:defRPr sz="5440" b="0" i="0" u="none" strike="noStrike" cap="none">
                <a:solidFill>
                  <a:schemeClr val="dk1"/>
                </a:solidFill>
                <a:latin typeface="Calibri"/>
                <a:ea typeface="Calibri"/>
                <a:cs typeface="Calibri"/>
                <a:sym typeface="Calibri"/>
              </a:defRPr>
            </a:lvl1pPr>
            <a:lvl2pPr marR="0" lvl="1" algn="l" rtl="0">
              <a:lnSpc>
                <a:spcPct val="90000"/>
              </a:lnSpc>
              <a:spcBef>
                <a:spcPts val="850"/>
              </a:spcBef>
              <a:spcAft>
                <a:spcPts val="0"/>
              </a:spcAft>
              <a:buClr>
                <a:schemeClr val="dk1"/>
              </a:buClr>
              <a:buSzPts val="4760"/>
              <a:buFont typeface="Arial"/>
              <a:buNone/>
              <a:defRPr sz="4760" b="0" i="0" u="none" strike="noStrike" cap="none">
                <a:solidFill>
                  <a:schemeClr val="dk1"/>
                </a:solidFill>
                <a:latin typeface="Calibri"/>
                <a:ea typeface="Calibri"/>
                <a:cs typeface="Calibri"/>
                <a:sym typeface="Calibri"/>
              </a:defRPr>
            </a:lvl2pPr>
            <a:lvl3pPr marR="0" lvl="2" algn="l" rtl="0">
              <a:lnSpc>
                <a:spcPct val="90000"/>
              </a:lnSpc>
              <a:spcBef>
                <a:spcPts val="850"/>
              </a:spcBef>
              <a:spcAft>
                <a:spcPts val="0"/>
              </a:spcAft>
              <a:buClr>
                <a:schemeClr val="dk1"/>
              </a:buClr>
              <a:buSzPts val="4080"/>
              <a:buFont typeface="Arial"/>
              <a:buNone/>
              <a:defRPr sz="4080" b="0" i="0" u="none" strike="noStrike" cap="none">
                <a:solidFill>
                  <a:schemeClr val="dk1"/>
                </a:solidFill>
                <a:latin typeface="Calibri"/>
                <a:ea typeface="Calibri"/>
                <a:cs typeface="Calibri"/>
                <a:sym typeface="Calibri"/>
              </a:defRPr>
            </a:lvl3pPr>
            <a:lvl4pPr marR="0" lvl="3" algn="l" rtl="0">
              <a:lnSpc>
                <a:spcPct val="90000"/>
              </a:lnSpc>
              <a:spcBef>
                <a:spcPts val="85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4pPr>
            <a:lvl5pPr marR="0" lvl="4" algn="l" rtl="0">
              <a:lnSpc>
                <a:spcPct val="90000"/>
              </a:lnSpc>
              <a:spcBef>
                <a:spcPts val="85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5pPr>
            <a:lvl6pPr marR="0" lvl="5" algn="l" rtl="0">
              <a:lnSpc>
                <a:spcPct val="90000"/>
              </a:lnSpc>
              <a:spcBef>
                <a:spcPts val="85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6pPr>
            <a:lvl7pPr marR="0" lvl="6" algn="l" rtl="0">
              <a:lnSpc>
                <a:spcPct val="90000"/>
              </a:lnSpc>
              <a:spcBef>
                <a:spcPts val="85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7pPr>
            <a:lvl8pPr marR="0" lvl="7" algn="l" rtl="0">
              <a:lnSpc>
                <a:spcPct val="90000"/>
              </a:lnSpc>
              <a:spcBef>
                <a:spcPts val="85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8pPr>
            <a:lvl9pPr marR="0" lvl="8" algn="l" rtl="0">
              <a:lnSpc>
                <a:spcPct val="90000"/>
              </a:lnSpc>
              <a:spcBef>
                <a:spcPts val="85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9pPr>
          </a:lstStyle>
          <a:p>
            <a:endParaRPr/>
          </a:p>
        </p:txBody>
      </p:sp>
      <p:sp>
        <p:nvSpPr>
          <p:cNvPr id="64" name="Google Shape;64;p36"/>
          <p:cNvSpPr txBox="1">
            <a:spLocks noGrp="1"/>
          </p:cNvSpPr>
          <p:nvPr>
            <p:ph type="body" idx="1"/>
          </p:nvPr>
        </p:nvSpPr>
        <p:spPr>
          <a:xfrm>
            <a:off x="1070730" y="3497580"/>
            <a:ext cx="5013603" cy="6479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700"/>
              </a:spcBef>
              <a:spcAft>
                <a:spcPts val="0"/>
              </a:spcAft>
              <a:buClr>
                <a:schemeClr val="dk1"/>
              </a:buClr>
              <a:buSzPts val="2720"/>
              <a:buNone/>
              <a:defRPr sz="2720"/>
            </a:lvl1pPr>
            <a:lvl2pPr marL="914400" lvl="1" indent="-228600" algn="l">
              <a:lnSpc>
                <a:spcPct val="90000"/>
              </a:lnSpc>
              <a:spcBef>
                <a:spcPts val="850"/>
              </a:spcBef>
              <a:spcAft>
                <a:spcPts val="0"/>
              </a:spcAft>
              <a:buClr>
                <a:schemeClr val="dk1"/>
              </a:buClr>
              <a:buSzPts val="2380"/>
              <a:buNone/>
              <a:defRPr sz="2380"/>
            </a:lvl2pPr>
            <a:lvl3pPr marL="1371600" lvl="2" indent="-228600" algn="l">
              <a:lnSpc>
                <a:spcPct val="90000"/>
              </a:lnSpc>
              <a:spcBef>
                <a:spcPts val="850"/>
              </a:spcBef>
              <a:spcAft>
                <a:spcPts val="0"/>
              </a:spcAft>
              <a:buClr>
                <a:schemeClr val="dk1"/>
              </a:buClr>
              <a:buSzPts val="2040"/>
              <a:buNone/>
              <a:defRPr sz="2040"/>
            </a:lvl3pPr>
            <a:lvl4pPr marL="1828800" lvl="3" indent="-228600" algn="l">
              <a:lnSpc>
                <a:spcPct val="90000"/>
              </a:lnSpc>
              <a:spcBef>
                <a:spcPts val="850"/>
              </a:spcBef>
              <a:spcAft>
                <a:spcPts val="0"/>
              </a:spcAft>
              <a:buClr>
                <a:schemeClr val="dk1"/>
              </a:buClr>
              <a:buSzPts val="1700"/>
              <a:buNone/>
              <a:defRPr sz="1700"/>
            </a:lvl4pPr>
            <a:lvl5pPr marL="2286000" lvl="4" indent="-228600" algn="l">
              <a:lnSpc>
                <a:spcPct val="90000"/>
              </a:lnSpc>
              <a:spcBef>
                <a:spcPts val="850"/>
              </a:spcBef>
              <a:spcAft>
                <a:spcPts val="0"/>
              </a:spcAft>
              <a:buClr>
                <a:schemeClr val="dk1"/>
              </a:buClr>
              <a:buSzPts val="1700"/>
              <a:buNone/>
              <a:defRPr sz="1700"/>
            </a:lvl5pPr>
            <a:lvl6pPr marL="2743200" lvl="5" indent="-228600" algn="l">
              <a:lnSpc>
                <a:spcPct val="90000"/>
              </a:lnSpc>
              <a:spcBef>
                <a:spcPts val="850"/>
              </a:spcBef>
              <a:spcAft>
                <a:spcPts val="0"/>
              </a:spcAft>
              <a:buClr>
                <a:schemeClr val="dk1"/>
              </a:buClr>
              <a:buSzPts val="1700"/>
              <a:buNone/>
              <a:defRPr sz="1700"/>
            </a:lvl6pPr>
            <a:lvl7pPr marL="3200400" lvl="6" indent="-228600" algn="l">
              <a:lnSpc>
                <a:spcPct val="90000"/>
              </a:lnSpc>
              <a:spcBef>
                <a:spcPts val="850"/>
              </a:spcBef>
              <a:spcAft>
                <a:spcPts val="0"/>
              </a:spcAft>
              <a:buClr>
                <a:schemeClr val="dk1"/>
              </a:buClr>
              <a:buSzPts val="1700"/>
              <a:buNone/>
              <a:defRPr sz="1700"/>
            </a:lvl7pPr>
            <a:lvl8pPr marL="3657600" lvl="7" indent="-228600" algn="l">
              <a:lnSpc>
                <a:spcPct val="90000"/>
              </a:lnSpc>
              <a:spcBef>
                <a:spcPts val="850"/>
              </a:spcBef>
              <a:spcAft>
                <a:spcPts val="0"/>
              </a:spcAft>
              <a:buClr>
                <a:schemeClr val="dk1"/>
              </a:buClr>
              <a:buSzPts val="1700"/>
              <a:buNone/>
              <a:defRPr sz="1700"/>
            </a:lvl8pPr>
            <a:lvl9pPr marL="4114800" lvl="8" indent="-228600" algn="l">
              <a:lnSpc>
                <a:spcPct val="90000"/>
              </a:lnSpc>
              <a:spcBef>
                <a:spcPts val="850"/>
              </a:spcBef>
              <a:spcAft>
                <a:spcPts val="0"/>
              </a:spcAft>
              <a:buClr>
                <a:schemeClr val="dk1"/>
              </a:buClr>
              <a:buSzPts val="1700"/>
              <a:buNone/>
              <a:defRPr sz="1700"/>
            </a:lvl9pPr>
          </a:lstStyle>
          <a:p>
            <a:endParaRPr/>
          </a:p>
        </p:txBody>
      </p:sp>
      <p:sp>
        <p:nvSpPr>
          <p:cNvPr id="65" name="Google Shape;65;p36"/>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8835"/>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1068705" y="620715"/>
            <a:ext cx="13407390" cy="225345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7480"/>
              <a:buFont typeface="Calibri"/>
              <a:buNone/>
              <a:defRPr sz="748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1068705" y="3103562"/>
            <a:ext cx="13407390" cy="7397275"/>
          </a:xfrm>
          <a:prstGeom prst="rect">
            <a:avLst/>
          </a:prstGeom>
          <a:noFill/>
          <a:ln>
            <a:noFill/>
          </a:ln>
        </p:spPr>
        <p:txBody>
          <a:bodyPr spcFirstLastPara="1" wrap="square" lIns="91425" tIns="45700" rIns="91425" bIns="45700" anchor="t" anchorCtr="0">
            <a:normAutofit/>
          </a:bodyPr>
          <a:lstStyle>
            <a:lvl1pPr marL="457200" marR="0" lvl="0" indent="-530860" algn="l" rtl="0">
              <a:lnSpc>
                <a:spcPct val="90000"/>
              </a:lnSpc>
              <a:spcBef>
                <a:spcPts val="1700"/>
              </a:spcBef>
              <a:spcAft>
                <a:spcPts val="0"/>
              </a:spcAft>
              <a:buClr>
                <a:schemeClr val="dk1"/>
              </a:buClr>
              <a:buSzPts val="4760"/>
              <a:buFont typeface="Arial"/>
              <a:buChar char="•"/>
              <a:defRPr sz="4760" b="0" i="0" u="none" strike="noStrike" cap="none">
                <a:solidFill>
                  <a:schemeClr val="dk1"/>
                </a:solidFill>
                <a:latin typeface="Calibri"/>
                <a:ea typeface="Calibri"/>
                <a:cs typeface="Calibri"/>
                <a:sym typeface="Calibri"/>
              </a:defRPr>
            </a:lvl1pPr>
            <a:lvl2pPr marL="914400" marR="0" lvl="1" indent="-487680" algn="l" rtl="0">
              <a:lnSpc>
                <a:spcPct val="90000"/>
              </a:lnSpc>
              <a:spcBef>
                <a:spcPts val="850"/>
              </a:spcBef>
              <a:spcAft>
                <a:spcPts val="0"/>
              </a:spcAft>
              <a:buClr>
                <a:schemeClr val="dk1"/>
              </a:buClr>
              <a:buSzPts val="4080"/>
              <a:buFont typeface="Arial"/>
              <a:buChar char="•"/>
              <a:defRPr sz="4080" b="0" i="0" u="none" strike="noStrike" cap="none">
                <a:solidFill>
                  <a:schemeClr val="dk1"/>
                </a:solidFill>
                <a:latin typeface="Calibri"/>
                <a:ea typeface="Calibri"/>
                <a:cs typeface="Calibri"/>
                <a:sym typeface="Calibri"/>
              </a:defRPr>
            </a:lvl2pPr>
            <a:lvl3pPr marL="1371600" marR="0" lvl="2" indent="-444500" algn="l" rtl="0">
              <a:lnSpc>
                <a:spcPct val="90000"/>
              </a:lnSpc>
              <a:spcBef>
                <a:spcPts val="85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22910" algn="l" rtl="0">
              <a:lnSpc>
                <a:spcPct val="90000"/>
              </a:lnSpc>
              <a:spcBef>
                <a:spcPts val="850"/>
              </a:spcBef>
              <a:spcAft>
                <a:spcPts val="0"/>
              </a:spcAft>
              <a:buClr>
                <a:schemeClr val="dk1"/>
              </a:buClr>
              <a:buSzPts val="3060"/>
              <a:buFont typeface="Arial"/>
              <a:buChar char="•"/>
              <a:defRPr sz="3060" b="0" i="0" u="none" strike="noStrike" cap="none">
                <a:solidFill>
                  <a:schemeClr val="dk1"/>
                </a:solidFill>
                <a:latin typeface="Calibri"/>
                <a:ea typeface="Calibri"/>
                <a:cs typeface="Calibri"/>
                <a:sym typeface="Calibri"/>
              </a:defRPr>
            </a:lvl4pPr>
            <a:lvl5pPr marL="2286000" marR="0" lvl="4" indent="-422910" algn="l" rtl="0">
              <a:lnSpc>
                <a:spcPct val="90000"/>
              </a:lnSpc>
              <a:spcBef>
                <a:spcPts val="850"/>
              </a:spcBef>
              <a:spcAft>
                <a:spcPts val="0"/>
              </a:spcAft>
              <a:buClr>
                <a:schemeClr val="dk1"/>
              </a:buClr>
              <a:buSzPts val="3060"/>
              <a:buFont typeface="Arial"/>
              <a:buChar char="•"/>
              <a:defRPr sz="3060" b="0" i="0" u="none" strike="noStrike" cap="none">
                <a:solidFill>
                  <a:schemeClr val="dk1"/>
                </a:solidFill>
                <a:latin typeface="Calibri"/>
                <a:ea typeface="Calibri"/>
                <a:cs typeface="Calibri"/>
                <a:sym typeface="Calibri"/>
              </a:defRPr>
            </a:lvl5pPr>
            <a:lvl6pPr marL="2743200" marR="0" lvl="5" indent="-422910" algn="l" rtl="0">
              <a:lnSpc>
                <a:spcPct val="90000"/>
              </a:lnSpc>
              <a:spcBef>
                <a:spcPts val="850"/>
              </a:spcBef>
              <a:spcAft>
                <a:spcPts val="0"/>
              </a:spcAft>
              <a:buClr>
                <a:schemeClr val="dk1"/>
              </a:buClr>
              <a:buSzPts val="3060"/>
              <a:buFont typeface="Arial"/>
              <a:buChar char="•"/>
              <a:defRPr sz="3060" b="0" i="0" u="none" strike="noStrike" cap="none">
                <a:solidFill>
                  <a:schemeClr val="dk1"/>
                </a:solidFill>
                <a:latin typeface="Calibri"/>
                <a:ea typeface="Calibri"/>
                <a:cs typeface="Calibri"/>
                <a:sym typeface="Calibri"/>
              </a:defRPr>
            </a:lvl6pPr>
            <a:lvl7pPr marL="3200400" marR="0" lvl="6" indent="-422910" algn="l" rtl="0">
              <a:lnSpc>
                <a:spcPct val="90000"/>
              </a:lnSpc>
              <a:spcBef>
                <a:spcPts val="850"/>
              </a:spcBef>
              <a:spcAft>
                <a:spcPts val="0"/>
              </a:spcAft>
              <a:buClr>
                <a:schemeClr val="dk1"/>
              </a:buClr>
              <a:buSzPts val="3060"/>
              <a:buFont typeface="Arial"/>
              <a:buChar char="•"/>
              <a:defRPr sz="3060" b="0" i="0" u="none" strike="noStrike" cap="none">
                <a:solidFill>
                  <a:schemeClr val="dk1"/>
                </a:solidFill>
                <a:latin typeface="Calibri"/>
                <a:ea typeface="Calibri"/>
                <a:cs typeface="Calibri"/>
                <a:sym typeface="Calibri"/>
              </a:defRPr>
            </a:lvl7pPr>
            <a:lvl8pPr marL="3657600" marR="0" lvl="7" indent="-422910" algn="l" rtl="0">
              <a:lnSpc>
                <a:spcPct val="90000"/>
              </a:lnSpc>
              <a:spcBef>
                <a:spcPts val="850"/>
              </a:spcBef>
              <a:spcAft>
                <a:spcPts val="0"/>
              </a:spcAft>
              <a:buClr>
                <a:schemeClr val="dk1"/>
              </a:buClr>
              <a:buSzPts val="3060"/>
              <a:buFont typeface="Arial"/>
              <a:buChar char="•"/>
              <a:defRPr sz="3060" b="0" i="0" u="none" strike="noStrike" cap="none">
                <a:solidFill>
                  <a:schemeClr val="dk1"/>
                </a:solidFill>
                <a:latin typeface="Calibri"/>
                <a:ea typeface="Calibri"/>
                <a:cs typeface="Calibri"/>
                <a:sym typeface="Calibri"/>
              </a:defRPr>
            </a:lvl8pPr>
            <a:lvl9pPr marL="4114800" marR="0" lvl="8" indent="-422909" algn="l" rtl="0">
              <a:lnSpc>
                <a:spcPct val="90000"/>
              </a:lnSpc>
              <a:spcBef>
                <a:spcPts val="850"/>
              </a:spcBef>
              <a:spcAft>
                <a:spcPts val="0"/>
              </a:spcAft>
              <a:buClr>
                <a:schemeClr val="dk1"/>
              </a:buClr>
              <a:buSzPts val="3060"/>
              <a:buFont typeface="Arial"/>
              <a:buChar char="•"/>
              <a:defRPr sz="306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1068705" y="10805797"/>
            <a:ext cx="3497580" cy="62071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0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5149215" y="10805797"/>
            <a:ext cx="5246370" cy="62071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0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10978515" y="10805797"/>
            <a:ext cx="3497580" cy="62071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40"/>
              <a:buFont typeface="Arial"/>
              <a:buNone/>
              <a:defRPr sz="2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uk/news/election-2019-50808536"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www.bbc.co.uk/news/election-2017-40232272" TargetMode="Externa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bbc.co.uk/news/education-37552056"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s://www.bbc.co.uk/news/uk-england-40568987" TargetMode="Externa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hyperlink" Target="https://www.malala.org/joi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7e0e6bfeb5_0_0" descr="Grayscale Photo of Group of People Raises Hands"/>
          <p:cNvPicPr preferRelativeResize="0"/>
          <p:nvPr/>
        </p:nvPicPr>
        <p:blipFill rotWithShape="1">
          <a:blip r:embed="rId3">
            <a:alphaModFix/>
          </a:blip>
          <a:srcRect/>
          <a:stretch/>
        </p:blipFill>
        <p:spPr>
          <a:xfrm>
            <a:off x="0" y="0"/>
            <a:ext cx="17456810" cy="11658600"/>
          </a:xfrm>
          <a:prstGeom prst="rect">
            <a:avLst/>
          </a:prstGeom>
          <a:noFill/>
          <a:ln>
            <a:noFill/>
          </a:ln>
        </p:spPr>
      </p:pic>
      <p:sp>
        <p:nvSpPr>
          <p:cNvPr id="85" name="Google Shape;85;g7e0e6bfeb5_0_0"/>
          <p:cNvSpPr txBox="1"/>
          <p:nvPr/>
        </p:nvSpPr>
        <p:spPr>
          <a:xfrm>
            <a:off x="10291920" y="754665"/>
            <a:ext cx="8675100" cy="23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600"/>
              <a:buFont typeface="Arial"/>
              <a:buNone/>
            </a:pPr>
            <a:r>
              <a:rPr lang="en-GB" sz="5600" b="1" i="0" u="none" strike="noStrike" cap="none">
                <a:solidFill>
                  <a:srgbClr val="F18835"/>
                </a:solidFill>
                <a:latin typeface="Calibri"/>
                <a:ea typeface="Calibri"/>
                <a:cs typeface="Calibri"/>
                <a:sym typeface="Calibri"/>
              </a:rPr>
              <a:t>Proportional</a:t>
            </a:r>
            <a:endParaRPr/>
          </a:p>
          <a:p>
            <a:pPr marL="0" marR="0" lvl="0" indent="0" algn="l" rtl="0">
              <a:lnSpc>
                <a:spcPct val="100000"/>
              </a:lnSpc>
              <a:spcBef>
                <a:spcPts val="0"/>
              </a:spcBef>
              <a:spcAft>
                <a:spcPts val="0"/>
              </a:spcAft>
              <a:buClr>
                <a:srgbClr val="000000"/>
              </a:buClr>
              <a:buSzPts val="5600"/>
              <a:buFont typeface="Arial"/>
              <a:buNone/>
            </a:pPr>
            <a:r>
              <a:rPr lang="en-GB" sz="5600" b="1" i="0" u="none" strike="noStrike" cap="none">
                <a:solidFill>
                  <a:srgbClr val="F18835"/>
                </a:solidFill>
                <a:latin typeface="Calibri"/>
                <a:ea typeface="Calibri"/>
                <a:cs typeface="Calibri"/>
                <a:sym typeface="Calibri"/>
              </a:rPr>
              <a:t>Representation</a:t>
            </a:r>
            <a:endParaRPr sz="5600" b="1" i="0" u="none" strike="noStrike" cap="none">
              <a:solidFill>
                <a:srgbClr val="F18835"/>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6"/>
          <p:cNvPicPr preferRelativeResize="0"/>
          <p:nvPr/>
        </p:nvPicPr>
        <p:blipFill rotWithShape="1">
          <a:blip r:embed="rId3">
            <a:alphaModFix/>
          </a:blip>
          <a:srcRect/>
          <a:stretch/>
        </p:blipFill>
        <p:spPr>
          <a:xfrm>
            <a:off x="0" y="25"/>
            <a:ext cx="15544801" cy="11658600"/>
          </a:xfrm>
          <a:prstGeom prst="rect">
            <a:avLst/>
          </a:prstGeom>
          <a:noFill/>
          <a:ln>
            <a:noFill/>
          </a:ln>
        </p:spPr>
      </p:pic>
      <p:sp>
        <p:nvSpPr>
          <p:cNvPr id="156" name="Google Shape;156;p6"/>
          <p:cNvSpPr txBox="1"/>
          <p:nvPr/>
        </p:nvSpPr>
        <p:spPr>
          <a:xfrm>
            <a:off x="1705350" y="8198500"/>
            <a:ext cx="12134100" cy="283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GB" sz="6400" b="1" i="0" u="none" strike="noStrike" cap="none">
                <a:solidFill>
                  <a:srgbClr val="FFFFFF"/>
                </a:solidFill>
                <a:latin typeface="Arial"/>
                <a:ea typeface="Arial"/>
                <a:cs typeface="Arial"/>
                <a:sym typeface="Arial"/>
              </a:rPr>
              <a:t>Proportional representation on the big screen (USA)</a:t>
            </a:r>
            <a:endParaRPr sz="6400" b="1"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742200" y="6963548"/>
            <a:ext cx="14060400" cy="4346135"/>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7"/>
          <p:cNvSpPr/>
          <p:nvPr/>
        </p:nvSpPr>
        <p:spPr>
          <a:xfrm>
            <a:off x="821225" y="1652365"/>
            <a:ext cx="14060400" cy="4892814"/>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
          <p:cNvSpPr txBox="1"/>
          <p:nvPr/>
        </p:nvSpPr>
        <p:spPr>
          <a:xfrm>
            <a:off x="654300" y="495300"/>
            <a:ext cx="14236200"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GB" sz="5000" b="1" i="0" u="none" strike="noStrike" cap="none">
                <a:solidFill>
                  <a:srgbClr val="913F53"/>
                </a:solidFill>
                <a:latin typeface="Arial"/>
                <a:ea typeface="Arial"/>
                <a:cs typeface="Arial"/>
                <a:sym typeface="Arial"/>
              </a:rPr>
              <a:t>Proportional representation of women in film</a:t>
            </a:r>
            <a:endParaRPr/>
          </a:p>
        </p:txBody>
      </p:sp>
      <p:pic>
        <p:nvPicPr>
          <p:cNvPr id="164" name="Google Shape;164;p7"/>
          <p:cNvPicPr preferRelativeResize="0"/>
          <p:nvPr/>
        </p:nvPicPr>
        <p:blipFill rotWithShape="1">
          <a:blip r:embed="rId3">
            <a:alphaModFix/>
          </a:blip>
          <a:srcRect/>
          <a:stretch/>
        </p:blipFill>
        <p:spPr>
          <a:xfrm>
            <a:off x="4341798" y="2690140"/>
            <a:ext cx="6288660" cy="3414141"/>
          </a:xfrm>
          <a:prstGeom prst="rect">
            <a:avLst/>
          </a:prstGeom>
          <a:solidFill>
            <a:srgbClr val="000000">
              <a:alpha val="0"/>
            </a:srgbClr>
          </a:solidFill>
          <a:ln>
            <a:noFill/>
          </a:ln>
        </p:spPr>
      </p:pic>
      <p:pic>
        <p:nvPicPr>
          <p:cNvPr id="165" name="Google Shape;165;p7"/>
          <p:cNvPicPr preferRelativeResize="0"/>
          <p:nvPr/>
        </p:nvPicPr>
        <p:blipFill rotWithShape="1">
          <a:blip r:embed="rId4">
            <a:alphaModFix/>
          </a:blip>
          <a:srcRect/>
          <a:stretch/>
        </p:blipFill>
        <p:spPr>
          <a:xfrm>
            <a:off x="4378375" y="2049382"/>
            <a:ext cx="6215507" cy="502793"/>
          </a:xfrm>
          <a:prstGeom prst="rect">
            <a:avLst/>
          </a:prstGeom>
          <a:solidFill>
            <a:srgbClr val="000000">
              <a:alpha val="0"/>
            </a:srgbClr>
          </a:solidFill>
          <a:ln>
            <a:noFill/>
          </a:ln>
        </p:spPr>
      </p:pic>
      <p:pic>
        <p:nvPicPr>
          <p:cNvPr id="166" name="Google Shape;166;p7"/>
          <p:cNvPicPr preferRelativeResize="0"/>
          <p:nvPr/>
        </p:nvPicPr>
        <p:blipFill rotWithShape="1">
          <a:blip r:embed="rId5">
            <a:alphaModFix/>
          </a:blip>
          <a:srcRect/>
          <a:stretch/>
        </p:blipFill>
        <p:spPr>
          <a:xfrm>
            <a:off x="11027340" y="3902085"/>
            <a:ext cx="2086483" cy="1063117"/>
          </a:xfrm>
          <a:prstGeom prst="rect">
            <a:avLst/>
          </a:prstGeom>
          <a:solidFill>
            <a:srgbClr val="000000">
              <a:alpha val="0"/>
            </a:srgbClr>
          </a:solidFill>
          <a:ln>
            <a:noFill/>
          </a:ln>
        </p:spPr>
      </p:pic>
      <p:sp>
        <p:nvSpPr>
          <p:cNvPr id="167" name="Google Shape;167;p7"/>
          <p:cNvSpPr txBox="1"/>
          <p:nvPr/>
        </p:nvSpPr>
        <p:spPr>
          <a:xfrm>
            <a:off x="1099475" y="7391542"/>
            <a:ext cx="13503900" cy="3490146"/>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rgbClr val="000000"/>
              </a:buClr>
              <a:buSzPts val="3200"/>
              <a:buFont typeface="Arial"/>
              <a:buAutoNum type="arabicParenR"/>
            </a:pPr>
            <a:r>
              <a:rPr lang="en-GB" sz="3200" b="1" i="0" u="none" strike="noStrike" cap="none">
                <a:solidFill>
                  <a:srgbClr val="000000"/>
                </a:solidFill>
                <a:latin typeface="Arial"/>
                <a:ea typeface="Arial"/>
                <a:cs typeface="Arial"/>
                <a:sym typeface="Arial"/>
              </a:rPr>
              <a:t>By rounding each percentage to the nearest 10, work out an approximate ratio of female to male leads.</a:t>
            </a:r>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 </a:t>
            </a:r>
            <a:endParaRPr sz="3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2) </a:t>
            </a:r>
            <a:r>
              <a:rPr lang="en-GB" sz="3200" b="1" i="1" u="none" strike="noStrike" cap="none">
                <a:solidFill>
                  <a:srgbClr val="000000"/>
                </a:solidFill>
                <a:latin typeface="Arial"/>
                <a:ea typeface="Arial"/>
                <a:cs typeface="Arial"/>
                <a:sym typeface="Arial"/>
              </a:rPr>
              <a:t>"In 2016 there is the highest proportion of female leads, therefore   </a:t>
            </a:r>
            <a:endParaRPr/>
          </a:p>
          <a:p>
            <a:pPr marL="0" marR="0" lvl="0" indent="0" algn="l" rtl="0">
              <a:lnSpc>
                <a:spcPct val="115000"/>
              </a:lnSpc>
              <a:spcBef>
                <a:spcPts val="0"/>
              </a:spcBef>
              <a:spcAft>
                <a:spcPts val="0"/>
              </a:spcAft>
              <a:buClr>
                <a:srgbClr val="000000"/>
              </a:buClr>
              <a:buSzPts val="3200"/>
              <a:buFont typeface="Arial"/>
              <a:buNone/>
            </a:pPr>
            <a:r>
              <a:rPr lang="en-GB" sz="3200" b="1" i="1" u="none" strike="noStrike" cap="none">
                <a:solidFill>
                  <a:srgbClr val="000000"/>
                </a:solidFill>
                <a:latin typeface="Arial"/>
                <a:ea typeface="Arial"/>
                <a:cs typeface="Arial"/>
                <a:sym typeface="Arial"/>
              </a:rPr>
              <a:t>     there is a general positive trend in the proportion of female </a:t>
            </a:r>
            <a:endParaRPr/>
          </a:p>
          <a:p>
            <a:pPr marL="0" marR="0" lvl="0" indent="0" algn="l" rtl="0">
              <a:lnSpc>
                <a:spcPct val="115000"/>
              </a:lnSpc>
              <a:spcBef>
                <a:spcPts val="0"/>
              </a:spcBef>
              <a:spcAft>
                <a:spcPts val="0"/>
              </a:spcAft>
              <a:buClr>
                <a:srgbClr val="000000"/>
              </a:buClr>
              <a:buSzPts val="3200"/>
              <a:buFont typeface="Arial"/>
              <a:buNone/>
            </a:pPr>
            <a:r>
              <a:rPr lang="en-GB" sz="3200" b="1" i="1" u="none" strike="noStrike" cap="none">
                <a:solidFill>
                  <a:srgbClr val="000000"/>
                </a:solidFill>
                <a:latin typeface="Arial"/>
                <a:ea typeface="Arial"/>
                <a:cs typeface="Arial"/>
                <a:sym typeface="Arial"/>
              </a:rPr>
              <a:t>     leads."   </a:t>
            </a:r>
            <a:r>
              <a:rPr lang="en-GB" sz="3200" b="1" i="0" u="none" strike="noStrike" cap="none">
                <a:solidFill>
                  <a:srgbClr val="000000"/>
                </a:solidFill>
                <a:latin typeface="Arial"/>
                <a:ea typeface="Arial"/>
                <a:cs typeface="Arial"/>
                <a:sym typeface="Arial"/>
              </a:rPr>
              <a:t>Do you agree? </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p:nvPr/>
        </p:nvSpPr>
        <p:spPr>
          <a:xfrm>
            <a:off x="742200" y="5792478"/>
            <a:ext cx="14060400" cy="5741795"/>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6"/>
          <p:cNvSpPr/>
          <p:nvPr/>
        </p:nvSpPr>
        <p:spPr>
          <a:xfrm>
            <a:off x="624279" y="1758333"/>
            <a:ext cx="14060400" cy="3916399"/>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6"/>
          <p:cNvSpPr txBox="1"/>
          <p:nvPr/>
        </p:nvSpPr>
        <p:spPr>
          <a:xfrm>
            <a:off x="654300" y="258749"/>
            <a:ext cx="14236200" cy="106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GB" sz="5000" b="1" i="0" u="none" strike="noStrike" cap="none">
                <a:solidFill>
                  <a:srgbClr val="913F53"/>
                </a:solidFill>
                <a:latin typeface="Arial"/>
                <a:ea typeface="Arial"/>
                <a:cs typeface="Arial"/>
                <a:sym typeface="Arial"/>
              </a:rPr>
              <a:t>Proportional representation of women in film</a:t>
            </a:r>
            <a:endParaRPr sz="5000" b="1" i="0" u="none" strike="noStrike" cap="none">
              <a:solidFill>
                <a:srgbClr val="913F53"/>
              </a:solidFill>
              <a:latin typeface="Arial"/>
              <a:ea typeface="Arial"/>
              <a:cs typeface="Arial"/>
              <a:sym typeface="Arial"/>
            </a:endParaRPr>
          </a:p>
        </p:txBody>
      </p:sp>
      <p:pic>
        <p:nvPicPr>
          <p:cNvPr id="175" name="Google Shape;175;p26"/>
          <p:cNvPicPr preferRelativeResize="0"/>
          <p:nvPr/>
        </p:nvPicPr>
        <p:blipFill rotWithShape="1">
          <a:blip r:embed="rId3">
            <a:alphaModFix/>
          </a:blip>
          <a:srcRect/>
          <a:stretch/>
        </p:blipFill>
        <p:spPr>
          <a:xfrm>
            <a:off x="4523872" y="2788435"/>
            <a:ext cx="5432816" cy="2639750"/>
          </a:xfrm>
          <a:prstGeom prst="rect">
            <a:avLst/>
          </a:prstGeom>
          <a:solidFill>
            <a:srgbClr val="000000">
              <a:alpha val="0"/>
            </a:srgbClr>
          </a:solidFill>
          <a:ln>
            <a:noFill/>
          </a:ln>
        </p:spPr>
      </p:pic>
      <p:pic>
        <p:nvPicPr>
          <p:cNvPr id="176" name="Google Shape;176;p26"/>
          <p:cNvPicPr preferRelativeResize="0"/>
          <p:nvPr/>
        </p:nvPicPr>
        <p:blipFill rotWithShape="1">
          <a:blip r:embed="rId4">
            <a:alphaModFix/>
          </a:blip>
          <a:srcRect/>
          <a:stretch/>
        </p:blipFill>
        <p:spPr>
          <a:xfrm>
            <a:off x="4523872" y="2167896"/>
            <a:ext cx="6215507" cy="502793"/>
          </a:xfrm>
          <a:prstGeom prst="rect">
            <a:avLst/>
          </a:prstGeom>
          <a:solidFill>
            <a:srgbClr val="000000">
              <a:alpha val="0"/>
            </a:srgbClr>
          </a:solidFill>
          <a:ln>
            <a:noFill/>
          </a:ln>
        </p:spPr>
      </p:pic>
      <p:pic>
        <p:nvPicPr>
          <p:cNvPr id="177" name="Google Shape;177;p26"/>
          <p:cNvPicPr preferRelativeResize="0"/>
          <p:nvPr/>
        </p:nvPicPr>
        <p:blipFill rotWithShape="1">
          <a:blip r:embed="rId5">
            <a:alphaModFix/>
          </a:blip>
          <a:srcRect/>
          <a:stretch/>
        </p:blipFill>
        <p:spPr>
          <a:xfrm>
            <a:off x="10353570" y="3228321"/>
            <a:ext cx="2086483" cy="1063117"/>
          </a:xfrm>
          <a:prstGeom prst="rect">
            <a:avLst/>
          </a:prstGeom>
          <a:solidFill>
            <a:srgbClr val="000000">
              <a:alpha val="0"/>
            </a:srgbClr>
          </a:solidFill>
          <a:ln>
            <a:noFill/>
          </a:ln>
        </p:spPr>
      </p:pic>
      <p:sp>
        <p:nvSpPr>
          <p:cNvPr id="178" name="Google Shape;178;p26"/>
          <p:cNvSpPr txBox="1"/>
          <p:nvPr/>
        </p:nvSpPr>
        <p:spPr>
          <a:xfrm>
            <a:off x="1099475" y="6027969"/>
            <a:ext cx="13503900" cy="5189072"/>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rgbClr val="000000"/>
              </a:buClr>
              <a:buSzPts val="3200"/>
              <a:buFont typeface="Arial"/>
              <a:buAutoNum type="arabicParenR"/>
            </a:pPr>
            <a:r>
              <a:rPr lang="en-GB" sz="3200" b="1" i="0" u="none" strike="noStrike" cap="none">
                <a:solidFill>
                  <a:srgbClr val="000000"/>
                </a:solidFill>
                <a:latin typeface="Arial"/>
                <a:ea typeface="Arial"/>
                <a:cs typeface="Arial"/>
                <a:sym typeface="Arial"/>
              </a:rPr>
              <a:t>By rounding each percentage to the nearest 10, work out an approximate ratio of female to male leads. 	</a:t>
            </a:r>
            <a:r>
              <a:rPr lang="en-GB" sz="3200" b="1" i="0" u="none" strike="noStrike" cap="none">
                <a:solidFill>
                  <a:srgbClr val="00B050"/>
                </a:solidFill>
                <a:latin typeface="Arial"/>
                <a:ea typeface="Arial"/>
                <a:cs typeface="Arial"/>
                <a:sym typeface="Arial"/>
              </a:rPr>
              <a:t>7:3</a:t>
            </a:r>
            <a:endParaRPr/>
          </a:p>
          <a:p>
            <a:pPr marL="0" marR="0" lvl="0" indent="0" algn="l" rtl="0">
              <a:lnSpc>
                <a:spcPct val="115000"/>
              </a:lnSpc>
              <a:spcBef>
                <a:spcPts val="0"/>
              </a:spcBef>
              <a:spcAft>
                <a:spcPts val="0"/>
              </a:spcAft>
              <a:buNone/>
            </a:pPr>
            <a:endParaRPr sz="3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2) </a:t>
            </a:r>
            <a:r>
              <a:rPr lang="en-GB" sz="3200" b="1" i="1" u="none" strike="noStrike" cap="none">
                <a:solidFill>
                  <a:srgbClr val="000000"/>
                </a:solidFill>
                <a:latin typeface="Arial"/>
                <a:ea typeface="Arial"/>
                <a:cs typeface="Arial"/>
                <a:sym typeface="Arial"/>
              </a:rPr>
              <a:t>"In 2016 there is the highest proportion of female leads, therefore   </a:t>
            </a:r>
            <a:endParaRPr/>
          </a:p>
          <a:p>
            <a:pPr marL="0" marR="0" lvl="0" indent="0" algn="l" rtl="0">
              <a:lnSpc>
                <a:spcPct val="115000"/>
              </a:lnSpc>
              <a:spcBef>
                <a:spcPts val="0"/>
              </a:spcBef>
              <a:spcAft>
                <a:spcPts val="0"/>
              </a:spcAft>
              <a:buClr>
                <a:srgbClr val="000000"/>
              </a:buClr>
              <a:buSzPts val="3200"/>
              <a:buFont typeface="Arial"/>
              <a:buNone/>
            </a:pPr>
            <a:r>
              <a:rPr lang="en-GB" sz="3200" b="1" i="1" u="none" strike="noStrike" cap="none">
                <a:solidFill>
                  <a:srgbClr val="000000"/>
                </a:solidFill>
                <a:latin typeface="Arial"/>
                <a:ea typeface="Arial"/>
                <a:cs typeface="Arial"/>
                <a:sym typeface="Arial"/>
              </a:rPr>
              <a:t>     there is a general positive trend in the proportion of female </a:t>
            </a:r>
            <a:endParaRPr/>
          </a:p>
          <a:p>
            <a:pPr marL="0" marR="0" lvl="0" indent="0" algn="l" rtl="0">
              <a:lnSpc>
                <a:spcPct val="115000"/>
              </a:lnSpc>
              <a:spcBef>
                <a:spcPts val="0"/>
              </a:spcBef>
              <a:spcAft>
                <a:spcPts val="0"/>
              </a:spcAft>
              <a:buClr>
                <a:srgbClr val="000000"/>
              </a:buClr>
              <a:buSzPts val="3200"/>
              <a:buFont typeface="Arial"/>
              <a:buNone/>
            </a:pPr>
            <a:r>
              <a:rPr lang="en-GB" sz="3200" b="1" i="1" u="none" strike="noStrike" cap="none">
                <a:solidFill>
                  <a:srgbClr val="000000"/>
                </a:solidFill>
                <a:latin typeface="Arial"/>
                <a:ea typeface="Arial"/>
                <a:cs typeface="Arial"/>
                <a:sym typeface="Arial"/>
              </a:rPr>
              <a:t>     leads."   </a:t>
            </a:r>
            <a:r>
              <a:rPr lang="en-GB" sz="3200" b="1" i="0" u="none" strike="noStrike" cap="none">
                <a:solidFill>
                  <a:srgbClr val="000000"/>
                </a:solidFill>
                <a:latin typeface="Arial"/>
                <a:ea typeface="Arial"/>
                <a:cs typeface="Arial"/>
                <a:sym typeface="Arial"/>
              </a:rPr>
              <a:t>Do you agree?	</a:t>
            </a:r>
            <a:r>
              <a:rPr lang="en-GB" sz="3200" b="1" i="0" u="none" strike="noStrike" cap="none">
                <a:solidFill>
                  <a:srgbClr val="00B050"/>
                </a:solidFill>
                <a:latin typeface="Arial"/>
                <a:ea typeface="Arial"/>
                <a:cs typeface="Arial"/>
                <a:sym typeface="Arial"/>
              </a:rPr>
              <a:t>The percentage of leads that are female   </a:t>
            </a:r>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B050"/>
                </a:solidFill>
                <a:latin typeface="Arial"/>
                <a:ea typeface="Arial"/>
                <a:cs typeface="Arial"/>
                <a:sym typeface="Arial"/>
              </a:rPr>
              <a:t>     went down from 2012 to 2013 so the trend has not always been </a:t>
            </a:r>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B050"/>
                </a:solidFill>
                <a:latin typeface="Arial"/>
                <a:ea typeface="Arial"/>
                <a:cs typeface="Arial"/>
                <a:sym typeface="Arial"/>
              </a:rPr>
              <a:t>     positive. However, the proportion of leads that are female is on a </a:t>
            </a:r>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B050"/>
                </a:solidFill>
                <a:latin typeface="Arial"/>
                <a:ea typeface="Arial"/>
                <a:cs typeface="Arial"/>
                <a:sym typeface="Arial"/>
              </a:rPr>
              <a:t>     general upwards trend. </a:t>
            </a:r>
            <a:endParaRPr sz="1400" b="1" i="0" u="none" strike="noStrike" cap="none">
              <a:solidFill>
                <a:srgbClr val="00B050"/>
              </a:solidFill>
              <a:latin typeface="Arial"/>
              <a:ea typeface="Arial"/>
              <a:cs typeface="Arial"/>
              <a:sym typeface="Arial"/>
            </a:endParaRPr>
          </a:p>
        </p:txBody>
      </p:sp>
      <p:sp>
        <p:nvSpPr>
          <p:cNvPr id="179" name="Google Shape;179;p26"/>
          <p:cNvSpPr/>
          <p:nvPr/>
        </p:nvSpPr>
        <p:spPr>
          <a:xfrm>
            <a:off x="5426910" y="854964"/>
            <a:ext cx="411843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6000" b="1" i="0" u="none" strike="noStrike" cap="none">
                <a:solidFill>
                  <a:srgbClr val="913F53"/>
                </a:solidFill>
                <a:latin typeface="Arial"/>
                <a:ea typeface="Arial"/>
                <a:cs typeface="Arial"/>
                <a:sym typeface="Arial"/>
              </a:rPr>
              <a:t>ANSWERS</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p:nvPr/>
        </p:nvSpPr>
        <p:spPr>
          <a:xfrm>
            <a:off x="938500" y="7176889"/>
            <a:ext cx="13972800" cy="39915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8"/>
          <p:cNvSpPr/>
          <p:nvPr/>
        </p:nvSpPr>
        <p:spPr>
          <a:xfrm>
            <a:off x="821325" y="1641050"/>
            <a:ext cx="13972800" cy="5000382"/>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8"/>
          <p:cNvSpPr txBox="1"/>
          <p:nvPr/>
        </p:nvSpPr>
        <p:spPr>
          <a:xfrm>
            <a:off x="821325" y="597693"/>
            <a:ext cx="141192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GB" sz="5000" b="1" i="0" u="none" strike="noStrike" cap="none">
                <a:solidFill>
                  <a:srgbClr val="913F53"/>
                </a:solidFill>
                <a:latin typeface="Arial"/>
                <a:ea typeface="Arial"/>
                <a:cs typeface="Arial"/>
                <a:sym typeface="Arial"/>
              </a:rPr>
              <a:t>Proportional representation of women in film</a:t>
            </a:r>
            <a:endParaRPr sz="5000" b="1" i="0" u="none" strike="noStrike" cap="none">
              <a:solidFill>
                <a:srgbClr val="913F53"/>
              </a:solidFill>
              <a:latin typeface="Arial"/>
              <a:ea typeface="Arial"/>
              <a:cs typeface="Arial"/>
              <a:sym typeface="Arial"/>
            </a:endParaRPr>
          </a:p>
        </p:txBody>
      </p:sp>
      <p:pic>
        <p:nvPicPr>
          <p:cNvPr id="187" name="Google Shape;187;p8"/>
          <p:cNvPicPr preferRelativeResize="0"/>
          <p:nvPr/>
        </p:nvPicPr>
        <p:blipFill rotWithShape="1">
          <a:blip r:embed="rId3">
            <a:alphaModFix/>
          </a:blip>
          <a:srcRect/>
          <a:stretch/>
        </p:blipFill>
        <p:spPr>
          <a:xfrm>
            <a:off x="3248776" y="2396320"/>
            <a:ext cx="6767449" cy="3716401"/>
          </a:xfrm>
          <a:prstGeom prst="rect">
            <a:avLst/>
          </a:prstGeom>
          <a:solidFill>
            <a:srgbClr val="000000">
              <a:alpha val="0"/>
            </a:srgbClr>
          </a:solidFill>
          <a:ln>
            <a:noFill/>
          </a:ln>
        </p:spPr>
      </p:pic>
      <p:pic>
        <p:nvPicPr>
          <p:cNvPr id="188" name="Google Shape;188;p8"/>
          <p:cNvPicPr preferRelativeResize="0"/>
          <p:nvPr/>
        </p:nvPicPr>
        <p:blipFill rotWithShape="1">
          <a:blip r:embed="rId4">
            <a:alphaModFix/>
          </a:blip>
          <a:srcRect/>
          <a:stretch/>
        </p:blipFill>
        <p:spPr>
          <a:xfrm>
            <a:off x="3853426" y="1953720"/>
            <a:ext cx="5558155" cy="442595"/>
          </a:xfrm>
          <a:prstGeom prst="rect">
            <a:avLst/>
          </a:prstGeom>
          <a:solidFill>
            <a:srgbClr val="000000">
              <a:alpha val="0"/>
            </a:srgbClr>
          </a:solidFill>
          <a:ln>
            <a:noFill/>
          </a:ln>
        </p:spPr>
      </p:pic>
      <p:pic>
        <p:nvPicPr>
          <p:cNvPr id="189" name="Google Shape;189;p8"/>
          <p:cNvPicPr preferRelativeResize="0"/>
          <p:nvPr/>
        </p:nvPicPr>
        <p:blipFill rotWithShape="1">
          <a:blip r:embed="rId5">
            <a:alphaModFix/>
          </a:blip>
          <a:srcRect/>
          <a:stretch/>
        </p:blipFill>
        <p:spPr>
          <a:xfrm>
            <a:off x="10618651" y="3267907"/>
            <a:ext cx="2581021" cy="1406779"/>
          </a:xfrm>
          <a:prstGeom prst="rect">
            <a:avLst/>
          </a:prstGeom>
          <a:solidFill>
            <a:srgbClr val="000000">
              <a:alpha val="0"/>
            </a:srgbClr>
          </a:solidFill>
          <a:ln>
            <a:noFill/>
          </a:ln>
        </p:spPr>
      </p:pic>
      <p:sp>
        <p:nvSpPr>
          <p:cNvPr id="190" name="Google Shape;190;p8"/>
          <p:cNvSpPr txBox="1"/>
          <p:nvPr/>
        </p:nvSpPr>
        <p:spPr>
          <a:xfrm>
            <a:off x="1143525" y="7688831"/>
            <a:ext cx="13650600" cy="292383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3) Assuming that in 2016 there were 180 directors, how many of these were female?</a:t>
            </a:r>
            <a:endParaRPr/>
          </a:p>
          <a:p>
            <a:pPr marL="0" marR="0" lvl="0" indent="0" algn="l" rtl="0">
              <a:lnSpc>
                <a:spcPct val="1150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4) How many more female directors should there have been to achieve proportional representation (50%)?</a:t>
            </a:r>
            <a:endParaRPr sz="32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0"/>
          <p:cNvSpPr/>
          <p:nvPr/>
        </p:nvSpPr>
        <p:spPr>
          <a:xfrm>
            <a:off x="938500" y="7422330"/>
            <a:ext cx="13972800" cy="376767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0"/>
          <p:cNvSpPr/>
          <p:nvPr/>
        </p:nvSpPr>
        <p:spPr>
          <a:xfrm>
            <a:off x="894525" y="2244314"/>
            <a:ext cx="13972800" cy="4910465"/>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0"/>
          <p:cNvSpPr txBox="1"/>
          <p:nvPr/>
        </p:nvSpPr>
        <p:spPr>
          <a:xfrm>
            <a:off x="821325" y="417958"/>
            <a:ext cx="14119200" cy="2400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GB" sz="5000" b="1" i="0" u="none" strike="noStrike" cap="none">
                <a:solidFill>
                  <a:srgbClr val="913F53"/>
                </a:solidFill>
                <a:latin typeface="Arial"/>
                <a:ea typeface="Arial"/>
                <a:cs typeface="Arial"/>
                <a:sym typeface="Arial"/>
              </a:rPr>
              <a:t>Proportional representation of women in film</a:t>
            </a:r>
            <a:endParaRPr sz="1400" b="0" i="0" u="none" strike="noStrike" cap="none">
              <a:solidFill>
                <a:srgbClr val="913F5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Arial"/>
              <a:buNone/>
            </a:pPr>
            <a:r>
              <a:rPr lang="en-GB" sz="5000" b="1" i="0" u="none" strike="noStrike" cap="none">
                <a:solidFill>
                  <a:srgbClr val="913F53"/>
                </a:solidFill>
                <a:latin typeface="Arial"/>
                <a:ea typeface="Arial"/>
                <a:cs typeface="Arial"/>
                <a:sym typeface="Arial"/>
              </a:rPr>
              <a:t>ANSWERS</a:t>
            </a:r>
            <a:endParaRPr sz="1400" b="0" i="0" u="none" strike="noStrike" cap="none">
              <a:solidFill>
                <a:srgbClr val="913F5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Arial"/>
              <a:buNone/>
            </a:pPr>
            <a:endParaRPr sz="5000" b="1" i="0" u="none" strike="noStrike" cap="none">
              <a:solidFill>
                <a:srgbClr val="FFFFFF"/>
              </a:solidFill>
              <a:latin typeface="Arial"/>
              <a:ea typeface="Arial"/>
              <a:cs typeface="Arial"/>
              <a:sym typeface="Arial"/>
            </a:endParaRPr>
          </a:p>
        </p:txBody>
      </p:sp>
      <p:pic>
        <p:nvPicPr>
          <p:cNvPr id="198" name="Google Shape;198;p40"/>
          <p:cNvPicPr preferRelativeResize="0"/>
          <p:nvPr/>
        </p:nvPicPr>
        <p:blipFill rotWithShape="1">
          <a:blip r:embed="rId3">
            <a:alphaModFix/>
          </a:blip>
          <a:srcRect/>
          <a:stretch/>
        </p:blipFill>
        <p:spPr>
          <a:xfrm>
            <a:off x="3248776" y="3086126"/>
            <a:ext cx="6767449" cy="3716401"/>
          </a:xfrm>
          <a:prstGeom prst="rect">
            <a:avLst/>
          </a:prstGeom>
          <a:solidFill>
            <a:srgbClr val="000000">
              <a:alpha val="0"/>
            </a:srgbClr>
          </a:solidFill>
          <a:ln>
            <a:noFill/>
          </a:ln>
        </p:spPr>
      </p:pic>
      <p:pic>
        <p:nvPicPr>
          <p:cNvPr id="199" name="Google Shape;199;p40"/>
          <p:cNvPicPr preferRelativeResize="0"/>
          <p:nvPr/>
        </p:nvPicPr>
        <p:blipFill rotWithShape="1">
          <a:blip r:embed="rId4">
            <a:alphaModFix/>
          </a:blip>
          <a:srcRect/>
          <a:stretch/>
        </p:blipFill>
        <p:spPr>
          <a:xfrm>
            <a:off x="3853426" y="2643526"/>
            <a:ext cx="5558155" cy="442595"/>
          </a:xfrm>
          <a:prstGeom prst="rect">
            <a:avLst/>
          </a:prstGeom>
          <a:solidFill>
            <a:srgbClr val="000000">
              <a:alpha val="0"/>
            </a:srgbClr>
          </a:solidFill>
          <a:ln>
            <a:noFill/>
          </a:ln>
        </p:spPr>
      </p:pic>
      <p:pic>
        <p:nvPicPr>
          <p:cNvPr id="200" name="Google Shape;200;p40"/>
          <p:cNvPicPr preferRelativeResize="0"/>
          <p:nvPr/>
        </p:nvPicPr>
        <p:blipFill rotWithShape="1">
          <a:blip r:embed="rId5">
            <a:alphaModFix/>
          </a:blip>
          <a:srcRect/>
          <a:stretch/>
        </p:blipFill>
        <p:spPr>
          <a:xfrm>
            <a:off x="10618651" y="3957713"/>
            <a:ext cx="2581021" cy="1406779"/>
          </a:xfrm>
          <a:prstGeom prst="rect">
            <a:avLst/>
          </a:prstGeom>
          <a:solidFill>
            <a:srgbClr val="000000">
              <a:alpha val="0"/>
            </a:srgbClr>
          </a:solidFill>
          <a:ln>
            <a:noFill/>
          </a:ln>
        </p:spPr>
      </p:pic>
      <p:sp>
        <p:nvSpPr>
          <p:cNvPr id="201" name="Google Shape;201;p40"/>
          <p:cNvSpPr txBox="1"/>
          <p:nvPr/>
        </p:nvSpPr>
        <p:spPr>
          <a:xfrm>
            <a:off x="1216725" y="7844246"/>
            <a:ext cx="13650600" cy="349014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3) Assuming that in 2016 there were 180 directors, how many of these were female?</a:t>
            </a:r>
            <a:r>
              <a:rPr lang="en-GB" sz="3200" b="0" i="0" u="none" strike="noStrike" cap="none">
                <a:solidFill>
                  <a:srgbClr val="000000"/>
                </a:solidFill>
                <a:latin typeface="Arial"/>
                <a:ea typeface="Arial"/>
                <a:cs typeface="Arial"/>
                <a:sym typeface="Arial"/>
              </a:rPr>
              <a:t>  				</a:t>
            </a:r>
            <a:r>
              <a:rPr lang="en-GB" sz="3200" b="1" i="0" u="none" strike="noStrike" cap="none">
                <a:solidFill>
                  <a:srgbClr val="00B050"/>
                </a:solidFill>
                <a:latin typeface="Arial"/>
                <a:ea typeface="Arial"/>
                <a:cs typeface="Arial"/>
                <a:sym typeface="Arial"/>
              </a:rPr>
              <a:t>180 x 0.069 = 12.42 or 12</a:t>
            </a:r>
            <a:endParaRPr/>
          </a:p>
          <a:p>
            <a:pPr marL="0" marR="0" lvl="0" indent="0" algn="l" rtl="0">
              <a:lnSpc>
                <a:spcPct val="115000"/>
              </a:lnSpc>
              <a:spcBef>
                <a:spcPts val="0"/>
              </a:spcBef>
              <a:spcAft>
                <a:spcPts val="0"/>
              </a:spcAft>
              <a:buClr>
                <a:srgbClr val="000000"/>
              </a:buClr>
              <a:buSzPts val="3200"/>
              <a:buFont typeface="Arial"/>
              <a:buNone/>
            </a:pPr>
            <a:endParaRPr sz="3200" b="1" i="0" u="none" strike="noStrike" cap="none">
              <a:solidFill>
                <a:srgbClr val="913F5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4) How many more female directors should there have been to achieve proportional representation (50%)?</a:t>
            </a:r>
            <a:r>
              <a:rPr lang="en-GB" sz="3200" b="0" i="0" u="none" strike="noStrike" cap="none">
                <a:solidFill>
                  <a:srgbClr val="000000"/>
                </a:solidFill>
                <a:latin typeface="Arial"/>
                <a:ea typeface="Arial"/>
                <a:cs typeface="Arial"/>
                <a:sym typeface="Arial"/>
              </a:rPr>
              <a:t> 	</a:t>
            </a:r>
            <a:r>
              <a:rPr lang="en-GB" sz="3200" b="1" i="0" u="none" strike="noStrike" cap="none">
                <a:solidFill>
                  <a:srgbClr val="00B050"/>
                </a:solidFill>
                <a:latin typeface="Arial"/>
                <a:ea typeface="Arial"/>
                <a:cs typeface="Arial"/>
                <a:sym typeface="Arial"/>
              </a:rPr>
              <a:t>90 - 12 = 78</a:t>
            </a: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endParaRPr sz="32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p:nvPr/>
        </p:nvSpPr>
        <p:spPr>
          <a:xfrm>
            <a:off x="401054" y="1372615"/>
            <a:ext cx="14822904" cy="8104988"/>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9"/>
          <p:cNvSpPr txBox="1"/>
          <p:nvPr/>
        </p:nvSpPr>
        <p:spPr>
          <a:xfrm>
            <a:off x="1225499" y="380301"/>
            <a:ext cx="13093801"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5000" b="1" i="0" u="none" strike="noStrike" cap="none">
                <a:solidFill>
                  <a:srgbClr val="913F53"/>
                </a:solidFill>
                <a:latin typeface="Arial"/>
                <a:ea typeface="Arial"/>
                <a:cs typeface="Arial"/>
                <a:sym typeface="Arial"/>
              </a:rPr>
              <a:t>The population of </a:t>
            </a:r>
            <a:r>
              <a:rPr lang="en-GB" sz="5000" b="1">
                <a:solidFill>
                  <a:srgbClr val="913F53"/>
                </a:solidFill>
              </a:rPr>
              <a:t>the USA</a:t>
            </a:r>
            <a:r>
              <a:rPr lang="en-GB" sz="5000" b="1" i="0" u="none" strike="noStrike" cap="none">
                <a:solidFill>
                  <a:srgbClr val="913F53"/>
                </a:solidFill>
                <a:latin typeface="Arial"/>
                <a:ea typeface="Arial"/>
                <a:cs typeface="Arial"/>
                <a:sym typeface="Arial"/>
              </a:rPr>
              <a:t> by ethnicity</a:t>
            </a:r>
            <a:endParaRPr sz="5000" b="1" i="0" u="none" strike="noStrike" cap="none">
              <a:solidFill>
                <a:srgbClr val="913F53"/>
              </a:solidFill>
              <a:latin typeface="Arial"/>
              <a:ea typeface="Arial"/>
              <a:cs typeface="Arial"/>
              <a:sym typeface="Arial"/>
            </a:endParaRPr>
          </a:p>
        </p:txBody>
      </p:sp>
      <p:sp>
        <p:nvSpPr>
          <p:cNvPr id="208" name="Google Shape;208;p9"/>
          <p:cNvSpPr txBox="1"/>
          <p:nvPr/>
        </p:nvSpPr>
        <p:spPr>
          <a:xfrm>
            <a:off x="9527005" y="9939346"/>
            <a:ext cx="17025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Amount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Total</a:t>
            </a:r>
            <a:endParaRPr sz="1400" b="0" i="0" u="none" strike="noStrike" cap="none">
              <a:solidFill>
                <a:srgbClr val="000000"/>
              </a:solidFill>
              <a:latin typeface="Arial"/>
              <a:ea typeface="Arial"/>
              <a:cs typeface="Arial"/>
              <a:sym typeface="Arial"/>
            </a:endParaRPr>
          </a:p>
        </p:txBody>
      </p:sp>
      <p:sp>
        <p:nvSpPr>
          <p:cNvPr id="209" name="Google Shape;209;p9"/>
          <p:cNvSpPr txBox="1"/>
          <p:nvPr/>
        </p:nvSpPr>
        <p:spPr>
          <a:xfrm>
            <a:off x="11313630" y="10147052"/>
            <a:ext cx="1245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b="0" i="0" u="none" strike="noStrike" cap="none">
                <a:solidFill>
                  <a:srgbClr val="000000"/>
                </a:solidFill>
                <a:latin typeface="Arial"/>
                <a:ea typeface="Arial"/>
                <a:cs typeface="Arial"/>
                <a:sym typeface="Arial"/>
              </a:rPr>
              <a:t>x 100</a:t>
            </a:r>
            <a:endParaRPr sz="1400" b="0" i="0" u="none" strike="noStrike" cap="none">
              <a:solidFill>
                <a:srgbClr val="000000"/>
              </a:solidFill>
              <a:latin typeface="Arial"/>
              <a:ea typeface="Arial"/>
              <a:cs typeface="Arial"/>
              <a:sym typeface="Arial"/>
            </a:endParaRPr>
          </a:p>
        </p:txBody>
      </p:sp>
      <p:cxnSp>
        <p:nvCxnSpPr>
          <p:cNvPr id="210" name="Google Shape;210;p9"/>
          <p:cNvCxnSpPr/>
          <p:nvPr/>
        </p:nvCxnSpPr>
        <p:spPr>
          <a:xfrm>
            <a:off x="9266188" y="10401002"/>
            <a:ext cx="1828800" cy="0"/>
          </a:xfrm>
          <a:prstGeom prst="straightConnector1">
            <a:avLst/>
          </a:prstGeom>
          <a:noFill/>
          <a:ln w="38100" cap="flat" cmpd="sng">
            <a:solidFill>
              <a:srgbClr val="000000"/>
            </a:solidFill>
            <a:prstDash val="solid"/>
            <a:miter lim="800000"/>
            <a:headEnd type="none" w="sm" len="sm"/>
            <a:tailEnd type="none" w="sm" len="sm"/>
          </a:ln>
        </p:spPr>
      </p:cxnSp>
      <p:pic>
        <p:nvPicPr>
          <p:cNvPr id="211" name="Google Shape;211;p9"/>
          <p:cNvPicPr preferRelativeResize="0"/>
          <p:nvPr/>
        </p:nvPicPr>
        <p:blipFill rotWithShape="1">
          <a:blip r:embed="rId3">
            <a:alphaModFix/>
          </a:blip>
          <a:srcRect/>
          <a:stretch/>
        </p:blipFill>
        <p:spPr>
          <a:xfrm>
            <a:off x="898358" y="1780674"/>
            <a:ext cx="13844337" cy="6432609"/>
          </a:xfrm>
          <a:prstGeom prst="rect">
            <a:avLst/>
          </a:prstGeom>
          <a:solidFill>
            <a:srgbClr val="000000">
              <a:alpha val="0"/>
            </a:srgbClr>
          </a:solidFill>
          <a:ln>
            <a:noFill/>
          </a:ln>
        </p:spPr>
      </p:pic>
      <p:sp>
        <p:nvSpPr>
          <p:cNvPr id="212" name="Google Shape;212;p9"/>
          <p:cNvSpPr txBox="1"/>
          <p:nvPr/>
        </p:nvSpPr>
        <p:spPr>
          <a:xfrm>
            <a:off x="2617153" y="10005936"/>
            <a:ext cx="531968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5) Work out what’s behind 	the boxes</a:t>
            </a:r>
            <a:endParaRPr sz="3200" b="1" i="0" u="none" strike="noStrike" cap="none">
              <a:solidFill>
                <a:srgbClr val="000000"/>
              </a:solidFill>
              <a:latin typeface="Arial"/>
              <a:ea typeface="Arial"/>
              <a:cs typeface="Arial"/>
              <a:sym typeface="Arial"/>
            </a:endParaRPr>
          </a:p>
        </p:txBody>
      </p:sp>
      <p:sp>
        <p:nvSpPr>
          <p:cNvPr id="213" name="Google Shape;213;p9"/>
          <p:cNvSpPr/>
          <p:nvPr/>
        </p:nvSpPr>
        <p:spPr>
          <a:xfrm>
            <a:off x="898358" y="8327067"/>
            <a:ext cx="1384433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0" i="0" u="none" strike="noStrike" cap="none">
                <a:solidFill>
                  <a:srgbClr val="000000"/>
                </a:solidFill>
                <a:latin typeface="Arial"/>
                <a:ea typeface="Arial"/>
                <a:cs typeface="Arial"/>
                <a:sym typeface="Arial"/>
              </a:rPr>
              <a:t>Note: People of Hispanic / Latino origin may be of any ethnicity, so are included in applicable categories but comprise 18.5% of the population of the USA.</a:t>
            </a:r>
            <a:endParaRPr sz="2200" b="0" i="0" u="none" strike="noStrike" cap="none">
              <a:solidFill>
                <a:srgbClr val="000000"/>
              </a:solidFill>
              <a:latin typeface="Arial"/>
              <a:ea typeface="Arial"/>
              <a:cs typeface="Arial"/>
              <a:sym typeface="Arial"/>
            </a:endParaRPr>
          </a:p>
        </p:txBody>
      </p:sp>
      <p:sp>
        <p:nvSpPr>
          <p:cNvPr id="214" name="Google Shape;214;p9"/>
          <p:cNvSpPr/>
          <p:nvPr/>
        </p:nvSpPr>
        <p:spPr>
          <a:xfrm>
            <a:off x="9146741" y="9682019"/>
            <a:ext cx="3440265" cy="1531987"/>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5" name="Google Shape;215;p9"/>
          <p:cNvSpPr/>
          <p:nvPr/>
        </p:nvSpPr>
        <p:spPr>
          <a:xfrm>
            <a:off x="11623610" y="4473409"/>
            <a:ext cx="1691335" cy="504564"/>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6" name="Google Shape;216;p9"/>
          <p:cNvSpPr/>
          <p:nvPr/>
        </p:nvSpPr>
        <p:spPr>
          <a:xfrm>
            <a:off x="8789098" y="5781174"/>
            <a:ext cx="1991197" cy="491289"/>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7" name="Google Shape;217;p9"/>
          <p:cNvSpPr/>
          <p:nvPr/>
        </p:nvSpPr>
        <p:spPr>
          <a:xfrm>
            <a:off x="11639653" y="6409581"/>
            <a:ext cx="1691335" cy="504565"/>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8" name="Google Shape;218;p9"/>
          <p:cNvSpPr txBox="1"/>
          <p:nvPr/>
        </p:nvSpPr>
        <p:spPr>
          <a:xfrm>
            <a:off x="13917386" y="10108634"/>
            <a:ext cx="82530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Tip</a:t>
            </a:r>
            <a:endParaRPr sz="3200" b="1" i="0" u="none" strike="noStrike" cap="none">
              <a:solidFill>
                <a:srgbClr val="000000"/>
              </a:solidFill>
              <a:latin typeface="Arial"/>
              <a:ea typeface="Arial"/>
              <a:cs typeface="Arial"/>
              <a:sym typeface="Arial"/>
            </a:endParaRPr>
          </a:p>
        </p:txBody>
      </p:sp>
      <p:cxnSp>
        <p:nvCxnSpPr>
          <p:cNvPr id="219" name="Google Shape;219;p9"/>
          <p:cNvCxnSpPr/>
          <p:nvPr/>
        </p:nvCxnSpPr>
        <p:spPr>
          <a:xfrm rot="10800000">
            <a:off x="12766380" y="10401002"/>
            <a:ext cx="1116000" cy="0"/>
          </a:xfrm>
          <a:prstGeom prst="straightConnector1">
            <a:avLst/>
          </a:prstGeom>
          <a:noFill/>
          <a:ln w="762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4"/>
                                        </p:tgtEl>
                                      </p:cBhvr>
                                    </p:animEffect>
                                    <p:set>
                                      <p:cBhvr>
                                        <p:cTn id="7" dur="1" fill="hold">
                                          <p:stCondLst>
                                            <p:cond delay="2000"/>
                                          </p:stCondLst>
                                        </p:cTn>
                                        <p:tgtEl>
                                          <p:spTgt spid="2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15"/>
                                        </p:tgtEl>
                                      </p:cBhvr>
                                    </p:animEffect>
                                    <p:set>
                                      <p:cBhvr>
                                        <p:cTn id="12" dur="1" fill="hold">
                                          <p:stCondLst>
                                            <p:cond delay="2000"/>
                                          </p:stCondLst>
                                        </p:cTn>
                                        <p:tgtEl>
                                          <p:spTgt spid="2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16"/>
                                        </p:tgtEl>
                                      </p:cBhvr>
                                    </p:animEffect>
                                    <p:set>
                                      <p:cBhvr>
                                        <p:cTn id="17" dur="1" fill="hold">
                                          <p:stCondLst>
                                            <p:cond delay="2000"/>
                                          </p:stCondLst>
                                        </p:cTn>
                                        <p:tgtEl>
                                          <p:spTgt spid="2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217"/>
                                        </p:tgtEl>
                                      </p:cBhvr>
                                    </p:animEffect>
                                    <p:set>
                                      <p:cBhvr>
                                        <p:cTn id="22" dur="1" fill="hold">
                                          <p:stCondLst>
                                            <p:cond delay="2000"/>
                                          </p:stCondLst>
                                        </p:cTn>
                                        <p:tgtEl>
                                          <p:spTgt spid="2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p:nvPr/>
        </p:nvSpPr>
        <p:spPr>
          <a:xfrm>
            <a:off x="380493" y="115850"/>
            <a:ext cx="9334029" cy="6734238"/>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a:off x="1070302" y="7002556"/>
            <a:ext cx="13356073" cy="4467548"/>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0"/>
          <p:cNvSpPr txBox="1"/>
          <p:nvPr/>
        </p:nvSpPr>
        <p:spPr>
          <a:xfrm>
            <a:off x="10236730" y="4294513"/>
            <a:ext cx="4927577"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4800" b="1" i="0" u="none" strike="noStrike" cap="none">
                <a:solidFill>
                  <a:schemeClr val="lt1"/>
                </a:solidFill>
                <a:latin typeface="Arial"/>
                <a:ea typeface="Arial"/>
                <a:cs typeface="Arial"/>
                <a:sym typeface="Arial"/>
              </a:rPr>
              <a:t>Do you think it matters?</a:t>
            </a:r>
            <a:endParaRPr sz="4800" b="1" i="0" u="none" strike="noStrike" cap="none">
              <a:solidFill>
                <a:schemeClr val="lt1"/>
              </a:solidFill>
              <a:latin typeface="Arial"/>
              <a:ea typeface="Arial"/>
              <a:cs typeface="Arial"/>
              <a:sym typeface="Arial"/>
            </a:endParaRPr>
          </a:p>
        </p:txBody>
      </p:sp>
      <p:sp>
        <p:nvSpPr>
          <p:cNvPr id="227" name="Google Shape;227;p10"/>
          <p:cNvSpPr txBox="1"/>
          <p:nvPr/>
        </p:nvSpPr>
        <p:spPr>
          <a:xfrm>
            <a:off x="10074442" y="614137"/>
            <a:ext cx="5757288"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3600" b="1" i="0" u="none" strike="noStrike" cap="none">
                <a:solidFill>
                  <a:srgbClr val="000000"/>
                </a:solidFill>
                <a:latin typeface="Arial"/>
                <a:ea typeface="Arial"/>
                <a:cs typeface="Arial"/>
                <a:sym typeface="Arial"/>
              </a:rPr>
              <a:t>6) According to the demographic of the </a:t>
            </a:r>
            <a:endParaRPr/>
          </a:p>
          <a:p>
            <a:pPr marL="0" marR="0" lvl="0" indent="0" algn="l" rtl="0">
              <a:lnSpc>
                <a:spcPct val="100000"/>
              </a:lnSpc>
              <a:spcBef>
                <a:spcPts val="0"/>
              </a:spcBef>
              <a:spcAft>
                <a:spcPts val="0"/>
              </a:spcAft>
              <a:buClr>
                <a:srgbClr val="000000"/>
              </a:buClr>
              <a:buSzPts val="4000"/>
              <a:buFont typeface="Arial"/>
              <a:buNone/>
            </a:pPr>
            <a:r>
              <a:rPr lang="en-GB" sz="3600" b="1" i="0" u="none" strike="noStrike" cap="none">
                <a:solidFill>
                  <a:srgbClr val="000000"/>
                </a:solidFill>
                <a:latin typeface="Arial"/>
                <a:ea typeface="Arial"/>
                <a:cs typeface="Arial"/>
                <a:sym typeface="Arial"/>
              </a:rPr>
              <a:t>USA, are different ethnicities represented proportionally in film roles?</a:t>
            </a:r>
            <a:endParaRPr sz="3600" b="1" i="0" u="none" strike="noStrike" cap="none">
              <a:solidFill>
                <a:srgbClr val="000000"/>
              </a:solidFill>
              <a:latin typeface="Arial"/>
              <a:ea typeface="Arial"/>
              <a:cs typeface="Arial"/>
              <a:sym typeface="Arial"/>
            </a:endParaRPr>
          </a:p>
        </p:txBody>
      </p:sp>
      <p:pic>
        <p:nvPicPr>
          <p:cNvPr id="228" name="Google Shape;228;p10"/>
          <p:cNvPicPr preferRelativeResize="0"/>
          <p:nvPr/>
        </p:nvPicPr>
        <p:blipFill rotWithShape="1">
          <a:blip r:embed="rId3">
            <a:alphaModFix/>
          </a:blip>
          <a:srcRect/>
          <a:stretch/>
        </p:blipFill>
        <p:spPr>
          <a:xfrm>
            <a:off x="1840391" y="404928"/>
            <a:ext cx="6007766" cy="6252334"/>
          </a:xfrm>
          <a:prstGeom prst="rect">
            <a:avLst/>
          </a:prstGeom>
          <a:solidFill>
            <a:srgbClr val="000000">
              <a:alpha val="0"/>
            </a:srgbClr>
          </a:solidFill>
          <a:ln>
            <a:noFill/>
          </a:ln>
        </p:spPr>
      </p:pic>
      <p:pic>
        <p:nvPicPr>
          <p:cNvPr id="229" name="Google Shape;229;p10"/>
          <p:cNvPicPr preferRelativeResize="0"/>
          <p:nvPr/>
        </p:nvPicPr>
        <p:blipFill rotWithShape="1">
          <a:blip r:embed="rId4">
            <a:alphaModFix/>
          </a:blip>
          <a:srcRect r="2319"/>
          <a:stretch/>
        </p:blipFill>
        <p:spPr>
          <a:xfrm>
            <a:off x="735758" y="5426197"/>
            <a:ext cx="4453890" cy="855491"/>
          </a:xfrm>
          <a:prstGeom prst="rect">
            <a:avLst/>
          </a:prstGeom>
          <a:solidFill>
            <a:srgbClr val="000000">
              <a:alpha val="0"/>
            </a:srgbClr>
          </a:solidFill>
          <a:ln>
            <a:noFill/>
          </a:ln>
        </p:spPr>
      </p:pic>
      <p:pic>
        <p:nvPicPr>
          <p:cNvPr id="230" name="Google Shape;230;p10"/>
          <p:cNvPicPr preferRelativeResize="0"/>
          <p:nvPr/>
        </p:nvPicPr>
        <p:blipFill rotWithShape="1">
          <a:blip r:embed="rId5">
            <a:alphaModFix/>
          </a:blip>
          <a:srcRect/>
          <a:stretch/>
        </p:blipFill>
        <p:spPr>
          <a:xfrm>
            <a:off x="1553904" y="7085862"/>
            <a:ext cx="12414250" cy="3591046"/>
          </a:xfrm>
          <a:prstGeom prst="rect">
            <a:avLst/>
          </a:prstGeom>
          <a:solidFill>
            <a:srgbClr val="000000">
              <a:alpha val="0"/>
            </a:srgbClr>
          </a:solidFill>
          <a:ln>
            <a:noFill/>
          </a:ln>
        </p:spPr>
      </p:pic>
      <p:sp>
        <p:nvSpPr>
          <p:cNvPr id="231" name="Google Shape;231;p10"/>
          <p:cNvSpPr/>
          <p:nvPr/>
        </p:nvSpPr>
        <p:spPr>
          <a:xfrm>
            <a:off x="1553903" y="10756730"/>
            <a:ext cx="124142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Note: People of Hispanic / Latino origin may be of any ethnicity, so are included in applicable categories but comprise 18.5% of the population of the USA.</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1"/>
          <p:cNvPicPr preferRelativeResize="0"/>
          <p:nvPr/>
        </p:nvPicPr>
        <p:blipFill rotWithShape="1">
          <a:blip r:embed="rId3">
            <a:alphaModFix/>
          </a:blip>
          <a:srcRect/>
          <a:stretch/>
        </p:blipFill>
        <p:spPr>
          <a:xfrm>
            <a:off x="560971" y="1032955"/>
            <a:ext cx="9075547" cy="4809528"/>
          </a:xfrm>
          <a:prstGeom prst="rect">
            <a:avLst/>
          </a:prstGeom>
          <a:solidFill>
            <a:srgbClr val="000000">
              <a:alpha val="0"/>
            </a:srgbClr>
          </a:solidFill>
          <a:ln>
            <a:noFill/>
          </a:ln>
        </p:spPr>
      </p:pic>
      <p:pic>
        <p:nvPicPr>
          <p:cNvPr id="237" name="Google Shape;237;p11"/>
          <p:cNvPicPr preferRelativeResize="0"/>
          <p:nvPr/>
        </p:nvPicPr>
        <p:blipFill rotWithShape="1">
          <a:blip r:embed="rId4">
            <a:alphaModFix/>
          </a:blip>
          <a:srcRect/>
          <a:stretch/>
        </p:blipFill>
        <p:spPr>
          <a:xfrm>
            <a:off x="1743899" y="5807326"/>
            <a:ext cx="6227104" cy="797542"/>
          </a:xfrm>
          <a:prstGeom prst="rect">
            <a:avLst/>
          </a:prstGeom>
          <a:solidFill>
            <a:srgbClr val="000000">
              <a:alpha val="0"/>
            </a:srgbClr>
          </a:solidFill>
          <a:ln>
            <a:noFill/>
          </a:ln>
        </p:spPr>
      </p:pic>
      <p:sp>
        <p:nvSpPr>
          <p:cNvPr id="238" name="Google Shape;238;p11"/>
          <p:cNvSpPr txBox="1"/>
          <p:nvPr/>
        </p:nvSpPr>
        <p:spPr>
          <a:xfrm>
            <a:off x="10075841" y="2231360"/>
            <a:ext cx="5468959" cy="655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3000" b="1" i="0" u="none" strike="noStrike" cap="none">
                <a:solidFill>
                  <a:srgbClr val="000000"/>
                </a:solidFill>
                <a:latin typeface="Arial"/>
                <a:ea typeface="Arial"/>
                <a:cs typeface="Arial"/>
                <a:sym typeface="Arial"/>
              </a:rPr>
              <a:t>7) Describe the trend in leads by race as shown by the graph between 2011 – 2016.</a:t>
            </a:r>
            <a:endParaRPr sz="3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3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3000" b="1" i="1" u="none" strike="noStrike" cap="none">
                <a:solidFill>
                  <a:srgbClr val="000000"/>
                </a:solidFill>
                <a:latin typeface="Arial"/>
                <a:ea typeface="Arial"/>
                <a:cs typeface="Arial"/>
                <a:sym typeface="Arial"/>
              </a:rPr>
              <a:t>Do you notice any </a:t>
            </a:r>
            <a:endParaRPr/>
          </a:p>
          <a:p>
            <a:pPr marL="0" marR="0" lvl="0" indent="0" algn="l" rtl="0">
              <a:lnSpc>
                <a:spcPct val="100000"/>
              </a:lnSpc>
              <a:spcBef>
                <a:spcPts val="0"/>
              </a:spcBef>
              <a:spcAft>
                <a:spcPts val="0"/>
              </a:spcAft>
              <a:buClr>
                <a:srgbClr val="000000"/>
              </a:buClr>
              <a:buSzPts val="2700"/>
              <a:buFont typeface="Arial"/>
              <a:buNone/>
            </a:pPr>
            <a:r>
              <a:rPr lang="en-GB" sz="3000" b="1" i="1" u="none" strike="noStrike" cap="none">
                <a:solidFill>
                  <a:srgbClr val="000000"/>
                </a:solidFill>
                <a:latin typeface="Arial"/>
                <a:ea typeface="Arial"/>
                <a:cs typeface="Arial"/>
                <a:sym typeface="Arial"/>
              </a:rPr>
              <a:t>discrepancies with the </a:t>
            </a:r>
            <a:endParaRPr/>
          </a:p>
          <a:p>
            <a:pPr marL="0" marR="0" lvl="0" indent="0" algn="l" rtl="0">
              <a:lnSpc>
                <a:spcPct val="100000"/>
              </a:lnSpc>
              <a:spcBef>
                <a:spcPts val="0"/>
              </a:spcBef>
              <a:spcAft>
                <a:spcPts val="0"/>
              </a:spcAft>
              <a:buClr>
                <a:srgbClr val="000000"/>
              </a:buClr>
              <a:buSzPts val="2700"/>
              <a:buFont typeface="Arial"/>
              <a:buNone/>
            </a:pPr>
            <a:r>
              <a:rPr lang="en-GB" sz="3000" b="1" i="1" u="none" strike="noStrike" cap="none">
                <a:solidFill>
                  <a:srgbClr val="000000"/>
                </a:solidFill>
                <a:latin typeface="Arial"/>
                <a:ea typeface="Arial"/>
                <a:cs typeface="Arial"/>
                <a:sym typeface="Arial"/>
              </a:rPr>
              <a:t>information on the previous slide?</a:t>
            </a:r>
            <a:endParaRPr/>
          </a:p>
          <a:p>
            <a:pPr marL="0" marR="0" lvl="0" indent="0" algn="l" rtl="0">
              <a:lnSpc>
                <a:spcPct val="100000"/>
              </a:lnSpc>
              <a:spcBef>
                <a:spcPts val="0"/>
              </a:spcBef>
              <a:spcAft>
                <a:spcPts val="0"/>
              </a:spcAft>
              <a:buClr>
                <a:srgbClr val="000000"/>
              </a:buClr>
              <a:buSzPts val="2700"/>
              <a:buFont typeface="Arial"/>
              <a:buNone/>
            </a:pPr>
            <a:r>
              <a:rPr lang="en-GB" sz="3000" b="1" i="1" u="none" strike="noStrike" cap="none">
                <a:solidFill>
                  <a:srgbClr val="000000"/>
                </a:solidFill>
                <a:latin typeface="Arial"/>
                <a:ea typeface="Arial"/>
                <a:cs typeface="Arial"/>
                <a:sym typeface="Arial"/>
              </a:rPr>
              <a:t>What might account for </a:t>
            </a:r>
            <a:endParaRPr sz="3000" b="1"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3000" b="1" i="1" u="none" strike="noStrike" cap="none">
                <a:solidFill>
                  <a:srgbClr val="000000"/>
                </a:solidFill>
                <a:latin typeface="Arial"/>
                <a:ea typeface="Arial"/>
                <a:cs typeface="Arial"/>
                <a:sym typeface="Arial"/>
              </a:rPr>
              <a:t>this?</a:t>
            </a:r>
            <a:endParaRPr/>
          </a:p>
          <a:p>
            <a:pPr marL="0" marR="0" lvl="0" indent="0" algn="l" rtl="0">
              <a:lnSpc>
                <a:spcPct val="100000"/>
              </a:lnSpc>
              <a:spcBef>
                <a:spcPts val="0"/>
              </a:spcBef>
              <a:spcAft>
                <a:spcPts val="0"/>
              </a:spcAft>
              <a:buClr>
                <a:srgbClr val="000000"/>
              </a:buClr>
              <a:buSzPts val="2700"/>
              <a:buFont typeface="Arial"/>
              <a:buNone/>
            </a:pPr>
            <a:endParaRPr sz="3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r>
              <a:rPr lang="en-GB" sz="3000" b="1" i="0" u="none" strike="noStrike" cap="none">
                <a:solidFill>
                  <a:srgbClr val="000000"/>
                </a:solidFill>
                <a:latin typeface="Arial"/>
                <a:ea typeface="Arial"/>
                <a:cs typeface="Arial"/>
                <a:sym typeface="Arial"/>
              </a:rPr>
              <a:t>9) Which graph do you</a:t>
            </a:r>
            <a:endParaRPr/>
          </a:p>
          <a:p>
            <a:pPr marL="0" marR="0" lvl="0" indent="0" algn="l" rtl="0">
              <a:lnSpc>
                <a:spcPct val="100000"/>
              </a:lnSpc>
              <a:spcBef>
                <a:spcPts val="0"/>
              </a:spcBef>
              <a:spcAft>
                <a:spcPts val="0"/>
              </a:spcAft>
              <a:buClr>
                <a:srgbClr val="000000"/>
              </a:buClr>
              <a:buSzPts val="2700"/>
              <a:buFont typeface="Arial"/>
              <a:buNone/>
            </a:pPr>
            <a:r>
              <a:rPr lang="en-GB" sz="3000" b="1" i="0" u="none" strike="noStrike" cap="none">
                <a:solidFill>
                  <a:srgbClr val="000000"/>
                </a:solidFill>
                <a:latin typeface="Arial"/>
                <a:ea typeface="Arial"/>
                <a:cs typeface="Arial"/>
                <a:sym typeface="Arial"/>
              </a:rPr>
              <a:t> find more useful? </a:t>
            </a:r>
            <a:r>
              <a:rPr lang="en-GB" sz="27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39" name="Google Shape;239;p11"/>
          <p:cNvPicPr preferRelativeResize="0"/>
          <p:nvPr/>
        </p:nvPicPr>
        <p:blipFill rotWithShape="1">
          <a:blip r:embed="rId5">
            <a:alphaModFix/>
          </a:blip>
          <a:srcRect/>
          <a:stretch/>
        </p:blipFill>
        <p:spPr>
          <a:xfrm>
            <a:off x="560971" y="6725510"/>
            <a:ext cx="9075547" cy="4780154"/>
          </a:xfrm>
          <a:prstGeom prst="rect">
            <a:avLst/>
          </a:prstGeom>
          <a:solidFill>
            <a:srgbClr val="000000">
              <a:alpha val="0"/>
            </a:srgbClr>
          </a:solidFill>
          <a:ln>
            <a:noFill/>
          </a:ln>
        </p:spPr>
      </p:pic>
      <p:sp>
        <p:nvSpPr>
          <p:cNvPr id="240" name="Google Shape;240;p11"/>
          <p:cNvSpPr txBox="1"/>
          <p:nvPr/>
        </p:nvSpPr>
        <p:spPr>
          <a:xfrm>
            <a:off x="268313" y="102953"/>
            <a:ext cx="1458046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4800" b="1" i="0" u="none" strike="noStrike" cap="none">
                <a:solidFill>
                  <a:srgbClr val="913F53"/>
                </a:solidFill>
                <a:latin typeface="Arial"/>
                <a:ea typeface="Arial"/>
                <a:cs typeface="Arial"/>
                <a:sym typeface="Arial"/>
              </a:rPr>
              <a:t>Is it any different when it comes to leading roles?</a:t>
            </a:r>
            <a:endParaRPr sz="4800" b="1" i="0" u="none" strike="noStrike" cap="none">
              <a:solidFill>
                <a:srgbClr val="913F53"/>
              </a:solidFill>
              <a:latin typeface="Arial"/>
              <a:ea typeface="Arial"/>
              <a:cs typeface="Arial"/>
              <a:sym typeface="Arial"/>
            </a:endParaRPr>
          </a:p>
        </p:txBody>
      </p:sp>
      <p:sp>
        <p:nvSpPr>
          <p:cNvPr id="241" name="Google Shape;241;p11"/>
          <p:cNvSpPr/>
          <p:nvPr/>
        </p:nvSpPr>
        <p:spPr>
          <a:xfrm>
            <a:off x="7971003" y="5842484"/>
            <a:ext cx="1665515" cy="7623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11"/>
          <p:cNvSpPr/>
          <p:nvPr/>
        </p:nvSpPr>
        <p:spPr>
          <a:xfrm>
            <a:off x="560971" y="5842484"/>
            <a:ext cx="1182927" cy="76238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11"/>
          <p:cNvSpPr txBox="1"/>
          <p:nvPr/>
        </p:nvSpPr>
        <p:spPr>
          <a:xfrm>
            <a:off x="7960867" y="3071648"/>
            <a:ext cx="19720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7F7F7F"/>
                </a:solidFill>
                <a:latin typeface="Arial"/>
                <a:ea typeface="Arial"/>
                <a:cs typeface="Arial"/>
                <a:sym typeface="Arial"/>
              </a:rPr>
              <a:t>(% of Minorities in</a:t>
            </a:r>
            <a:endParaRPr/>
          </a:p>
          <a:p>
            <a:pPr marL="0" marR="0" lvl="0" indent="0" algn="l" rtl="0">
              <a:lnSpc>
                <a:spcPct val="100000"/>
              </a:lnSpc>
              <a:spcBef>
                <a:spcPts val="0"/>
              </a:spcBef>
              <a:spcAft>
                <a:spcPts val="0"/>
              </a:spcAft>
              <a:buNone/>
            </a:pPr>
            <a:r>
              <a:rPr lang="en-GB" sz="1400" b="0" i="0" u="none" strike="noStrike" cap="none">
                <a:solidFill>
                  <a:srgbClr val="7F7F7F"/>
                </a:solidFill>
                <a:latin typeface="Arial"/>
                <a:ea typeface="Arial"/>
                <a:cs typeface="Arial"/>
                <a:sym typeface="Arial"/>
              </a:rPr>
              <a:t> the population)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p:nvPr/>
        </p:nvSpPr>
        <p:spPr>
          <a:xfrm>
            <a:off x="385009" y="5296966"/>
            <a:ext cx="14774779" cy="5547497"/>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2"/>
          <p:cNvSpPr/>
          <p:nvPr/>
        </p:nvSpPr>
        <p:spPr>
          <a:xfrm>
            <a:off x="385010" y="1100728"/>
            <a:ext cx="14774779" cy="3856283"/>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2"/>
          <p:cNvSpPr txBox="1"/>
          <p:nvPr/>
        </p:nvSpPr>
        <p:spPr>
          <a:xfrm>
            <a:off x="3731698" y="10986136"/>
            <a:ext cx="80814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3600" b="0" i="0" u="none" strike="noStrike" cap="none">
                <a:solidFill>
                  <a:schemeClr val="lt1"/>
                </a:solidFill>
                <a:latin typeface="Arial"/>
                <a:ea typeface="Arial"/>
                <a:cs typeface="Arial"/>
                <a:sym typeface="Arial"/>
              </a:rPr>
              <a:t>#oscarssowhite    #metoo    #timesup</a:t>
            </a:r>
            <a:endParaRPr sz="3600" b="0" i="0" u="none" strike="noStrike" cap="none">
              <a:solidFill>
                <a:schemeClr val="lt1"/>
              </a:solidFill>
              <a:latin typeface="Arial"/>
              <a:ea typeface="Arial"/>
              <a:cs typeface="Arial"/>
              <a:sym typeface="Arial"/>
            </a:endParaRPr>
          </a:p>
        </p:txBody>
      </p:sp>
      <p:sp>
        <p:nvSpPr>
          <p:cNvPr id="251" name="Google Shape;251;p12"/>
          <p:cNvSpPr txBox="1"/>
          <p:nvPr/>
        </p:nvSpPr>
        <p:spPr>
          <a:xfrm>
            <a:off x="1072595" y="228736"/>
            <a:ext cx="1306875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GB" sz="4000" b="1" i="0" u="none" strike="noStrike" cap="none">
                <a:solidFill>
                  <a:srgbClr val="913F53"/>
                </a:solidFill>
                <a:latin typeface="Arial"/>
                <a:ea typeface="Arial"/>
                <a:cs typeface="Arial"/>
                <a:sym typeface="Arial"/>
              </a:rPr>
              <a:t>Do you think proportional representation matters?</a:t>
            </a:r>
            <a:endParaRPr sz="4000" b="1" i="0" u="none" strike="noStrike" cap="none">
              <a:solidFill>
                <a:srgbClr val="913F53"/>
              </a:solidFill>
              <a:latin typeface="Arial"/>
              <a:ea typeface="Arial"/>
              <a:cs typeface="Arial"/>
              <a:sym typeface="Arial"/>
            </a:endParaRPr>
          </a:p>
        </p:txBody>
      </p:sp>
      <p:sp>
        <p:nvSpPr>
          <p:cNvPr id="252" name="Google Shape;252;p12"/>
          <p:cNvSpPr txBox="1"/>
          <p:nvPr/>
        </p:nvSpPr>
        <p:spPr>
          <a:xfrm>
            <a:off x="1072595" y="1285139"/>
            <a:ext cx="13493637" cy="34633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913F53"/>
                </a:solidFill>
                <a:latin typeface="Calibri"/>
                <a:ea typeface="Calibri"/>
                <a:cs typeface="Calibri"/>
                <a:sym typeface="Calibri"/>
              </a:rPr>
              <a:t>The UCLA Hollywood Diversity report, where this data comes from, concludes:</a:t>
            </a:r>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GB" sz="4800" b="1" i="1" u="none" strike="noStrike" cap="none">
                <a:solidFill>
                  <a:srgbClr val="FF0000"/>
                </a:solidFill>
                <a:latin typeface="Calibri"/>
                <a:ea typeface="Calibri"/>
                <a:cs typeface="Calibri"/>
                <a:sym typeface="Calibri"/>
              </a:rPr>
              <a:t>“women and people of color have been significantly underrepresented as leads in Hollywood films and television shows over the years”.</a:t>
            </a:r>
            <a:endParaRPr sz="4800" b="1" i="1"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913F53"/>
              </a:solidFill>
              <a:latin typeface="Calibri"/>
              <a:ea typeface="Calibri"/>
              <a:cs typeface="Calibri"/>
              <a:sym typeface="Calibri"/>
            </a:endParaRPr>
          </a:p>
        </p:txBody>
      </p:sp>
      <p:sp>
        <p:nvSpPr>
          <p:cNvPr id="253" name="Google Shape;253;p12"/>
          <p:cNvSpPr/>
          <p:nvPr/>
        </p:nvSpPr>
        <p:spPr>
          <a:xfrm>
            <a:off x="581525" y="5565293"/>
            <a:ext cx="14578262" cy="48320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400" b="1" i="0" u="none" strike="noStrike" cap="none">
                <a:solidFill>
                  <a:srgbClr val="913F53"/>
                </a:solidFill>
                <a:latin typeface="Calibri"/>
                <a:ea typeface="Calibri"/>
                <a:cs typeface="Calibri"/>
                <a:sym typeface="Calibri"/>
              </a:rPr>
              <a:t>Why do you think it matters if women and people of colour are underrepresented in lead roles in film and TV in the USA?</a:t>
            </a:r>
            <a:endParaRPr sz="2000" b="1" i="0" u="none" strike="noStrike" cap="none">
              <a:solidFill>
                <a:srgbClr val="913F53"/>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i="0" u="none" strike="noStrike" cap="none">
              <a:solidFill>
                <a:srgbClr val="913F53"/>
              </a:solidFill>
              <a:latin typeface="Calibri"/>
              <a:ea typeface="Calibri"/>
              <a:cs typeface="Calibri"/>
              <a:sym typeface="Calibri"/>
            </a:endParaRPr>
          </a:p>
          <a:p>
            <a:pPr marL="628650" marR="0" lvl="0" indent="-571500" algn="l" rtl="0">
              <a:lnSpc>
                <a:spcPct val="100000"/>
              </a:lnSpc>
              <a:spcBef>
                <a:spcPts val="0"/>
              </a:spcBef>
              <a:spcAft>
                <a:spcPts val="0"/>
              </a:spcAft>
              <a:buClr>
                <a:schemeClr val="dk1"/>
              </a:buClr>
              <a:buSzPts val="2700"/>
              <a:buFont typeface="Arial"/>
              <a:buChar char="•"/>
            </a:pPr>
            <a:r>
              <a:rPr lang="en-GB" sz="4000" b="1" i="0" u="none" strike="noStrike" cap="none">
                <a:solidFill>
                  <a:srgbClr val="FF0000"/>
                </a:solidFill>
                <a:latin typeface="Calibri"/>
                <a:ea typeface="Calibri"/>
                <a:cs typeface="Calibri"/>
                <a:sym typeface="Calibri"/>
              </a:rPr>
              <a:t>Diverse audiences don’t see stories that reflect themselves on the screen.  The stories of those in power (white males) are reaffirmed and repeated. </a:t>
            </a:r>
            <a:endParaRPr/>
          </a:p>
          <a:p>
            <a:pPr marL="628650" marR="0" lvl="0" indent="-571500" algn="l" rtl="0">
              <a:lnSpc>
                <a:spcPct val="100000"/>
              </a:lnSpc>
              <a:spcBef>
                <a:spcPts val="0"/>
              </a:spcBef>
              <a:spcAft>
                <a:spcPts val="0"/>
              </a:spcAft>
              <a:buClr>
                <a:srgbClr val="000000"/>
              </a:buClr>
              <a:buSzPts val="2700"/>
              <a:buFont typeface="Arial"/>
              <a:buChar char="•"/>
            </a:pPr>
            <a:r>
              <a:rPr lang="en-GB" sz="4000" b="1" i="0" u="none" strike="noStrike" cap="none">
                <a:solidFill>
                  <a:srgbClr val="FF0000"/>
                </a:solidFill>
                <a:latin typeface="Calibri"/>
                <a:ea typeface="Calibri"/>
                <a:cs typeface="Calibri"/>
                <a:sym typeface="Calibri"/>
              </a:rPr>
              <a:t>The fact that women and people of colour are underrepresented in producer and director roles makes this worse.</a:t>
            </a:r>
            <a:endParaRPr/>
          </a:p>
        </p:txBody>
      </p:sp>
      <p:sp>
        <p:nvSpPr>
          <p:cNvPr id="254" name="Google Shape;254;p12"/>
          <p:cNvSpPr/>
          <p:nvPr/>
        </p:nvSpPr>
        <p:spPr>
          <a:xfrm>
            <a:off x="717983" y="7032070"/>
            <a:ext cx="14305345" cy="3365315"/>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54"/>
                                        </p:tgtEl>
                                      </p:cBhvr>
                                    </p:animEffect>
                                    <p:set>
                                      <p:cBhvr>
                                        <p:cTn id="7" dur="1" fill="hold">
                                          <p:stCondLst>
                                            <p:cond delay="2000"/>
                                          </p:stCondLst>
                                        </p:cTn>
                                        <p:tgtEl>
                                          <p:spTgt spid="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3"/>
          <p:cNvSpPr txBox="1"/>
          <p:nvPr/>
        </p:nvSpPr>
        <p:spPr>
          <a:xfrm>
            <a:off x="1855225" y="1156800"/>
            <a:ext cx="12216599"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800" b="1" i="0" u="none" strike="noStrike" cap="none">
                <a:solidFill>
                  <a:srgbClr val="913F53"/>
                </a:solidFill>
                <a:latin typeface="Arial"/>
                <a:ea typeface="Arial"/>
                <a:cs typeface="Arial"/>
                <a:sym typeface="Arial"/>
              </a:rPr>
              <a:t>Proportional representation in politics (UK)</a:t>
            </a:r>
            <a:endParaRPr sz="4800" b="1" i="0" u="none" strike="noStrike" cap="none">
              <a:solidFill>
                <a:srgbClr val="913F53"/>
              </a:solidFill>
              <a:latin typeface="Arial"/>
              <a:ea typeface="Arial"/>
              <a:cs typeface="Arial"/>
              <a:sym typeface="Arial"/>
            </a:endParaRPr>
          </a:p>
        </p:txBody>
      </p:sp>
      <p:pic>
        <p:nvPicPr>
          <p:cNvPr id="260" name="Google Shape;260;p13"/>
          <p:cNvPicPr preferRelativeResize="0"/>
          <p:nvPr/>
        </p:nvPicPr>
        <p:blipFill rotWithShape="1">
          <a:blip r:embed="rId3">
            <a:alphaModFix/>
          </a:blip>
          <a:srcRect l="24277" t="19858" r="25308" b="19981"/>
          <a:stretch/>
        </p:blipFill>
        <p:spPr>
          <a:xfrm>
            <a:off x="2725777" y="3160295"/>
            <a:ext cx="10475495" cy="7031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70864151c5_0_0"/>
          <p:cNvPicPr preferRelativeResize="0"/>
          <p:nvPr/>
        </p:nvPicPr>
        <p:blipFill rotWithShape="1">
          <a:blip r:embed="rId3">
            <a:alphaModFix/>
          </a:blip>
          <a:srcRect l="60399" t="-1714" b="90196"/>
          <a:stretch/>
        </p:blipFill>
        <p:spPr>
          <a:xfrm>
            <a:off x="8804674" y="-428625"/>
            <a:ext cx="6378739" cy="2624582"/>
          </a:xfrm>
          <a:prstGeom prst="rect">
            <a:avLst/>
          </a:prstGeom>
          <a:noFill/>
          <a:ln>
            <a:noFill/>
          </a:ln>
        </p:spPr>
      </p:pic>
      <p:pic>
        <p:nvPicPr>
          <p:cNvPr id="91" name="Google Shape;91;g70864151c5_0_0"/>
          <p:cNvPicPr preferRelativeResize="0"/>
          <p:nvPr/>
        </p:nvPicPr>
        <p:blipFill rotWithShape="1">
          <a:blip r:embed="rId4">
            <a:alphaModFix/>
          </a:blip>
          <a:srcRect t="58823" b="2450"/>
          <a:stretch/>
        </p:blipFill>
        <p:spPr>
          <a:xfrm>
            <a:off x="260129" y="2571750"/>
            <a:ext cx="15024541" cy="8229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p:nvPr/>
        </p:nvSpPr>
        <p:spPr>
          <a:xfrm>
            <a:off x="821675" y="718325"/>
            <a:ext cx="14280900" cy="105216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6" name="Google Shape;266;p14"/>
          <p:cNvPicPr preferRelativeResize="0"/>
          <p:nvPr/>
        </p:nvPicPr>
        <p:blipFill rotWithShape="1">
          <a:blip r:embed="rId3">
            <a:alphaModFix/>
          </a:blip>
          <a:srcRect/>
          <a:stretch/>
        </p:blipFill>
        <p:spPr>
          <a:xfrm>
            <a:off x="3493262" y="4040526"/>
            <a:ext cx="9245975" cy="6729600"/>
          </a:xfrm>
          <a:prstGeom prst="rect">
            <a:avLst/>
          </a:prstGeom>
          <a:solidFill>
            <a:srgbClr val="000000">
              <a:alpha val="0"/>
            </a:srgbClr>
          </a:solidFill>
          <a:ln>
            <a:noFill/>
          </a:ln>
        </p:spPr>
      </p:pic>
      <p:sp>
        <p:nvSpPr>
          <p:cNvPr id="267" name="Google Shape;267;p14"/>
          <p:cNvSpPr txBox="1"/>
          <p:nvPr/>
        </p:nvSpPr>
        <p:spPr>
          <a:xfrm>
            <a:off x="1636549" y="948285"/>
            <a:ext cx="129594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1)  What was the percentage change in female MPs between  </a:t>
            </a:r>
            <a:endParaRPr/>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     2015 and 2017?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a:p>
            <a:pPr marL="742950" marR="0" lvl="0" indent="-742950" algn="l" rtl="0">
              <a:lnSpc>
                <a:spcPct val="100000"/>
              </a:lnSpc>
              <a:spcBef>
                <a:spcPts val="0"/>
              </a:spcBef>
              <a:spcAft>
                <a:spcPts val="0"/>
              </a:spcAft>
              <a:buClr>
                <a:srgbClr val="000000"/>
              </a:buClr>
              <a:buSzPts val="3600"/>
              <a:buFont typeface="Arial"/>
              <a:buAutoNum type="arabicParenR" startAt="2"/>
            </a:pPr>
            <a:r>
              <a:rPr lang="en-GB" sz="3600" b="0" i="0" u="none" strike="noStrike" cap="none">
                <a:solidFill>
                  <a:srgbClr val="000000"/>
                </a:solidFill>
                <a:latin typeface="Arial"/>
                <a:ea typeface="Arial"/>
                <a:cs typeface="Arial"/>
                <a:sym typeface="Arial"/>
              </a:rPr>
              <a:t>After the 2017 election, how many female MPs would the UK need to hit the UN target of 50%?  </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p:nvPr/>
        </p:nvSpPr>
        <p:spPr>
          <a:xfrm>
            <a:off x="821675" y="718325"/>
            <a:ext cx="14280900" cy="105216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45"/>
          <p:cNvPicPr preferRelativeResize="0"/>
          <p:nvPr/>
        </p:nvPicPr>
        <p:blipFill rotWithShape="1">
          <a:blip r:embed="rId3">
            <a:alphaModFix/>
          </a:blip>
          <a:srcRect/>
          <a:stretch/>
        </p:blipFill>
        <p:spPr>
          <a:xfrm>
            <a:off x="3493262" y="4040526"/>
            <a:ext cx="9245975" cy="6729600"/>
          </a:xfrm>
          <a:prstGeom prst="rect">
            <a:avLst/>
          </a:prstGeom>
          <a:solidFill>
            <a:srgbClr val="000000">
              <a:alpha val="0"/>
            </a:srgbClr>
          </a:solidFill>
          <a:ln>
            <a:noFill/>
          </a:ln>
        </p:spPr>
      </p:pic>
      <p:sp>
        <p:nvSpPr>
          <p:cNvPr id="274" name="Google Shape;274;p45"/>
          <p:cNvSpPr txBox="1"/>
          <p:nvPr/>
        </p:nvSpPr>
        <p:spPr>
          <a:xfrm>
            <a:off x="1636549" y="948285"/>
            <a:ext cx="12959400" cy="3170058"/>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0"/>
              </a:spcBef>
              <a:spcAft>
                <a:spcPts val="0"/>
              </a:spcAft>
              <a:buClr>
                <a:srgbClr val="000000"/>
              </a:buClr>
              <a:buSzPts val="3600"/>
              <a:buFont typeface="Arial"/>
              <a:buAutoNum type="arabicParenR"/>
            </a:pPr>
            <a:r>
              <a:rPr lang="en-GB" sz="3600" b="0" i="0" u="none" strike="noStrike" cap="none">
                <a:solidFill>
                  <a:srgbClr val="000000"/>
                </a:solidFill>
                <a:latin typeface="Arial"/>
                <a:ea typeface="Arial"/>
                <a:cs typeface="Arial"/>
                <a:sym typeface="Arial"/>
              </a:rPr>
              <a:t>What is the percentage change in female MPs between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2015 and 2017? 					</a:t>
            </a:r>
            <a:r>
              <a:rPr lang="en-GB" sz="3600" b="0" i="0" u="none" strike="noStrike" cap="none">
                <a:solidFill>
                  <a:srgbClr val="00B050"/>
                </a:solidFill>
                <a:latin typeface="Arial"/>
                <a:ea typeface="Arial"/>
                <a:cs typeface="Arial"/>
                <a:sym typeface="Arial"/>
              </a:rPr>
              <a:t>8.9%</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2)  After the 2017 election, how many female MPs was the UK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off the UN target of 50%?  			</a:t>
            </a:r>
            <a:r>
              <a:rPr lang="en-GB" sz="3600" b="0" i="0" u="none" strike="noStrike" cap="none">
                <a:solidFill>
                  <a:srgbClr val="00B050"/>
                </a:solidFill>
                <a:latin typeface="Arial"/>
                <a:ea typeface="Arial"/>
                <a:cs typeface="Arial"/>
                <a:sym typeface="Arial"/>
              </a:rPr>
              <a:t>325 – 208 = 117</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p:nvPr/>
        </p:nvSpPr>
        <p:spPr>
          <a:xfrm>
            <a:off x="969825" y="408238"/>
            <a:ext cx="13972800" cy="11040812"/>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5"/>
          <p:cNvSpPr txBox="1"/>
          <p:nvPr/>
        </p:nvSpPr>
        <p:spPr>
          <a:xfrm>
            <a:off x="1491916" y="9266109"/>
            <a:ext cx="13083059"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Arial"/>
                <a:ea typeface="Arial"/>
                <a:cs typeface="Arial"/>
                <a:sym typeface="Arial"/>
              </a:rPr>
              <a:t>3) Where does the UK fit on this graph according to the 2017 election results? </a:t>
            </a:r>
            <a:endParaRPr sz="1400" b="0" i="0" u="none" strike="noStrike" cap="none">
              <a:solidFill>
                <a:srgbClr val="000000"/>
              </a:solidFill>
              <a:latin typeface="Arial"/>
              <a:ea typeface="Arial"/>
              <a:cs typeface="Arial"/>
              <a:sym typeface="Arial"/>
            </a:endParaRPr>
          </a:p>
        </p:txBody>
      </p:sp>
      <p:pic>
        <p:nvPicPr>
          <p:cNvPr id="281" name="Google Shape;281;p15" descr="https://lh6.googleusercontent.com/D4g2GMM2F3mz98i5yKa5wuCTUOcScQdaCpZNiTS--7ybOfBz0tMxbh2JRk0I8vJjrS32BAUpXkMEkszl70480zRyx9ANFF_AIDB_CCMEGe-PfDA8Weyd0RVVSe8hMm_S"/>
          <p:cNvPicPr preferRelativeResize="0"/>
          <p:nvPr/>
        </p:nvPicPr>
        <p:blipFill rotWithShape="1">
          <a:blip r:embed="rId3">
            <a:alphaModFix/>
          </a:blip>
          <a:srcRect l="1139" t="1489" r="2216" b="2936"/>
          <a:stretch/>
        </p:blipFill>
        <p:spPr>
          <a:xfrm>
            <a:off x="2171700" y="519022"/>
            <a:ext cx="11744498" cy="82517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p:nvPr/>
        </p:nvSpPr>
        <p:spPr>
          <a:xfrm>
            <a:off x="969825" y="408238"/>
            <a:ext cx="13972800" cy="11040812"/>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46"/>
          <p:cNvSpPr txBox="1"/>
          <p:nvPr/>
        </p:nvSpPr>
        <p:spPr>
          <a:xfrm>
            <a:off x="1414695" y="8525502"/>
            <a:ext cx="13083059"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Arial"/>
                <a:ea typeface="Arial"/>
                <a:cs typeface="Arial"/>
                <a:sym typeface="Arial"/>
              </a:rPr>
              <a:t>3) Where does the UK fit on this graph according to the 2017 election results?  </a:t>
            </a:r>
            <a:endParaRPr/>
          </a:p>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FF0000"/>
                </a:solidFill>
                <a:latin typeface="Arial"/>
                <a:ea typeface="Arial"/>
                <a:cs typeface="Arial"/>
                <a:sym typeface="Arial"/>
              </a:rPr>
              <a:t>Below Andorra but above the global average.</a:t>
            </a:r>
            <a:r>
              <a:rPr lang="en-GB" sz="4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4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46" descr="https://lh6.googleusercontent.com/D4g2GMM2F3mz98i5yKa5wuCTUOcScQdaCpZNiTS--7ybOfBz0tMxbh2JRk0I8vJjrS32BAUpXkMEkszl70480zRyx9ANFF_AIDB_CCMEGe-PfDA8Weyd0RVVSe8hMm_S"/>
          <p:cNvPicPr preferRelativeResize="0"/>
          <p:nvPr/>
        </p:nvPicPr>
        <p:blipFill rotWithShape="1">
          <a:blip r:embed="rId3">
            <a:alphaModFix/>
          </a:blip>
          <a:srcRect l="1139" t="1489" r="2216" b="2936"/>
          <a:stretch/>
        </p:blipFill>
        <p:spPr>
          <a:xfrm>
            <a:off x="2630180" y="713039"/>
            <a:ext cx="10806529" cy="75927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p:nvPr/>
        </p:nvSpPr>
        <p:spPr>
          <a:xfrm>
            <a:off x="605403" y="494910"/>
            <a:ext cx="14356200" cy="10767000"/>
          </a:xfrm>
          <a:prstGeom prst="roundRect">
            <a:avLst>
              <a:gd name="adj" fmla="val 10646"/>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94" name="Google Shape;294;p47"/>
          <p:cNvPicPr preferRelativeResize="0"/>
          <p:nvPr/>
        </p:nvPicPr>
        <p:blipFill rotWithShape="1">
          <a:blip r:embed="rId3">
            <a:alphaModFix/>
          </a:blip>
          <a:srcRect/>
          <a:stretch/>
        </p:blipFill>
        <p:spPr>
          <a:xfrm>
            <a:off x="3003279" y="4280485"/>
            <a:ext cx="10745451" cy="6692150"/>
          </a:xfrm>
          <a:prstGeom prst="rect">
            <a:avLst/>
          </a:prstGeom>
          <a:solidFill>
            <a:srgbClr val="000000">
              <a:alpha val="0"/>
            </a:srgbClr>
          </a:solidFill>
          <a:ln>
            <a:noFill/>
          </a:ln>
        </p:spPr>
      </p:pic>
      <p:sp>
        <p:nvSpPr>
          <p:cNvPr id="295" name="Google Shape;295;p47"/>
          <p:cNvSpPr txBox="1"/>
          <p:nvPr/>
        </p:nvSpPr>
        <p:spPr>
          <a:xfrm>
            <a:off x="933715" y="922234"/>
            <a:ext cx="13803300" cy="18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GB" sz="3200" b="1" i="0" u="none" strike="noStrike" cap="none">
                <a:solidFill>
                  <a:schemeClr val="dk1"/>
                </a:solidFill>
                <a:latin typeface="Arial"/>
                <a:ea typeface="Arial"/>
                <a:cs typeface="Arial"/>
                <a:sym typeface="Arial"/>
              </a:rPr>
              <a:t>4) What percentage of MPs were of an ethnic minority as of the 2017 election? </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r>
              <a:rPr lang="en-GB" sz="3200" b="1" i="0" u="none" strike="noStrike" cap="none">
                <a:solidFill>
                  <a:schemeClr val="dk1"/>
                </a:solidFill>
                <a:latin typeface="Arial"/>
                <a:ea typeface="Arial"/>
                <a:cs typeface="Arial"/>
                <a:sym typeface="Arial"/>
              </a:rPr>
              <a:t>5) Approximately 13% of the British population belong to an ethnic minority. How many more MPs would have had to be elected in the following election in order for Parliament to be proportionally representative of this?  </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p:nvPr/>
        </p:nvSpPr>
        <p:spPr>
          <a:xfrm>
            <a:off x="585530" y="455154"/>
            <a:ext cx="14356200" cy="10767000"/>
          </a:xfrm>
          <a:prstGeom prst="roundRect">
            <a:avLst>
              <a:gd name="adj" fmla="val 10646"/>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01" name="Google Shape;301;p16"/>
          <p:cNvPicPr preferRelativeResize="0"/>
          <p:nvPr/>
        </p:nvPicPr>
        <p:blipFill rotWithShape="1">
          <a:blip r:embed="rId3">
            <a:alphaModFix/>
          </a:blip>
          <a:srcRect/>
          <a:stretch/>
        </p:blipFill>
        <p:spPr>
          <a:xfrm>
            <a:off x="2983406" y="4240729"/>
            <a:ext cx="10745451" cy="6692150"/>
          </a:xfrm>
          <a:prstGeom prst="rect">
            <a:avLst/>
          </a:prstGeom>
          <a:solidFill>
            <a:srgbClr val="000000">
              <a:alpha val="0"/>
            </a:srgbClr>
          </a:solidFill>
          <a:ln>
            <a:noFill/>
          </a:ln>
        </p:spPr>
      </p:pic>
      <p:sp>
        <p:nvSpPr>
          <p:cNvPr id="302" name="Google Shape;302;p16"/>
          <p:cNvSpPr txBox="1"/>
          <p:nvPr/>
        </p:nvSpPr>
        <p:spPr>
          <a:xfrm>
            <a:off x="913842" y="882478"/>
            <a:ext cx="13803300" cy="186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3200" b="1" i="0" u="none" strike="noStrike" cap="none">
                <a:solidFill>
                  <a:schemeClr val="dk1"/>
                </a:solidFill>
                <a:latin typeface="Arial"/>
                <a:ea typeface="Arial"/>
                <a:cs typeface="Arial"/>
                <a:sym typeface="Arial"/>
              </a:rPr>
              <a:t>4) What percentage of MPs were of an ethnic minority as of the 2017 election? 			</a:t>
            </a:r>
            <a:r>
              <a:rPr lang="en-GB" sz="3200" b="0" i="0" u="none" strike="noStrike" cap="none">
                <a:solidFill>
                  <a:srgbClr val="00B050"/>
                </a:solidFill>
                <a:latin typeface="Arial"/>
                <a:ea typeface="Arial"/>
                <a:cs typeface="Arial"/>
                <a:sym typeface="Arial"/>
              </a:rPr>
              <a:t>52/650 x 100 = 8%</a:t>
            </a:r>
            <a:r>
              <a:rPr lang="en-GB" sz="3200" b="1"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3200" b="1" i="0" u="none" strike="noStrike" cap="none">
                <a:solidFill>
                  <a:schemeClr val="dk1"/>
                </a:solidFill>
                <a:latin typeface="Arial"/>
                <a:ea typeface="Arial"/>
                <a:cs typeface="Arial"/>
                <a:sym typeface="Arial"/>
              </a:rPr>
              <a:t>5) Approximately 13% of the British population belong to an ethnic minority. How many more MPs would have had to be elected in the following election in order for Parliament to be proportionally representative of this?  </a:t>
            </a:r>
            <a:r>
              <a:rPr lang="en-GB" sz="3200" b="0" i="0" u="none" strike="noStrike" cap="none">
                <a:solidFill>
                  <a:srgbClr val="00B050"/>
                </a:solidFill>
                <a:latin typeface="Arial"/>
                <a:ea typeface="Arial"/>
                <a:cs typeface="Arial"/>
                <a:sym typeface="Arial"/>
              </a:rPr>
              <a:t>0.13 x 650 = 84.5         84.5 – 52 = 32.5 or 33</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7"/>
          <p:cNvSpPr/>
          <p:nvPr/>
        </p:nvSpPr>
        <p:spPr>
          <a:xfrm>
            <a:off x="403414" y="2534653"/>
            <a:ext cx="14804501" cy="8213558"/>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7"/>
          <p:cNvSpPr txBox="1"/>
          <p:nvPr/>
        </p:nvSpPr>
        <p:spPr>
          <a:xfrm>
            <a:off x="882610" y="5899442"/>
            <a:ext cx="14325305" cy="166241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Do you agree? </a:t>
            </a:r>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Members of Parliament are elected specifically to represent the views of their constituents in government. Many ask how they can do this if they do not understand the wishes, problems or needs of a diverse population.</a:t>
            </a:r>
            <a:endParaRPr sz="4400" b="0" i="0" u="none" strike="noStrike" cap="none">
              <a:solidFill>
                <a:srgbClr val="000000"/>
              </a:solidFill>
              <a:latin typeface="Calibri"/>
              <a:ea typeface="Calibri"/>
              <a:cs typeface="Calibri"/>
              <a:sym typeface="Calibri"/>
            </a:endParaRPr>
          </a:p>
        </p:txBody>
      </p:sp>
      <p:sp>
        <p:nvSpPr>
          <p:cNvPr id="309" name="Google Shape;309;p17"/>
          <p:cNvSpPr/>
          <p:nvPr/>
        </p:nvSpPr>
        <p:spPr>
          <a:xfrm>
            <a:off x="906453" y="3022829"/>
            <a:ext cx="13731892" cy="24006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5000" b="1" i="1" u="none" strike="noStrike" cap="none">
                <a:solidFill>
                  <a:srgbClr val="FF0000"/>
                </a:solidFill>
                <a:latin typeface="Arial"/>
                <a:ea typeface="Arial"/>
                <a:cs typeface="Arial"/>
                <a:sym typeface="Arial"/>
              </a:rPr>
              <a:t> "It's got to be good for politics that gradually Parliament is getting closer to looking a bit more like the electorate that it serves.”         </a:t>
            </a:r>
            <a:r>
              <a:rPr lang="en-GB" sz="2000" b="1" i="1" u="none" strike="noStrike" cap="none">
                <a:solidFill>
                  <a:srgbClr val="FF0000"/>
                </a:solidFill>
                <a:latin typeface="Arial"/>
                <a:ea typeface="Arial"/>
                <a:cs typeface="Arial"/>
                <a:sym typeface="Arial"/>
              </a:rPr>
              <a:t>Steve Ballinger, British Future</a:t>
            </a:r>
            <a:endParaRPr sz="2000" b="1" i="1" u="none" strike="noStrike" cap="none">
              <a:solidFill>
                <a:srgbClr val="FF0000"/>
              </a:solidFill>
              <a:latin typeface="Arial"/>
              <a:ea typeface="Arial"/>
              <a:cs typeface="Arial"/>
              <a:sym typeface="Arial"/>
            </a:endParaRPr>
          </a:p>
        </p:txBody>
      </p:sp>
      <p:sp>
        <p:nvSpPr>
          <p:cNvPr id="310" name="Google Shape;310;p17"/>
          <p:cNvSpPr txBox="1"/>
          <p:nvPr/>
        </p:nvSpPr>
        <p:spPr>
          <a:xfrm>
            <a:off x="764361" y="551884"/>
            <a:ext cx="14587934"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800" b="1" i="0" u="none" strike="noStrike" cap="none">
                <a:solidFill>
                  <a:srgbClr val="913F53"/>
                </a:solidFill>
                <a:latin typeface="Arial"/>
                <a:ea typeface="Arial"/>
                <a:cs typeface="Arial"/>
                <a:sym typeface="Arial"/>
              </a:rPr>
              <a:t>Does proportional representation matter </a:t>
            </a:r>
            <a:endParaRPr/>
          </a:p>
          <a:p>
            <a:pPr marL="0" marR="0" lvl="0" indent="0" algn="ctr" rtl="0">
              <a:lnSpc>
                <a:spcPct val="100000"/>
              </a:lnSpc>
              <a:spcBef>
                <a:spcPts val="0"/>
              </a:spcBef>
              <a:spcAft>
                <a:spcPts val="0"/>
              </a:spcAft>
              <a:buClr>
                <a:srgbClr val="000000"/>
              </a:buClr>
              <a:buSzPts val="4400"/>
              <a:buFont typeface="Arial"/>
              <a:buNone/>
            </a:pPr>
            <a:r>
              <a:rPr lang="en-GB" sz="4800" b="1" i="0" u="none" strike="noStrike" cap="none">
                <a:solidFill>
                  <a:srgbClr val="913F53"/>
                </a:solidFill>
                <a:latin typeface="Arial"/>
                <a:ea typeface="Arial"/>
                <a:cs typeface="Arial"/>
                <a:sym typeface="Arial"/>
              </a:rPr>
              <a:t>in UK politics?</a:t>
            </a:r>
            <a:endParaRPr sz="4800" b="1" i="0" u="none" strike="noStrike" cap="none">
              <a:solidFill>
                <a:srgbClr val="913F53"/>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6" name="Google Shape;316;p48">
            <a:hlinkClick r:id="rId3"/>
          </p:cNvPr>
          <p:cNvPicPr preferRelativeResize="0"/>
          <p:nvPr/>
        </p:nvPicPr>
        <p:blipFill rotWithShape="1">
          <a:blip r:embed="rId4">
            <a:alphaModFix/>
          </a:blip>
          <a:srcRect l="15480" t="15615" r="39009" b="22590"/>
          <a:stretch/>
        </p:blipFill>
        <p:spPr>
          <a:xfrm>
            <a:off x="7882127" y="1419502"/>
            <a:ext cx="6342409" cy="4872245"/>
          </a:xfrm>
          <a:prstGeom prst="rect">
            <a:avLst/>
          </a:prstGeom>
          <a:noFill/>
          <a:ln>
            <a:noFill/>
          </a:ln>
          <a:effectLst>
            <a:reflection stA="30000" endPos="30000" dist="5000" dir="5400000" sy="-100000" algn="bl" rotWithShape="0"/>
          </a:effectLst>
        </p:spPr>
      </p:pic>
      <p:sp>
        <p:nvSpPr>
          <p:cNvPr id="317" name="Google Shape;317;p48"/>
          <p:cNvSpPr/>
          <p:nvPr/>
        </p:nvSpPr>
        <p:spPr>
          <a:xfrm>
            <a:off x="320984" y="8890158"/>
            <a:ext cx="15223816" cy="22159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600" b="1" i="0" u="none" strike="noStrike" cap="none">
                <a:solidFill>
                  <a:schemeClr val="lt1"/>
                </a:solidFill>
                <a:latin typeface="Calibri"/>
                <a:ea typeface="Calibri"/>
                <a:cs typeface="Calibri"/>
                <a:sym typeface="Calibri"/>
              </a:rPr>
              <a:t>Extension: Have a look at the 2019 Election results – redo some of the questions for these results.  How much progress was made from the 2017 election?  </a:t>
            </a:r>
            <a:endParaRPr/>
          </a:p>
        </p:txBody>
      </p:sp>
      <p:grpSp>
        <p:nvGrpSpPr>
          <p:cNvPr id="5" name="Group 4">
            <a:extLst>
              <a:ext uri="{FF2B5EF4-FFF2-40B4-BE49-F238E27FC236}">
                <a16:creationId xmlns:a16="http://schemas.microsoft.com/office/drawing/2014/main" id="{35A8790D-69E0-48C3-8FD1-8219E49FF01F}"/>
              </a:ext>
            </a:extLst>
          </p:cNvPr>
          <p:cNvGrpSpPr/>
          <p:nvPr/>
        </p:nvGrpSpPr>
        <p:grpSpPr>
          <a:xfrm>
            <a:off x="859536" y="1419502"/>
            <a:ext cx="6345936" cy="5073412"/>
            <a:chOff x="7095744" y="1419503"/>
            <a:chExt cx="6345936" cy="5073412"/>
          </a:xfrm>
        </p:grpSpPr>
        <p:sp>
          <p:nvSpPr>
            <p:cNvPr id="6" name="Rectangle 5">
              <a:extLst>
                <a:ext uri="{FF2B5EF4-FFF2-40B4-BE49-F238E27FC236}">
                  <a16:creationId xmlns:a16="http://schemas.microsoft.com/office/drawing/2014/main" id="{763AECF4-BA73-4317-9277-F33017C2C9D5}"/>
                </a:ext>
              </a:extLst>
            </p:cNvPr>
            <p:cNvSpPr/>
            <p:nvPr/>
          </p:nvSpPr>
          <p:spPr>
            <a:xfrm>
              <a:off x="12527280" y="3621025"/>
              <a:ext cx="914400" cy="287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oogle Shape;315;p48">
              <a:hlinkClick r:id="rId5"/>
              <a:extLst>
                <a:ext uri="{FF2B5EF4-FFF2-40B4-BE49-F238E27FC236}">
                  <a16:creationId xmlns:a16="http://schemas.microsoft.com/office/drawing/2014/main" id="{4342D1A4-C5A0-484C-94D8-AEB42A937A6B}"/>
                </a:ext>
              </a:extLst>
            </p:cNvPr>
            <p:cNvPicPr preferRelativeResize="0"/>
            <p:nvPr/>
          </p:nvPicPr>
          <p:blipFill rotWithShape="1">
            <a:blip r:embed="rId6">
              <a:alphaModFix/>
            </a:blip>
            <a:srcRect l="31329" t="60276" r="39008" b="4606"/>
            <a:stretch/>
          </p:blipFill>
          <p:spPr>
            <a:xfrm>
              <a:off x="7991856" y="3621024"/>
              <a:ext cx="4956048" cy="2871891"/>
            </a:xfrm>
            <a:prstGeom prst="rect">
              <a:avLst/>
            </a:prstGeom>
            <a:noFill/>
            <a:ln>
              <a:noFill/>
            </a:ln>
            <a:effectLst>
              <a:reflection stA="30000" endPos="30000" dist="5000" dir="5400000" sy="-100000" algn="bl" rotWithShape="0"/>
            </a:effectLst>
          </p:spPr>
        </p:pic>
        <p:pic>
          <p:nvPicPr>
            <p:cNvPr id="8" name="Google Shape;315;p48">
              <a:hlinkClick r:id="rId5"/>
              <a:extLst>
                <a:ext uri="{FF2B5EF4-FFF2-40B4-BE49-F238E27FC236}">
                  <a16:creationId xmlns:a16="http://schemas.microsoft.com/office/drawing/2014/main" id="{DDC19A13-881D-45E9-BBDE-80D97353EE5A}"/>
                </a:ext>
              </a:extLst>
            </p:cNvPr>
            <p:cNvPicPr preferRelativeResize="0"/>
            <p:nvPr/>
          </p:nvPicPr>
          <p:blipFill rotWithShape="1">
            <a:blip r:embed="rId6">
              <a:alphaModFix/>
            </a:blip>
            <a:srcRect l="15067" t="33887" r="39008" b="38321"/>
            <a:stretch/>
          </p:blipFill>
          <p:spPr>
            <a:xfrm>
              <a:off x="7095744" y="1419503"/>
              <a:ext cx="6342408" cy="2201522"/>
            </a:xfrm>
            <a:prstGeom prst="rect">
              <a:avLst/>
            </a:prstGeom>
            <a:noFill/>
            <a:ln>
              <a:noFill/>
            </a:ln>
            <a:effectLst>
              <a:reflection stA="30000" endPos="30000" dist="5000" dir="5400000" sy="-100000" algn="bl" rotWithShape="0"/>
            </a:effectLst>
          </p:spPr>
        </p:pic>
        <p:sp>
          <p:nvSpPr>
            <p:cNvPr id="9" name="Rectangle 8">
              <a:extLst>
                <a:ext uri="{FF2B5EF4-FFF2-40B4-BE49-F238E27FC236}">
                  <a16:creationId xmlns:a16="http://schemas.microsoft.com/office/drawing/2014/main" id="{09E1F84E-2604-4DD3-AD01-D323D20668BB}"/>
                </a:ext>
              </a:extLst>
            </p:cNvPr>
            <p:cNvSpPr/>
            <p:nvPr/>
          </p:nvSpPr>
          <p:spPr>
            <a:xfrm>
              <a:off x="7095744" y="3621025"/>
              <a:ext cx="929160" cy="287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8"/>
          <p:cNvSpPr txBox="1"/>
          <p:nvPr/>
        </p:nvSpPr>
        <p:spPr>
          <a:xfrm>
            <a:off x="1235100" y="830425"/>
            <a:ext cx="13064100" cy="15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5000" b="1" i="0" u="none" strike="noStrike" cap="none">
                <a:solidFill>
                  <a:srgbClr val="913F53"/>
                </a:solidFill>
                <a:latin typeface="Arial"/>
                <a:ea typeface="Arial"/>
                <a:cs typeface="Arial"/>
                <a:sym typeface="Arial"/>
              </a:rPr>
              <a:t>Proportional representation in schools (UK)</a:t>
            </a:r>
            <a:endParaRPr sz="5000" b="1" i="0" u="none" strike="noStrike" cap="none">
              <a:solidFill>
                <a:srgbClr val="913F53"/>
              </a:solidFill>
              <a:latin typeface="Arial"/>
              <a:ea typeface="Arial"/>
              <a:cs typeface="Arial"/>
              <a:sym typeface="Arial"/>
            </a:endParaRPr>
          </a:p>
        </p:txBody>
      </p:sp>
      <p:pic>
        <p:nvPicPr>
          <p:cNvPr id="323" name="Google Shape;323;p18" descr="Teacher, Property, Plant, And Teaching, Teaching"/>
          <p:cNvPicPr preferRelativeResize="0"/>
          <p:nvPr/>
        </p:nvPicPr>
        <p:blipFill rotWithShape="1">
          <a:blip r:embed="rId3">
            <a:alphaModFix/>
          </a:blip>
          <a:srcRect/>
          <a:stretch/>
        </p:blipFill>
        <p:spPr>
          <a:xfrm>
            <a:off x="2842591" y="3333681"/>
            <a:ext cx="10095367" cy="674076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p:nvPr/>
        </p:nvSpPr>
        <p:spPr>
          <a:xfrm>
            <a:off x="614974" y="532370"/>
            <a:ext cx="14544814" cy="10713146"/>
          </a:xfrm>
          <a:prstGeom prst="roundRect">
            <a:avLst>
              <a:gd name="adj" fmla="val 1186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9"/>
          <p:cNvSpPr txBox="1"/>
          <p:nvPr/>
        </p:nvSpPr>
        <p:spPr>
          <a:xfrm flipH="1">
            <a:off x="998038" y="1050179"/>
            <a:ext cx="13778685" cy="97872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200" b="0" i="0" u="none" strike="noStrike" cap="none">
                <a:solidFill>
                  <a:srgbClr val="FF0000"/>
                </a:solidFill>
                <a:latin typeface="Arial"/>
                <a:ea typeface="Arial"/>
                <a:cs typeface="Arial"/>
                <a:sym typeface="Arial"/>
              </a:rPr>
              <a:t>In 1985, the government was concerned about how white the teaching profession was and commissioned a report:</a:t>
            </a:r>
            <a:endParaRPr/>
          </a:p>
          <a:p>
            <a:pPr marL="0" marR="0" lvl="0" indent="0" algn="l" rtl="0">
              <a:lnSpc>
                <a:spcPct val="100000"/>
              </a:lnSpc>
              <a:spcBef>
                <a:spcPts val="0"/>
              </a:spcBef>
              <a:spcAft>
                <a:spcPts val="0"/>
              </a:spcAft>
              <a:buNone/>
            </a:pPr>
            <a:endParaRPr sz="4200" b="0" i="1"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r>
              <a:rPr lang="en-GB" sz="4200" b="0" i="1" u="none" strike="noStrike" cap="none">
                <a:solidFill>
                  <a:schemeClr val="dk1"/>
                </a:solidFill>
                <a:latin typeface="Arial"/>
                <a:ea typeface="Arial"/>
                <a:cs typeface="Arial"/>
                <a:sym typeface="Arial"/>
              </a:rPr>
              <a:t>“We do not believe that a situation in which groups of children are taught exclusively by teachers of the same ethnic group is desirable from the point of view of the children, the minority community or society as a whole…</a:t>
            </a:r>
            <a:endParaRPr/>
          </a:p>
          <a:p>
            <a:pPr marL="0" marR="0" lvl="0" indent="0" algn="l" rtl="0">
              <a:lnSpc>
                <a:spcPct val="100000"/>
              </a:lnSpc>
              <a:spcBef>
                <a:spcPts val="0"/>
              </a:spcBef>
              <a:spcAft>
                <a:spcPts val="0"/>
              </a:spcAft>
              <a:buNone/>
            </a:pPr>
            <a:endParaRPr sz="4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4200" b="0" i="1" u="none" strike="noStrike" cap="none">
                <a:solidFill>
                  <a:schemeClr val="dk1"/>
                </a:solidFill>
                <a:latin typeface="Arial"/>
                <a:ea typeface="Arial"/>
                <a:cs typeface="Arial"/>
                <a:sym typeface="Arial"/>
              </a:rPr>
              <a:t>…the under-representation of ethnic minorities in the teaching profession is a matter of great concern…</a:t>
            </a:r>
            <a:endParaRPr/>
          </a:p>
          <a:p>
            <a:pPr marL="0" marR="0" lvl="0" indent="0" algn="l" rtl="0">
              <a:lnSpc>
                <a:spcPct val="100000"/>
              </a:lnSpc>
              <a:spcBef>
                <a:spcPts val="0"/>
              </a:spcBef>
              <a:spcAft>
                <a:spcPts val="0"/>
              </a:spcAft>
              <a:buNone/>
            </a:pPr>
            <a:endParaRPr sz="4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4200" b="0" i="1" u="none" strike="noStrike" cap="none">
                <a:solidFill>
                  <a:schemeClr val="dk1"/>
                </a:solidFill>
                <a:latin typeface="Arial"/>
                <a:ea typeface="Arial"/>
                <a:cs typeface="Arial"/>
                <a:sym typeface="Arial"/>
              </a:rPr>
              <a:t>…  Careers teachers and careers officers… should encourage ethnic minority youngsters to consider the possibility of entering teaching…”    </a:t>
            </a:r>
            <a:endParaRPr/>
          </a:p>
          <a:p>
            <a:pPr marL="0" marR="0" lvl="0" indent="0" algn="l" rtl="0">
              <a:lnSpc>
                <a:spcPct val="100000"/>
              </a:lnSpc>
              <a:spcBef>
                <a:spcPts val="0"/>
              </a:spcBef>
              <a:spcAft>
                <a:spcPts val="0"/>
              </a:spcAft>
              <a:buNone/>
            </a:pPr>
            <a:r>
              <a:rPr lang="en-GB" sz="4200" b="0" i="1" u="none" strike="noStrike" cap="none">
                <a:solidFill>
                  <a:srgbClr val="FF0000"/>
                </a:solidFill>
                <a:latin typeface="Arial"/>
                <a:ea typeface="Arial"/>
                <a:cs typeface="Arial"/>
                <a:sym typeface="Arial"/>
              </a:rPr>
              <a:t>				                      The Swann Report (1985)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70864151c5_0_5"/>
          <p:cNvPicPr preferRelativeResize="0"/>
          <p:nvPr/>
        </p:nvPicPr>
        <p:blipFill rotWithShape="1">
          <a:blip r:embed="rId3">
            <a:alphaModFix/>
          </a:blip>
          <a:srcRect t="15441" b="41175"/>
          <a:stretch/>
        </p:blipFill>
        <p:spPr>
          <a:xfrm>
            <a:off x="182480" y="1690702"/>
            <a:ext cx="15179840" cy="9314529"/>
          </a:xfrm>
          <a:prstGeom prst="rect">
            <a:avLst/>
          </a:prstGeom>
          <a:noFill/>
          <a:ln>
            <a:noFill/>
          </a:ln>
        </p:spPr>
      </p:pic>
      <p:pic>
        <p:nvPicPr>
          <p:cNvPr id="97" name="Google Shape;97;g70864151c5_0_5"/>
          <p:cNvPicPr preferRelativeResize="0"/>
          <p:nvPr/>
        </p:nvPicPr>
        <p:blipFill rotWithShape="1">
          <a:blip r:embed="rId3">
            <a:alphaModFix/>
          </a:blip>
          <a:srcRect l="60399" t="-1714" b="90196"/>
          <a:stretch/>
        </p:blipFill>
        <p:spPr>
          <a:xfrm>
            <a:off x="8983581" y="-400050"/>
            <a:ext cx="6378739" cy="26245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p:nvPr/>
        </p:nvSpPr>
        <p:spPr>
          <a:xfrm>
            <a:off x="499993" y="1259089"/>
            <a:ext cx="14544814" cy="3273154"/>
          </a:xfrm>
          <a:prstGeom prst="roundRect">
            <a:avLst>
              <a:gd name="adj" fmla="val 1186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9"/>
          <p:cNvSpPr txBox="1"/>
          <p:nvPr/>
        </p:nvSpPr>
        <p:spPr>
          <a:xfrm>
            <a:off x="1095405" y="1526874"/>
            <a:ext cx="1340665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4000" b="0" i="0" u="none" strike="noStrike" cap="none">
                <a:solidFill>
                  <a:srgbClr val="913F53"/>
                </a:solidFill>
                <a:latin typeface="Arial"/>
                <a:ea typeface="Arial"/>
                <a:cs typeface="Arial"/>
                <a:sym typeface="Arial"/>
              </a:rPr>
              <a:t>Department for Education (DfE) figures for 2016 show: </a:t>
            </a:r>
            <a:endParaRPr/>
          </a:p>
          <a:p>
            <a:pPr marL="0" marR="0" lvl="0" indent="0" algn="l" rtl="0">
              <a:lnSpc>
                <a:spcPct val="100000"/>
              </a:lnSpc>
              <a:spcBef>
                <a:spcPts val="0"/>
              </a:spcBef>
              <a:spcAft>
                <a:spcPts val="0"/>
              </a:spcAft>
              <a:buClr>
                <a:srgbClr val="000000"/>
              </a:buClr>
              <a:buSzPts val="3200"/>
              <a:buFont typeface="Arial"/>
              <a:buNone/>
            </a:pPr>
            <a:endParaRPr sz="10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4000" b="0" i="0" u="none" strike="noStrike" cap="none">
                <a:solidFill>
                  <a:srgbClr val="913F53"/>
                </a:solidFill>
                <a:latin typeface="Arial"/>
                <a:ea typeface="Arial"/>
                <a:cs typeface="Arial"/>
                <a:sym typeface="Arial"/>
              </a:rPr>
              <a:t>Of 510,000 state-funded teachers, 68,000 were drawn from an ethnic minority background. </a:t>
            </a:r>
            <a:endParaRPr sz="10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10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4000" b="0" i="0" u="none" strike="noStrike" cap="none">
                <a:solidFill>
                  <a:srgbClr val="913F53"/>
                </a:solidFill>
                <a:latin typeface="Arial"/>
                <a:ea typeface="Arial"/>
                <a:cs typeface="Arial"/>
                <a:sym typeface="Arial"/>
              </a:rPr>
              <a:t>Of these teachers, only 26% were male.  </a:t>
            </a:r>
            <a:endParaRPr sz="4000" b="0" i="0" u="none" strike="noStrike" cap="none">
              <a:solidFill>
                <a:srgbClr val="913F53"/>
              </a:solidFill>
              <a:latin typeface="Arial"/>
              <a:ea typeface="Arial"/>
              <a:cs typeface="Arial"/>
              <a:sym typeface="Arial"/>
            </a:endParaRPr>
          </a:p>
        </p:txBody>
      </p:sp>
      <p:sp>
        <p:nvSpPr>
          <p:cNvPr id="336" name="Google Shape;336;p49"/>
          <p:cNvSpPr/>
          <p:nvPr/>
        </p:nvSpPr>
        <p:spPr>
          <a:xfrm>
            <a:off x="499993" y="4656942"/>
            <a:ext cx="14544814" cy="6752248"/>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9"/>
          <p:cNvSpPr txBox="1"/>
          <p:nvPr/>
        </p:nvSpPr>
        <p:spPr>
          <a:xfrm>
            <a:off x="1093372" y="5132177"/>
            <a:ext cx="13951435" cy="5847714"/>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0"/>
              </a:spcBef>
              <a:spcAft>
                <a:spcPts val="0"/>
              </a:spcAft>
              <a:buClr>
                <a:srgbClr val="000000"/>
              </a:buClr>
              <a:buSzPts val="3600"/>
              <a:buFont typeface="Arial"/>
              <a:buAutoNum type="arabicParenR"/>
            </a:pPr>
            <a:r>
              <a:rPr lang="en-GB" sz="3600" b="0" i="0" u="none" strike="noStrike" cap="none">
                <a:solidFill>
                  <a:srgbClr val="000000"/>
                </a:solidFill>
                <a:latin typeface="Arial"/>
                <a:ea typeface="Arial"/>
                <a:cs typeface="Arial"/>
                <a:sym typeface="Arial"/>
              </a:rPr>
              <a:t>What percentage of state-funded teachers were from an ethnic minority background?	</a:t>
            </a:r>
            <a:endParaRPr/>
          </a:p>
          <a:p>
            <a:pPr marL="742950" marR="0" lvl="0" indent="-51435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2) How many female teachers of an ethnic minority background</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were there in 2016?</a:t>
            </a:r>
            <a:r>
              <a:rPr lang="en-GB" sz="3600" b="0" i="0" u="none" strike="noStrike" cap="none">
                <a:solidFill>
                  <a:srgbClr val="00B050"/>
                </a:solidFill>
                <a:latin typeface="Arial"/>
                <a:ea typeface="Arial"/>
                <a:cs typeface="Arial"/>
                <a:sym typeface="Arial"/>
              </a:rPr>
              <a:t>	</a:t>
            </a:r>
            <a:endParaRPr/>
          </a:p>
          <a:p>
            <a:pPr marL="0" marR="0" lvl="0" indent="0" algn="l" rtl="0">
              <a:lnSpc>
                <a:spcPct val="100000"/>
              </a:lnSpc>
              <a:spcBef>
                <a:spcPts val="0"/>
              </a:spcBef>
              <a:spcAft>
                <a:spcPts val="0"/>
              </a:spcAft>
              <a:buNone/>
            </a:pPr>
            <a:endParaRPr sz="36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3)   27% of all students in the UK are from an ethnic minority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background. How many more teachers from an ethnic minority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background were needed in 2016 to be proportionally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representative?</a:t>
            </a:r>
            <a:r>
              <a:rPr lang="en-GB" sz="3600" b="0" i="0" u="none" strike="noStrike" cap="none">
                <a:solidFill>
                  <a:srgbClr val="00B05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49"/>
          <p:cNvSpPr txBox="1"/>
          <p:nvPr/>
        </p:nvSpPr>
        <p:spPr>
          <a:xfrm>
            <a:off x="2507214" y="342364"/>
            <a:ext cx="11782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4800" b="1" i="0" u="none" strike="noStrike" cap="none">
                <a:solidFill>
                  <a:srgbClr val="913F53"/>
                </a:solidFill>
                <a:latin typeface="Arial"/>
                <a:ea typeface="Arial"/>
                <a:cs typeface="Arial"/>
                <a:sym typeface="Arial"/>
              </a:rPr>
              <a:t>Progress since the Swann Report?</a:t>
            </a:r>
            <a:endParaRPr sz="4800" b="1" i="0" u="none" strike="noStrike" cap="none">
              <a:solidFill>
                <a:srgbClr val="913F53"/>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p:cNvSpPr/>
          <p:nvPr/>
        </p:nvSpPr>
        <p:spPr>
          <a:xfrm>
            <a:off x="499993" y="1259089"/>
            <a:ext cx="14544814" cy="3273154"/>
          </a:xfrm>
          <a:prstGeom prst="roundRect">
            <a:avLst>
              <a:gd name="adj" fmla="val 1186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0"/>
          <p:cNvSpPr txBox="1"/>
          <p:nvPr/>
        </p:nvSpPr>
        <p:spPr>
          <a:xfrm>
            <a:off x="1095405" y="1526874"/>
            <a:ext cx="1340665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4000" b="0" i="0" u="none" strike="noStrike" cap="none">
                <a:solidFill>
                  <a:srgbClr val="913F53"/>
                </a:solidFill>
                <a:latin typeface="Arial"/>
                <a:ea typeface="Arial"/>
                <a:cs typeface="Arial"/>
                <a:sym typeface="Arial"/>
              </a:rPr>
              <a:t>Department for Education (DfE) figures for 2016 show: </a:t>
            </a:r>
            <a:endParaRPr/>
          </a:p>
          <a:p>
            <a:pPr marL="0" marR="0" lvl="0" indent="0" algn="l" rtl="0">
              <a:lnSpc>
                <a:spcPct val="100000"/>
              </a:lnSpc>
              <a:spcBef>
                <a:spcPts val="0"/>
              </a:spcBef>
              <a:spcAft>
                <a:spcPts val="0"/>
              </a:spcAft>
              <a:buClr>
                <a:srgbClr val="000000"/>
              </a:buClr>
              <a:buSzPts val="3200"/>
              <a:buFont typeface="Arial"/>
              <a:buNone/>
            </a:pPr>
            <a:endParaRPr sz="10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4000" b="0" i="0" u="none" strike="noStrike" cap="none">
                <a:solidFill>
                  <a:srgbClr val="913F53"/>
                </a:solidFill>
                <a:latin typeface="Arial"/>
                <a:ea typeface="Arial"/>
                <a:cs typeface="Arial"/>
                <a:sym typeface="Arial"/>
              </a:rPr>
              <a:t>Of 510,000 state-funded teachers, 68,000 were drawn from an ethnic minority background. </a:t>
            </a:r>
            <a:endParaRPr sz="10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10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4000" b="0" i="0" u="none" strike="noStrike" cap="none">
                <a:solidFill>
                  <a:srgbClr val="913F53"/>
                </a:solidFill>
                <a:latin typeface="Arial"/>
                <a:ea typeface="Arial"/>
                <a:cs typeface="Arial"/>
                <a:sym typeface="Arial"/>
              </a:rPr>
              <a:t>Of these teachers, only 26% were male.  </a:t>
            </a:r>
            <a:endParaRPr sz="4000" b="0" i="0" u="none" strike="noStrike" cap="none">
              <a:solidFill>
                <a:srgbClr val="913F53"/>
              </a:solidFill>
              <a:latin typeface="Arial"/>
              <a:ea typeface="Arial"/>
              <a:cs typeface="Arial"/>
              <a:sym typeface="Arial"/>
            </a:endParaRPr>
          </a:p>
        </p:txBody>
      </p:sp>
      <p:sp>
        <p:nvSpPr>
          <p:cNvPr id="345" name="Google Shape;345;p50"/>
          <p:cNvSpPr/>
          <p:nvPr/>
        </p:nvSpPr>
        <p:spPr>
          <a:xfrm>
            <a:off x="499993" y="4656942"/>
            <a:ext cx="14544814" cy="6752248"/>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50"/>
          <p:cNvSpPr txBox="1"/>
          <p:nvPr/>
        </p:nvSpPr>
        <p:spPr>
          <a:xfrm>
            <a:off x="1093372" y="5132177"/>
            <a:ext cx="13951435" cy="6401712"/>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0"/>
              </a:spcBef>
              <a:spcAft>
                <a:spcPts val="0"/>
              </a:spcAft>
              <a:buClr>
                <a:srgbClr val="000000"/>
              </a:buClr>
              <a:buSzPts val="3600"/>
              <a:buFont typeface="Arial"/>
              <a:buAutoNum type="arabicParenR"/>
            </a:pPr>
            <a:r>
              <a:rPr lang="en-GB" sz="3600" b="0" i="0" u="none" strike="noStrike" cap="none">
                <a:solidFill>
                  <a:srgbClr val="000000"/>
                </a:solidFill>
                <a:latin typeface="Arial"/>
                <a:ea typeface="Arial"/>
                <a:cs typeface="Arial"/>
                <a:sym typeface="Arial"/>
              </a:rPr>
              <a:t>What percentage of state-funded teachers were from an ethnic minority background?	</a:t>
            </a:r>
            <a:r>
              <a:rPr lang="en-GB" sz="3600" b="0" i="0" u="none" strike="noStrike" cap="none">
                <a:solidFill>
                  <a:srgbClr val="00B050"/>
                </a:solidFill>
                <a:latin typeface="Arial"/>
                <a:ea typeface="Arial"/>
                <a:cs typeface="Arial"/>
                <a:sym typeface="Arial"/>
              </a:rPr>
              <a:t>68000/510000 x 100 = 13.3%</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2) How many female teachers of an ethnic minority background</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were there in 2016?</a:t>
            </a:r>
            <a:r>
              <a:rPr lang="en-GB" sz="3600" b="0" i="0" u="none" strike="noStrike" cap="none">
                <a:solidFill>
                  <a:srgbClr val="00B050"/>
                </a:solidFill>
                <a:latin typeface="Arial"/>
                <a:ea typeface="Arial"/>
                <a:cs typeface="Arial"/>
                <a:sym typeface="Arial"/>
              </a:rPr>
              <a:t>	100 – 26 = 74%</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00B050"/>
                </a:solidFill>
                <a:latin typeface="Arial"/>
                <a:ea typeface="Arial"/>
                <a:cs typeface="Arial"/>
                <a:sym typeface="Arial"/>
              </a:rPr>
              <a:t>						0.74 x 68000 = 50320</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3)   27% of all students in the UK are from an ethnic minority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background. How many more teachers from an ethnic minority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background were needed in 2016 to be proportionally      </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representative?</a:t>
            </a:r>
            <a:r>
              <a:rPr lang="en-GB" sz="3600" b="0" i="0" u="none" strike="noStrike" cap="none">
                <a:solidFill>
                  <a:srgbClr val="00B050"/>
                </a:solidFill>
                <a:latin typeface="Arial"/>
                <a:ea typeface="Arial"/>
                <a:cs typeface="Arial"/>
                <a:sym typeface="Arial"/>
              </a:rPr>
              <a:t>		0.27 x 510000	=  137700</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00B050"/>
                </a:solidFill>
                <a:latin typeface="Arial"/>
                <a:ea typeface="Arial"/>
                <a:cs typeface="Arial"/>
                <a:sym typeface="Arial"/>
              </a:rPr>
              <a:t>						137700 - 68000	=   69700</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50"/>
          <p:cNvSpPr txBox="1"/>
          <p:nvPr/>
        </p:nvSpPr>
        <p:spPr>
          <a:xfrm>
            <a:off x="2507214" y="342364"/>
            <a:ext cx="11782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4800" b="1" i="0" u="none" strike="noStrike" cap="none">
                <a:solidFill>
                  <a:srgbClr val="913F53"/>
                </a:solidFill>
                <a:latin typeface="Arial"/>
                <a:ea typeface="Arial"/>
                <a:cs typeface="Arial"/>
                <a:sym typeface="Arial"/>
              </a:rPr>
              <a:t>Progress since the Swann Report?</a:t>
            </a:r>
            <a:endParaRPr sz="4800" b="1" i="0" u="none" strike="noStrike" cap="none">
              <a:solidFill>
                <a:srgbClr val="913F53"/>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3"/>
          <p:cNvSpPr/>
          <p:nvPr/>
        </p:nvSpPr>
        <p:spPr>
          <a:xfrm>
            <a:off x="1379800" y="1628435"/>
            <a:ext cx="13084800" cy="9591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3"/>
          <p:cNvSpPr txBox="1"/>
          <p:nvPr/>
        </p:nvSpPr>
        <p:spPr>
          <a:xfrm>
            <a:off x="2268675" y="561025"/>
            <a:ext cx="117825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4800" b="1" i="0" u="none" strike="noStrike" cap="none">
                <a:solidFill>
                  <a:srgbClr val="913F53"/>
                </a:solidFill>
                <a:latin typeface="Arial"/>
                <a:ea typeface="Arial"/>
                <a:cs typeface="Arial"/>
                <a:sym typeface="Arial"/>
              </a:rPr>
              <a:t>Progress since the Swann Report.</a:t>
            </a:r>
            <a:endParaRPr sz="4800" b="1" i="0" u="none" strike="noStrike" cap="none">
              <a:solidFill>
                <a:srgbClr val="913F53"/>
              </a:solidFill>
              <a:latin typeface="Arial"/>
              <a:ea typeface="Arial"/>
              <a:cs typeface="Arial"/>
              <a:sym typeface="Arial"/>
            </a:endParaRPr>
          </a:p>
        </p:txBody>
      </p:sp>
      <p:pic>
        <p:nvPicPr>
          <p:cNvPr id="354" name="Google Shape;354;p23"/>
          <p:cNvPicPr preferRelativeResize="0"/>
          <p:nvPr/>
        </p:nvPicPr>
        <p:blipFill rotWithShape="1">
          <a:blip r:embed="rId3">
            <a:alphaModFix/>
          </a:blip>
          <a:srcRect/>
          <a:stretch/>
        </p:blipFill>
        <p:spPr>
          <a:xfrm>
            <a:off x="2703443" y="6891338"/>
            <a:ext cx="11076363" cy="3793925"/>
          </a:xfrm>
          <a:prstGeom prst="rect">
            <a:avLst/>
          </a:prstGeom>
          <a:solidFill>
            <a:srgbClr val="000000">
              <a:alpha val="0"/>
            </a:srgbClr>
          </a:solidFill>
          <a:ln>
            <a:noFill/>
          </a:ln>
        </p:spPr>
      </p:pic>
      <p:sp>
        <p:nvSpPr>
          <p:cNvPr id="355" name="Google Shape;355;p23"/>
          <p:cNvSpPr txBox="1"/>
          <p:nvPr/>
        </p:nvSpPr>
        <p:spPr>
          <a:xfrm>
            <a:off x="5182824" y="2072086"/>
            <a:ext cx="595420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Percentage of teachers who are BAME</a:t>
            </a:r>
            <a:endParaRPr sz="1400" b="1" i="0" u="none" strike="noStrike" cap="none">
              <a:solidFill>
                <a:srgbClr val="000000"/>
              </a:solidFill>
              <a:latin typeface="Arial"/>
              <a:ea typeface="Arial"/>
              <a:cs typeface="Arial"/>
              <a:sym typeface="Arial"/>
            </a:endParaRPr>
          </a:p>
        </p:txBody>
      </p:sp>
      <p:graphicFrame>
        <p:nvGraphicFramePr>
          <p:cNvPr id="356" name="Google Shape;356;p23"/>
          <p:cNvGraphicFramePr/>
          <p:nvPr/>
        </p:nvGraphicFramePr>
        <p:xfrm>
          <a:off x="5264523" y="2765732"/>
          <a:ext cx="4751325" cy="3629900"/>
        </p:xfrm>
        <a:graphic>
          <a:graphicData uri="http://schemas.openxmlformats.org/drawingml/2006/table">
            <a:tbl>
              <a:tblPr firstRow="1" bandRow="1">
                <a:noFill/>
                <a:tableStyleId>{E54385B8-6AB2-4854-9AC9-40AC4A3B9A12}</a:tableStyleId>
              </a:tblPr>
              <a:tblGrid>
                <a:gridCol w="2367825">
                  <a:extLst>
                    <a:ext uri="{9D8B030D-6E8A-4147-A177-3AD203B41FA5}">
                      <a16:colId xmlns:a16="http://schemas.microsoft.com/office/drawing/2014/main" val="20000"/>
                    </a:ext>
                  </a:extLst>
                </a:gridCol>
                <a:gridCol w="2383500">
                  <a:extLst>
                    <a:ext uri="{9D8B030D-6E8A-4147-A177-3AD203B41FA5}">
                      <a16:colId xmlns:a16="http://schemas.microsoft.com/office/drawing/2014/main" val="20001"/>
                    </a:ext>
                  </a:extLst>
                </a:gridCol>
              </a:tblGrid>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2004</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2.7%</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0"/>
                  </a:ext>
                </a:extLst>
              </a:tr>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2008/9</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6%</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1"/>
                  </a:ext>
                </a:extLst>
              </a:tr>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2016</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13%</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2"/>
                  </a:ext>
                </a:extLst>
              </a:tr>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2018</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14.1%</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3"/>
                  </a:ext>
                </a:extLst>
              </a:tr>
            </a:tbl>
          </a:graphicData>
        </a:graphic>
      </p:graphicFrame>
      <p:sp>
        <p:nvSpPr>
          <p:cNvPr id="357" name="Google Shape;357;p23"/>
          <p:cNvSpPr/>
          <p:nvPr/>
        </p:nvSpPr>
        <p:spPr>
          <a:xfrm>
            <a:off x="7772400" y="5577017"/>
            <a:ext cx="1691335" cy="504565"/>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57"/>
                                        </p:tgtEl>
                                      </p:cBhvr>
                                    </p:animEffect>
                                    <p:set>
                                      <p:cBhvr>
                                        <p:cTn id="7" dur="1" fill="hold">
                                          <p:stCondLst>
                                            <p:cond delay="2000"/>
                                          </p:stCondLst>
                                        </p:cTn>
                                        <p:tgtEl>
                                          <p:spTgt spid="3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p:nvPr/>
        </p:nvSpPr>
        <p:spPr>
          <a:xfrm>
            <a:off x="499993" y="1221953"/>
            <a:ext cx="6758610" cy="5238482"/>
          </a:xfrm>
          <a:prstGeom prst="roundRect">
            <a:avLst>
              <a:gd name="adj" fmla="val 1186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1"/>
          <p:cNvSpPr/>
          <p:nvPr/>
        </p:nvSpPr>
        <p:spPr>
          <a:xfrm>
            <a:off x="376201" y="6920124"/>
            <a:ext cx="14544814" cy="3508796"/>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1"/>
          <p:cNvSpPr txBox="1"/>
          <p:nvPr/>
        </p:nvSpPr>
        <p:spPr>
          <a:xfrm>
            <a:off x="969580" y="7410754"/>
            <a:ext cx="13951435"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4)	Between 2016 and 2018 there was an increase in teachers 	from an ethnic minority background in the UK of 5,610 	teachers. Assuming the total number of teachers is still the 	same, what was the percentage in 2018?</a:t>
            </a:r>
            <a:endParaRPr/>
          </a:p>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5" name="Google Shape;365;p51"/>
          <p:cNvSpPr txBox="1"/>
          <p:nvPr/>
        </p:nvSpPr>
        <p:spPr>
          <a:xfrm>
            <a:off x="2507214" y="342364"/>
            <a:ext cx="11782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4800" b="1" i="0" u="none" strike="noStrike" cap="none">
                <a:solidFill>
                  <a:srgbClr val="913F53"/>
                </a:solidFill>
                <a:latin typeface="Arial"/>
                <a:ea typeface="Arial"/>
                <a:cs typeface="Arial"/>
                <a:sym typeface="Arial"/>
              </a:rPr>
              <a:t>Progress since the Swann Report?</a:t>
            </a:r>
            <a:endParaRPr sz="4800" b="1" i="0" u="none" strike="noStrike" cap="none">
              <a:solidFill>
                <a:srgbClr val="913F53"/>
              </a:solidFill>
              <a:latin typeface="Arial"/>
              <a:ea typeface="Arial"/>
              <a:cs typeface="Arial"/>
              <a:sym typeface="Arial"/>
            </a:endParaRPr>
          </a:p>
        </p:txBody>
      </p:sp>
      <p:sp>
        <p:nvSpPr>
          <p:cNvPr id="366" name="Google Shape;366;p51"/>
          <p:cNvSpPr txBox="1"/>
          <p:nvPr/>
        </p:nvSpPr>
        <p:spPr>
          <a:xfrm>
            <a:off x="1346312" y="1535380"/>
            <a:ext cx="595420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Percentage of teachers who are BAME</a:t>
            </a:r>
            <a:endParaRPr sz="1400" b="1" i="0" u="none" strike="noStrike" cap="none">
              <a:solidFill>
                <a:srgbClr val="000000"/>
              </a:solidFill>
              <a:latin typeface="Arial"/>
              <a:ea typeface="Arial"/>
              <a:cs typeface="Arial"/>
              <a:sym typeface="Arial"/>
            </a:endParaRPr>
          </a:p>
        </p:txBody>
      </p:sp>
      <p:graphicFrame>
        <p:nvGraphicFramePr>
          <p:cNvPr id="367" name="Google Shape;367;p51"/>
          <p:cNvGraphicFramePr/>
          <p:nvPr/>
        </p:nvGraphicFramePr>
        <p:xfrm>
          <a:off x="1428011" y="2229026"/>
          <a:ext cx="4751325" cy="3629900"/>
        </p:xfrm>
        <a:graphic>
          <a:graphicData uri="http://schemas.openxmlformats.org/drawingml/2006/table">
            <a:tbl>
              <a:tblPr firstRow="1" bandRow="1">
                <a:noFill/>
                <a:tableStyleId>{E54385B8-6AB2-4854-9AC9-40AC4A3B9A12}</a:tableStyleId>
              </a:tblPr>
              <a:tblGrid>
                <a:gridCol w="2367825">
                  <a:extLst>
                    <a:ext uri="{9D8B030D-6E8A-4147-A177-3AD203B41FA5}">
                      <a16:colId xmlns:a16="http://schemas.microsoft.com/office/drawing/2014/main" val="20000"/>
                    </a:ext>
                  </a:extLst>
                </a:gridCol>
                <a:gridCol w="2383500">
                  <a:extLst>
                    <a:ext uri="{9D8B030D-6E8A-4147-A177-3AD203B41FA5}">
                      <a16:colId xmlns:a16="http://schemas.microsoft.com/office/drawing/2014/main" val="20001"/>
                    </a:ext>
                  </a:extLst>
                </a:gridCol>
              </a:tblGrid>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2004</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2.7%</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0"/>
                  </a:ext>
                </a:extLst>
              </a:tr>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2008/9</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6%</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1"/>
                  </a:ext>
                </a:extLst>
              </a:tr>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2016</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13%</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2"/>
                  </a:ext>
                </a:extLst>
              </a:tr>
              <a:tr h="907475">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2018</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tc>
                  <a:txBody>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a:ea typeface="Arial"/>
                          <a:cs typeface="Arial"/>
                          <a:sym typeface="Arial"/>
                        </a:rPr>
                        <a:t>14.1%</a:t>
                      </a:r>
                      <a:endParaRPr sz="3600" b="0" i="0" u="none" strike="noStrike" cap="none">
                        <a:solidFill>
                          <a:srgbClr val="000000"/>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alpha val="98823"/>
                      </a:srgbClr>
                    </a:solidFill>
                  </a:tcPr>
                </a:tc>
                <a:extLst>
                  <a:ext uri="{0D108BD9-81ED-4DB2-BD59-A6C34878D82A}">
                    <a16:rowId xmlns:a16="http://schemas.microsoft.com/office/drawing/2014/main" val="10003"/>
                  </a:ext>
                </a:extLst>
              </a:tr>
            </a:tbl>
          </a:graphicData>
        </a:graphic>
      </p:graphicFrame>
      <p:sp>
        <p:nvSpPr>
          <p:cNvPr id="368" name="Google Shape;368;p51"/>
          <p:cNvSpPr/>
          <p:nvPr/>
        </p:nvSpPr>
        <p:spPr>
          <a:xfrm>
            <a:off x="3879298" y="5064508"/>
            <a:ext cx="1691335" cy="504565"/>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9" name="Google Shape;369;p51"/>
          <p:cNvSpPr/>
          <p:nvPr/>
        </p:nvSpPr>
        <p:spPr>
          <a:xfrm>
            <a:off x="7945297" y="1221953"/>
            <a:ext cx="6758610" cy="5238482"/>
          </a:xfrm>
          <a:prstGeom prst="roundRect">
            <a:avLst>
              <a:gd name="adj" fmla="val 1186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1"/>
          <p:cNvSpPr/>
          <p:nvPr/>
        </p:nvSpPr>
        <p:spPr>
          <a:xfrm>
            <a:off x="8630636" y="1711930"/>
            <a:ext cx="5519442"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rgbClr val="913F53"/>
                </a:solidFill>
                <a:latin typeface="Arial"/>
                <a:ea typeface="Arial"/>
                <a:cs typeface="Arial"/>
                <a:sym typeface="Arial"/>
              </a:rPr>
              <a:t>Department for Education (DfE) figures for 2016 show: </a:t>
            </a:r>
            <a:endParaRPr/>
          </a:p>
          <a:p>
            <a:pPr marL="0" marR="0" lvl="0" indent="0" algn="l" rtl="0">
              <a:lnSpc>
                <a:spcPct val="100000"/>
              </a:lnSpc>
              <a:spcBef>
                <a:spcPts val="0"/>
              </a:spcBef>
              <a:spcAft>
                <a:spcPts val="0"/>
              </a:spcAft>
              <a:buNone/>
            </a:pPr>
            <a:endParaRPr sz="3600" b="0" i="0" u="none" strike="noStrike" cap="none">
              <a:solidFill>
                <a:srgbClr val="913F53"/>
              </a:solidFill>
              <a:latin typeface="Arial"/>
              <a:ea typeface="Arial"/>
              <a:cs typeface="Arial"/>
              <a:sym typeface="Arial"/>
            </a:endParaRPr>
          </a:p>
          <a:p>
            <a:pPr marL="0" marR="0" lvl="0" indent="0" algn="l" rtl="0">
              <a:lnSpc>
                <a:spcPct val="100000"/>
              </a:lnSpc>
              <a:spcBef>
                <a:spcPts val="0"/>
              </a:spcBef>
              <a:spcAft>
                <a:spcPts val="0"/>
              </a:spcAft>
              <a:buNone/>
            </a:pPr>
            <a:r>
              <a:rPr lang="en-GB" sz="3600" b="0" i="0" u="none" strike="noStrike" cap="none">
                <a:solidFill>
                  <a:srgbClr val="913F53"/>
                </a:solidFill>
                <a:latin typeface="Arial"/>
                <a:ea typeface="Arial"/>
                <a:cs typeface="Arial"/>
                <a:sym typeface="Arial"/>
              </a:rPr>
              <a:t>Of 510,000 state-funded teachers, 68,000 were drawn from an ethnic minority background.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68"/>
                                        </p:tgtEl>
                                      </p:cBhvr>
                                    </p:animEffect>
                                    <p:set>
                                      <p:cBhvr>
                                        <p:cTn id="7" dur="1" fill="hold">
                                          <p:stCondLst>
                                            <p:cond delay="2000"/>
                                          </p:stCondLst>
                                        </p:cTn>
                                        <p:tgtEl>
                                          <p:spTgt spid="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2"/>
          <p:cNvSpPr/>
          <p:nvPr/>
        </p:nvSpPr>
        <p:spPr>
          <a:xfrm>
            <a:off x="318052" y="238539"/>
            <a:ext cx="14888818" cy="11151704"/>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2"/>
          <p:cNvSpPr txBox="1"/>
          <p:nvPr/>
        </p:nvSpPr>
        <p:spPr>
          <a:xfrm>
            <a:off x="2597850" y="429037"/>
            <a:ext cx="10349100" cy="144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800" b="1" i="0" u="none" strike="noStrike" cap="none">
                <a:solidFill>
                  <a:srgbClr val="913F53"/>
                </a:solidFill>
                <a:latin typeface="Arial"/>
                <a:ea typeface="Arial"/>
                <a:cs typeface="Arial"/>
                <a:sym typeface="Arial"/>
              </a:rPr>
              <a:t>Analysing the data on a local level</a:t>
            </a:r>
            <a:endParaRPr sz="4800" b="1" i="0" u="none" strike="noStrike" cap="none">
              <a:solidFill>
                <a:srgbClr val="913F53"/>
              </a:solidFill>
              <a:latin typeface="Arial"/>
              <a:ea typeface="Arial"/>
              <a:cs typeface="Arial"/>
              <a:sym typeface="Arial"/>
            </a:endParaRPr>
          </a:p>
        </p:txBody>
      </p:sp>
      <p:graphicFrame>
        <p:nvGraphicFramePr>
          <p:cNvPr id="377" name="Google Shape;377;p22"/>
          <p:cNvGraphicFramePr/>
          <p:nvPr/>
        </p:nvGraphicFramePr>
        <p:xfrm>
          <a:off x="923730" y="1632755"/>
          <a:ext cx="13697350" cy="8983135"/>
        </p:xfrm>
        <a:graphic>
          <a:graphicData uri="http://schemas.openxmlformats.org/drawingml/2006/table">
            <a:tbl>
              <a:tblPr firstRow="1" bandRow="1">
                <a:noFill/>
                <a:tableStyleId>{A252B956-3F63-4A60-996D-E77953882FBE}</a:tableStyleId>
              </a:tblPr>
              <a:tblGrid>
                <a:gridCol w="5598375">
                  <a:extLst>
                    <a:ext uri="{9D8B030D-6E8A-4147-A177-3AD203B41FA5}">
                      <a16:colId xmlns:a16="http://schemas.microsoft.com/office/drawing/2014/main" val="20000"/>
                    </a:ext>
                  </a:extLst>
                </a:gridCol>
                <a:gridCol w="4068150">
                  <a:extLst>
                    <a:ext uri="{9D8B030D-6E8A-4147-A177-3AD203B41FA5}">
                      <a16:colId xmlns:a16="http://schemas.microsoft.com/office/drawing/2014/main" val="20001"/>
                    </a:ext>
                  </a:extLst>
                </a:gridCol>
                <a:gridCol w="4030825">
                  <a:extLst>
                    <a:ext uri="{9D8B030D-6E8A-4147-A177-3AD203B41FA5}">
                      <a16:colId xmlns:a16="http://schemas.microsoft.com/office/drawing/2014/main" val="20002"/>
                    </a:ext>
                  </a:extLst>
                </a:gridCol>
              </a:tblGrid>
              <a:tr h="795125">
                <a:tc>
                  <a:txBody>
                    <a:bodyPr/>
                    <a:lstStyle/>
                    <a:p>
                      <a:pPr marL="0" marR="0" lvl="0" indent="0" algn="l" rtl="0">
                        <a:lnSpc>
                          <a:spcPct val="100000"/>
                        </a:lnSpc>
                        <a:spcBef>
                          <a:spcPts val="0"/>
                        </a:spcBef>
                        <a:spcAft>
                          <a:spcPts val="0"/>
                        </a:spcAft>
                        <a:buNone/>
                      </a:pPr>
                      <a:r>
                        <a:rPr lang="en-GB" sz="3200" u="none" strike="noStrike" cap="none"/>
                        <a:t>Region</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Percentage of BME pupils 2015</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Percentage of BME teachers 2015</a:t>
                      </a:r>
                      <a:endParaRPr/>
                    </a:p>
                  </a:txBody>
                  <a:tcPr marL="91450" marR="91450" marT="45725" marB="45725"/>
                </a:tc>
                <a:extLst>
                  <a:ext uri="{0D108BD9-81ED-4DB2-BD59-A6C34878D82A}">
                    <a16:rowId xmlns:a16="http://schemas.microsoft.com/office/drawing/2014/main" val="10000"/>
                  </a:ext>
                </a:extLst>
              </a:tr>
              <a:tr h="808750">
                <a:tc>
                  <a:txBody>
                    <a:bodyPr/>
                    <a:lstStyle/>
                    <a:p>
                      <a:pPr marL="0" marR="0" lvl="0" indent="0" algn="l" rtl="0">
                        <a:lnSpc>
                          <a:spcPct val="100000"/>
                        </a:lnSpc>
                        <a:spcBef>
                          <a:spcPts val="0"/>
                        </a:spcBef>
                        <a:spcAft>
                          <a:spcPts val="0"/>
                        </a:spcAft>
                        <a:buNone/>
                      </a:pPr>
                      <a:r>
                        <a:rPr lang="en-GB" sz="3200" u="none" strike="noStrike" cap="none"/>
                        <a:t>North East </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9.4%</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1.2%</a:t>
                      </a:r>
                      <a:endParaRPr/>
                    </a:p>
                  </a:txBody>
                  <a:tcPr marL="91450" marR="91450" marT="45725" marB="45725"/>
                </a:tc>
                <a:extLst>
                  <a:ext uri="{0D108BD9-81ED-4DB2-BD59-A6C34878D82A}">
                    <a16:rowId xmlns:a16="http://schemas.microsoft.com/office/drawing/2014/main" val="10001"/>
                  </a:ext>
                </a:extLst>
              </a:tr>
              <a:tr h="709125">
                <a:tc>
                  <a:txBody>
                    <a:bodyPr/>
                    <a:lstStyle/>
                    <a:p>
                      <a:pPr marL="0" marR="0" lvl="0" indent="0" algn="l" rtl="0">
                        <a:lnSpc>
                          <a:spcPct val="100000"/>
                        </a:lnSpc>
                        <a:spcBef>
                          <a:spcPts val="0"/>
                        </a:spcBef>
                        <a:spcAft>
                          <a:spcPts val="0"/>
                        </a:spcAft>
                        <a:buNone/>
                      </a:pPr>
                      <a:r>
                        <a:rPr lang="en-GB" sz="3200" u="none" strike="noStrike" cap="none"/>
                        <a:t>North West </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19.9% </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3.3%</a:t>
                      </a:r>
                      <a:endParaRPr/>
                    </a:p>
                  </a:txBody>
                  <a:tcPr marL="91450" marR="91450" marT="45725" marB="45725"/>
                </a:tc>
                <a:extLst>
                  <a:ext uri="{0D108BD9-81ED-4DB2-BD59-A6C34878D82A}">
                    <a16:rowId xmlns:a16="http://schemas.microsoft.com/office/drawing/2014/main" val="10002"/>
                  </a:ext>
                </a:extLst>
              </a:tr>
              <a:tr h="709125">
                <a:tc>
                  <a:txBody>
                    <a:bodyPr/>
                    <a:lstStyle/>
                    <a:p>
                      <a:pPr marL="0" marR="0" lvl="0" indent="0" algn="l" rtl="0">
                        <a:lnSpc>
                          <a:spcPct val="100000"/>
                        </a:lnSpc>
                        <a:spcBef>
                          <a:spcPts val="0"/>
                        </a:spcBef>
                        <a:spcAft>
                          <a:spcPts val="0"/>
                        </a:spcAft>
                        <a:buNone/>
                      </a:pPr>
                      <a:r>
                        <a:rPr lang="en-GB" sz="3200" u="none" strike="noStrike" cap="none"/>
                        <a:t>Yorkshire and the Humber</a:t>
                      </a:r>
                      <a:endParaRPr sz="3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23.3%</a:t>
                      </a:r>
                      <a:endParaRPr sz="3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5%</a:t>
                      </a:r>
                      <a:endParaRPr sz="3200" u="none" strike="noStrike" cap="none"/>
                    </a:p>
                  </a:txBody>
                  <a:tcPr marL="91450" marR="91450" marT="45725" marB="45725"/>
                </a:tc>
                <a:extLst>
                  <a:ext uri="{0D108BD9-81ED-4DB2-BD59-A6C34878D82A}">
                    <a16:rowId xmlns:a16="http://schemas.microsoft.com/office/drawing/2014/main" val="10003"/>
                  </a:ext>
                </a:extLst>
              </a:tr>
              <a:tr h="690475">
                <a:tc>
                  <a:txBody>
                    <a:bodyPr/>
                    <a:lstStyle/>
                    <a:p>
                      <a:pPr marL="0" marR="0" lvl="0" indent="0" algn="l" rtl="0">
                        <a:lnSpc>
                          <a:spcPct val="100000"/>
                        </a:lnSpc>
                        <a:spcBef>
                          <a:spcPts val="0"/>
                        </a:spcBef>
                        <a:spcAft>
                          <a:spcPts val="0"/>
                        </a:spcAft>
                        <a:buNone/>
                      </a:pPr>
                      <a:r>
                        <a:rPr lang="en-GB" sz="3200" u="none" strike="noStrike" cap="none"/>
                        <a:t>East Midlands</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20.8%</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5.1%</a:t>
                      </a:r>
                      <a:endParaRPr/>
                    </a:p>
                  </a:txBody>
                  <a:tcPr marL="91450" marR="91450" marT="45725" marB="45725"/>
                </a:tc>
                <a:extLst>
                  <a:ext uri="{0D108BD9-81ED-4DB2-BD59-A6C34878D82A}">
                    <a16:rowId xmlns:a16="http://schemas.microsoft.com/office/drawing/2014/main" val="10004"/>
                  </a:ext>
                </a:extLst>
              </a:tr>
              <a:tr h="709125">
                <a:tc>
                  <a:txBody>
                    <a:bodyPr/>
                    <a:lstStyle/>
                    <a:p>
                      <a:pPr marL="0" marR="0" lvl="0" indent="0" algn="l" rtl="0">
                        <a:lnSpc>
                          <a:spcPct val="100000"/>
                        </a:lnSpc>
                        <a:spcBef>
                          <a:spcPts val="0"/>
                        </a:spcBef>
                        <a:spcAft>
                          <a:spcPts val="0"/>
                        </a:spcAft>
                        <a:buNone/>
                      </a:pPr>
                      <a:r>
                        <a:rPr lang="en-GB" sz="3200" u="none" strike="noStrike" cap="none"/>
                        <a:t>West Midlands</a:t>
                      </a:r>
                      <a:endParaRPr sz="32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32.2%</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9.7%</a:t>
                      </a:r>
                      <a:endParaRPr/>
                    </a:p>
                  </a:txBody>
                  <a:tcPr marL="91450" marR="91450" marT="45725" marB="45725"/>
                </a:tc>
                <a:extLst>
                  <a:ext uri="{0D108BD9-81ED-4DB2-BD59-A6C34878D82A}">
                    <a16:rowId xmlns:a16="http://schemas.microsoft.com/office/drawing/2014/main" val="10005"/>
                  </a:ext>
                </a:extLst>
              </a:tr>
              <a:tr h="690475">
                <a:tc>
                  <a:txBody>
                    <a:bodyPr/>
                    <a:lstStyle/>
                    <a:p>
                      <a:pPr marL="0" marR="0" lvl="0" indent="0" algn="l" rtl="0">
                        <a:lnSpc>
                          <a:spcPct val="100000"/>
                        </a:lnSpc>
                        <a:spcBef>
                          <a:spcPts val="0"/>
                        </a:spcBef>
                        <a:spcAft>
                          <a:spcPts val="0"/>
                        </a:spcAft>
                        <a:buNone/>
                      </a:pPr>
                      <a:r>
                        <a:rPr lang="en-GB" sz="3200" u="none" strike="noStrike" cap="none"/>
                        <a:t>East of England</a:t>
                      </a:r>
                      <a:endParaRPr sz="32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21.8%</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5.1%</a:t>
                      </a:r>
                      <a:endParaRPr/>
                    </a:p>
                  </a:txBody>
                  <a:tcPr marL="91450" marR="91450" marT="45725" marB="45725"/>
                </a:tc>
                <a:extLst>
                  <a:ext uri="{0D108BD9-81ED-4DB2-BD59-A6C34878D82A}">
                    <a16:rowId xmlns:a16="http://schemas.microsoft.com/office/drawing/2014/main" val="10006"/>
                  </a:ext>
                </a:extLst>
              </a:tr>
              <a:tr h="671800">
                <a:tc>
                  <a:txBody>
                    <a:bodyPr/>
                    <a:lstStyle/>
                    <a:p>
                      <a:pPr marL="0" marR="0" lvl="0" indent="0" algn="l" rtl="0">
                        <a:lnSpc>
                          <a:spcPct val="100000"/>
                        </a:lnSpc>
                        <a:spcBef>
                          <a:spcPts val="0"/>
                        </a:spcBef>
                        <a:spcAft>
                          <a:spcPts val="0"/>
                        </a:spcAft>
                        <a:buNone/>
                      </a:pPr>
                      <a:r>
                        <a:rPr lang="en-GB" sz="3200" u="none" strike="noStrike" cap="none"/>
                        <a:t>Inner London</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81.1%</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26%</a:t>
                      </a:r>
                      <a:endParaRPr/>
                    </a:p>
                  </a:txBody>
                  <a:tcPr marL="91450" marR="91450" marT="45725" marB="45725"/>
                </a:tc>
                <a:extLst>
                  <a:ext uri="{0D108BD9-81ED-4DB2-BD59-A6C34878D82A}">
                    <a16:rowId xmlns:a16="http://schemas.microsoft.com/office/drawing/2014/main" val="10007"/>
                  </a:ext>
                </a:extLst>
              </a:tr>
              <a:tr h="690475">
                <a:tc>
                  <a:txBody>
                    <a:bodyPr/>
                    <a:lstStyle/>
                    <a:p>
                      <a:pPr marL="0" marR="0" lvl="0" indent="0" algn="l" rtl="0">
                        <a:lnSpc>
                          <a:spcPct val="100000"/>
                        </a:lnSpc>
                        <a:spcBef>
                          <a:spcPts val="0"/>
                        </a:spcBef>
                        <a:spcAft>
                          <a:spcPts val="0"/>
                        </a:spcAft>
                        <a:buNone/>
                      </a:pPr>
                      <a:r>
                        <a:rPr lang="en-GB" sz="3200" u="none" strike="noStrike" cap="none"/>
                        <a:t>Outer London</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64.7%</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21.5%</a:t>
                      </a:r>
                      <a:endParaRPr/>
                    </a:p>
                  </a:txBody>
                  <a:tcPr marL="91450" marR="91450" marT="45725" marB="45725"/>
                </a:tc>
                <a:extLst>
                  <a:ext uri="{0D108BD9-81ED-4DB2-BD59-A6C34878D82A}">
                    <a16:rowId xmlns:a16="http://schemas.microsoft.com/office/drawing/2014/main" val="10008"/>
                  </a:ext>
                </a:extLst>
              </a:tr>
              <a:tr h="709125">
                <a:tc>
                  <a:txBody>
                    <a:bodyPr/>
                    <a:lstStyle/>
                    <a:p>
                      <a:pPr marL="0" marR="0" lvl="0" indent="0" algn="l" rtl="0">
                        <a:lnSpc>
                          <a:spcPct val="100000"/>
                        </a:lnSpc>
                        <a:spcBef>
                          <a:spcPts val="0"/>
                        </a:spcBef>
                        <a:spcAft>
                          <a:spcPts val="0"/>
                        </a:spcAft>
                        <a:buNone/>
                      </a:pPr>
                      <a:r>
                        <a:rPr lang="en-GB" sz="3200" u="none" strike="noStrike" cap="none"/>
                        <a:t>South East</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21.1%</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4.3%</a:t>
                      </a:r>
                      <a:endParaRPr/>
                    </a:p>
                  </a:txBody>
                  <a:tcPr marL="91450" marR="91450" marT="45725" marB="45725"/>
                </a:tc>
                <a:extLst>
                  <a:ext uri="{0D108BD9-81ED-4DB2-BD59-A6C34878D82A}">
                    <a16:rowId xmlns:a16="http://schemas.microsoft.com/office/drawing/2014/main" val="10009"/>
                  </a:ext>
                </a:extLst>
              </a:tr>
              <a:tr h="690475">
                <a:tc>
                  <a:txBody>
                    <a:bodyPr/>
                    <a:lstStyle/>
                    <a:p>
                      <a:pPr marL="0" marR="0" lvl="0" indent="0" algn="l" rtl="0">
                        <a:lnSpc>
                          <a:spcPct val="100000"/>
                        </a:lnSpc>
                        <a:spcBef>
                          <a:spcPts val="0"/>
                        </a:spcBef>
                        <a:spcAft>
                          <a:spcPts val="0"/>
                        </a:spcAft>
                        <a:buNone/>
                      </a:pPr>
                      <a:r>
                        <a:rPr lang="en-GB" sz="3200" u="none" strike="noStrike" cap="none"/>
                        <a:t>South West</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11.9%</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1.6%</a:t>
                      </a:r>
                      <a:endParaRPr/>
                    </a:p>
                  </a:txBody>
                  <a:tcPr marL="91450" marR="91450" marT="45725" marB="45725"/>
                </a:tc>
                <a:extLst>
                  <a:ext uri="{0D108BD9-81ED-4DB2-BD59-A6C34878D82A}">
                    <a16:rowId xmlns:a16="http://schemas.microsoft.com/office/drawing/2014/main" val="10010"/>
                  </a:ext>
                </a:extLst>
              </a:tr>
              <a:tr h="837375">
                <a:tc>
                  <a:txBody>
                    <a:bodyPr/>
                    <a:lstStyle/>
                    <a:p>
                      <a:pPr marL="0" marR="0" lvl="0" indent="0" algn="l" rtl="0">
                        <a:lnSpc>
                          <a:spcPct val="100000"/>
                        </a:lnSpc>
                        <a:spcBef>
                          <a:spcPts val="0"/>
                        </a:spcBef>
                        <a:spcAft>
                          <a:spcPts val="0"/>
                        </a:spcAft>
                        <a:buNone/>
                      </a:pPr>
                      <a:r>
                        <a:rPr lang="en-GB" sz="3200" u="none" strike="noStrike" cap="none"/>
                        <a:t>Your school?</a:t>
                      </a:r>
                      <a:endParaRPr/>
                    </a:p>
                  </a:txBody>
                  <a:tcPr marL="91450" marR="91450" marT="45725" marB="45725"/>
                </a:tc>
                <a:tc>
                  <a:txBody>
                    <a:bodyPr/>
                    <a:lstStyle/>
                    <a:p>
                      <a:pPr marL="0" marR="0" lvl="0" indent="0" algn="l" rtl="0">
                        <a:lnSpc>
                          <a:spcPct val="100000"/>
                        </a:lnSpc>
                        <a:spcBef>
                          <a:spcPts val="0"/>
                        </a:spcBef>
                        <a:spcAft>
                          <a:spcPts val="0"/>
                        </a:spcAft>
                        <a:buNone/>
                      </a:pPr>
                      <a:endParaRPr sz="3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3200" u="none" strike="noStrike" cap="none"/>
                    </a:p>
                  </a:txBody>
                  <a:tcPr marL="91450" marR="91450" marT="45725" marB="45725"/>
                </a:tc>
                <a:extLst>
                  <a:ext uri="{0D108BD9-81ED-4DB2-BD59-A6C34878D82A}">
                    <a16:rowId xmlns:a16="http://schemas.microsoft.com/office/drawing/2014/main" val="1001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2"/>
          <p:cNvSpPr/>
          <p:nvPr/>
        </p:nvSpPr>
        <p:spPr>
          <a:xfrm>
            <a:off x="318052" y="-19369"/>
            <a:ext cx="14888818" cy="11151704"/>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83" name="Google Shape;383;p52"/>
          <p:cNvGraphicFramePr/>
          <p:nvPr/>
        </p:nvGraphicFramePr>
        <p:xfrm>
          <a:off x="1055079" y="891540"/>
          <a:ext cx="8182700" cy="8900280"/>
        </p:xfrm>
        <a:graphic>
          <a:graphicData uri="http://schemas.openxmlformats.org/drawingml/2006/table">
            <a:tbl>
              <a:tblPr firstRow="1" bandRow="1">
                <a:noFill/>
                <a:tableStyleId>{A252B956-3F63-4A60-996D-E77953882FBE}</a:tableStyleId>
              </a:tblPr>
              <a:tblGrid>
                <a:gridCol w="3344425">
                  <a:extLst>
                    <a:ext uri="{9D8B030D-6E8A-4147-A177-3AD203B41FA5}">
                      <a16:colId xmlns:a16="http://schemas.microsoft.com/office/drawing/2014/main" val="20000"/>
                    </a:ext>
                  </a:extLst>
                </a:gridCol>
                <a:gridCol w="2430275">
                  <a:extLst>
                    <a:ext uri="{9D8B030D-6E8A-4147-A177-3AD203B41FA5}">
                      <a16:colId xmlns:a16="http://schemas.microsoft.com/office/drawing/2014/main" val="20001"/>
                    </a:ext>
                  </a:extLst>
                </a:gridCol>
                <a:gridCol w="2408000">
                  <a:extLst>
                    <a:ext uri="{9D8B030D-6E8A-4147-A177-3AD203B41FA5}">
                      <a16:colId xmlns:a16="http://schemas.microsoft.com/office/drawing/2014/main" val="20002"/>
                    </a:ext>
                  </a:extLst>
                </a:gridCol>
              </a:tblGrid>
              <a:tr h="1965550">
                <a:tc>
                  <a:txBody>
                    <a:bodyPr/>
                    <a:lstStyle/>
                    <a:p>
                      <a:pPr marL="0" marR="0" lvl="0" indent="0" algn="l" rtl="0">
                        <a:lnSpc>
                          <a:spcPct val="100000"/>
                        </a:lnSpc>
                        <a:spcBef>
                          <a:spcPts val="0"/>
                        </a:spcBef>
                        <a:spcAft>
                          <a:spcPts val="0"/>
                        </a:spcAft>
                        <a:buNone/>
                      </a:pPr>
                      <a:r>
                        <a:rPr lang="en-GB" sz="3200" u="none" strike="noStrike" cap="none"/>
                        <a:t>Region</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Percentage of BME pupils 2015</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Percentage of BME teachers 2015</a:t>
                      </a:r>
                      <a:endParaRPr/>
                    </a:p>
                  </a:txBody>
                  <a:tcPr marL="91450" marR="91450" marT="45725" marB="45725"/>
                </a:tc>
                <a:extLst>
                  <a:ext uri="{0D108BD9-81ED-4DB2-BD59-A6C34878D82A}">
                    <a16:rowId xmlns:a16="http://schemas.microsoft.com/office/drawing/2014/main" val="10000"/>
                  </a:ext>
                </a:extLst>
              </a:tr>
              <a:tr h="557400">
                <a:tc>
                  <a:txBody>
                    <a:bodyPr/>
                    <a:lstStyle/>
                    <a:p>
                      <a:pPr marL="0" marR="0" lvl="0" indent="0" algn="l" rtl="0">
                        <a:lnSpc>
                          <a:spcPct val="100000"/>
                        </a:lnSpc>
                        <a:spcBef>
                          <a:spcPts val="0"/>
                        </a:spcBef>
                        <a:spcAft>
                          <a:spcPts val="0"/>
                        </a:spcAft>
                        <a:buNone/>
                      </a:pPr>
                      <a:r>
                        <a:rPr lang="en-GB" sz="3200" u="none" strike="noStrike" cap="none"/>
                        <a:t>North East </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9.4%</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1.2%</a:t>
                      </a:r>
                      <a:endParaRPr/>
                    </a:p>
                  </a:txBody>
                  <a:tcPr marL="91450" marR="91450" marT="45725" marB="45725"/>
                </a:tc>
                <a:extLst>
                  <a:ext uri="{0D108BD9-81ED-4DB2-BD59-A6C34878D82A}">
                    <a16:rowId xmlns:a16="http://schemas.microsoft.com/office/drawing/2014/main" val="10001"/>
                  </a:ext>
                </a:extLst>
              </a:tr>
              <a:tr h="557400">
                <a:tc>
                  <a:txBody>
                    <a:bodyPr/>
                    <a:lstStyle/>
                    <a:p>
                      <a:pPr marL="0" marR="0" lvl="0" indent="0" algn="l" rtl="0">
                        <a:lnSpc>
                          <a:spcPct val="100000"/>
                        </a:lnSpc>
                        <a:spcBef>
                          <a:spcPts val="0"/>
                        </a:spcBef>
                        <a:spcAft>
                          <a:spcPts val="0"/>
                        </a:spcAft>
                        <a:buNone/>
                      </a:pPr>
                      <a:r>
                        <a:rPr lang="en-GB" sz="3200" u="none" strike="noStrike" cap="none"/>
                        <a:t>North West </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19.9% </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3.3%</a:t>
                      </a:r>
                      <a:endParaRPr/>
                    </a:p>
                  </a:txBody>
                  <a:tcPr marL="91450" marR="91450" marT="45725" marB="45725"/>
                </a:tc>
                <a:extLst>
                  <a:ext uri="{0D108BD9-81ED-4DB2-BD59-A6C34878D82A}">
                    <a16:rowId xmlns:a16="http://schemas.microsoft.com/office/drawing/2014/main" val="10002"/>
                  </a:ext>
                </a:extLst>
              </a:tr>
              <a:tr h="1026775">
                <a:tc>
                  <a:txBody>
                    <a:bodyPr/>
                    <a:lstStyle/>
                    <a:p>
                      <a:pPr marL="0" marR="0" lvl="0" indent="0" algn="l" rtl="0">
                        <a:lnSpc>
                          <a:spcPct val="100000"/>
                        </a:lnSpc>
                        <a:spcBef>
                          <a:spcPts val="0"/>
                        </a:spcBef>
                        <a:spcAft>
                          <a:spcPts val="0"/>
                        </a:spcAft>
                        <a:buNone/>
                      </a:pPr>
                      <a:r>
                        <a:rPr lang="en-GB" sz="3200" u="none" strike="noStrike" cap="none"/>
                        <a:t>Yorkshire and the Humber</a:t>
                      </a:r>
                      <a:endParaRPr sz="3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23.3%</a:t>
                      </a:r>
                      <a:endParaRPr sz="32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5%</a:t>
                      </a:r>
                      <a:endParaRPr sz="3200" u="none" strike="noStrike" cap="none"/>
                    </a:p>
                  </a:txBody>
                  <a:tcPr marL="91450" marR="91450" marT="45725" marB="45725"/>
                </a:tc>
                <a:extLst>
                  <a:ext uri="{0D108BD9-81ED-4DB2-BD59-A6C34878D82A}">
                    <a16:rowId xmlns:a16="http://schemas.microsoft.com/office/drawing/2014/main" val="10003"/>
                  </a:ext>
                </a:extLst>
              </a:tr>
              <a:tr h="557400">
                <a:tc>
                  <a:txBody>
                    <a:bodyPr/>
                    <a:lstStyle/>
                    <a:p>
                      <a:pPr marL="0" marR="0" lvl="0" indent="0" algn="l" rtl="0">
                        <a:lnSpc>
                          <a:spcPct val="100000"/>
                        </a:lnSpc>
                        <a:spcBef>
                          <a:spcPts val="0"/>
                        </a:spcBef>
                        <a:spcAft>
                          <a:spcPts val="0"/>
                        </a:spcAft>
                        <a:buNone/>
                      </a:pPr>
                      <a:r>
                        <a:rPr lang="en-GB" sz="3200" u="none" strike="noStrike" cap="none"/>
                        <a:t>East Midlands</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20.8%</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5.1%</a:t>
                      </a:r>
                      <a:endParaRPr/>
                    </a:p>
                  </a:txBody>
                  <a:tcPr marL="91450" marR="91450" marT="45725" marB="45725"/>
                </a:tc>
                <a:extLst>
                  <a:ext uri="{0D108BD9-81ED-4DB2-BD59-A6C34878D82A}">
                    <a16:rowId xmlns:a16="http://schemas.microsoft.com/office/drawing/2014/main" val="10004"/>
                  </a:ext>
                </a:extLst>
              </a:tr>
              <a:tr h="557400">
                <a:tc>
                  <a:txBody>
                    <a:bodyPr/>
                    <a:lstStyle/>
                    <a:p>
                      <a:pPr marL="0" marR="0" lvl="0" indent="0" algn="l" rtl="0">
                        <a:lnSpc>
                          <a:spcPct val="100000"/>
                        </a:lnSpc>
                        <a:spcBef>
                          <a:spcPts val="0"/>
                        </a:spcBef>
                        <a:spcAft>
                          <a:spcPts val="0"/>
                        </a:spcAft>
                        <a:buNone/>
                      </a:pPr>
                      <a:r>
                        <a:rPr lang="en-GB" sz="3200" u="none" strike="noStrike" cap="none"/>
                        <a:t>West Midlands</a:t>
                      </a:r>
                      <a:endParaRPr sz="32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32.2%</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9.7%</a:t>
                      </a:r>
                      <a:endParaRPr/>
                    </a:p>
                  </a:txBody>
                  <a:tcPr marL="91450" marR="91450" marT="45725" marB="45725"/>
                </a:tc>
                <a:extLst>
                  <a:ext uri="{0D108BD9-81ED-4DB2-BD59-A6C34878D82A}">
                    <a16:rowId xmlns:a16="http://schemas.microsoft.com/office/drawing/2014/main" val="10005"/>
                  </a:ext>
                </a:extLst>
              </a:tr>
              <a:tr h="557400">
                <a:tc>
                  <a:txBody>
                    <a:bodyPr/>
                    <a:lstStyle/>
                    <a:p>
                      <a:pPr marL="0" marR="0" lvl="0" indent="0" algn="l" rtl="0">
                        <a:lnSpc>
                          <a:spcPct val="100000"/>
                        </a:lnSpc>
                        <a:spcBef>
                          <a:spcPts val="0"/>
                        </a:spcBef>
                        <a:spcAft>
                          <a:spcPts val="0"/>
                        </a:spcAft>
                        <a:buNone/>
                      </a:pPr>
                      <a:r>
                        <a:rPr lang="en-GB" sz="3200" u="none" strike="noStrike" cap="none"/>
                        <a:t>East of England</a:t>
                      </a:r>
                      <a:endParaRPr sz="32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21.8%</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5.1%</a:t>
                      </a:r>
                      <a:endParaRPr/>
                    </a:p>
                  </a:txBody>
                  <a:tcPr marL="91450" marR="91450" marT="45725" marB="45725"/>
                </a:tc>
                <a:extLst>
                  <a:ext uri="{0D108BD9-81ED-4DB2-BD59-A6C34878D82A}">
                    <a16:rowId xmlns:a16="http://schemas.microsoft.com/office/drawing/2014/main" val="10006"/>
                  </a:ext>
                </a:extLst>
              </a:tr>
              <a:tr h="557400">
                <a:tc>
                  <a:txBody>
                    <a:bodyPr/>
                    <a:lstStyle/>
                    <a:p>
                      <a:pPr marL="0" marR="0" lvl="0" indent="0" algn="l" rtl="0">
                        <a:lnSpc>
                          <a:spcPct val="100000"/>
                        </a:lnSpc>
                        <a:spcBef>
                          <a:spcPts val="0"/>
                        </a:spcBef>
                        <a:spcAft>
                          <a:spcPts val="0"/>
                        </a:spcAft>
                        <a:buNone/>
                      </a:pPr>
                      <a:r>
                        <a:rPr lang="en-GB" sz="3200" u="none" strike="noStrike" cap="none"/>
                        <a:t>Inner London</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81.1%</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26%</a:t>
                      </a:r>
                      <a:endParaRPr/>
                    </a:p>
                  </a:txBody>
                  <a:tcPr marL="91450" marR="91450" marT="45725" marB="45725"/>
                </a:tc>
                <a:extLst>
                  <a:ext uri="{0D108BD9-81ED-4DB2-BD59-A6C34878D82A}">
                    <a16:rowId xmlns:a16="http://schemas.microsoft.com/office/drawing/2014/main" val="10007"/>
                  </a:ext>
                </a:extLst>
              </a:tr>
              <a:tr h="557400">
                <a:tc>
                  <a:txBody>
                    <a:bodyPr/>
                    <a:lstStyle/>
                    <a:p>
                      <a:pPr marL="0" marR="0" lvl="0" indent="0" algn="l" rtl="0">
                        <a:lnSpc>
                          <a:spcPct val="100000"/>
                        </a:lnSpc>
                        <a:spcBef>
                          <a:spcPts val="0"/>
                        </a:spcBef>
                        <a:spcAft>
                          <a:spcPts val="0"/>
                        </a:spcAft>
                        <a:buNone/>
                      </a:pPr>
                      <a:r>
                        <a:rPr lang="en-GB" sz="3200" u="none" strike="noStrike" cap="none"/>
                        <a:t>Outer London</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64.7%</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21.5%</a:t>
                      </a:r>
                      <a:endParaRPr/>
                    </a:p>
                  </a:txBody>
                  <a:tcPr marL="91450" marR="91450" marT="45725" marB="45725"/>
                </a:tc>
                <a:extLst>
                  <a:ext uri="{0D108BD9-81ED-4DB2-BD59-A6C34878D82A}">
                    <a16:rowId xmlns:a16="http://schemas.microsoft.com/office/drawing/2014/main" val="10008"/>
                  </a:ext>
                </a:extLst>
              </a:tr>
              <a:tr h="557400">
                <a:tc>
                  <a:txBody>
                    <a:bodyPr/>
                    <a:lstStyle/>
                    <a:p>
                      <a:pPr marL="0" marR="0" lvl="0" indent="0" algn="l" rtl="0">
                        <a:lnSpc>
                          <a:spcPct val="100000"/>
                        </a:lnSpc>
                        <a:spcBef>
                          <a:spcPts val="0"/>
                        </a:spcBef>
                        <a:spcAft>
                          <a:spcPts val="0"/>
                        </a:spcAft>
                        <a:buNone/>
                      </a:pPr>
                      <a:r>
                        <a:rPr lang="en-GB" sz="3200" u="none" strike="noStrike" cap="none"/>
                        <a:t>South East</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21.1%</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4.3%</a:t>
                      </a:r>
                      <a:endParaRPr/>
                    </a:p>
                  </a:txBody>
                  <a:tcPr marL="91450" marR="91450" marT="45725" marB="45725"/>
                </a:tc>
                <a:extLst>
                  <a:ext uri="{0D108BD9-81ED-4DB2-BD59-A6C34878D82A}">
                    <a16:rowId xmlns:a16="http://schemas.microsoft.com/office/drawing/2014/main" val="10009"/>
                  </a:ext>
                </a:extLst>
              </a:tr>
              <a:tr h="557400">
                <a:tc>
                  <a:txBody>
                    <a:bodyPr/>
                    <a:lstStyle/>
                    <a:p>
                      <a:pPr marL="0" marR="0" lvl="0" indent="0" algn="l" rtl="0">
                        <a:lnSpc>
                          <a:spcPct val="100000"/>
                        </a:lnSpc>
                        <a:spcBef>
                          <a:spcPts val="0"/>
                        </a:spcBef>
                        <a:spcAft>
                          <a:spcPts val="0"/>
                        </a:spcAft>
                        <a:buNone/>
                      </a:pPr>
                      <a:r>
                        <a:rPr lang="en-GB" sz="3200" u="none" strike="noStrike" cap="none"/>
                        <a:t>South West</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11.9%</a:t>
                      </a:r>
                      <a:endParaRPr/>
                    </a:p>
                  </a:txBody>
                  <a:tcPr marL="91450" marR="91450" marT="45725" marB="45725"/>
                </a:tc>
                <a:tc>
                  <a:txBody>
                    <a:bodyPr/>
                    <a:lstStyle/>
                    <a:p>
                      <a:pPr marL="0" marR="0" lvl="0" indent="0" algn="l" rtl="0">
                        <a:lnSpc>
                          <a:spcPct val="100000"/>
                        </a:lnSpc>
                        <a:spcBef>
                          <a:spcPts val="0"/>
                        </a:spcBef>
                        <a:spcAft>
                          <a:spcPts val="0"/>
                        </a:spcAft>
                        <a:buNone/>
                      </a:pPr>
                      <a:r>
                        <a:rPr lang="en-GB" sz="3200" u="none" strike="noStrike" cap="none"/>
                        <a:t>1.6%</a:t>
                      </a:r>
                      <a:endParaRPr/>
                    </a:p>
                  </a:txBody>
                  <a:tcPr marL="91450" marR="91450" marT="45725" marB="45725"/>
                </a:tc>
                <a:extLst>
                  <a:ext uri="{0D108BD9-81ED-4DB2-BD59-A6C34878D82A}">
                    <a16:rowId xmlns:a16="http://schemas.microsoft.com/office/drawing/2014/main" val="10010"/>
                  </a:ext>
                </a:extLst>
              </a:tr>
              <a:tr h="557400">
                <a:tc>
                  <a:txBody>
                    <a:bodyPr/>
                    <a:lstStyle/>
                    <a:p>
                      <a:pPr marL="0" marR="0" lvl="0" indent="0" algn="l" rtl="0">
                        <a:lnSpc>
                          <a:spcPct val="100000"/>
                        </a:lnSpc>
                        <a:spcBef>
                          <a:spcPts val="0"/>
                        </a:spcBef>
                        <a:spcAft>
                          <a:spcPts val="0"/>
                        </a:spcAft>
                        <a:buNone/>
                      </a:pPr>
                      <a:r>
                        <a:rPr lang="en-GB" sz="3200" u="none" strike="noStrike" cap="none"/>
                        <a:t>Your school?</a:t>
                      </a:r>
                      <a:endParaRPr/>
                    </a:p>
                  </a:txBody>
                  <a:tcPr marL="91450" marR="91450" marT="45725" marB="45725"/>
                </a:tc>
                <a:tc>
                  <a:txBody>
                    <a:bodyPr/>
                    <a:lstStyle/>
                    <a:p>
                      <a:pPr marL="0" marR="0" lvl="0" indent="0" algn="l" rtl="0">
                        <a:lnSpc>
                          <a:spcPct val="100000"/>
                        </a:lnSpc>
                        <a:spcBef>
                          <a:spcPts val="0"/>
                        </a:spcBef>
                        <a:spcAft>
                          <a:spcPts val="0"/>
                        </a:spcAft>
                        <a:buNone/>
                      </a:pPr>
                      <a:endParaRPr sz="3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3200" u="none" strike="noStrike" cap="none"/>
                    </a:p>
                  </a:txBody>
                  <a:tcPr marL="91450" marR="91450" marT="45725" marB="45725"/>
                </a:tc>
                <a:extLst>
                  <a:ext uri="{0D108BD9-81ED-4DB2-BD59-A6C34878D82A}">
                    <a16:rowId xmlns:a16="http://schemas.microsoft.com/office/drawing/2014/main" val="10011"/>
                  </a:ext>
                </a:extLst>
              </a:tr>
            </a:tbl>
          </a:graphicData>
        </a:graphic>
      </p:graphicFrame>
      <p:sp>
        <p:nvSpPr>
          <p:cNvPr id="384" name="Google Shape;384;p52"/>
          <p:cNvSpPr/>
          <p:nvPr/>
        </p:nvSpPr>
        <p:spPr>
          <a:xfrm>
            <a:off x="9776535" y="1108705"/>
            <a:ext cx="4713186" cy="840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5) Which region has the most proportional representation in respect to BME teachers? </a:t>
            </a:r>
            <a:endParaRPr/>
          </a:p>
          <a:p>
            <a:pPr marL="0" marR="0" lvl="0" indent="0" algn="l" rtl="0">
              <a:lnSpc>
                <a:spcPct val="100000"/>
              </a:lnSpc>
              <a:spcBef>
                <a:spcPts val="0"/>
              </a:spcBef>
              <a:spcAft>
                <a:spcPts val="0"/>
              </a:spcAft>
              <a:buNone/>
            </a:pPr>
            <a:endParaRPr sz="3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1" u="none" strike="noStrike" cap="none">
                <a:solidFill>
                  <a:srgbClr val="000000"/>
                </a:solidFill>
                <a:latin typeface="Arial"/>
                <a:ea typeface="Arial"/>
                <a:cs typeface="Arial"/>
                <a:sym typeface="Arial"/>
              </a:rPr>
              <a:t>How will you work this out? </a:t>
            </a:r>
            <a:endParaRPr/>
          </a:p>
          <a:p>
            <a:pPr marL="0" marR="0" lvl="0" indent="0" algn="l" rtl="0">
              <a:lnSpc>
                <a:spcPct val="100000"/>
              </a:lnSpc>
              <a:spcBef>
                <a:spcPts val="0"/>
              </a:spcBef>
              <a:spcAft>
                <a:spcPts val="0"/>
              </a:spcAft>
              <a:buNone/>
            </a:pPr>
            <a:endParaRPr sz="3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1" u="none" strike="noStrike" cap="none">
                <a:solidFill>
                  <a:srgbClr val="000000"/>
                </a:solidFill>
                <a:latin typeface="Arial"/>
                <a:ea typeface="Arial"/>
                <a:cs typeface="Arial"/>
                <a:sym typeface="Arial"/>
              </a:rPr>
              <a:t>		TIP  </a:t>
            </a:r>
            <a:endParaRPr/>
          </a:p>
          <a:p>
            <a:pPr marL="0" marR="0" lvl="0" indent="0" algn="l" rtl="0">
              <a:lnSpc>
                <a:spcPct val="100000"/>
              </a:lnSpc>
              <a:spcBef>
                <a:spcPts val="0"/>
              </a:spcBef>
              <a:spcAft>
                <a:spcPts val="0"/>
              </a:spcAft>
              <a:buNone/>
            </a:pPr>
            <a:endParaRPr sz="3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6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b="0" i="1" u="none" strike="noStrike" cap="none">
                <a:solidFill>
                  <a:srgbClr val="000000"/>
                </a:solidFill>
                <a:latin typeface="Arial"/>
                <a:ea typeface="Arial"/>
                <a:cs typeface="Arial"/>
                <a:sym typeface="Arial"/>
              </a:rPr>
              <a:t>Calculate the ratio of % BME teachers to % BME students</a:t>
            </a:r>
            <a:endParaRPr sz="3600" b="0" i="0" u="none" strike="noStrike" cap="none">
              <a:solidFill>
                <a:srgbClr val="000000"/>
              </a:solidFill>
              <a:latin typeface="Arial"/>
              <a:ea typeface="Arial"/>
              <a:cs typeface="Arial"/>
              <a:sym typeface="Arial"/>
            </a:endParaRPr>
          </a:p>
        </p:txBody>
      </p:sp>
      <p:sp>
        <p:nvSpPr>
          <p:cNvPr id="385" name="Google Shape;385;p52"/>
          <p:cNvSpPr/>
          <p:nvPr/>
        </p:nvSpPr>
        <p:spPr>
          <a:xfrm>
            <a:off x="9776535" y="7559418"/>
            <a:ext cx="4983346" cy="1899576"/>
          </a:xfrm>
          <a:custGeom>
            <a:avLst/>
            <a:gdLst/>
            <a:ahLst/>
            <a:cxnLst/>
            <a:rect l="l" t="t" r="r" b="b"/>
            <a:pathLst>
              <a:path w="6332348" h="2105153" extrusionOk="0">
                <a:moveTo>
                  <a:pt x="0" y="0"/>
                </a:moveTo>
                <a:lnTo>
                  <a:pt x="6332347" y="0"/>
                </a:lnTo>
                <a:lnTo>
                  <a:pt x="6332347" y="2105152"/>
                </a:lnTo>
                <a:lnTo>
                  <a:pt x="0" y="2105152"/>
                </a:lnTo>
                <a:close/>
              </a:path>
            </a:pathLst>
          </a:custGeom>
          <a:solidFill>
            <a:srgbClr val="913F53"/>
          </a:solidFill>
          <a:ln w="38100" cap="flat" cmpd="sng">
            <a:solidFill>
              <a:srgbClr val="913F53"/>
            </a:solidFill>
            <a:prstDash val="solid"/>
            <a:miter lim="800000"/>
            <a:headEnd type="none" w="sm" len="sm"/>
            <a:tailEnd type="none" w="sm" len="sm"/>
          </a:ln>
        </p:spPr>
        <p:txBody>
          <a:bodyPr spcFirstLastPara="1" wrap="square" lIns="69500" tIns="34725" rIns="69500" bIns="34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386" name="Google Shape;386;p52"/>
          <p:cNvCxnSpPr/>
          <p:nvPr/>
        </p:nvCxnSpPr>
        <p:spPr>
          <a:xfrm>
            <a:off x="12121354" y="6639945"/>
            <a:ext cx="0" cy="647402"/>
          </a:xfrm>
          <a:prstGeom prst="straightConnector1">
            <a:avLst/>
          </a:prstGeom>
          <a:noFill/>
          <a:ln w="762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85"/>
                                        </p:tgtEl>
                                      </p:cBhvr>
                                    </p:animEffect>
                                    <p:set>
                                      <p:cBhvr>
                                        <p:cTn id="7" dur="1" fill="hold">
                                          <p:stCondLst>
                                            <p:cond delay="2000"/>
                                          </p:stCondLst>
                                        </p:cTn>
                                        <p:tgtEl>
                                          <p:spTgt spid="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3"/>
          <p:cNvSpPr/>
          <p:nvPr/>
        </p:nvSpPr>
        <p:spPr>
          <a:xfrm>
            <a:off x="318052" y="163892"/>
            <a:ext cx="14888818" cy="11151704"/>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53"/>
          <p:cNvSpPr/>
          <p:nvPr/>
        </p:nvSpPr>
        <p:spPr>
          <a:xfrm>
            <a:off x="1617273" y="327018"/>
            <a:ext cx="1291934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rgbClr val="000000"/>
                </a:solidFill>
                <a:latin typeface="Arial"/>
                <a:ea typeface="Arial"/>
                <a:cs typeface="Arial"/>
                <a:sym typeface="Arial"/>
              </a:rPr>
              <a:t>5) Which region has the most proportional representation in respect to BME teachers? </a:t>
            </a:r>
            <a:endParaRPr sz="3600" b="0" i="1" u="none" strike="noStrike" cap="none">
              <a:solidFill>
                <a:srgbClr val="000000"/>
              </a:solidFill>
              <a:latin typeface="Arial"/>
              <a:ea typeface="Arial"/>
              <a:cs typeface="Arial"/>
              <a:sym typeface="Arial"/>
            </a:endParaRPr>
          </a:p>
        </p:txBody>
      </p:sp>
      <p:graphicFrame>
        <p:nvGraphicFramePr>
          <p:cNvPr id="393" name="Google Shape;393;p53"/>
          <p:cNvGraphicFramePr/>
          <p:nvPr/>
        </p:nvGraphicFramePr>
        <p:xfrm>
          <a:off x="736332" y="2056117"/>
          <a:ext cx="8034475" cy="8192646"/>
        </p:xfrm>
        <a:graphic>
          <a:graphicData uri="http://schemas.openxmlformats.org/drawingml/2006/table">
            <a:tbl>
              <a:tblPr firstRow="1" bandRow="1">
                <a:noFill/>
                <a:tableStyleId>{E54385B8-6AB2-4854-9AC9-40AC4A3B9A12}</a:tableStyleId>
              </a:tblPr>
              <a:tblGrid>
                <a:gridCol w="1777375">
                  <a:extLst>
                    <a:ext uri="{9D8B030D-6E8A-4147-A177-3AD203B41FA5}">
                      <a16:colId xmlns:a16="http://schemas.microsoft.com/office/drawing/2014/main" val="20000"/>
                    </a:ext>
                  </a:extLst>
                </a:gridCol>
                <a:gridCol w="1807775">
                  <a:extLst>
                    <a:ext uri="{9D8B030D-6E8A-4147-A177-3AD203B41FA5}">
                      <a16:colId xmlns:a16="http://schemas.microsoft.com/office/drawing/2014/main" val="20001"/>
                    </a:ext>
                  </a:extLst>
                </a:gridCol>
                <a:gridCol w="2363950">
                  <a:extLst>
                    <a:ext uri="{9D8B030D-6E8A-4147-A177-3AD203B41FA5}">
                      <a16:colId xmlns:a16="http://schemas.microsoft.com/office/drawing/2014/main" val="20002"/>
                    </a:ext>
                  </a:extLst>
                </a:gridCol>
                <a:gridCol w="2085375">
                  <a:extLst>
                    <a:ext uri="{9D8B030D-6E8A-4147-A177-3AD203B41FA5}">
                      <a16:colId xmlns:a16="http://schemas.microsoft.com/office/drawing/2014/main" val="20003"/>
                    </a:ext>
                  </a:extLst>
                </a:gridCol>
              </a:tblGrid>
              <a:tr h="123775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Region</a:t>
                      </a:r>
                      <a:endParaRPr/>
                    </a:p>
                    <a:p>
                      <a:pPr marL="0" marR="0" lvl="0" indent="0" algn="l" rtl="0">
                        <a:lnSpc>
                          <a:spcPct val="107000"/>
                        </a:lnSpc>
                        <a:spcBef>
                          <a:spcPts val="800"/>
                        </a:spcBef>
                        <a:spcAft>
                          <a:spcPts val="0"/>
                        </a:spcAft>
                        <a:buNone/>
                      </a:pPr>
                      <a:r>
                        <a:rPr lang="en-GB" sz="2000" u="none" strike="noStrike" cap="none">
                          <a:latin typeface="Arial"/>
                          <a:ea typeface="Arial"/>
                          <a:cs typeface="Arial"/>
                          <a:sym typeface="Arial"/>
                        </a:rPr>
                        <a:t> </a:t>
                      </a:r>
                      <a:endParaRPr sz="2000" u="none" strike="noStrike" cap="none">
                        <a:latin typeface="Arial"/>
                        <a:ea typeface="Arial"/>
                        <a:cs typeface="Arial"/>
                        <a:sym typeface="Arial"/>
                      </a:endParaRPr>
                    </a:p>
                  </a:txBody>
                  <a:tcPr marL="91450" marR="91450" marT="45725" marB="45725">
                    <a:solidFill>
                      <a:srgbClr val="F18835"/>
                    </a:solidFill>
                  </a:tcPr>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Percentage of BME students 2015</a:t>
                      </a:r>
                      <a:endParaRPr sz="2000" u="none" strike="noStrike" cap="none">
                        <a:latin typeface="Arial"/>
                        <a:ea typeface="Arial"/>
                        <a:cs typeface="Arial"/>
                        <a:sym typeface="Arial"/>
                      </a:endParaRPr>
                    </a:p>
                  </a:txBody>
                  <a:tcPr marL="91450" marR="91450" marT="45725" marB="45725">
                    <a:solidFill>
                      <a:srgbClr val="F18835"/>
                    </a:solidFill>
                  </a:tcPr>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Percentage of BME teachers 2015</a:t>
                      </a:r>
                      <a:endParaRPr sz="2000" u="none" strike="noStrike" cap="none">
                        <a:latin typeface="Arial"/>
                        <a:ea typeface="Arial"/>
                        <a:cs typeface="Arial"/>
                        <a:sym typeface="Arial"/>
                      </a:endParaRPr>
                    </a:p>
                  </a:txBody>
                  <a:tcPr marL="91450" marR="91450" marT="45725" marB="45725">
                    <a:solidFill>
                      <a:srgbClr val="F18835"/>
                    </a:solidFill>
                  </a:tcPr>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Ratio of % BME   teachers to % BME students</a:t>
                      </a:r>
                      <a:endParaRPr sz="2000" u="none" strike="noStrike" cap="none">
                        <a:latin typeface="Arial"/>
                        <a:ea typeface="Arial"/>
                        <a:cs typeface="Arial"/>
                        <a:sym typeface="Arial"/>
                      </a:endParaRPr>
                    </a:p>
                  </a:txBody>
                  <a:tcPr marL="0" marR="0" marT="0" marB="0">
                    <a:solidFill>
                      <a:srgbClr val="F18835"/>
                    </a:solidFill>
                  </a:tcPr>
                </a:tc>
                <a:extLst>
                  <a:ext uri="{0D108BD9-81ED-4DB2-BD59-A6C34878D82A}">
                    <a16:rowId xmlns:a16="http://schemas.microsoft.com/office/drawing/2014/main" val="10000"/>
                  </a:ext>
                </a:extLst>
              </a:tr>
              <a:tr h="50020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North East </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9.4%</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1.2%</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1:7.8</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1"/>
                  </a:ext>
                </a:extLst>
              </a:tr>
              <a:tr h="50020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North West </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19.9% </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3.3%</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1:6.0</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2"/>
                  </a:ext>
                </a:extLst>
              </a:tr>
              <a:tr h="868975">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Yorkshire and the Humber</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23.3%</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5%</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1:4.7</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3"/>
                  </a:ext>
                </a:extLst>
              </a:tr>
              <a:tr h="50020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East Midlands</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20.8%</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5.1%</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1:4.1</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4"/>
                  </a:ext>
                </a:extLst>
              </a:tr>
              <a:tr h="868975">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West Midlands</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32.2%</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9.7%</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1:3.3</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5"/>
                  </a:ext>
                </a:extLst>
              </a:tr>
              <a:tr h="868975">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East of England</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21.8%</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5.1%</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1:4.3</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6"/>
                  </a:ext>
                </a:extLst>
              </a:tr>
              <a:tr h="50020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Inner London</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81.1%</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26%</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1:3.1</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7"/>
                  </a:ext>
                </a:extLst>
              </a:tr>
              <a:tr h="59190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Outer London</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64.7%</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21.5%</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1:3.0</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8"/>
                  </a:ext>
                </a:extLst>
              </a:tr>
              <a:tr h="500200">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South East</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21.1%</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4.3%</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1:4.9</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9"/>
                  </a:ext>
                </a:extLst>
              </a:tr>
              <a:tr h="900675">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South West</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11.9%</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1.6%</a:t>
                      </a:r>
                      <a:endParaRPr sz="2000" u="none" strike="noStrike" cap="none">
                        <a:latin typeface="Arial"/>
                        <a:ea typeface="Arial"/>
                        <a:cs typeface="Arial"/>
                        <a:sym typeface="Arial"/>
                      </a:endParaRPr>
                    </a:p>
                  </a:txBody>
                  <a:tcPr marL="91450" marR="91450" marT="45725" marB="45725"/>
                </a:tc>
                <a:tc>
                  <a:txBody>
                    <a:bodyPr/>
                    <a:lstStyle/>
                    <a:p>
                      <a:pPr marL="0" marR="0" lvl="0" indent="0" algn="l" rtl="0">
                        <a:lnSpc>
                          <a:spcPct val="107000"/>
                        </a:lnSpc>
                        <a:spcBef>
                          <a:spcPts val="0"/>
                        </a:spcBef>
                        <a:spcAft>
                          <a:spcPts val="0"/>
                        </a:spcAft>
                        <a:buNone/>
                      </a:pPr>
                      <a:r>
                        <a:rPr lang="en-GB" sz="2000" u="none" strike="noStrike" cap="none">
                          <a:latin typeface="Arial"/>
                          <a:ea typeface="Arial"/>
                          <a:cs typeface="Arial"/>
                          <a:sym typeface="Arial"/>
                        </a:rPr>
                        <a:t>1:7.4</a:t>
                      </a:r>
                      <a:endParaRPr sz="20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10"/>
                  </a:ext>
                </a:extLst>
              </a:tr>
            </a:tbl>
          </a:graphicData>
        </a:graphic>
      </p:graphicFrame>
      <p:sp>
        <p:nvSpPr>
          <p:cNvPr id="394" name="Google Shape;394;p53"/>
          <p:cNvSpPr/>
          <p:nvPr/>
        </p:nvSpPr>
        <p:spPr>
          <a:xfrm>
            <a:off x="9346688" y="2559970"/>
            <a:ext cx="5284270"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rgbClr val="00B050"/>
                </a:solidFill>
                <a:latin typeface="Arial"/>
                <a:ea typeface="Arial"/>
                <a:cs typeface="Arial"/>
                <a:sym typeface="Arial"/>
              </a:rPr>
              <a:t>Outer London has the ratio 1:3 BME teachers to students, meaning there are proportionally 3 times more BME students than teachers  which is the most proportional ratio of all the regions.  </a:t>
            </a:r>
            <a:endParaRPr sz="3600" b="0" i="1" u="none" strike="noStrike" cap="none">
              <a:solidFill>
                <a:srgbClr val="00B05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24"/>
          <p:cNvSpPr txBox="1"/>
          <p:nvPr/>
        </p:nvSpPr>
        <p:spPr>
          <a:xfrm>
            <a:off x="778503" y="827721"/>
            <a:ext cx="4319400" cy="14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800" b="1" i="0" u="none" strike="noStrike" cap="none">
                <a:solidFill>
                  <a:srgbClr val="913F53"/>
                </a:solidFill>
                <a:latin typeface="Arial"/>
                <a:ea typeface="Arial"/>
                <a:cs typeface="Arial"/>
                <a:sym typeface="Arial"/>
              </a:rPr>
              <a:t>Why does it matter? </a:t>
            </a:r>
            <a:endParaRPr sz="4800" b="1" i="0" u="none" strike="noStrike" cap="none">
              <a:solidFill>
                <a:srgbClr val="913F53"/>
              </a:solidFill>
              <a:latin typeface="Arial"/>
              <a:ea typeface="Arial"/>
              <a:cs typeface="Arial"/>
              <a:sym typeface="Arial"/>
            </a:endParaRPr>
          </a:p>
        </p:txBody>
      </p:sp>
      <p:pic>
        <p:nvPicPr>
          <p:cNvPr id="7" name="Picture 6">
            <a:hlinkClick r:id="rId3"/>
            <a:extLst>
              <a:ext uri="{FF2B5EF4-FFF2-40B4-BE49-F238E27FC236}">
                <a16:creationId xmlns:a16="http://schemas.microsoft.com/office/drawing/2014/main" id="{6E38249A-6993-4668-8F46-D9575B3A9158}"/>
              </a:ext>
            </a:extLst>
          </p:cNvPr>
          <p:cNvPicPr>
            <a:picLocks noChangeAspect="1"/>
          </p:cNvPicPr>
          <p:nvPr/>
        </p:nvPicPr>
        <p:blipFill rotWithShape="1">
          <a:blip r:embed="rId4"/>
          <a:srcRect l="16807" t="11505" r="39551" b="64002"/>
          <a:stretch/>
        </p:blipFill>
        <p:spPr>
          <a:xfrm>
            <a:off x="1207691" y="4219879"/>
            <a:ext cx="10507579" cy="32188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Google Shape;352;p24">
            <a:hlinkClick r:id="rId5"/>
            <a:extLst>
              <a:ext uri="{FF2B5EF4-FFF2-40B4-BE49-F238E27FC236}">
                <a16:creationId xmlns:a16="http://schemas.microsoft.com/office/drawing/2014/main" id="{47A2E72C-E7BF-489D-8591-E568679C1080}"/>
              </a:ext>
            </a:extLst>
          </p:cNvPr>
          <p:cNvPicPr preferRelativeResize="0"/>
          <p:nvPr/>
        </p:nvPicPr>
        <p:blipFill rotWithShape="1">
          <a:blip r:embed="rId6">
            <a:alphaModFix/>
          </a:blip>
          <a:srcRect b="65915"/>
          <a:stretch/>
        </p:blipFill>
        <p:spPr>
          <a:xfrm>
            <a:off x="5309938" y="6421304"/>
            <a:ext cx="11167814" cy="44368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a:extLst>
              <a:ext uri="{FF2B5EF4-FFF2-40B4-BE49-F238E27FC236}">
                <a16:creationId xmlns:a16="http://schemas.microsoft.com/office/drawing/2014/main" id="{653EF0E4-08A0-4634-A455-AF0B5FBD95A2}"/>
              </a:ext>
            </a:extLst>
          </p:cNvPr>
          <p:cNvSpPr/>
          <p:nvPr/>
        </p:nvSpPr>
        <p:spPr>
          <a:xfrm>
            <a:off x="4824141" y="369053"/>
            <a:ext cx="10351691" cy="2966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chemeClr val="tx1"/>
              </a:solidFill>
            </a:endParaRPr>
          </a:p>
          <a:p>
            <a:r>
              <a:rPr lang="en-GB" sz="2400" dirty="0">
                <a:solidFill>
                  <a:schemeClr val="tx1"/>
                </a:solidFill>
              </a:rPr>
              <a:t>Brett </a:t>
            </a:r>
            <a:r>
              <a:rPr lang="en-GB" sz="2400" dirty="0" err="1">
                <a:solidFill>
                  <a:schemeClr val="tx1"/>
                </a:solidFill>
              </a:rPr>
              <a:t>Wigdortz</a:t>
            </a:r>
            <a:r>
              <a:rPr lang="en-GB" sz="2400" dirty="0">
                <a:solidFill>
                  <a:schemeClr val="tx1"/>
                </a:solidFill>
              </a:rPr>
              <a:t>, founder and chief executive of Teach First, said: “It is a real loss that the profession is missing out on talented classroom leaders because a huge pool of people are being put off by misconceptions about teaching.</a:t>
            </a:r>
          </a:p>
          <a:p>
            <a:endParaRPr lang="en-GB" sz="2400" dirty="0">
              <a:solidFill>
                <a:schemeClr val="tx1"/>
              </a:solidFill>
            </a:endParaRPr>
          </a:p>
          <a:p>
            <a:r>
              <a:rPr lang="en-GB" sz="2400" dirty="0">
                <a:solidFill>
                  <a:schemeClr val="tx1"/>
                </a:solidFill>
              </a:rPr>
              <a:t>“Young people need role models from all backgrounds to unlock their potential and aspiration, and to help them understand the world.”</a:t>
            </a:r>
          </a:p>
          <a:p>
            <a:pPr algn="ctr"/>
            <a:endParaRPr lang="en-GB" sz="18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54">
            <a:hlinkClick r:id="rId3"/>
          </p:cNvPr>
          <p:cNvPicPr preferRelativeResize="0"/>
          <p:nvPr/>
        </p:nvPicPr>
        <p:blipFill rotWithShape="1">
          <a:blip r:embed="rId4">
            <a:alphaModFix/>
          </a:blip>
          <a:srcRect l="2113" t="27844" r="19457" b="15309"/>
          <a:stretch/>
        </p:blipFill>
        <p:spPr>
          <a:xfrm>
            <a:off x="1676400" y="3344007"/>
            <a:ext cx="12192000" cy="497058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7659e02b21_0_0"/>
          <p:cNvPicPr preferRelativeResize="0"/>
          <p:nvPr/>
        </p:nvPicPr>
        <p:blipFill rotWithShape="1">
          <a:blip r:embed="rId3">
            <a:alphaModFix/>
          </a:blip>
          <a:srcRect/>
          <a:stretch/>
        </p:blipFill>
        <p:spPr>
          <a:xfrm>
            <a:off x="4417177" y="4642506"/>
            <a:ext cx="6129722" cy="1780187"/>
          </a:xfrm>
          <a:prstGeom prst="rect">
            <a:avLst/>
          </a:prstGeom>
          <a:noFill/>
          <a:ln>
            <a:noFill/>
          </a:ln>
        </p:spPr>
      </p:pic>
      <p:pic>
        <p:nvPicPr>
          <p:cNvPr id="413" name="Google Shape;413;g7659e02b21_0_0"/>
          <p:cNvPicPr preferRelativeResize="0"/>
          <p:nvPr/>
        </p:nvPicPr>
        <p:blipFill rotWithShape="1">
          <a:blip r:embed="rId4">
            <a:alphaModFix/>
          </a:blip>
          <a:srcRect/>
          <a:stretch/>
        </p:blipFill>
        <p:spPr>
          <a:xfrm>
            <a:off x="4417175" y="6699983"/>
            <a:ext cx="2524277" cy="1687494"/>
          </a:xfrm>
          <a:prstGeom prst="rect">
            <a:avLst/>
          </a:prstGeom>
          <a:noFill/>
          <a:ln>
            <a:noFill/>
          </a:ln>
        </p:spPr>
      </p:pic>
      <p:sp>
        <p:nvSpPr>
          <p:cNvPr id="414" name="Google Shape;414;g7659e02b21_0_0"/>
          <p:cNvSpPr/>
          <p:nvPr/>
        </p:nvSpPr>
        <p:spPr>
          <a:xfrm>
            <a:off x="7088199" y="6418718"/>
            <a:ext cx="3458700" cy="2250000"/>
          </a:xfrm>
          <a:prstGeom prst="rect">
            <a:avLst/>
          </a:prstGeom>
          <a:noFill/>
          <a:ln>
            <a:noFill/>
          </a:ln>
        </p:spPr>
        <p:txBody>
          <a:bodyPr spcFirstLastPara="1" wrap="square" lIns="129525" tIns="64750" rIns="129525" bIns="6475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826100" y="545432"/>
            <a:ext cx="13851000" cy="10487818"/>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txBox="1"/>
          <p:nvPr/>
        </p:nvSpPr>
        <p:spPr>
          <a:xfrm>
            <a:off x="1906861" y="883003"/>
            <a:ext cx="1168947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913F53"/>
                </a:solidFill>
                <a:latin typeface="Arial"/>
                <a:ea typeface="Arial"/>
                <a:cs typeface="Arial"/>
                <a:sym typeface="Arial"/>
              </a:rPr>
              <a:t>Practice with proportion, ratio and percentages</a:t>
            </a:r>
            <a:endParaRPr sz="3600" b="1" i="0" u="none" strike="noStrike" cap="none">
              <a:solidFill>
                <a:srgbClr val="913F53"/>
              </a:solidFill>
              <a:latin typeface="Arial"/>
              <a:ea typeface="Arial"/>
              <a:cs typeface="Arial"/>
              <a:sym typeface="Arial"/>
            </a:endParaRPr>
          </a:p>
        </p:txBody>
      </p:sp>
      <p:sp>
        <p:nvSpPr>
          <p:cNvPr id="104" name="Google Shape;104;p2"/>
          <p:cNvSpPr txBox="1"/>
          <p:nvPr/>
        </p:nvSpPr>
        <p:spPr>
          <a:xfrm>
            <a:off x="1287349" y="1831712"/>
            <a:ext cx="12928501" cy="8622320"/>
          </a:xfrm>
          <a:prstGeom prst="rect">
            <a:avLst/>
          </a:prstGeom>
          <a:noFill/>
          <a:ln>
            <a:noFill/>
          </a:ln>
        </p:spPr>
        <p:txBody>
          <a:bodyPr spcFirstLastPara="1" wrap="square" lIns="91425" tIns="45700" rIns="91425" bIns="45700" anchor="t" anchorCtr="0">
            <a:spAutoFit/>
          </a:bodyPr>
          <a:lstStyle/>
          <a:p>
            <a:pPr marL="514350" marR="0" lvl="4" indent="-514350" algn="l" rtl="0">
              <a:lnSpc>
                <a:spcPct val="115000"/>
              </a:lnSpc>
              <a:spcBef>
                <a:spcPts val="0"/>
              </a:spcBef>
              <a:spcAft>
                <a:spcPts val="0"/>
              </a:spcAft>
              <a:buClr>
                <a:srgbClr val="000000"/>
              </a:buClr>
              <a:buSzPts val="3200"/>
              <a:buFont typeface="Arial"/>
              <a:buAutoNum type="arabicParenR"/>
            </a:pPr>
            <a:r>
              <a:rPr lang="en-GB" sz="3200" b="1" i="0" u="none" strike="noStrike" cap="none">
                <a:solidFill>
                  <a:srgbClr val="000000"/>
                </a:solidFill>
                <a:latin typeface="Arial"/>
                <a:ea typeface="Arial"/>
                <a:cs typeface="Arial"/>
                <a:sym typeface="Arial"/>
              </a:rPr>
              <a:t>Find 25% of 180</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GB" sz="1400" b="1" i="0" u="none" strike="noStrike" cap="none">
                <a:solidFill>
                  <a:srgbClr val="000000"/>
                </a:solidFill>
                <a:latin typeface="Arial"/>
                <a:ea typeface="Arial"/>
                <a:cs typeface="Arial"/>
                <a:sym typeface="Arial"/>
              </a:rPr>
              <a:t> </a:t>
            </a: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2) Convert 32 out of 200 to a percentage </a:t>
            </a: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endParaRPr sz="1400" b="1" i="0" u="none" strike="noStrike" cap="none">
              <a:solidFill>
                <a:srgbClr val="00B050"/>
              </a:solidFill>
              <a:latin typeface="Arial"/>
              <a:ea typeface="Arial"/>
              <a:cs typeface="Arial"/>
              <a:sym typeface="Arial"/>
            </a:endParaRPr>
          </a:p>
          <a:p>
            <a:pPr marL="514350" marR="0" lvl="0" indent="-514350" algn="l" rtl="0">
              <a:lnSpc>
                <a:spcPct val="115000"/>
              </a:lnSpc>
              <a:spcBef>
                <a:spcPts val="0"/>
              </a:spcBef>
              <a:spcAft>
                <a:spcPts val="0"/>
              </a:spcAft>
              <a:buClr>
                <a:srgbClr val="000000"/>
              </a:buClr>
              <a:buSzPts val="3200"/>
              <a:buFont typeface="Arial"/>
              <a:buAutoNum type="arabicParenR" startAt="3"/>
            </a:pPr>
            <a:r>
              <a:rPr lang="en-GB" sz="3200" b="1" i="0" u="none" strike="noStrike" cap="none">
                <a:solidFill>
                  <a:srgbClr val="000000"/>
                </a:solidFill>
                <a:latin typeface="Arial"/>
                <a:ea typeface="Arial"/>
                <a:cs typeface="Arial"/>
                <a:sym typeface="Arial"/>
              </a:rPr>
              <a:t>20% of all workers in a factory are male. What is the ratio of 	female to male workers? </a:t>
            </a:r>
            <a:endParaRPr sz="1400" b="1" i="0" u="none" strike="noStrike" cap="none">
              <a:solidFill>
                <a:srgbClr val="000000"/>
              </a:solidFill>
              <a:latin typeface="Arial"/>
              <a:ea typeface="Arial"/>
              <a:cs typeface="Arial"/>
              <a:sym typeface="Arial"/>
            </a:endParaRPr>
          </a:p>
          <a:p>
            <a:pPr marL="514350" marR="0" lvl="0" indent="-311150" algn="l" rtl="0">
              <a:lnSpc>
                <a:spcPct val="115000"/>
              </a:lnSpc>
              <a:spcBef>
                <a:spcPts val="0"/>
              </a:spcBef>
              <a:spcAft>
                <a:spcPts val="0"/>
              </a:spcAft>
              <a:buClr>
                <a:srgbClr val="000000"/>
              </a:buClr>
              <a:buSzPts val="3200"/>
              <a:buFont typeface="Arial"/>
              <a:buNone/>
            </a:pPr>
            <a:endParaRPr sz="1400" b="1"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Clr>
                <a:srgbClr val="000000"/>
              </a:buClr>
              <a:buSzPts val="3200"/>
              <a:buFont typeface="Arial"/>
              <a:buAutoNum type="arabicParenR" startAt="3"/>
            </a:pPr>
            <a:r>
              <a:rPr lang="en-GB" sz="3200" b="1" i="0" u="none" strike="noStrike" cap="none">
                <a:solidFill>
                  <a:srgbClr val="000000"/>
                </a:solidFill>
                <a:latin typeface="Arial"/>
                <a:ea typeface="Arial"/>
                <a:cs typeface="Arial"/>
                <a:sym typeface="Arial"/>
              </a:rPr>
              <a:t>One year I had 14 apples on my tree. The next year I had 21. 	What is the percentage increase? </a:t>
            </a:r>
            <a:endParaRPr sz="1400" b="1" i="0" u="none" strike="noStrike" cap="none">
              <a:solidFill>
                <a:srgbClr val="000000"/>
              </a:solidFill>
              <a:latin typeface="Arial"/>
              <a:ea typeface="Arial"/>
              <a:cs typeface="Arial"/>
              <a:sym typeface="Arial"/>
            </a:endParaRPr>
          </a:p>
          <a:p>
            <a:pPr marL="514350" marR="0" lvl="0" indent="-311150" algn="l" rtl="0">
              <a:lnSpc>
                <a:spcPct val="115000"/>
              </a:lnSpc>
              <a:spcBef>
                <a:spcPts val="0"/>
              </a:spcBef>
              <a:spcAft>
                <a:spcPts val="0"/>
              </a:spcAft>
              <a:buClr>
                <a:srgbClr val="000000"/>
              </a:buClr>
              <a:buSzPts val="32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5) Find 27% of 84</a:t>
            </a:r>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6) Convert 45 out of 130 to a percentage</a:t>
            </a:r>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7) 24% of all workers were female. What is the ratio of male to </a:t>
            </a:r>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    	female workers? </a:t>
            </a:r>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8) One year I ate 247 skittles. The year after I ate 279. Work out the </a:t>
            </a:r>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	percentage change.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5"/>
          <p:cNvSpPr/>
          <p:nvPr/>
        </p:nvSpPr>
        <p:spPr>
          <a:xfrm>
            <a:off x="826100" y="545432"/>
            <a:ext cx="13851000" cy="10487818"/>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5"/>
          <p:cNvSpPr txBox="1"/>
          <p:nvPr/>
        </p:nvSpPr>
        <p:spPr>
          <a:xfrm>
            <a:off x="1906861" y="883003"/>
            <a:ext cx="1168947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913F53"/>
                </a:solidFill>
                <a:latin typeface="Arial"/>
                <a:ea typeface="Arial"/>
                <a:cs typeface="Arial"/>
                <a:sym typeface="Arial"/>
              </a:rPr>
              <a:t>Practice with proportion, ratio and percentages</a:t>
            </a:r>
            <a:endParaRPr sz="3600" b="1" i="0" u="none" strike="noStrike" cap="none">
              <a:solidFill>
                <a:srgbClr val="913F53"/>
              </a:solidFill>
              <a:latin typeface="Arial"/>
              <a:ea typeface="Arial"/>
              <a:cs typeface="Arial"/>
              <a:sym typeface="Arial"/>
            </a:endParaRPr>
          </a:p>
        </p:txBody>
      </p:sp>
      <p:sp>
        <p:nvSpPr>
          <p:cNvPr id="111" name="Google Shape;111;p25"/>
          <p:cNvSpPr txBox="1"/>
          <p:nvPr/>
        </p:nvSpPr>
        <p:spPr>
          <a:xfrm>
            <a:off x="1287349" y="1831712"/>
            <a:ext cx="12928501" cy="8870080"/>
          </a:xfrm>
          <a:prstGeom prst="rect">
            <a:avLst/>
          </a:prstGeom>
          <a:noFill/>
          <a:ln>
            <a:noFill/>
          </a:ln>
        </p:spPr>
        <p:txBody>
          <a:bodyPr spcFirstLastPara="1" wrap="square" lIns="91425" tIns="45700" rIns="91425" bIns="45700" anchor="t" anchorCtr="0">
            <a:spAutoFit/>
          </a:bodyPr>
          <a:lstStyle/>
          <a:p>
            <a:pPr marL="514350" marR="0" lvl="4" indent="-514350" algn="l" rtl="0">
              <a:lnSpc>
                <a:spcPct val="115000"/>
              </a:lnSpc>
              <a:spcBef>
                <a:spcPts val="0"/>
              </a:spcBef>
              <a:spcAft>
                <a:spcPts val="0"/>
              </a:spcAft>
              <a:buClr>
                <a:srgbClr val="000000"/>
              </a:buClr>
              <a:buSzPts val="3200"/>
              <a:buFont typeface="Arial"/>
              <a:buAutoNum type="arabicParenR"/>
            </a:pPr>
            <a:r>
              <a:rPr lang="en-GB" sz="3200" b="1" i="0" u="none" strike="noStrike" cap="none">
                <a:solidFill>
                  <a:srgbClr val="000000"/>
                </a:solidFill>
                <a:latin typeface="Arial"/>
                <a:ea typeface="Arial"/>
                <a:cs typeface="Arial"/>
                <a:sym typeface="Arial"/>
              </a:rPr>
              <a:t>Find 25% of 180    					</a:t>
            </a:r>
            <a:r>
              <a:rPr lang="en-GB" sz="3200" b="1" i="0" u="none" strike="noStrike" cap="none">
                <a:solidFill>
                  <a:srgbClr val="00B050"/>
                </a:solidFill>
                <a:latin typeface="Arial"/>
                <a:ea typeface="Arial"/>
                <a:cs typeface="Arial"/>
                <a:sym typeface="Arial"/>
              </a:rPr>
              <a:t>45</a:t>
            </a:r>
            <a:r>
              <a:rPr lang="en-GB" sz="3200" b="1" i="0" u="none" strike="noStrike" cap="none">
                <a:solidFill>
                  <a:srgbClr val="000000"/>
                </a:solidFill>
                <a:latin typeface="Arial"/>
                <a:ea typeface="Arial"/>
                <a:cs typeface="Arial"/>
                <a:sym typeface="Arial"/>
              </a:rPr>
              <a:t>   </a:t>
            </a: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r>
              <a:rPr lang="en-GB" sz="3200" b="1" i="0" u="none" strike="noStrike" cap="none">
                <a:solidFill>
                  <a:srgbClr val="000000"/>
                </a:solidFill>
                <a:latin typeface="Arial"/>
                <a:ea typeface="Arial"/>
                <a:cs typeface="Arial"/>
                <a:sym typeface="Arial"/>
              </a:rPr>
              <a:t>2) Convert 32 out of 200 to a percentage   	</a:t>
            </a:r>
            <a:r>
              <a:rPr lang="en-GB" sz="3200" b="1" i="0" u="none" strike="noStrike" cap="none">
                <a:solidFill>
                  <a:srgbClr val="00B050"/>
                </a:solidFill>
                <a:latin typeface="Arial"/>
                <a:ea typeface="Arial"/>
                <a:cs typeface="Arial"/>
                <a:sym typeface="Arial"/>
              </a:rPr>
              <a:t>16%</a:t>
            </a: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endParaRPr sz="1400" b="1" i="0" u="none" strike="noStrike" cap="none">
              <a:solidFill>
                <a:srgbClr val="00B050"/>
              </a:solidFill>
              <a:latin typeface="Arial"/>
              <a:ea typeface="Arial"/>
              <a:cs typeface="Arial"/>
              <a:sym typeface="Arial"/>
            </a:endParaRPr>
          </a:p>
          <a:p>
            <a:pPr marL="514350" marR="0" lvl="0" indent="-514350" algn="l" rtl="0">
              <a:lnSpc>
                <a:spcPct val="115000"/>
              </a:lnSpc>
              <a:spcBef>
                <a:spcPts val="0"/>
              </a:spcBef>
              <a:spcAft>
                <a:spcPts val="0"/>
              </a:spcAft>
              <a:buClr>
                <a:srgbClr val="000000"/>
              </a:buClr>
              <a:buSzPts val="3200"/>
              <a:buFont typeface="Arial"/>
              <a:buAutoNum type="arabicParenR" startAt="3"/>
            </a:pPr>
            <a:r>
              <a:rPr lang="en-GB" sz="3200" b="1" i="0" u="none" strike="noStrike" cap="none">
                <a:solidFill>
                  <a:srgbClr val="000000"/>
                </a:solidFill>
                <a:latin typeface="Arial"/>
                <a:ea typeface="Arial"/>
                <a:cs typeface="Arial"/>
                <a:sym typeface="Arial"/>
              </a:rPr>
              <a:t>20% of all workers in a factory are male. What is the ratio of 	female to male workers?     			</a:t>
            </a:r>
            <a:r>
              <a:rPr lang="en-GB" sz="3200" b="1" i="0" u="none" strike="noStrike" cap="none">
                <a:solidFill>
                  <a:srgbClr val="00B050"/>
                </a:solidFill>
                <a:latin typeface="Arial"/>
                <a:ea typeface="Arial"/>
                <a:cs typeface="Arial"/>
                <a:sym typeface="Arial"/>
              </a:rPr>
              <a:t>80:20  =  4:1</a:t>
            </a:r>
            <a:endParaRPr sz="1400" b="1" i="0" u="none" strike="noStrike" cap="none">
              <a:solidFill>
                <a:srgbClr val="00B050"/>
              </a:solidFill>
              <a:latin typeface="Arial"/>
              <a:ea typeface="Arial"/>
              <a:cs typeface="Arial"/>
              <a:sym typeface="Arial"/>
            </a:endParaRPr>
          </a:p>
          <a:p>
            <a:pPr marL="514350" marR="0" lvl="0" indent="-311150" algn="l" rtl="0">
              <a:lnSpc>
                <a:spcPct val="115000"/>
              </a:lnSpc>
              <a:spcBef>
                <a:spcPts val="0"/>
              </a:spcBef>
              <a:spcAft>
                <a:spcPts val="0"/>
              </a:spcAft>
              <a:buClr>
                <a:srgbClr val="000000"/>
              </a:buClr>
              <a:buSzPts val="3200"/>
              <a:buFont typeface="Arial"/>
              <a:buNone/>
            </a:pPr>
            <a:endParaRPr sz="1400" b="1" i="0" u="none" strike="noStrike" cap="none">
              <a:solidFill>
                <a:srgbClr val="000000"/>
              </a:solidFill>
              <a:latin typeface="Arial"/>
              <a:ea typeface="Arial"/>
              <a:cs typeface="Arial"/>
              <a:sym typeface="Arial"/>
            </a:endParaRPr>
          </a:p>
          <a:p>
            <a:pPr marL="514350" marR="0" lvl="0" indent="-514350" algn="l" rtl="0">
              <a:lnSpc>
                <a:spcPct val="115000"/>
              </a:lnSpc>
              <a:spcBef>
                <a:spcPts val="0"/>
              </a:spcBef>
              <a:spcAft>
                <a:spcPts val="0"/>
              </a:spcAft>
              <a:buClr>
                <a:srgbClr val="000000"/>
              </a:buClr>
              <a:buSzPts val="3200"/>
              <a:buFont typeface="Arial"/>
              <a:buAutoNum type="arabicParenR" startAt="3"/>
            </a:pPr>
            <a:r>
              <a:rPr lang="en-GB" sz="3200" b="1" i="0" u="none" strike="noStrike" cap="none">
                <a:solidFill>
                  <a:srgbClr val="000000"/>
                </a:solidFill>
                <a:latin typeface="Arial"/>
                <a:ea typeface="Arial"/>
                <a:cs typeface="Arial"/>
                <a:sym typeface="Arial"/>
              </a:rPr>
              <a:t>One year I had 14 apples on my tree. The next year I had 21. 	What is the percentage increase?    	</a:t>
            </a:r>
            <a:r>
              <a:rPr lang="en-GB" sz="3200" b="1" i="0" u="none" strike="noStrike" cap="none">
                <a:solidFill>
                  <a:srgbClr val="00B050"/>
                </a:solidFill>
                <a:latin typeface="Arial"/>
                <a:ea typeface="Arial"/>
                <a:cs typeface="Arial"/>
                <a:sym typeface="Arial"/>
              </a:rPr>
              <a:t>50%</a:t>
            </a:r>
            <a:endParaRPr sz="1400" b="1" i="0" u="none" strike="noStrike" cap="none">
              <a:solidFill>
                <a:srgbClr val="00B050"/>
              </a:solidFill>
              <a:latin typeface="Arial"/>
              <a:ea typeface="Arial"/>
              <a:cs typeface="Arial"/>
              <a:sym typeface="Arial"/>
            </a:endParaRPr>
          </a:p>
          <a:p>
            <a:pPr marL="514350" marR="0" lvl="0" indent="-311150" algn="l" rtl="0">
              <a:lnSpc>
                <a:spcPct val="115000"/>
              </a:lnSpc>
              <a:spcBef>
                <a:spcPts val="0"/>
              </a:spcBef>
              <a:spcAft>
                <a:spcPts val="0"/>
              </a:spcAft>
              <a:buClr>
                <a:srgbClr val="000000"/>
              </a:buClr>
              <a:buSzPts val="32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5) Find 27% of 84 						</a:t>
            </a:r>
            <a:r>
              <a:rPr lang="en-GB" sz="3200" b="1" i="0" u="none" strike="noStrike" cap="none">
                <a:solidFill>
                  <a:srgbClr val="00B050"/>
                </a:solidFill>
                <a:latin typeface="Arial"/>
                <a:ea typeface="Arial"/>
                <a:cs typeface="Arial"/>
                <a:sym typeface="Arial"/>
              </a:rPr>
              <a:t>0.27 x 84= 22.68</a:t>
            </a:r>
            <a:endParaRPr sz="3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6) Convert 45 out of 130 to a percentage	</a:t>
            </a:r>
            <a:r>
              <a:rPr lang="en-GB" sz="3200" b="1" i="0" u="none" strike="noStrike" cap="none">
                <a:solidFill>
                  <a:srgbClr val="00B050"/>
                </a:solidFill>
                <a:latin typeface="Arial"/>
                <a:ea typeface="Arial"/>
                <a:cs typeface="Arial"/>
                <a:sym typeface="Arial"/>
              </a:rPr>
              <a:t> 34.6%</a:t>
            </a:r>
            <a:endParaRPr sz="3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7) 24% of all workers were female. What is the ratio of male to </a:t>
            </a:r>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    	female workers? 					</a:t>
            </a:r>
            <a:r>
              <a:rPr lang="en-GB" sz="3200" b="1" i="0" u="none" strike="noStrike" cap="none">
                <a:solidFill>
                  <a:srgbClr val="00B050"/>
                </a:solidFill>
                <a:latin typeface="Arial"/>
                <a:ea typeface="Arial"/>
                <a:cs typeface="Arial"/>
                <a:sym typeface="Arial"/>
              </a:rPr>
              <a:t> 76:24= 38:12= 19:6</a:t>
            </a:r>
            <a:endParaRPr sz="32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400" b="1" i="0" u="none" strike="noStrike" cap="none">
              <a:solidFill>
                <a:srgbClr val="00B050"/>
              </a:solidFill>
              <a:latin typeface="Arial"/>
              <a:ea typeface="Arial"/>
              <a:cs typeface="Arial"/>
              <a:sym typeface="Arial"/>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8) One year I ate 247 skittles. The year after I ate 279. Work out the </a:t>
            </a:r>
            <a:endParaRPr/>
          </a:p>
          <a:p>
            <a:pPr marL="0" marR="0" lvl="0" indent="0" algn="l" rtl="0">
              <a:lnSpc>
                <a:spcPct val="115000"/>
              </a:lnSpc>
              <a:spcBef>
                <a:spcPts val="0"/>
              </a:spcBef>
              <a:spcAft>
                <a:spcPts val="0"/>
              </a:spcAft>
              <a:buNone/>
            </a:pPr>
            <a:r>
              <a:rPr lang="en-GB" sz="3200" b="1" i="0" u="none" strike="noStrike" cap="none">
                <a:solidFill>
                  <a:srgbClr val="000000"/>
                </a:solidFill>
                <a:latin typeface="Arial"/>
                <a:ea typeface="Arial"/>
                <a:cs typeface="Arial"/>
                <a:sym typeface="Arial"/>
              </a:rPr>
              <a:t>	percentage change. 				</a:t>
            </a:r>
            <a:r>
              <a:rPr lang="en-GB" sz="3200" b="1" i="0" u="none" strike="noStrike" cap="none">
                <a:solidFill>
                  <a:srgbClr val="00B050"/>
                </a:solidFill>
                <a:latin typeface="Arial"/>
                <a:ea typeface="Arial"/>
                <a:cs typeface="Arial"/>
                <a:sym typeface="Arial"/>
              </a:rPr>
              <a:t> 13%</a:t>
            </a:r>
            <a:endParaRPr sz="32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390525" y="4139150"/>
            <a:ext cx="14929686" cy="326008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200"/>
              <a:buFont typeface="Arial"/>
              <a:buNone/>
            </a:pPr>
            <a:r>
              <a:rPr lang="en-GB" sz="4800" b="1" i="0" u="none" strike="noStrike" cap="none">
                <a:solidFill>
                  <a:srgbClr val="913F53"/>
                </a:solidFill>
                <a:latin typeface="Arial"/>
                <a:ea typeface="Arial"/>
                <a:cs typeface="Arial"/>
                <a:sym typeface="Arial"/>
              </a:rPr>
              <a:t>Who might use skills with percentage, ratio and proportion in their job?</a:t>
            </a:r>
            <a:endParaRPr/>
          </a:p>
          <a:p>
            <a:pPr marL="0" marR="0" lvl="0" indent="0" algn="l" rtl="0">
              <a:lnSpc>
                <a:spcPct val="115000"/>
              </a:lnSpc>
              <a:spcBef>
                <a:spcPts val="0"/>
              </a:spcBef>
              <a:spcAft>
                <a:spcPts val="0"/>
              </a:spcAft>
              <a:buClr>
                <a:srgbClr val="000000"/>
              </a:buClr>
              <a:buSzPts val="4200"/>
              <a:buFont typeface="Arial"/>
              <a:buNone/>
            </a:pPr>
            <a:endParaRPr sz="4800" b="1" i="0" u="none" strike="noStrike" cap="none">
              <a:solidFill>
                <a:srgbClr val="913F53"/>
              </a:solidFill>
              <a:latin typeface="Arial"/>
              <a:ea typeface="Arial"/>
              <a:cs typeface="Arial"/>
              <a:sym typeface="Arial"/>
            </a:endParaRPr>
          </a:p>
          <a:p>
            <a:pPr marL="0" marR="0" lvl="0" indent="0" algn="l" rtl="0">
              <a:lnSpc>
                <a:spcPct val="115000"/>
              </a:lnSpc>
              <a:spcBef>
                <a:spcPts val="0"/>
              </a:spcBef>
              <a:spcAft>
                <a:spcPts val="0"/>
              </a:spcAft>
              <a:buNone/>
            </a:pPr>
            <a:endParaRPr sz="3500" b="1" i="0" u="none" strike="noStrike" cap="none">
              <a:solidFill>
                <a:schemeClr val="lt1"/>
              </a:solidFill>
              <a:latin typeface="Arial"/>
              <a:ea typeface="Arial"/>
              <a:cs typeface="Arial"/>
              <a:sym typeface="Arial"/>
            </a:endParaRPr>
          </a:p>
        </p:txBody>
      </p:sp>
      <p:pic>
        <p:nvPicPr>
          <p:cNvPr id="117" name="Google Shape;117;p3"/>
          <p:cNvPicPr preferRelativeResize="0"/>
          <p:nvPr/>
        </p:nvPicPr>
        <p:blipFill rotWithShape="1">
          <a:blip r:embed="rId3">
            <a:alphaModFix/>
          </a:blip>
          <a:srcRect/>
          <a:stretch/>
        </p:blipFill>
        <p:spPr>
          <a:xfrm>
            <a:off x="390525" y="297875"/>
            <a:ext cx="4813368" cy="3434539"/>
          </a:xfrm>
          <a:prstGeom prst="rect">
            <a:avLst/>
          </a:prstGeom>
          <a:noFill/>
          <a:ln>
            <a:noFill/>
          </a:ln>
        </p:spPr>
      </p:pic>
      <p:pic>
        <p:nvPicPr>
          <p:cNvPr id="118" name="Google Shape;118;p3"/>
          <p:cNvPicPr preferRelativeResize="0"/>
          <p:nvPr/>
        </p:nvPicPr>
        <p:blipFill rotWithShape="1">
          <a:blip r:embed="rId4">
            <a:alphaModFix/>
          </a:blip>
          <a:srcRect/>
          <a:stretch/>
        </p:blipFill>
        <p:spPr>
          <a:xfrm>
            <a:off x="10079637" y="297875"/>
            <a:ext cx="5074637" cy="3434539"/>
          </a:xfrm>
          <a:prstGeom prst="rect">
            <a:avLst/>
          </a:prstGeom>
          <a:noFill/>
          <a:ln>
            <a:noFill/>
          </a:ln>
        </p:spPr>
      </p:pic>
      <p:pic>
        <p:nvPicPr>
          <p:cNvPr id="119" name="Google Shape;119;p3"/>
          <p:cNvPicPr preferRelativeResize="0"/>
          <p:nvPr/>
        </p:nvPicPr>
        <p:blipFill rotWithShape="1">
          <a:blip r:embed="rId5">
            <a:alphaModFix/>
          </a:blip>
          <a:srcRect/>
          <a:stretch/>
        </p:blipFill>
        <p:spPr>
          <a:xfrm>
            <a:off x="5395501" y="8128325"/>
            <a:ext cx="4781285" cy="3171825"/>
          </a:xfrm>
          <a:prstGeom prst="rect">
            <a:avLst/>
          </a:prstGeom>
          <a:noFill/>
          <a:ln>
            <a:noFill/>
          </a:ln>
        </p:spPr>
      </p:pic>
      <p:pic>
        <p:nvPicPr>
          <p:cNvPr id="120" name="Google Shape;120;p3" descr="Chef, Culinary, Dessert, Chocolate, Food, Cuisine"/>
          <p:cNvPicPr preferRelativeResize="0"/>
          <p:nvPr/>
        </p:nvPicPr>
        <p:blipFill rotWithShape="1">
          <a:blip r:embed="rId6">
            <a:alphaModFix/>
          </a:blip>
          <a:srcRect/>
          <a:stretch/>
        </p:blipFill>
        <p:spPr>
          <a:xfrm>
            <a:off x="5235081" y="297875"/>
            <a:ext cx="4813369" cy="3434539"/>
          </a:xfrm>
          <a:prstGeom prst="rect">
            <a:avLst/>
          </a:prstGeom>
          <a:noFill/>
          <a:ln>
            <a:noFill/>
          </a:ln>
        </p:spPr>
      </p:pic>
      <p:pic>
        <p:nvPicPr>
          <p:cNvPr id="121" name="Google Shape;121;p3" descr="Two Man Holding White Paper"/>
          <p:cNvPicPr preferRelativeResize="0"/>
          <p:nvPr/>
        </p:nvPicPr>
        <p:blipFill rotWithShape="1">
          <a:blip r:embed="rId7">
            <a:alphaModFix/>
          </a:blip>
          <a:srcRect/>
          <a:stretch/>
        </p:blipFill>
        <p:spPr>
          <a:xfrm>
            <a:off x="10228328" y="8128325"/>
            <a:ext cx="4762500" cy="3171825"/>
          </a:xfrm>
          <a:prstGeom prst="rect">
            <a:avLst/>
          </a:prstGeom>
          <a:noFill/>
          <a:ln>
            <a:noFill/>
          </a:ln>
        </p:spPr>
      </p:pic>
      <p:pic>
        <p:nvPicPr>
          <p:cNvPr id="122" name="Google Shape;122;p3" descr="Photo Of People Using Laptop"/>
          <p:cNvPicPr preferRelativeResize="0"/>
          <p:nvPr/>
        </p:nvPicPr>
        <p:blipFill rotWithShape="1">
          <a:blip r:embed="rId8">
            <a:alphaModFix/>
          </a:blip>
          <a:srcRect t="8154" b="48021"/>
          <a:stretch/>
        </p:blipFill>
        <p:spPr>
          <a:xfrm>
            <a:off x="518860" y="8128325"/>
            <a:ext cx="4825099" cy="317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94ab52fdb1_0_0"/>
          <p:cNvSpPr txBox="1"/>
          <p:nvPr/>
        </p:nvSpPr>
        <p:spPr>
          <a:xfrm>
            <a:off x="390525" y="4139150"/>
            <a:ext cx="14929800" cy="32601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4200"/>
              <a:buFont typeface="Arial"/>
              <a:buNone/>
            </a:pPr>
            <a:r>
              <a:rPr lang="en-GB" sz="4800" b="1" i="0" u="none" strike="noStrike" cap="none">
                <a:solidFill>
                  <a:srgbClr val="913F53"/>
                </a:solidFill>
                <a:latin typeface="Arial"/>
                <a:ea typeface="Arial"/>
                <a:cs typeface="Arial"/>
                <a:sym typeface="Arial"/>
              </a:rPr>
              <a:t>Who might use skills with percentage, ratio and proportion in their job?</a:t>
            </a:r>
            <a:endParaRPr/>
          </a:p>
          <a:p>
            <a:pPr marL="0" marR="0" lvl="0" indent="0" algn="l" rtl="0">
              <a:lnSpc>
                <a:spcPct val="115000"/>
              </a:lnSpc>
              <a:spcBef>
                <a:spcPts val="0"/>
              </a:spcBef>
              <a:spcAft>
                <a:spcPts val="0"/>
              </a:spcAft>
              <a:buClr>
                <a:srgbClr val="000000"/>
              </a:buClr>
              <a:buSzPts val="4200"/>
              <a:buFont typeface="Arial"/>
              <a:buNone/>
            </a:pPr>
            <a:endParaRPr sz="4800" b="1" i="0" u="none" strike="noStrike" cap="none">
              <a:solidFill>
                <a:srgbClr val="913F53"/>
              </a:solidFill>
              <a:latin typeface="Arial"/>
              <a:ea typeface="Arial"/>
              <a:cs typeface="Arial"/>
              <a:sym typeface="Arial"/>
            </a:endParaRPr>
          </a:p>
          <a:p>
            <a:pPr marL="0" marR="0" lvl="0" indent="0" algn="l" rtl="0">
              <a:lnSpc>
                <a:spcPct val="115000"/>
              </a:lnSpc>
              <a:spcBef>
                <a:spcPts val="0"/>
              </a:spcBef>
              <a:spcAft>
                <a:spcPts val="0"/>
              </a:spcAft>
              <a:buNone/>
            </a:pPr>
            <a:r>
              <a:rPr lang="en-GB" sz="3500" b="1" i="0" u="none" strike="noStrike" cap="none">
                <a:solidFill>
                  <a:schemeClr val="lt1"/>
                </a:solidFill>
                <a:latin typeface="Arial"/>
                <a:ea typeface="Arial"/>
                <a:cs typeface="Arial"/>
                <a:sym typeface="Arial"/>
              </a:rPr>
              <a:t>…Journalist…Construction worker…Statistician…Chef…Reporter…</a:t>
            </a:r>
            <a:endParaRPr sz="3500" b="1" i="0" u="none" strike="noStrike" cap="none">
              <a:solidFill>
                <a:schemeClr val="lt1"/>
              </a:solidFill>
              <a:latin typeface="Arial"/>
              <a:ea typeface="Arial"/>
              <a:cs typeface="Arial"/>
              <a:sym typeface="Arial"/>
            </a:endParaRPr>
          </a:p>
          <a:p>
            <a:pPr marL="0" marR="0" lvl="0" indent="0" algn="ctr" rtl="0">
              <a:lnSpc>
                <a:spcPct val="115000"/>
              </a:lnSpc>
              <a:spcBef>
                <a:spcPts val="0"/>
              </a:spcBef>
              <a:spcAft>
                <a:spcPts val="0"/>
              </a:spcAft>
              <a:buNone/>
            </a:pPr>
            <a:r>
              <a:rPr lang="en-GB" sz="3500" b="1">
                <a:solidFill>
                  <a:schemeClr val="lt1"/>
                </a:solidFill>
              </a:rPr>
              <a:t>...and lots, lots more...</a:t>
            </a:r>
            <a:r>
              <a:rPr lang="en-GB" sz="3500" b="1" i="0" u="none" strike="noStrike" cap="none">
                <a:solidFill>
                  <a:schemeClr val="lt1"/>
                </a:solidFill>
                <a:latin typeface="Arial"/>
                <a:ea typeface="Arial"/>
                <a:cs typeface="Arial"/>
                <a:sym typeface="Arial"/>
              </a:rPr>
              <a:t> </a:t>
            </a:r>
            <a:endParaRPr sz="3500" b="1" i="0" u="none" strike="noStrike" cap="none">
              <a:solidFill>
                <a:schemeClr val="lt1"/>
              </a:solidFill>
              <a:latin typeface="Arial"/>
              <a:ea typeface="Arial"/>
              <a:cs typeface="Arial"/>
              <a:sym typeface="Arial"/>
            </a:endParaRPr>
          </a:p>
        </p:txBody>
      </p:sp>
      <p:pic>
        <p:nvPicPr>
          <p:cNvPr id="128" name="Google Shape;128;g94ab52fdb1_0_0"/>
          <p:cNvPicPr preferRelativeResize="0"/>
          <p:nvPr/>
        </p:nvPicPr>
        <p:blipFill rotWithShape="1">
          <a:blip r:embed="rId3">
            <a:alphaModFix/>
          </a:blip>
          <a:srcRect/>
          <a:stretch/>
        </p:blipFill>
        <p:spPr>
          <a:xfrm>
            <a:off x="390525" y="297875"/>
            <a:ext cx="4813367" cy="3434540"/>
          </a:xfrm>
          <a:prstGeom prst="rect">
            <a:avLst/>
          </a:prstGeom>
          <a:noFill/>
          <a:ln>
            <a:noFill/>
          </a:ln>
        </p:spPr>
      </p:pic>
      <p:pic>
        <p:nvPicPr>
          <p:cNvPr id="129" name="Google Shape;129;g94ab52fdb1_0_0"/>
          <p:cNvPicPr preferRelativeResize="0"/>
          <p:nvPr/>
        </p:nvPicPr>
        <p:blipFill rotWithShape="1">
          <a:blip r:embed="rId4">
            <a:alphaModFix/>
          </a:blip>
          <a:srcRect/>
          <a:stretch/>
        </p:blipFill>
        <p:spPr>
          <a:xfrm>
            <a:off x="10079637" y="297875"/>
            <a:ext cx="5074637" cy="3434539"/>
          </a:xfrm>
          <a:prstGeom prst="rect">
            <a:avLst/>
          </a:prstGeom>
          <a:noFill/>
          <a:ln>
            <a:noFill/>
          </a:ln>
        </p:spPr>
      </p:pic>
      <p:pic>
        <p:nvPicPr>
          <p:cNvPr id="130" name="Google Shape;130;g94ab52fdb1_0_0"/>
          <p:cNvPicPr preferRelativeResize="0"/>
          <p:nvPr/>
        </p:nvPicPr>
        <p:blipFill rotWithShape="1">
          <a:blip r:embed="rId5">
            <a:alphaModFix/>
          </a:blip>
          <a:srcRect/>
          <a:stretch/>
        </p:blipFill>
        <p:spPr>
          <a:xfrm>
            <a:off x="5395501" y="8128325"/>
            <a:ext cx="4781284" cy="3171825"/>
          </a:xfrm>
          <a:prstGeom prst="rect">
            <a:avLst/>
          </a:prstGeom>
          <a:noFill/>
          <a:ln>
            <a:noFill/>
          </a:ln>
        </p:spPr>
      </p:pic>
      <p:pic>
        <p:nvPicPr>
          <p:cNvPr id="131" name="Google Shape;131;g94ab52fdb1_0_0" descr="Chef, Culinary, Dessert, Chocolate, Food, Cuisine"/>
          <p:cNvPicPr preferRelativeResize="0"/>
          <p:nvPr/>
        </p:nvPicPr>
        <p:blipFill rotWithShape="1">
          <a:blip r:embed="rId6">
            <a:alphaModFix/>
          </a:blip>
          <a:srcRect/>
          <a:stretch/>
        </p:blipFill>
        <p:spPr>
          <a:xfrm>
            <a:off x="5235081" y="297875"/>
            <a:ext cx="4813368" cy="3434539"/>
          </a:xfrm>
          <a:prstGeom prst="rect">
            <a:avLst/>
          </a:prstGeom>
          <a:noFill/>
          <a:ln>
            <a:noFill/>
          </a:ln>
        </p:spPr>
      </p:pic>
      <p:pic>
        <p:nvPicPr>
          <p:cNvPr id="132" name="Google Shape;132;g94ab52fdb1_0_0" descr="Two Man Holding White Paper"/>
          <p:cNvPicPr preferRelativeResize="0"/>
          <p:nvPr/>
        </p:nvPicPr>
        <p:blipFill rotWithShape="1">
          <a:blip r:embed="rId7">
            <a:alphaModFix/>
          </a:blip>
          <a:srcRect/>
          <a:stretch/>
        </p:blipFill>
        <p:spPr>
          <a:xfrm>
            <a:off x="10228328" y="8128325"/>
            <a:ext cx="4762500" cy="3171825"/>
          </a:xfrm>
          <a:prstGeom prst="rect">
            <a:avLst/>
          </a:prstGeom>
          <a:noFill/>
          <a:ln>
            <a:noFill/>
          </a:ln>
        </p:spPr>
      </p:pic>
      <p:pic>
        <p:nvPicPr>
          <p:cNvPr id="133" name="Google Shape;133;g94ab52fdb1_0_0" descr="Photo Of People Using Laptop"/>
          <p:cNvPicPr preferRelativeResize="0"/>
          <p:nvPr/>
        </p:nvPicPr>
        <p:blipFill rotWithShape="1">
          <a:blip r:embed="rId8">
            <a:alphaModFix/>
          </a:blip>
          <a:srcRect t="8155" b="48021"/>
          <a:stretch/>
        </p:blipFill>
        <p:spPr>
          <a:xfrm>
            <a:off x="518860" y="8128325"/>
            <a:ext cx="4825099" cy="317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p:nvPr/>
        </p:nvSpPr>
        <p:spPr>
          <a:xfrm>
            <a:off x="939268" y="1777583"/>
            <a:ext cx="13489800" cy="5473447"/>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txBox="1"/>
          <p:nvPr/>
        </p:nvSpPr>
        <p:spPr>
          <a:xfrm>
            <a:off x="3033118" y="470883"/>
            <a:ext cx="93021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800" b="1" i="0" u="none" strike="noStrike" cap="none">
                <a:solidFill>
                  <a:srgbClr val="913F53"/>
                </a:solidFill>
                <a:latin typeface="Arial"/>
                <a:ea typeface="Arial"/>
                <a:cs typeface="Arial"/>
                <a:sym typeface="Arial"/>
              </a:rPr>
              <a:t>Proportional representation</a:t>
            </a:r>
            <a:endParaRPr sz="4800" b="1" i="0" u="none" strike="noStrike" cap="none">
              <a:solidFill>
                <a:srgbClr val="913F53"/>
              </a:solidFill>
              <a:latin typeface="Arial"/>
              <a:ea typeface="Arial"/>
              <a:cs typeface="Arial"/>
              <a:sym typeface="Arial"/>
            </a:endParaRPr>
          </a:p>
        </p:txBody>
      </p:sp>
      <p:sp>
        <p:nvSpPr>
          <p:cNvPr id="140" name="Google Shape;140;p4"/>
          <p:cNvSpPr txBox="1"/>
          <p:nvPr/>
        </p:nvSpPr>
        <p:spPr>
          <a:xfrm>
            <a:off x="1590300" y="2115689"/>
            <a:ext cx="12390299"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The full diversity of a population being represented within a particular group (such as the government or the film industry).</a:t>
            </a:r>
            <a:endParaRPr sz="4000" b="0" i="0" u="none" strike="noStrike" cap="none">
              <a:solidFill>
                <a:srgbClr val="000000"/>
              </a:solidFill>
              <a:latin typeface="Arial"/>
              <a:ea typeface="Arial"/>
              <a:cs typeface="Arial"/>
              <a:sym typeface="Arial"/>
            </a:endParaRPr>
          </a:p>
        </p:txBody>
      </p:sp>
      <p:sp>
        <p:nvSpPr>
          <p:cNvPr id="141" name="Google Shape;141;p4"/>
          <p:cNvSpPr txBox="1"/>
          <p:nvPr/>
        </p:nvSpPr>
        <p:spPr>
          <a:xfrm>
            <a:off x="1590300" y="4263290"/>
            <a:ext cx="11771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00000"/>
                </a:solidFill>
                <a:latin typeface="Arial"/>
                <a:ea typeface="Arial"/>
                <a:cs typeface="Arial"/>
                <a:sym typeface="Arial"/>
              </a:rPr>
              <a:t>For example if 20% of the population of a country is ethnically Asian, in order for the government to be proportionally representative of the population, around 20% of the government would be Asian.</a:t>
            </a:r>
            <a:endParaRPr sz="4000" b="0" i="0" u="none" strike="noStrike" cap="none">
              <a:solidFill>
                <a:srgbClr val="000000"/>
              </a:solidFill>
              <a:latin typeface="Arial"/>
              <a:ea typeface="Arial"/>
              <a:cs typeface="Arial"/>
              <a:sym typeface="Arial"/>
            </a:endParaRPr>
          </a:p>
        </p:txBody>
      </p:sp>
      <p:sp>
        <p:nvSpPr>
          <p:cNvPr id="142" name="Google Shape;142;p4"/>
          <p:cNvSpPr/>
          <p:nvPr/>
        </p:nvSpPr>
        <p:spPr>
          <a:xfrm>
            <a:off x="1363578" y="7657832"/>
            <a:ext cx="14020801" cy="35086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800" b="1" i="0" u="none" strike="noStrike" cap="none">
                <a:solidFill>
                  <a:schemeClr val="lt1"/>
                </a:solidFill>
                <a:latin typeface="Arial"/>
                <a:ea typeface="Arial"/>
                <a:cs typeface="Arial"/>
                <a:sym typeface="Arial"/>
              </a:rPr>
              <a:t>Is proportional representation important?  </a:t>
            </a:r>
            <a:endParaRPr/>
          </a:p>
          <a:p>
            <a:pPr marL="0" marR="0" lvl="0" indent="0" algn="l" rtl="0">
              <a:lnSpc>
                <a:spcPct val="100000"/>
              </a:lnSpc>
              <a:spcBef>
                <a:spcPts val="0"/>
              </a:spcBef>
              <a:spcAft>
                <a:spcPts val="0"/>
              </a:spcAft>
              <a:buNone/>
            </a:pPr>
            <a:r>
              <a:rPr lang="en-GB" sz="4800" b="1" i="0" u="none" strike="noStrike" cap="none">
                <a:solidFill>
                  <a:schemeClr val="lt1"/>
                </a:solidFill>
                <a:latin typeface="Arial"/>
                <a:ea typeface="Arial"/>
                <a:cs typeface="Arial"/>
                <a:sym typeface="Arial"/>
              </a:rPr>
              <a:t>Why / why not?</a:t>
            </a:r>
            <a:endParaRPr sz="3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3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GB" sz="4800" b="1" i="0" u="none" strike="noStrike" cap="none">
                <a:solidFill>
                  <a:schemeClr val="lt1"/>
                </a:solidFill>
                <a:latin typeface="Arial"/>
                <a:ea typeface="Arial"/>
                <a:cs typeface="Arial"/>
                <a:sym typeface="Arial"/>
              </a:rPr>
              <a:t>What does proportional representation look like in the real world?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1026375" y="786063"/>
            <a:ext cx="13650600" cy="10054962"/>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
          <p:cNvSpPr txBox="1"/>
          <p:nvPr/>
        </p:nvSpPr>
        <p:spPr>
          <a:xfrm>
            <a:off x="1758675" y="1373244"/>
            <a:ext cx="12185999" cy="28007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913F53"/>
                </a:solidFill>
                <a:latin typeface="Arial"/>
                <a:ea typeface="Arial"/>
                <a:cs typeface="Arial"/>
                <a:sym typeface="Arial"/>
              </a:rPr>
              <a:t>Is proportional representation important?</a:t>
            </a:r>
            <a:endParaRPr/>
          </a:p>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913F53"/>
                </a:solidFill>
                <a:latin typeface="Arial"/>
                <a:ea typeface="Arial"/>
                <a:cs typeface="Arial"/>
                <a:sym typeface="Arial"/>
              </a:rPr>
              <a:t>Why / why not?</a:t>
            </a:r>
            <a:endParaRPr sz="1400" b="1" i="0" u="none" strike="noStrike" cap="none">
              <a:solidFill>
                <a:srgbClr val="913F5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rgbClr val="913F53"/>
                </a:solidFill>
                <a:latin typeface="Arial"/>
                <a:ea typeface="Arial"/>
                <a:cs typeface="Arial"/>
                <a:sym typeface="Arial"/>
              </a:rPr>
              <a:t>What does proportional representation look like in the real world?</a:t>
            </a:r>
            <a:endParaRPr sz="1400" b="1" i="0" u="none" strike="noStrike" cap="none">
              <a:solidFill>
                <a:srgbClr val="913F53"/>
              </a:solidFill>
              <a:latin typeface="Arial"/>
              <a:ea typeface="Arial"/>
              <a:cs typeface="Arial"/>
              <a:sym typeface="Arial"/>
            </a:endParaRPr>
          </a:p>
        </p:txBody>
      </p:sp>
      <p:sp>
        <p:nvSpPr>
          <p:cNvPr id="149" name="Google Shape;149;p5"/>
          <p:cNvSpPr txBox="1"/>
          <p:nvPr/>
        </p:nvSpPr>
        <p:spPr>
          <a:xfrm>
            <a:off x="1758675" y="9022216"/>
            <a:ext cx="12185999"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i="0" u="none" strike="noStrike" cap="none">
                <a:solidFill>
                  <a:srgbClr val="913F53"/>
                </a:solidFill>
                <a:latin typeface="Arial"/>
                <a:ea typeface="Arial"/>
                <a:cs typeface="Arial"/>
                <a:sym typeface="Arial"/>
              </a:rPr>
              <a:t>In order to answer this, we will have to analyse statistics using our mathematical skills. </a:t>
            </a:r>
            <a:endParaRPr sz="1400" b="1" i="0" u="none" strike="noStrike" cap="none">
              <a:solidFill>
                <a:srgbClr val="913F53"/>
              </a:solidFill>
              <a:latin typeface="Arial"/>
              <a:ea typeface="Arial"/>
              <a:cs typeface="Arial"/>
              <a:sym typeface="Arial"/>
            </a:endParaRPr>
          </a:p>
        </p:txBody>
      </p:sp>
      <p:pic>
        <p:nvPicPr>
          <p:cNvPr id="150" name="Google Shape;150;p5" descr="Personal, Woman, Self Talk, Mirror"/>
          <p:cNvPicPr preferRelativeResize="0"/>
          <p:nvPr/>
        </p:nvPicPr>
        <p:blipFill rotWithShape="1">
          <a:blip r:embed="rId3">
            <a:alphaModFix/>
          </a:blip>
          <a:srcRect/>
          <a:stretch/>
        </p:blipFill>
        <p:spPr>
          <a:xfrm>
            <a:off x="1952122" y="4590614"/>
            <a:ext cx="11731793" cy="39105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3450</Words>
  <Application>Microsoft Office PowerPoint</Application>
  <PresentationFormat>Custom</PresentationFormat>
  <Paragraphs>381</Paragraphs>
  <Slides>39</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Magnall</dc:creator>
  <cp:lastModifiedBy>Sarah Fishwick</cp:lastModifiedBy>
  <cp:revision>8</cp:revision>
  <dcterms:created xsi:type="dcterms:W3CDTF">2019-04-29T15:48:55Z</dcterms:created>
  <dcterms:modified xsi:type="dcterms:W3CDTF">2020-10-07T10:35:54Z</dcterms:modified>
</cp:coreProperties>
</file>