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ctynDpMVYLL8hZRxG/gHSRL/M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7CBB3C-0252-42C3-81C8-675EE69E0D4C}">
  <a:tblStyle styleId="{3A7CBB3C-0252-42C3-81C8-675EE69E0D4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https://cdn.pixabay.com/photo/2017/02/05/18/04/scientific-2040795__340.jpg</a:t>
            </a:r>
            <a:endParaRPr/>
          </a:p>
        </p:txBody>
      </p:sp>
      <p:sp>
        <p:nvSpPr>
          <p:cNvPr id="100" name="Google Shape;10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c234be3d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7c234be3dc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c234be3d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7c234be3d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c234be3d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7c234be3dc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https://pixabay.com/de/photos/albert-einstein-portr%C3%A4t-1933340/</a:t>
            </a:r>
            <a:endParaRPr/>
          </a:p>
        </p:txBody>
      </p:sp>
      <p:sp>
        <p:nvSpPr>
          <p:cNvPr id="120" name="Google Shape;12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g7c234be3dc_0_2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7c234be3dc_0_2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5" name="Google Shape;95;g7c234be3dc_0_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7c234be3dc_0_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7c234be3dc_0_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80"/>
        <p:cNvGrpSpPr/>
        <p:nvPr/>
      </p:nvGrpSpPr>
      <p:grpSpPr>
        <a:xfrm>
          <a:off x="0" y="0"/>
          <a:ext cx="0" cy="0"/>
          <a:chOff x="0" y="0"/>
          <a:chExt cx="0" cy="0"/>
        </a:xfrm>
      </p:grpSpPr>
      <p:sp>
        <p:nvSpPr>
          <p:cNvPr id="81" name="Google Shape;8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500womenscientists.org/"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
          <p:cNvPicPr preferRelativeResize="0"/>
          <p:nvPr/>
        </p:nvPicPr>
        <p:blipFill rotWithShape="1">
          <a:blip r:embed="rId3">
            <a:alphaModFix/>
          </a:blip>
          <a:srcRect/>
          <a:stretch/>
        </p:blipFill>
        <p:spPr>
          <a:xfrm>
            <a:off x="0" y="0"/>
            <a:ext cx="9747850" cy="6858000"/>
          </a:xfrm>
          <a:prstGeom prst="rect">
            <a:avLst/>
          </a:prstGeom>
          <a:noFill/>
          <a:ln>
            <a:noFill/>
          </a:ln>
        </p:spPr>
      </p:pic>
      <p:sp>
        <p:nvSpPr>
          <p:cNvPr id="103" name="Google Shape;103;p1"/>
          <p:cNvSpPr/>
          <p:nvPr/>
        </p:nvSpPr>
        <p:spPr>
          <a:xfrm>
            <a:off x="6190138"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1"/>
          <p:cNvSpPr/>
          <p:nvPr/>
        </p:nvSpPr>
        <p:spPr>
          <a:xfrm flipH="1">
            <a:off x="6338775"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rgbClr val="5BB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1"/>
          <p:cNvSpPr txBox="1">
            <a:spLocks noGrp="1"/>
          </p:cNvSpPr>
          <p:nvPr>
            <p:ph type="ctrTitle"/>
          </p:nvPr>
        </p:nvSpPr>
        <p:spPr>
          <a:xfrm>
            <a:off x="7981200" y="1283275"/>
            <a:ext cx="4278600" cy="290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GB" b="1">
                <a:solidFill>
                  <a:srgbClr val="01693F"/>
                </a:solidFill>
              </a:rPr>
              <a:t>Looking at scientists</a:t>
            </a:r>
            <a:endParaRPr b="1">
              <a:solidFill>
                <a:srgbClr val="01693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89" name="Google Shape;189;p9"/>
          <p:cNvCxnSpPr/>
          <p:nvPr/>
        </p:nvCxnSpPr>
        <p:spPr>
          <a:xfrm>
            <a:off x="8453265" y="1570814"/>
            <a:ext cx="0" cy="3710227"/>
          </a:xfrm>
          <a:prstGeom prst="straightConnector1">
            <a:avLst/>
          </a:prstGeom>
          <a:noFill/>
          <a:ln w="19050" cap="flat" cmpd="sng">
            <a:solidFill>
              <a:schemeClr val="accent1"/>
            </a:solidFill>
            <a:prstDash val="solid"/>
            <a:miter lim="800000"/>
            <a:headEnd type="none" w="sm" len="sm"/>
            <a:tailEnd type="none" w="sm" len="sm"/>
          </a:ln>
        </p:spPr>
      </p:cxnSp>
      <p:graphicFrame>
        <p:nvGraphicFramePr>
          <p:cNvPr id="190" name="Google Shape;190;p9"/>
          <p:cNvGraphicFramePr/>
          <p:nvPr/>
        </p:nvGraphicFramePr>
        <p:xfrm>
          <a:off x="1501502" y="1123527"/>
          <a:ext cx="10004700" cy="4604800"/>
        </p:xfrm>
        <a:graphic>
          <a:graphicData uri="http://schemas.openxmlformats.org/drawingml/2006/table">
            <a:tbl>
              <a:tblPr firstRow="1" bandRow="1">
                <a:noFill/>
                <a:tableStyleId>{3A7CBB3C-0252-42C3-81C8-675EE69E0D4C}</a:tableStyleId>
              </a:tblPr>
              <a:tblGrid>
                <a:gridCol w="4906375">
                  <a:extLst>
                    <a:ext uri="{9D8B030D-6E8A-4147-A177-3AD203B41FA5}">
                      <a16:colId xmlns:a16="http://schemas.microsoft.com/office/drawing/2014/main" val="20000"/>
                    </a:ext>
                  </a:extLst>
                </a:gridCol>
                <a:gridCol w="5098325">
                  <a:extLst>
                    <a:ext uri="{9D8B030D-6E8A-4147-A177-3AD203B41FA5}">
                      <a16:colId xmlns:a16="http://schemas.microsoft.com/office/drawing/2014/main" val="20001"/>
                    </a:ext>
                  </a:extLst>
                </a:gridCol>
              </a:tblGrid>
              <a:tr h="230240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chemeClr val="dk1"/>
                          </a:solidFill>
                        </a:rPr>
                        <a:t>Sue Black Out of school at 16, three children at 23 and living as a single mother in a domestic violence refuge by 25</a:t>
                      </a:r>
                      <a:endParaRPr sz="2800" u="none" strike="noStrike" cap="none"/>
                    </a:p>
                  </a:txBody>
                  <a:tcPr marL="68925" marR="68925" marT="34475" marB="34475">
                    <a:solidFill>
                      <a:srgbClr val="D5DBE5"/>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chemeClr val="dk1"/>
                          </a:solidFill>
                        </a:rPr>
                        <a:t>this force of nature challenged all odds to become an internationally-reputed computer scientist…well done Sue</a:t>
                      </a:r>
                      <a:endParaRPr sz="2800" u="none" strike="noStrike" cap="none">
                        <a:solidFill>
                          <a:schemeClr val="dk1"/>
                        </a:solidFill>
                      </a:endParaRPr>
                    </a:p>
                  </a:txBody>
                  <a:tcPr marL="68925" marR="68925" marT="34475" marB="34475">
                    <a:solidFill>
                      <a:srgbClr val="D5DBE5"/>
                    </a:solidFill>
                  </a:tcPr>
                </a:tc>
                <a:extLst>
                  <a:ext uri="{0D108BD9-81ED-4DB2-BD59-A6C34878D82A}">
                    <a16:rowId xmlns:a16="http://schemas.microsoft.com/office/drawing/2014/main" val="10000"/>
                  </a:ext>
                </a:extLst>
              </a:tr>
              <a:tr h="230240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t>Victoria Foster had  cancer when she was aged eight</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68925" marR="68925" marT="34475" marB="34475">
                    <a:solidFill>
                      <a:srgbClr val="FBE4D4"/>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t>she went on to become a cancer researcher. </a:t>
                      </a:r>
                      <a:endParaRPr sz="1400" u="none" strike="noStrike" cap="none"/>
                    </a:p>
                    <a:p>
                      <a:pPr marL="0" marR="0" lvl="0" indent="0" algn="l" rtl="0">
                        <a:lnSpc>
                          <a:spcPct val="100000"/>
                        </a:lnSpc>
                        <a:spcBef>
                          <a:spcPts val="0"/>
                        </a:spcBef>
                        <a:spcAft>
                          <a:spcPts val="0"/>
                        </a:spcAft>
                        <a:buClr>
                          <a:srgbClr val="000000"/>
                        </a:buClr>
                        <a:buSzPts val="2800"/>
                        <a:buFont typeface="Arial"/>
                        <a:buNone/>
                      </a:pPr>
                      <a:r>
                        <a:rPr lang="en-GB" sz="2800" u="none" strike="noStrike" cap="none"/>
                        <a:t>Let's</a:t>
                      </a:r>
                      <a:r>
                        <a:rPr lang="en-GB" sz="2800" u="none" strike="noStrike" cap="none">
                          <a:solidFill>
                            <a:schemeClr val="dk1"/>
                          </a:solidFill>
                          <a:latin typeface="Calibri"/>
                          <a:ea typeface="Calibri"/>
                          <a:cs typeface="Calibri"/>
                          <a:sym typeface="Calibri"/>
                        </a:rPr>
                        <a:t> hear it for Victoria!</a:t>
                      </a:r>
                      <a:endParaRPr sz="2800" u="none" strike="noStrike" cap="none">
                        <a:solidFill>
                          <a:schemeClr val="dk1"/>
                        </a:solidFill>
                        <a:latin typeface="Calibri"/>
                        <a:ea typeface="Calibri"/>
                        <a:cs typeface="Calibri"/>
                        <a:sym typeface="Calibri"/>
                      </a:endParaRPr>
                    </a:p>
                  </a:txBody>
                  <a:tcPr marL="68925" marR="68925" marT="34475" marB="34475">
                    <a:solidFill>
                      <a:srgbClr val="FBE4D4"/>
                    </a:solidFill>
                  </a:tcPr>
                </a:tc>
                <a:extLst>
                  <a:ext uri="{0D108BD9-81ED-4DB2-BD59-A6C34878D82A}">
                    <a16:rowId xmlns:a16="http://schemas.microsoft.com/office/drawing/2014/main" val="10001"/>
                  </a:ext>
                </a:extLst>
              </a:tr>
            </a:tbl>
          </a:graphicData>
        </a:graphic>
      </p:graphicFrame>
      <p:sp>
        <p:nvSpPr>
          <p:cNvPr id="191" name="Google Shape;191;p9"/>
          <p:cNvSpPr/>
          <p:nvPr/>
        </p:nvSpPr>
        <p:spPr>
          <a:xfrm>
            <a:off x="2036826" y="5728327"/>
            <a:ext cx="893404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7030A0"/>
                </a:solidFill>
                <a:latin typeface="Calibri"/>
                <a:ea typeface="Calibri"/>
                <a:cs typeface="Calibri"/>
                <a:sym typeface="Calibri"/>
              </a:rPr>
              <a:t>Sue and Victoria are scientists.</a:t>
            </a:r>
            <a:endParaRPr sz="5400" b="1" i="0" u="none" strike="noStrike" cap="none">
              <a:solidFill>
                <a:srgbClr val="7030A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aphicFrame>
        <p:nvGraphicFramePr>
          <p:cNvPr id="196" name="Google Shape;196;p10"/>
          <p:cNvGraphicFramePr/>
          <p:nvPr>
            <p:extLst>
              <p:ext uri="{D42A27DB-BD31-4B8C-83A1-F6EECF244321}">
                <p14:modId xmlns:p14="http://schemas.microsoft.com/office/powerpoint/2010/main" val="332368160"/>
              </p:ext>
            </p:extLst>
          </p:nvPr>
        </p:nvGraphicFramePr>
        <p:xfrm>
          <a:off x="4061860" y="1326047"/>
          <a:ext cx="7009400" cy="4199750"/>
        </p:xfrm>
        <a:graphic>
          <a:graphicData uri="http://schemas.openxmlformats.org/drawingml/2006/table">
            <a:tbl>
              <a:tblPr firstRow="1" bandRow="1">
                <a:noFill/>
                <a:tableStyleId>{3A7CBB3C-0252-42C3-81C8-675EE69E0D4C}</a:tableStyleId>
              </a:tblPr>
              <a:tblGrid>
                <a:gridCol w="5774175">
                  <a:extLst>
                    <a:ext uri="{9D8B030D-6E8A-4147-A177-3AD203B41FA5}">
                      <a16:colId xmlns:a16="http://schemas.microsoft.com/office/drawing/2014/main" val="20000"/>
                    </a:ext>
                  </a:extLst>
                </a:gridCol>
                <a:gridCol w="1235225">
                  <a:extLst>
                    <a:ext uri="{9D8B030D-6E8A-4147-A177-3AD203B41FA5}">
                      <a16:colId xmlns:a16="http://schemas.microsoft.com/office/drawing/2014/main" val="20001"/>
                    </a:ext>
                  </a:extLst>
                </a:gridCol>
              </a:tblGrid>
              <a:tr h="188505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dirty="0">
                          <a:solidFill>
                            <a:schemeClr val="dk1"/>
                          </a:solidFill>
                        </a:rPr>
                        <a:t>Maggie </a:t>
                      </a:r>
                      <a:r>
                        <a:rPr lang="en-GB" sz="2800" u="none" strike="noStrike" cap="none" dirty="0" err="1">
                          <a:solidFill>
                            <a:schemeClr val="dk1"/>
                          </a:solidFill>
                        </a:rPr>
                        <a:t>Aderin</a:t>
                      </a:r>
                      <a:r>
                        <a:rPr lang="en-GB" sz="2800" u="none" strike="noStrike" cap="none" dirty="0">
                          <a:solidFill>
                            <a:schemeClr val="dk1"/>
                          </a:solidFill>
                        </a:rPr>
                        <a:t>-Pocock grew up in a council flat in London and struggled with dyslexia.</a:t>
                      </a:r>
                      <a:endParaRPr sz="2800" u="none" strike="noStrike" cap="none" dirty="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u="none" strike="noStrike" cap="none" dirty="0"/>
                    </a:p>
                  </a:txBody>
                  <a:tcPr marL="80550" marR="80550" marT="40275" marB="40275">
                    <a:solidFill>
                      <a:srgbClr val="D5DBE5"/>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dk1"/>
                        </a:solidFill>
                      </a:endParaRPr>
                    </a:p>
                  </a:txBody>
                  <a:tcPr marL="80550" marR="80550" marT="40275" marB="40275">
                    <a:solidFill>
                      <a:srgbClr val="D5DBE5"/>
                    </a:solidFill>
                  </a:tcPr>
                </a:tc>
                <a:extLst>
                  <a:ext uri="{0D108BD9-81ED-4DB2-BD59-A6C34878D82A}">
                    <a16:rowId xmlns:a16="http://schemas.microsoft.com/office/drawing/2014/main" val="10000"/>
                  </a:ext>
                </a:extLst>
              </a:tr>
              <a:tr h="231470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dirty="0" err="1"/>
                        <a:t>Krasimira</a:t>
                      </a:r>
                      <a:r>
                        <a:rPr lang="en-GB" sz="2800" u="none" strike="noStrike" cap="none" dirty="0"/>
                        <a:t> </a:t>
                      </a:r>
                      <a:r>
                        <a:rPr lang="en-GB" sz="2800" u="none" strike="noStrike" cap="none" dirty="0" err="1"/>
                        <a:t>Tsaneva-Atanasova</a:t>
                      </a:r>
                      <a:r>
                        <a:rPr lang="en-GB" sz="2800" u="none" strike="noStrike" cap="none" dirty="0"/>
                        <a:t>  left Bulgaria aged 30, boarding a plane for the first time with her seven-year-old daughter.</a:t>
                      </a:r>
                      <a:endParaRPr sz="16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u="none" strike="noStrike" cap="none" dirty="0"/>
                    </a:p>
                  </a:txBody>
                  <a:tcPr marL="80550" marR="80550" marT="40275" marB="40275">
                    <a:solidFill>
                      <a:srgbClr val="FBE4D4"/>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dk1"/>
                        </a:solidFill>
                        <a:latin typeface="Calibri"/>
                        <a:ea typeface="Calibri"/>
                        <a:cs typeface="Calibri"/>
                        <a:sym typeface="Calibri"/>
                      </a:endParaRPr>
                    </a:p>
                  </a:txBody>
                  <a:tcPr marL="80550" marR="80550" marT="40275" marB="40275">
                    <a:solidFill>
                      <a:srgbClr val="FBE4D4"/>
                    </a:solidFill>
                  </a:tcPr>
                </a:tc>
                <a:extLst>
                  <a:ext uri="{0D108BD9-81ED-4DB2-BD59-A6C34878D82A}">
                    <a16:rowId xmlns:a16="http://schemas.microsoft.com/office/drawing/2014/main" val="10001"/>
                  </a:ext>
                </a:extLst>
              </a:tr>
            </a:tbl>
          </a:graphicData>
        </a:graphic>
      </p:graphicFrame>
      <p:sp>
        <p:nvSpPr>
          <p:cNvPr id="197" name="Google Shape;197;p10"/>
          <p:cNvSpPr/>
          <p:nvPr/>
        </p:nvSpPr>
        <p:spPr>
          <a:xfrm rot="-1414171">
            <a:off x="626328" y="929480"/>
            <a:ext cx="48416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F7CAAC"/>
                </a:solidFill>
                <a:latin typeface="Calibri"/>
                <a:ea typeface="Calibri"/>
                <a:cs typeface="Calibri"/>
                <a:sym typeface="Calibri"/>
              </a:rPr>
              <a:t>Scientist or not?</a:t>
            </a:r>
            <a:endParaRPr sz="5400" b="1" i="0" u="none" strike="noStrike" cap="none">
              <a:solidFill>
                <a:srgbClr val="F7CAA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cxnSp>
        <p:nvCxnSpPr>
          <p:cNvPr id="202" name="Google Shape;202;p11"/>
          <p:cNvCxnSpPr/>
          <p:nvPr/>
        </p:nvCxnSpPr>
        <p:spPr>
          <a:xfrm>
            <a:off x="8453265" y="1570814"/>
            <a:ext cx="0" cy="3710227"/>
          </a:xfrm>
          <a:prstGeom prst="straightConnector1">
            <a:avLst/>
          </a:prstGeom>
          <a:noFill/>
          <a:ln w="19050" cap="flat" cmpd="sng">
            <a:solidFill>
              <a:schemeClr val="accent1"/>
            </a:solidFill>
            <a:prstDash val="solid"/>
            <a:miter lim="800000"/>
            <a:headEnd type="none" w="sm" len="sm"/>
            <a:tailEnd type="none" w="sm" len="sm"/>
          </a:ln>
        </p:spPr>
      </p:cxnSp>
      <p:graphicFrame>
        <p:nvGraphicFramePr>
          <p:cNvPr id="203" name="Google Shape;203;p11"/>
          <p:cNvGraphicFramePr/>
          <p:nvPr>
            <p:extLst>
              <p:ext uri="{D42A27DB-BD31-4B8C-83A1-F6EECF244321}">
                <p14:modId xmlns:p14="http://schemas.microsoft.com/office/powerpoint/2010/main" val="3199583605"/>
              </p:ext>
            </p:extLst>
          </p:nvPr>
        </p:nvGraphicFramePr>
        <p:xfrm>
          <a:off x="808478" y="506719"/>
          <a:ext cx="9854075" cy="5246440"/>
        </p:xfrm>
        <a:graphic>
          <a:graphicData uri="http://schemas.openxmlformats.org/drawingml/2006/table">
            <a:tbl>
              <a:tblPr firstRow="1" bandRow="1">
                <a:noFill/>
                <a:tableStyleId>{3A7CBB3C-0252-42C3-81C8-675EE69E0D4C}</a:tableStyleId>
              </a:tblPr>
              <a:tblGrid>
                <a:gridCol w="4888500">
                  <a:extLst>
                    <a:ext uri="{9D8B030D-6E8A-4147-A177-3AD203B41FA5}">
                      <a16:colId xmlns:a16="http://schemas.microsoft.com/office/drawing/2014/main" val="20000"/>
                    </a:ext>
                  </a:extLst>
                </a:gridCol>
                <a:gridCol w="4965575">
                  <a:extLst>
                    <a:ext uri="{9D8B030D-6E8A-4147-A177-3AD203B41FA5}">
                      <a16:colId xmlns:a16="http://schemas.microsoft.com/office/drawing/2014/main" val="20001"/>
                    </a:ext>
                  </a:extLst>
                </a:gridCol>
              </a:tblGrid>
              <a:tr h="180740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dirty="0">
                          <a:solidFill>
                            <a:schemeClr val="dk1"/>
                          </a:solidFill>
                        </a:rPr>
                        <a:t>Maggie </a:t>
                      </a:r>
                      <a:r>
                        <a:rPr lang="en-GB" sz="2800" u="none" strike="noStrike" cap="none" dirty="0" err="1">
                          <a:solidFill>
                            <a:schemeClr val="dk1"/>
                          </a:solidFill>
                        </a:rPr>
                        <a:t>Aderin</a:t>
                      </a:r>
                      <a:r>
                        <a:rPr lang="en-GB" sz="2800" u="none" strike="noStrike" cap="none" dirty="0">
                          <a:solidFill>
                            <a:schemeClr val="dk1"/>
                          </a:solidFill>
                        </a:rPr>
                        <a:t>-Pocock, who grew up in a council flat in London and struggled with dyslexia.</a:t>
                      </a:r>
                      <a:endParaRPr sz="2800" u="none" strike="noStrike" cap="none" dirty="0">
                        <a:solidFill>
                          <a:schemeClr val="dk1"/>
                        </a:solidFill>
                      </a:endParaRPr>
                    </a:p>
                    <a:p>
                      <a:pPr marL="0" marR="0" lvl="0" indent="0" algn="l" rtl="0">
                        <a:lnSpc>
                          <a:spcPct val="100000"/>
                        </a:lnSpc>
                        <a:spcBef>
                          <a:spcPts val="0"/>
                        </a:spcBef>
                        <a:spcAft>
                          <a:spcPts val="0"/>
                        </a:spcAft>
                        <a:buClr>
                          <a:srgbClr val="000000"/>
                        </a:buClr>
                        <a:buSzPts val="2800"/>
                        <a:buFont typeface="Arial"/>
                        <a:buNone/>
                      </a:pPr>
                      <a:endParaRPr sz="2800" u="none" strike="noStrike" cap="none" dirty="0"/>
                    </a:p>
                    <a:p>
                      <a:pPr marL="0" marR="0" lvl="0" indent="0" algn="l" rtl="0">
                        <a:lnSpc>
                          <a:spcPct val="100000"/>
                        </a:lnSpc>
                        <a:spcBef>
                          <a:spcPts val="0"/>
                        </a:spcBef>
                        <a:spcAft>
                          <a:spcPts val="0"/>
                        </a:spcAft>
                        <a:buClr>
                          <a:srgbClr val="000000"/>
                        </a:buClr>
                        <a:buSzPts val="2800"/>
                        <a:buFont typeface="Arial"/>
                        <a:buNone/>
                      </a:pPr>
                      <a:endParaRPr sz="2800" u="none" strike="noStrike" cap="none" dirty="0"/>
                    </a:p>
                  </a:txBody>
                  <a:tcPr marL="62900" marR="62900" marT="31450" marB="31450">
                    <a:solidFill>
                      <a:srgbClr val="D5DBE5"/>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dirty="0">
                          <a:solidFill>
                            <a:schemeClr val="dk1"/>
                          </a:solidFill>
                        </a:rPr>
                        <a:t>She is an honorary researcher in  UCL’s Department of Physics and Astronomy, talking giant telescopes and space instrumentation….wow that’s cool.</a:t>
                      </a:r>
                      <a:endParaRPr sz="2800" u="none" strike="noStrike" cap="none" dirty="0">
                        <a:solidFill>
                          <a:schemeClr val="dk1"/>
                        </a:solidFill>
                      </a:endParaRPr>
                    </a:p>
                  </a:txBody>
                  <a:tcPr marL="62900" marR="62900" marT="31450" marB="31450">
                    <a:solidFill>
                      <a:srgbClr val="D5DBE5"/>
                    </a:solidFill>
                  </a:tcPr>
                </a:tc>
                <a:extLst>
                  <a:ext uri="{0D108BD9-81ED-4DB2-BD59-A6C34878D82A}">
                    <a16:rowId xmlns:a16="http://schemas.microsoft.com/office/drawing/2014/main" val="10000"/>
                  </a:ext>
                </a:extLst>
              </a:tr>
              <a:tr h="2142875">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t>Krasimira Tsaneva-Atanasova  left Bulgaria aged 30, boarding a plane for the first time with her seven-year-old daughter.</a:t>
                      </a:r>
                      <a:endParaRPr sz="28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62900" marR="62900" marT="31450" marB="31450">
                    <a:solidFill>
                      <a:srgbClr val="FBE4D4"/>
                    </a:solidFill>
                  </a:tcPr>
                </a:tc>
                <a:tc>
                  <a:txBody>
                    <a:bodyPr/>
                    <a:lstStyle/>
                    <a:p>
                      <a:pPr marL="0" marR="0" lvl="0" indent="0" algn="l" rtl="0">
                        <a:lnSpc>
                          <a:spcPct val="100000"/>
                        </a:lnSpc>
                        <a:spcBef>
                          <a:spcPts val="0"/>
                        </a:spcBef>
                        <a:spcAft>
                          <a:spcPts val="0"/>
                        </a:spcAft>
                        <a:buClr>
                          <a:schemeClr val="dk1"/>
                        </a:buClr>
                        <a:buSzPts val="2800"/>
                        <a:buFont typeface="Calibri"/>
                        <a:buNone/>
                      </a:pPr>
                      <a:r>
                        <a:rPr lang="en-GB" sz="2800" u="none" strike="noStrike" cap="none" dirty="0">
                          <a:solidFill>
                            <a:schemeClr val="dk1"/>
                          </a:solidFill>
                          <a:latin typeface="Calibri"/>
                          <a:ea typeface="Calibri"/>
                          <a:cs typeface="Calibri"/>
                          <a:sym typeface="Calibri"/>
                        </a:rPr>
                        <a:t>She is </a:t>
                      </a:r>
                      <a:r>
                        <a:rPr lang="en-GB" sz="2800" u="none" strike="noStrike" cap="none" dirty="0"/>
                        <a:t>one of UK’s only female maths professors.  </a:t>
                      </a:r>
                      <a:endParaRPr sz="1400" u="none" strike="noStrike" cap="none" dirty="0"/>
                    </a:p>
                    <a:p>
                      <a:pPr marL="0" marR="0" lvl="0" indent="0" algn="l" rtl="0">
                        <a:lnSpc>
                          <a:spcPct val="100000"/>
                        </a:lnSpc>
                        <a:spcBef>
                          <a:spcPts val="0"/>
                        </a:spcBef>
                        <a:spcAft>
                          <a:spcPts val="0"/>
                        </a:spcAft>
                        <a:buClr>
                          <a:srgbClr val="000000"/>
                        </a:buClr>
                        <a:buSzPts val="2800"/>
                        <a:buFont typeface="Arial"/>
                        <a:buNone/>
                      </a:pPr>
                      <a:endParaRPr sz="2800" u="none" strike="noStrike" cap="none" dirty="0">
                        <a:solidFill>
                          <a:schemeClr val="dk1"/>
                        </a:solidFill>
                        <a:latin typeface="Calibri"/>
                        <a:ea typeface="Calibri"/>
                        <a:cs typeface="Calibri"/>
                        <a:sym typeface="Calibri"/>
                      </a:endParaRPr>
                    </a:p>
                  </a:txBody>
                  <a:tcPr marL="62900" marR="62900" marT="31450" marB="31450">
                    <a:solidFill>
                      <a:srgbClr val="FBE4D4"/>
                    </a:solidFill>
                  </a:tcPr>
                </a:tc>
                <a:extLst>
                  <a:ext uri="{0D108BD9-81ED-4DB2-BD59-A6C34878D82A}">
                    <a16:rowId xmlns:a16="http://schemas.microsoft.com/office/drawing/2014/main" val="10001"/>
                  </a:ext>
                </a:extLst>
              </a:tr>
            </a:tbl>
          </a:graphicData>
        </a:graphic>
      </p:graphicFrame>
      <p:sp>
        <p:nvSpPr>
          <p:cNvPr id="204" name="Google Shape;204;p11"/>
          <p:cNvSpPr/>
          <p:nvPr/>
        </p:nvSpPr>
        <p:spPr>
          <a:xfrm>
            <a:off x="496479" y="5668249"/>
            <a:ext cx="1047806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7030A0"/>
                </a:solidFill>
                <a:latin typeface="Calibri"/>
                <a:ea typeface="Calibri"/>
                <a:cs typeface="Calibri"/>
                <a:sym typeface="Calibri"/>
              </a:rPr>
              <a:t>Maggie and Krasimira are scientists.</a:t>
            </a:r>
            <a:endParaRPr sz="5400" b="1" i="0" u="none" strike="noStrike" cap="none">
              <a:solidFill>
                <a:srgbClr val="7030A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p12"/>
          <p:cNvGraphicFramePr/>
          <p:nvPr/>
        </p:nvGraphicFramePr>
        <p:xfrm>
          <a:off x="1448745" y="1123527"/>
          <a:ext cx="6352850" cy="5285640"/>
        </p:xfrm>
        <a:graphic>
          <a:graphicData uri="http://schemas.openxmlformats.org/drawingml/2006/table">
            <a:tbl>
              <a:tblPr firstRow="1" bandRow="1">
                <a:noFill/>
                <a:tableStyleId>{3A7CBB3C-0252-42C3-81C8-675EE69E0D4C}</a:tableStyleId>
              </a:tblPr>
              <a:tblGrid>
                <a:gridCol w="5362575">
                  <a:extLst>
                    <a:ext uri="{9D8B030D-6E8A-4147-A177-3AD203B41FA5}">
                      <a16:colId xmlns:a16="http://schemas.microsoft.com/office/drawing/2014/main" val="20000"/>
                    </a:ext>
                  </a:extLst>
                </a:gridCol>
                <a:gridCol w="990275">
                  <a:extLst>
                    <a:ext uri="{9D8B030D-6E8A-4147-A177-3AD203B41FA5}">
                      <a16:colId xmlns:a16="http://schemas.microsoft.com/office/drawing/2014/main" val="20001"/>
                    </a:ext>
                  </a:extLst>
                </a:gridCol>
              </a:tblGrid>
              <a:tr h="27562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r>
                        <a:rPr lang="en-GB" sz="2400" u="none" strike="noStrike" cap="none" dirty="0">
                          <a:solidFill>
                            <a:schemeClr val="dk1"/>
                          </a:solidFill>
                        </a:rPr>
                        <a:t>Mae C. Jemison is an African-American woman who grew up in Chicago, she has a real fear of heights. Her father was a joiner. </a:t>
                      </a:r>
                      <a:endParaRPr sz="1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endParaRPr>
                    </a:p>
                  </a:txBody>
                  <a:tcPr marL="82525" marR="82525" marT="41250" marB="41250">
                    <a:solidFill>
                      <a:srgbClr val="D5DBE5"/>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solidFill>
                          <a:schemeClr val="dk1"/>
                        </a:solidFill>
                      </a:endParaRPr>
                    </a:p>
                  </a:txBody>
                  <a:tcPr marL="82525" marR="82525" marT="41250" marB="41250">
                    <a:solidFill>
                      <a:srgbClr val="D5DBE5"/>
                    </a:solidFill>
                  </a:tcPr>
                </a:tc>
                <a:extLst>
                  <a:ext uri="{0D108BD9-81ED-4DB2-BD59-A6C34878D82A}">
                    <a16:rowId xmlns:a16="http://schemas.microsoft.com/office/drawing/2014/main" val="10000"/>
                  </a:ext>
                </a:extLst>
              </a:tr>
              <a:tr h="1848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b="1" u="none" strike="noStrike" cap="none"/>
                        <a:t>Tabassum Mumtaz lives in Bangladesh, she went to the Bangladesh airforce school.</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82525" marR="82525" marT="41250" marB="41250">
                    <a:solidFill>
                      <a:srgbClr val="FBE4D4"/>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dk1"/>
                        </a:solidFill>
                        <a:latin typeface="Calibri"/>
                        <a:ea typeface="Calibri"/>
                        <a:cs typeface="Calibri"/>
                        <a:sym typeface="Calibri"/>
                      </a:endParaRPr>
                    </a:p>
                  </a:txBody>
                  <a:tcPr marL="82525" marR="82525" marT="41250" marB="41250">
                    <a:solidFill>
                      <a:srgbClr val="FBE4D4"/>
                    </a:solidFill>
                  </a:tcPr>
                </a:tc>
                <a:extLst>
                  <a:ext uri="{0D108BD9-81ED-4DB2-BD59-A6C34878D82A}">
                    <a16:rowId xmlns:a16="http://schemas.microsoft.com/office/drawing/2014/main" val="10001"/>
                  </a:ext>
                </a:extLst>
              </a:tr>
            </a:tbl>
          </a:graphicData>
        </a:graphic>
      </p:graphicFrame>
      <p:sp>
        <p:nvSpPr>
          <p:cNvPr id="210" name="Google Shape;210;p12"/>
          <p:cNvSpPr/>
          <p:nvPr/>
        </p:nvSpPr>
        <p:spPr>
          <a:xfrm rot="1438763">
            <a:off x="6431172" y="661863"/>
            <a:ext cx="48416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F7CAAC"/>
                </a:solidFill>
                <a:latin typeface="Calibri"/>
                <a:ea typeface="Calibri"/>
                <a:cs typeface="Calibri"/>
                <a:sym typeface="Calibri"/>
              </a:rPr>
              <a:t>Scientist or not?</a:t>
            </a:r>
            <a:endParaRPr sz="5400" b="1" i="0" u="none" strike="noStrike" cap="none">
              <a:solidFill>
                <a:srgbClr val="F7CAA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cxnSp>
        <p:nvCxnSpPr>
          <p:cNvPr id="215" name="Google Shape;215;p13"/>
          <p:cNvCxnSpPr/>
          <p:nvPr/>
        </p:nvCxnSpPr>
        <p:spPr>
          <a:xfrm>
            <a:off x="8453265" y="1570814"/>
            <a:ext cx="0" cy="3710227"/>
          </a:xfrm>
          <a:prstGeom prst="straightConnector1">
            <a:avLst/>
          </a:prstGeom>
          <a:noFill/>
          <a:ln w="19050" cap="flat" cmpd="sng">
            <a:solidFill>
              <a:schemeClr val="accent1"/>
            </a:solidFill>
            <a:prstDash val="solid"/>
            <a:miter lim="800000"/>
            <a:headEnd type="none" w="sm" len="sm"/>
            <a:tailEnd type="none" w="sm" len="sm"/>
          </a:ln>
        </p:spPr>
      </p:cxnSp>
      <p:graphicFrame>
        <p:nvGraphicFramePr>
          <p:cNvPr id="216" name="Google Shape;216;p13"/>
          <p:cNvGraphicFramePr/>
          <p:nvPr>
            <p:extLst>
              <p:ext uri="{D42A27DB-BD31-4B8C-83A1-F6EECF244321}">
                <p14:modId xmlns:p14="http://schemas.microsoft.com/office/powerpoint/2010/main" val="2032196792"/>
              </p:ext>
            </p:extLst>
          </p:nvPr>
        </p:nvGraphicFramePr>
        <p:xfrm>
          <a:off x="782998" y="170031"/>
          <a:ext cx="10475550" cy="6379735"/>
        </p:xfrm>
        <a:graphic>
          <a:graphicData uri="http://schemas.openxmlformats.org/drawingml/2006/table">
            <a:tbl>
              <a:tblPr firstRow="1" bandRow="1">
                <a:noFill/>
                <a:tableStyleId>{3A7CBB3C-0252-42C3-81C8-675EE69E0D4C}</a:tableStyleId>
              </a:tblPr>
              <a:tblGrid>
                <a:gridCol w="5235700">
                  <a:extLst>
                    <a:ext uri="{9D8B030D-6E8A-4147-A177-3AD203B41FA5}">
                      <a16:colId xmlns:a16="http://schemas.microsoft.com/office/drawing/2014/main" val="20000"/>
                    </a:ext>
                  </a:extLst>
                </a:gridCol>
                <a:gridCol w="5239850">
                  <a:extLst>
                    <a:ext uri="{9D8B030D-6E8A-4147-A177-3AD203B41FA5}">
                      <a16:colId xmlns:a16="http://schemas.microsoft.com/office/drawing/2014/main" val="20001"/>
                    </a:ext>
                  </a:extLst>
                </a:gridCol>
              </a:tblGrid>
              <a:tr h="26112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dk1"/>
                        </a:solidFill>
                      </a:endParaRPr>
                    </a:p>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chemeClr val="dk1"/>
                          </a:solidFill>
                        </a:rPr>
                        <a:t>Mae C. Jemison is an African-American woman who grew up in Chicago, she has a real fear of heights. Her father was a joiner. </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dk1"/>
                        </a:solidFill>
                      </a:endParaRPr>
                    </a:p>
                  </a:txBody>
                  <a:tcPr marL="68925" marR="68925" marT="34475" marB="34475">
                    <a:solidFill>
                      <a:srgbClr val="D5DBE5"/>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chemeClr val="dk1"/>
                          </a:solidFill>
                        </a:rPr>
                        <a:t>After first Bachelor of Science degree in chemical engineering and then training as a GP, Mae decided to become an  astronaut. In 1992, she flew into space aboard the Endeavour, becoming the first African-American woman in space.</a:t>
                      </a:r>
                      <a:endParaRPr sz="1400" u="none" strike="noStrike" cap="none"/>
                    </a:p>
                  </a:txBody>
                  <a:tcPr marL="68925" marR="68925" marT="34475" marB="34475">
                    <a:solidFill>
                      <a:srgbClr val="D5DBE5"/>
                    </a:solidFill>
                  </a:tcPr>
                </a:tc>
                <a:extLst>
                  <a:ext uri="{0D108BD9-81ED-4DB2-BD59-A6C34878D82A}">
                    <a16:rowId xmlns:a16="http://schemas.microsoft.com/office/drawing/2014/main" val="10000"/>
                  </a:ext>
                </a:extLst>
              </a:tr>
              <a:tr h="2897025">
                <a:tc>
                  <a:txBody>
                    <a:bodyPr/>
                    <a:lstStyle/>
                    <a:p>
                      <a:pPr marL="0" marR="0" lvl="0" indent="0" algn="l" rtl="0">
                        <a:lnSpc>
                          <a:spcPct val="100000"/>
                        </a:lnSpc>
                        <a:spcBef>
                          <a:spcPts val="0"/>
                        </a:spcBef>
                        <a:spcAft>
                          <a:spcPts val="0"/>
                        </a:spcAft>
                        <a:buClr>
                          <a:srgbClr val="000000"/>
                        </a:buClr>
                        <a:buSzPts val="2800"/>
                        <a:buFont typeface="Arial"/>
                        <a:buNone/>
                      </a:pPr>
                      <a:r>
                        <a:rPr lang="en-GB" sz="2800" b="1" u="none" strike="noStrike" cap="none" dirty="0"/>
                        <a:t>Tabassum Mumtaz lives in Bangladesh, she went to the Bangladesh </a:t>
                      </a:r>
                      <a:r>
                        <a:rPr lang="en-GB" sz="2800" b="1" u="none" strike="noStrike" cap="none" dirty="0" err="1"/>
                        <a:t>airforce</a:t>
                      </a:r>
                      <a:r>
                        <a:rPr lang="en-GB" sz="2800" b="1" u="none" strike="noStrike" cap="none" dirty="0"/>
                        <a:t> school.</a:t>
                      </a:r>
                      <a:endParaRPr sz="2800" u="none" strike="noStrike" cap="none" dirty="0"/>
                    </a:p>
                    <a:p>
                      <a:pPr marL="0" marR="0" lvl="0" indent="0" algn="l" rtl="0">
                        <a:lnSpc>
                          <a:spcPct val="100000"/>
                        </a:lnSpc>
                        <a:spcBef>
                          <a:spcPts val="0"/>
                        </a:spcBef>
                        <a:spcAft>
                          <a:spcPts val="0"/>
                        </a:spcAft>
                        <a:buClr>
                          <a:srgbClr val="000000"/>
                        </a:buClr>
                        <a:buSzPts val="2800"/>
                        <a:buFont typeface="Arial"/>
                        <a:buNone/>
                      </a:pPr>
                      <a:endParaRPr sz="2800" u="none" strike="noStrike" cap="none" dirty="0"/>
                    </a:p>
                    <a:p>
                      <a:pPr marL="0" marR="0" lvl="0" indent="0" algn="l" rtl="0">
                        <a:lnSpc>
                          <a:spcPct val="100000"/>
                        </a:lnSpc>
                        <a:spcBef>
                          <a:spcPts val="0"/>
                        </a:spcBef>
                        <a:spcAft>
                          <a:spcPts val="0"/>
                        </a:spcAft>
                        <a:buClr>
                          <a:srgbClr val="000000"/>
                        </a:buClr>
                        <a:buSzPts val="2800"/>
                        <a:buFont typeface="Arial"/>
                        <a:buNone/>
                      </a:pPr>
                      <a:endParaRPr sz="2800" u="none" strike="noStrike" cap="none" dirty="0"/>
                    </a:p>
                  </a:txBody>
                  <a:tcPr marL="68925" marR="68925" marT="34475" marB="34475">
                    <a:solidFill>
                      <a:srgbClr val="FBE4D4"/>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dirty="0" err="1"/>
                        <a:t>Dr.</a:t>
                      </a:r>
                      <a:r>
                        <a:rPr lang="en-GB" sz="2800" u="none" strike="noStrike" cap="none" dirty="0"/>
                        <a:t> Mumtaz cultivates bacteria that can turn wastewater and food waste, such as waste from palm oil production, into environmentally friendly bioplastics.</a:t>
                      </a:r>
                      <a:endParaRPr sz="2800" u="none" strike="noStrike" cap="none" dirty="0">
                        <a:solidFill>
                          <a:schemeClr val="dk1"/>
                        </a:solidFill>
                        <a:latin typeface="Calibri"/>
                        <a:ea typeface="Calibri"/>
                        <a:cs typeface="Calibri"/>
                        <a:sym typeface="Calibri"/>
                      </a:endParaRPr>
                    </a:p>
                  </a:txBody>
                  <a:tcPr marL="68925" marR="68925" marT="34475" marB="34475">
                    <a:solidFill>
                      <a:srgbClr val="FBE4D4"/>
                    </a:solidFill>
                  </a:tcPr>
                </a:tc>
                <a:extLst>
                  <a:ext uri="{0D108BD9-81ED-4DB2-BD59-A6C34878D82A}">
                    <a16:rowId xmlns:a16="http://schemas.microsoft.com/office/drawing/2014/main" val="10001"/>
                  </a:ext>
                </a:extLst>
              </a:tr>
            </a:tbl>
          </a:graphicData>
        </a:graphic>
      </p:graphicFrame>
      <p:sp>
        <p:nvSpPr>
          <p:cNvPr id="217" name="Google Shape;217;p13"/>
          <p:cNvSpPr/>
          <p:nvPr/>
        </p:nvSpPr>
        <p:spPr>
          <a:xfrm>
            <a:off x="782998" y="5764639"/>
            <a:ext cx="996561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7030A0"/>
                </a:solidFill>
                <a:latin typeface="Calibri"/>
                <a:ea typeface="Calibri"/>
                <a:cs typeface="Calibri"/>
                <a:sym typeface="Calibri"/>
              </a:rPr>
              <a:t>Mae and Tabassum are scientists.</a:t>
            </a:r>
            <a:endParaRPr sz="5400" b="1" i="0" u="none" strike="noStrike" cap="none">
              <a:solidFill>
                <a:srgbClr val="7030A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aphicFrame>
        <p:nvGraphicFramePr>
          <p:cNvPr id="222" name="Google Shape;222;p14"/>
          <p:cNvGraphicFramePr/>
          <p:nvPr/>
        </p:nvGraphicFramePr>
        <p:xfrm>
          <a:off x="1448745" y="1123527"/>
          <a:ext cx="6352850" cy="5399095"/>
        </p:xfrm>
        <a:graphic>
          <a:graphicData uri="http://schemas.openxmlformats.org/drawingml/2006/table">
            <a:tbl>
              <a:tblPr firstRow="1" bandRow="1">
                <a:noFill/>
                <a:tableStyleId>{3A7CBB3C-0252-42C3-81C8-675EE69E0D4C}</a:tableStyleId>
              </a:tblPr>
              <a:tblGrid>
                <a:gridCol w="5362575">
                  <a:extLst>
                    <a:ext uri="{9D8B030D-6E8A-4147-A177-3AD203B41FA5}">
                      <a16:colId xmlns:a16="http://schemas.microsoft.com/office/drawing/2014/main" val="20000"/>
                    </a:ext>
                  </a:extLst>
                </a:gridCol>
                <a:gridCol w="990275">
                  <a:extLst>
                    <a:ext uri="{9D8B030D-6E8A-4147-A177-3AD203B41FA5}">
                      <a16:colId xmlns:a16="http://schemas.microsoft.com/office/drawing/2014/main" val="20001"/>
                    </a:ext>
                  </a:extLst>
                </a:gridCol>
              </a:tblGrid>
              <a:tr h="27562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Calibri"/>
                        <a:buNone/>
                      </a:pPr>
                      <a:r>
                        <a:rPr lang="en-GB" sz="2400" b="1" u="none" strike="noStrike" cap="none">
                          <a:solidFill>
                            <a:schemeClr val="dk1"/>
                          </a:solidFill>
                        </a:rPr>
                        <a:t>Uduak Okomo w</a:t>
                      </a:r>
                      <a:r>
                        <a:rPr lang="en-GB" sz="2400" u="none" strike="noStrike" cap="none">
                          <a:solidFill>
                            <a:schemeClr val="dk1"/>
                          </a:solidFill>
                        </a:rPr>
                        <a:t>as born and lives in the Gambia, the smallest country on the African mainland.</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82525" marR="82525" marT="41250" marB="41250">
                    <a:solidFill>
                      <a:srgbClr val="D5DBE5"/>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solidFill>
                          <a:schemeClr val="dk1"/>
                        </a:solidFill>
                      </a:endParaRPr>
                    </a:p>
                  </a:txBody>
                  <a:tcPr marL="82525" marR="82525" marT="41250" marB="41250">
                    <a:solidFill>
                      <a:srgbClr val="D5DBE5"/>
                    </a:solidFill>
                  </a:tcPr>
                </a:tc>
                <a:extLst>
                  <a:ext uri="{0D108BD9-81ED-4DB2-BD59-A6C34878D82A}">
                    <a16:rowId xmlns:a16="http://schemas.microsoft.com/office/drawing/2014/main" val="10000"/>
                  </a:ext>
                </a:extLst>
              </a:tr>
              <a:tr h="1848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p>
                      <a:pPr marL="0" marR="0" lvl="0" indent="0" algn="l" rtl="0">
                        <a:lnSpc>
                          <a:spcPct val="100000"/>
                        </a:lnSpc>
                        <a:spcBef>
                          <a:spcPts val="0"/>
                        </a:spcBef>
                        <a:spcAft>
                          <a:spcPts val="0"/>
                        </a:spcAft>
                        <a:buClr>
                          <a:schemeClr val="dk1"/>
                        </a:buClr>
                        <a:buSzPts val="2400"/>
                        <a:buFont typeface="Calibri"/>
                        <a:buNone/>
                      </a:pPr>
                      <a:r>
                        <a:rPr lang="en-GB" sz="2400" b="1" u="none" strike="noStrike" cap="none"/>
                        <a:t>Bina Shaheen Siddiqui is a Muslim Pakistani woman.</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82525" marR="82525" marT="41250" marB="41250">
                    <a:solidFill>
                      <a:srgbClr val="FBE4D4"/>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chemeClr val="dk1"/>
                        </a:solidFill>
                        <a:latin typeface="Calibri"/>
                        <a:ea typeface="Calibri"/>
                        <a:cs typeface="Calibri"/>
                        <a:sym typeface="Calibri"/>
                      </a:endParaRPr>
                    </a:p>
                  </a:txBody>
                  <a:tcPr marL="82525" marR="82525" marT="41250" marB="41250">
                    <a:solidFill>
                      <a:srgbClr val="FBE4D4"/>
                    </a:solidFill>
                  </a:tcPr>
                </a:tc>
                <a:extLst>
                  <a:ext uri="{0D108BD9-81ED-4DB2-BD59-A6C34878D82A}">
                    <a16:rowId xmlns:a16="http://schemas.microsoft.com/office/drawing/2014/main" val="10001"/>
                  </a:ext>
                </a:extLst>
              </a:tr>
            </a:tbl>
          </a:graphicData>
        </a:graphic>
      </p:graphicFrame>
      <p:sp>
        <p:nvSpPr>
          <p:cNvPr id="223" name="Google Shape;223;p14"/>
          <p:cNvSpPr/>
          <p:nvPr/>
        </p:nvSpPr>
        <p:spPr>
          <a:xfrm rot="1358604">
            <a:off x="6599343" y="661862"/>
            <a:ext cx="48416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F7CAAC"/>
                </a:solidFill>
                <a:latin typeface="Calibri"/>
                <a:ea typeface="Calibri"/>
                <a:cs typeface="Calibri"/>
                <a:sym typeface="Calibri"/>
              </a:rPr>
              <a:t>Scientist or not?</a:t>
            </a:r>
            <a:endParaRPr sz="5400" b="1" i="0" u="none" strike="noStrike" cap="none">
              <a:solidFill>
                <a:srgbClr val="F7CAAC"/>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aphicFrame>
        <p:nvGraphicFramePr>
          <p:cNvPr id="228" name="Google Shape;228;p15"/>
          <p:cNvGraphicFramePr/>
          <p:nvPr/>
        </p:nvGraphicFramePr>
        <p:xfrm>
          <a:off x="1346998" y="205740"/>
          <a:ext cx="10140150" cy="5303540"/>
        </p:xfrm>
        <a:graphic>
          <a:graphicData uri="http://schemas.openxmlformats.org/drawingml/2006/table">
            <a:tbl>
              <a:tblPr firstRow="1" bandRow="1">
                <a:noFill/>
                <a:tableStyleId>{3A7CBB3C-0252-42C3-81C8-675EE69E0D4C}</a:tableStyleId>
              </a:tblPr>
              <a:tblGrid>
                <a:gridCol w="5070075">
                  <a:extLst>
                    <a:ext uri="{9D8B030D-6E8A-4147-A177-3AD203B41FA5}">
                      <a16:colId xmlns:a16="http://schemas.microsoft.com/office/drawing/2014/main" val="20000"/>
                    </a:ext>
                  </a:extLst>
                </a:gridCol>
                <a:gridCol w="50700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800"/>
                        <a:buFont typeface="Arial"/>
                        <a:buNone/>
                      </a:pPr>
                      <a:r>
                        <a:rPr lang="en-GB" sz="2800" b="1" u="none" strike="noStrike" cap="none">
                          <a:solidFill>
                            <a:schemeClr val="dk1"/>
                          </a:solidFill>
                        </a:rPr>
                        <a:t>Uduak Okomo w</a:t>
                      </a:r>
                      <a:r>
                        <a:rPr lang="en-GB" sz="2800" u="none" strike="noStrike" cap="none">
                          <a:solidFill>
                            <a:schemeClr val="dk1"/>
                          </a:solidFill>
                        </a:rPr>
                        <a:t>as born and lives in the Gambia, the smallest country on the African mainland.</a:t>
                      </a:r>
                      <a:endParaRPr sz="1400" u="none" strike="noStrike" cap="none"/>
                    </a:p>
                  </a:txBody>
                  <a:tcPr marL="91450" marR="91450" marT="45725" marB="45725">
                    <a:solidFill>
                      <a:srgbClr val="D5DBE5"/>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b="1" u="none" strike="noStrike" cap="none">
                          <a:solidFill>
                            <a:schemeClr val="dk1"/>
                          </a:solidFill>
                          <a:latin typeface="Calibri"/>
                          <a:ea typeface="Calibri"/>
                          <a:cs typeface="Calibri"/>
                          <a:sym typeface="Calibri"/>
                        </a:rPr>
                        <a:t>Dr. Okomo’s work has led to a  decrease in preventable deaths from infections in </a:t>
                      </a:r>
                      <a:r>
                        <a:rPr lang="en-GB" sz="2800" u="none" strike="noStrike" cap="none">
                          <a:solidFill>
                            <a:schemeClr val="dk1"/>
                          </a:solidFill>
                        </a:rPr>
                        <a:t>newborn</a:t>
                      </a:r>
                      <a:r>
                        <a:rPr lang="en-GB" sz="2800" b="1" u="none" strike="noStrike" cap="none">
                          <a:solidFill>
                            <a:schemeClr val="dk1"/>
                          </a:solidFill>
                          <a:latin typeface="Calibri"/>
                          <a:ea typeface="Calibri"/>
                          <a:cs typeface="Calibri"/>
                          <a:sym typeface="Calibri"/>
                        </a:rPr>
                        <a:t> babies. </a:t>
                      </a:r>
                      <a:endParaRPr sz="2800" u="none" strike="noStrike" cap="none">
                        <a:solidFill>
                          <a:schemeClr val="dk1"/>
                        </a:solidFill>
                      </a:endParaRPr>
                    </a:p>
                  </a:txBody>
                  <a:tcPr marL="91450" marR="91450" marT="45725" marB="45725">
                    <a:solidFill>
                      <a:srgbClr val="D5DBE5"/>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800"/>
                        <a:buFont typeface="Calibri"/>
                        <a:buNone/>
                      </a:pPr>
                      <a:r>
                        <a:rPr lang="en-GB" sz="2800" b="1" u="none" strike="noStrike" cap="none"/>
                        <a:t>Bina Shaheen Siddiqui is a muslim Pakistani woman.</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solidFill>
                      <a:srgbClr val="FBE4D4"/>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t>Professor Dr Bina Shaheen Siddiqui holds a PhD in Organic Chemistry from the University of Karachi. She has made significant contributions to medicine and agriculture through her study and classification of indigenous plant materials.</a:t>
                      </a:r>
                      <a:endParaRPr sz="2800" u="none" strike="noStrike" cap="none">
                        <a:solidFill>
                          <a:schemeClr val="dk1"/>
                        </a:solidFill>
                        <a:latin typeface="Calibri"/>
                        <a:ea typeface="Calibri"/>
                        <a:cs typeface="Calibri"/>
                        <a:sym typeface="Calibri"/>
                      </a:endParaRPr>
                    </a:p>
                  </a:txBody>
                  <a:tcPr marL="91450" marR="91450" marT="45725" marB="45725">
                    <a:solidFill>
                      <a:srgbClr val="FBE4D4"/>
                    </a:solidFill>
                  </a:tcPr>
                </a:tc>
                <a:extLst>
                  <a:ext uri="{0D108BD9-81ED-4DB2-BD59-A6C34878D82A}">
                    <a16:rowId xmlns:a16="http://schemas.microsoft.com/office/drawing/2014/main" val="10001"/>
                  </a:ext>
                </a:extLst>
              </a:tr>
            </a:tbl>
          </a:graphicData>
        </a:graphic>
      </p:graphicFrame>
      <p:sp>
        <p:nvSpPr>
          <p:cNvPr id="229" name="Google Shape;229;p15"/>
          <p:cNvSpPr/>
          <p:nvPr/>
        </p:nvSpPr>
        <p:spPr>
          <a:xfrm>
            <a:off x="1346998" y="5509260"/>
            <a:ext cx="879490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7030A0"/>
                </a:solidFill>
                <a:latin typeface="Calibri"/>
                <a:ea typeface="Calibri"/>
                <a:cs typeface="Calibri"/>
                <a:sym typeface="Calibri"/>
              </a:rPr>
              <a:t>Uduak and Bina are scientists.</a:t>
            </a:r>
            <a:endParaRPr sz="5400" b="1" i="0" u="none" strike="noStrike" cap="none">
              <a:solidFill>
                <a:srgbClr val="7030A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4" name="Google Shape;234;p16"/>
          <p:cNvGraphicFramePr/>
          <p:nvPr/>
        </p:nvGraphicFramePr>
        <p:xfrm>
          <a:off x="4061860" y="1429214"/>
          <a:ext cx="7009400" cy="3993425"/>
        </p:xfrm>
        <a:graphic>
          <a:graphicData uri="http://schemas.openxmlformats.org/drawingml/2006/table">
            <a:tbl>
              <a:tblPr firstRow="1" bandRow="1">
                <a:noFill/>
                <a:tableStyleId>{3A7CBB3C-0252-42C3-81C8-675EE69E0D4C}</a:tableStyleId>
              </a:tblPr>
              <a:tblGrid>
                <a:gridCol w="7009400">
                  <a:extLst>
                    <a:ext uri="{9D8B030D-6E8A-4147-A177-3AD203B41FA5}">
                      <a16:colId xmlns:a16="http://schemas.microsoft.com/office/drawing/2014/main" val="20000"/>
                    </a:ext>
                  </a:extLst>
                </a:gridCol>
              </a:tblGrid>
              <a:tr h="1537700">
                <a:tc>
                  <a:txBody>
                    <a:bodyPr/>
                    <a:lstStyle/>
                    <a:p>
                      <a:pPr marL="0" marR="0" lvl="0" indent="0" algn="l" rtl="0">
                        <a:lnSpc>
                          <a:spcPct val="100000"/>
                        </a:lnSpc>
                        <a:spcBef>
                          <a:spcPts val="0"/>
                        </a:spcBef>
                        <a:spcAft>
                          <a:spcPts val="0"/>
                        </a:spcAft>
                        <a:buClr>
                          <a:schemeClr val="dk1"/>
                        </a:buClr>
                        <a:buSzPts val="3000"/>
                        <a:buFont typeface="Calibri"/>
                        <a:buNone/>
                      </a:pPr>
                      <a:r>
                        <a:rPr lang="en-GB" sz="3000" b="1" u="none" strike="noStrike" cap="none">
                          <a:solidFill>
                            <a:schemeClr val="dk1"/>
                          </a:solidFill>
                        </a:rPr>
                        <a:t>Aisha Elsafty is an Egyptian woman living in the UK .</a:t>
                      </a:r>
                      <a:endParaRPr sz="1400" u="none" strike="noStrike" cap="none"/>
                    </a:p>
                    <a:p>
                      <a:pPr marL="0" marR="0" lvl="0" indent="0" algn="l" rtl="0">
                        <a:lnSpc>
                          <a:spcPct val="100000"/>
                        </a:lnSpc>
                        <a:spcBef>
                          <a:spcPts val="0"/>
                        </a:spcBef>
                        <a:spcAft>
                          <a:spcPts val="0"/>
                        </a:spcAft>
                        <a:buClr>
                          <a:srgbClr val="000000"/>
                        </a:buClr>
                        <a:buSzPts val="3000"/>
                        <a:buFont typeface="Arial"/>
                        <a:buNone/>
                      </a:pPr>
                      <a:endParaRPr sz="3000" u="none" strike="noStrike" cap="none">
                        <a:solidFill>
                          <a:schemeClr val="dk1"/>
                        </a:solidFill>
                      </a:endParaRPr>
                    </a:p>
                  </a:txBody>
                  <a:tcPr marL="114750" marR="114750" marT="57375" marB="57375">
                    <a:solidFill>
                      <a:srgbClr val="D5DBE5"/>
                    </a:solidFill>
                  </a:tcPr>
                </a:tc>
                <a:extLst>
                  <a:ext uri="{0D108BD9-81ED-4DB2-BD59-A6C34878D82A}">
                    <a16:rowId xmlns:a16="http://schemas.microsoft.com/office/drawing/2014/main" val="10000"/>
                  </a:ext>
                </a:extLst>
              </a:tr>
              <a:tr h="2455725">
                <a:tc>
                  <a:txBody>
                    <a:bodyPr/>
                    <a:lstStyle/>
                    <a:p>
                      <a:pPr marL="0" marR="0" lvl="0" indent="0" algn="l" rtl="0">
                        <a:lnSpc>
                          <a:spcPct val="100000"/>
                        </a:lnSpc>
                        <a:spcBef>
                          <a:spcPts val="0"/>
                        </a:spcBef>
                        <a:spcAft>
                          <a:spcPts val="0"/>
                        </a:spcAft>
                        <a:buClr>
                          <a:schemeClr val="dk1"/>
                        </a:buClr>
                        <a:buSzPts val="3000"/>
                        <a:buFont typeface="Calibri"/>
                        <a:buNone/>
                      </a:pPr>
                      <a:r>
                        <a:rPr lang="en-GB" sz="3000" b="1" u="none" strike="noStrike" cap="none">
                          <a:solidFill>
                            <a:schemeClr val="dk1"/>
                          </a:solidFill>
                        </a:rPr>
                        <a:t>Rim Al Turkmani is a Syrian woman, she says that growing up she drew inspiration for her study of the Qur’an.</a:t>
                      </a:r>
                      <a:endParaRPr sz="1400" u="none" strike="noStrike" cap="none"/>
                    </a:p>
                    <a:p>
                      <a:pPr marL="0" marR="0" lvl="0" indent="0" algn="l" rtl="0">
                        <a:lnSpc>
                          <a:spcPct val="100000"/>
                        </a:lnSpc>
                        <a:spcBef>
                          <a:spcPts val="0"/>
                        </a:spcBef>
                        <a:spcAft>
                          <a:spcPts val="0"/>
                        </a:spcAft>
                        <a:buClr>
                          <a:srgbClr val="000000"/>
                        </a:buClr>
                        <a:buSzPts val="3000"/>
                        <a:buFont typeface="Arial"/>
                        <a:buNone/>
                      </a:pPr>
                      <a:endParaRPr sz="3000" u="none" strike="noStrike" cap="none"/>
                    </a:p>
                  </a:txBody>
                  <a:tcPr marL="114750" marR="114750" marT="57375" marB="57375">
                    <a:solidFill>
                      <a:srgbClr val="FBE4D4"/>
                    </a:solidFill>
                  </a:tcPr>
                </a:tc>
                <a:extLst>
                  <a:ext uri="{0D108BD9-81ED-4DB2-BD59-A6C34878D82A}">
                    <a16:rowId xmlns:a16="http://schemas.microsoft.com/office/drawing/2014/main" val="10001"/>
                  </a:ext>
                </a:extLst>
              </a:tr>
            </a:tbl>
          </a:graphicData>
        </a:graphic>
      </p:graphicFrame>
      <p:pic>
        <p:nvPicPr>
          <p:cNvPr id="235" name="Google Shape;235;p16"/>
          <p:cNvPicPr preferRelativeResize="0"/>
          <p:nvPr/>
        </p:nvPicPr>
        <p:blipFill rotWithShape="1">
          <a:blip r:embed="rId3">
            <a:alphaModFix/>
          </a:blip>
          <a:srcRect/>
          <a:stretch/>
        </p:blipFill>
        <p:spPr>
          <a:xfrm rot="-1753154">
            <a:off x="813873" y="965878"/>
            <a:ext cx="4840644" cy="9266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aphicFrame>
        <p:nvGraphicFramePr>
          <p:cNvPr id="240" name="Google Shape;240;p17"/>
          <p:cNvGraphicFramePr/>
          <p:nvPr/>
        </p:nvGraphicFramePr>
        <p:xfrm>
          <a:off x="1352550" y="320040"/>
          <a:ext cx="9559300" cy="4876820"/>
        </p:xfrm>
        <a:graphic>
          <a:graphicData uri="http://schemas.openxmlformats.org/drawingml/2006/table">
            <a:tbl>
              <a:tblPr firstRow="1" bandRow="1">
                <a:noFill/>
                <a:tableStyleId>{3A7CBB3C-0252-42C3-81C8-675EE69E0D4C}</a:tableStyleId>
              </a:tblPr>
              <a:tblGrid>
                <a:gridCol w="4779650">
                  <a:extLst>
                    <a:ext uri="{9D8B030D-6E8A-4147-A177-3AD203B41FA5}">
                      <a16:colId xmlns:a16="http://schemas.microsoft.com/office/drawing/2014/main" val="20000"/>
                    </a:ext>
                  </a:extLst>
                </a:gridCol>
                <a:gridCol w="47796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800"/>
                        <a:buFont typeface="Calibri"/>
                        <a:buNone/>
                      </a:pPr>
                      <a:r>
                        <a:rPr lang="en-GB" sz="2800" b="1" u="none" strike="noStrike" cap="none">
                          <a:solidFill>
                            <a:schemeClr val="dk1"/>
                          </a:solidFill>
                        </a:rPr>
                        <a:t>Aisha Elsafty is an Egyptian woman living in the UK </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dk1"/>
                        </a:solidFill>
                      </a:endParaRPr>
                    </a:p>
                  </a:txBody>
                  <a:tcPr marL="91450" marR="91450" marT="45725" marB="45725">
                    <a:solidFill>
                      <a:srgbClr val="D5DBE5"/>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solidFill>
                            <a:schemeClr val="dk1"/>
                          </a:solidFill>
                        </a:rPr>
                        <a:t>Dr Elsafty is a Computer Scientist at the University of Cambridge. She specialises in wireless technology that is used to establish networks in disaster areas. </a:t>
                      </a:r>
                      <a:endParaRPr sz="1400" u="none" strike="noStrike" cap="none"/>
                    </a:p>
                  </a:txBody>
                  <a:tcPr marL="91450" marR="91450" marT="45725" marB="45725">
                    <a:solidFill>
                      <a:srgbClr val="D5DBE5"/>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800"/>
                        <a:buFont typeface="Calibri"/>
                        <a:buNone/>
                      </a:pPr>
                      <a:r>
                        <a:rPr lang="en-GB" sz="2800" b="1" u="none" strike="noStrike" cap="none">
                          <a:solidFill>
                            <a:schemeClr val="dk1"/>
                          </a:solidFill>
                        </a:rPr>
                        <a:t>Rim Al Turkmani is a Syrian woman, she says that growing up she drew inspiration f</a:t>
                      </a:r>
                      <a:r>
                        <a:rPr lang="en-GB" sz="2800" b="1"/>
                        <a:t>rom</a:t>
                      </a:r>
                      <a:r>
                        <a:rPr lang="en-GB" sz="2800" b="1" u="none" strike="noStrike" cap="none">
                          <a:solidFill>
                            <a:schemeClr val="dk1"/>
                          </a:solidFill>
                        </a:rPr>
                        <a:t> her study of the Qur’an</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solidFill>
                      <a:srgbClr val="FBE4D4"/>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t>Dr Turkmani has a PhD in astrophysics and works on the physics of the solar flares.</a:t>
                      </a:r>
                      <a:endParaRPr sz="2800" u="none" strike="noStrike" cap="none">
                        <a:solidFill>
                          <a:schemeClr val="dk1"/>
                        </a:solidFill>
                        <a:latin typeface="Calibri"/>
                        <a:ea typeface="Calibri"/>
                        <a:cs typeface="Calibri"/>
                        <a:sym typeface="Calibri"/>
                      </a:endParaRPr>
                    </a:p>
                  </a:txBody>
                  <a:tcPr marL="91450" marR="91450" marT="45725" marB="45725">
                    <a:solidFill>
                      <a:srgbClr val="FBE4D4"/>
                    </a:solidFill>
                  </a:tcPr>
                </a:tc>
                <a:extLst>
                  <a:ext uri="{0D108BD9-81ED-4DB2-BD59-A6C34878D82A}">
                    <a16:rowId xmlns:a16="http://schemas.microsoft.com/office/drawing/2014/main" val="10001"/>
                  </a:ext>
                </a:extLst>
              </a:tr>
            </a:tbl>
          </a:graphicData>
        </a:graphic>
      </p:graphicFrame>
      <p:sp>
        <p:nvSpPr>
          <p:cNvPr id="241" name="Google Shape;241;p17"/>
          <p:cNvSpPr/>
          <p:nvPr/>
        </p:nvSpPr>
        <p:spPr>
          <a:xfrm>
            <a:off x="2032000" y="5623560"/>
            <a:ext cx="835568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7030A0"/>
                </a:solidFill>
                <a:latin typeface="Calibri"/>
                <a:ea typeface="Calibri"/>
                <a:cs typeface="Calibri"/>
                <a:sym typeface="Calibri"/>
              </a:rPr>
              <a:t>Aisha and Rim are scientists.</a:t>
            </a:r>
            <a:endParaRPr sz="5400" b="1" i="0" u="none" strike="noStrike" cap="none">
              <a:solidFill>
                <a:srgbClr val="7030A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634175" y="4975616"/>
            <a:ext cx="10923638" cy="13176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3780"/>
              <a:buFont typeface="Calibri"/>
              <a:buNone/>
            </a:pPr>
            <a:r>
              <a:rPr lang="en-GB" sz="3780">
                <a:solidFill>
                  <a:schemeClr val="lt1"/>
                </a:solidFill>
                <a:latin typeface="Calibri"/>
                <a:ea typeface="Calibri"/>
                <a:cs typeface="Calibri"/>
                <a:sym typeface="Calibri"/>
              </a:rPr>
              <a:t>A long struggle has taken place to establish the right of girls to be educated. </a:t>
            </a:r>
            <a:r>
              <a:rPr lang="en-GB" sz="3959" b="1" i="1"/>
              <a:t>Feminism </a:t>
            </a:r>
            <a:r>
              <a:rPr lang="en-GB" sz="3959"/>
              <a:t>is the promotion of women’s rights on the grounds of equality.</a:t>
            </a:r>
            <a:endParaRPr sz="3780">
              <a:solidFill>
                <a:schemeClr val="lt1"/>
              </a:solidFill>
              <a:latin typeface="Calibri"/>
              <a:ea typeface="Calibri"/>
              <a:cs typeface="Calibri"/>
              <a:sym typeface="Calibri"/>
            </a:endParaRPr>
          </a:p>
        </p:txBody>
      </p:sp>
      <p:pic>
        <p:nvPicPr>
          <p:cNvPr id="247" name="Google Shape;247;p18" descr="A sign on a brick wall&#10;&#10;Description automatically generated"/>
          <p:cNvPicPr preferRelativeResize="0">
            <a:picLocks noGrp="1"/>
          </p:cNvPicPr>
          <p:nvPr>
            <p:ph type="body" idx="1"/>
          </p:nvPr>
        </p:nvPicPr>
        <p:blipFill rotWithShape="1">
          <a:blip r:embed="rId3">
            <a:alphaModFix/>
          </a:blip>
          <a:srcRect t="2257" b="4731"/>
          <a:stretch/>
        </p:blipFill>
        <p:spPr>
          <a:xfrm>
            <a:off x="20" y="10"/>
            <a:ext cx="5486380" cy="4252522"/>
          </a:xfrm>
          <a:prstGeom prst="rect">
            <a:avLst/>
          </a:prstGeom>
          <a:noFill/>
          <a:ln>
            <a:noFill/>
          </a:ln>
        </p:spPr>
      </p:pic>
      <p:pic>
        <p:nvPicPr>
          <p:cNvPr id="248" name="Google Shape;248;p18"/>
          <p:cNvPicPr preferRelativeResize="0"/>
          <p:nvPr/>
        </p:nvPicPr>
        <p:blipFill rotWithShape="1">
          <a:blip r:embed="rId4">
            <a:alphaModFix/>
          </a:blip>
          <a:srcRect l="13105" r="4330" b="2"/>
          <a:stretch/>
        </p:blipFill>
        <p:spPr>
          <a:xfrm>
            <a:off x="5486400" y="-675"/>
            <a:ext cx="6705574" cy="4253200"/>
          </a:xfrm>
          <a:prstGeom prst="rect">
            <a:avLst/>
          </a:prstGeom>
          <a:noFill/>
          <a:ln>
            <a:noFill/>
          </a:ln>
        </p:spPr>
      </p:pic>
      <p:cxnSp>
        <p:nvCxnSpPr>
          <p:cNvPr id="249" name="Google Shape;249;p18"/>
          <p:cNvCxnSpPr/>
          <p:nvPr/>
        </p:nvCxnSpPr>
        <p:spPr>
          <a:xfrm>
            <a:off x="6096000" y="-680"/>
            <a:ext cx="0" cy="4242816"/>
          </a:xfrm>
          <a:prstGeom prst="straightConnector1">
            <a:avLst/>
          </a:prstGeom>
          <a:noFill/>
          <a:ln w="101600" cap="flat" cmpd="sng">
            <a:solidFill>
              <a:schemeClr val="lt1"/>
            </a:solidFill>
            <a:prstDash val="solid"/>
            <a:miter lim="800000"/>
            <a:headEnd type="none" w="sm" len="sm"/>
            <a:tailEnd type="none" w="sm" len="sm"/>
          </a:ln>
        </p:spPr>
      </p:cxnSp>
      <p:cxnSp>
        <p:nvCxnSpPr>
          <p:cNvPr id="250" name="Google Shape;250;p18"/>
          <p:cNvCxnSpPr/>
          <p:nvPr/>
        </p:nvCxnSpPr>
        <p:spPr>
          <a:xfrm>
            <a:off x="-2" y="4242136"/>
            <a:ext cx="12192002" cy="0"/>
          </a:xfrm>
          <a:prstGeom prst="straightConnector1">
            <a:avLst/>
          </a:prstGeom>
          <a:noFill/>
          <a:ln w="101600" cap="flat" cmpd="sng">
            <a:solidFill>
              <a:schemeClr val="lt1"/>
            </a:solidFill>
            <a:prstDash val="solid"/>
            <a:miter lim="800000"/>
            <a:headEnd type="none" w="sm" len="sm"/>
            <a:tailEnd type="none" w="sm" len="sm"/>
          </a:ln>
        </p:spPr>
      </p:cxnSp>
      <p:sp>
        <p:nvSpPr>
          <p:cNvPr id="251" name="Google Shape;251;p18"/>
          <p:cNvSpPr/>
          <p:nvPr/>
        </p:nvSpPr>
        <p:spPr>
          <a:xfrm>
            <a:off x="190500" y="3924450"/>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By Jonathan Cardy - Own work, CC BY-SA 3.0, https://commons.wikimedia.org/w/index.php?curid=33155369</a:t>
            </a:r>
            <a:endParaRPr sz="1400" b="0" i="0" u="none" strike="noStrike" cap="none">
              <a:solidFill>
                <a:srgbClr val="000000"/>
              </a:solidFill>
              <a:latin typeface="Arial"/>
              <a:ea typeface="Arial"/>
              <a:cs typeface="Arial"/>
              <a:sym typeface="Arial"/>
            </a:endParaRPr>
          </a:p>
        </p:txBody>
      </p:sp>
      <p:sp>
        <p:nvSpPr>
          <p:cNvPr id="252" name="Google Shape;252;p18"/>
          <p:cNvSpPr/>
          <p:nvPr/>
        </p:nvSpPr>
        <p:spPr>
          <a:xfrm>
            <a:off x="6096000" y="4347874"/>
            <a:ext cx="6096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By Southbank Centre - https://www.flickr.com/photos/southbankcentre/13008430294/, CC BY 2.0, https://commons.wikimedia.org/w/index.php?curid=37229900</a:t>
            </a:r>
            <a:endParaRPr sz="1400" b="0" i="0" u="none" strike="noStrike" cap="none">
              <a:solidFill>
                <a:srgbClr val="000000"/>
              </a:solidFill>
              <a:latin typeface="Arial"/>
              <a:ea typeface="Arial"/>
              <a:cs typeface="Arial"/>
              <a:sym typeface="Arial"/>
            </a:endParaRPr>
          </a:p>
        </p:txBody>
      </p:sp>
      <p:sp>
        <p:nvSpPr>
          <p:cNvPr id="253" name="Google Shape;253;p18"/>
          <p:cNvSpPr/>
          <p:nvPr/>
        </p:nvSpPr>
        <p:spPr>
          <a:xfrm>
            <a:off x="9658331" y="72867"/>
            <a:ext cx="2533649" cy="33547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“We can gain peace, grow economies, improve our public health and the air that we breathe. Or we can lose another generation of girls.” </a:t>
            </a:r>
            <a:r>
              <a:rPr lang="en-GB" sz="1800" b="1" i="0" u="none" strike="noStrike" cap="none">
                <a:solidFill>
                  <a:schemeClr val="lt1"/>
                </a:solidFill>
                <a:latin typeface="Calibri"/>
                <a:ea typeface="Calibri"/>
                <a:cs typeface="Calibri"/>
                <a:sym typeface="Calibri"/>
              </a:rPr>
              <a:t>— Education activist Malala Yousafzai, speech to Canadian Parliament, 2017.</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1" name="Google Shape;111;g7c234be3dc_0_37"/>
          <p:cNvPicPr preferRelativeResize="0"/>
          <p:nvPr/>
        </p:nvPicPr>
        <p:blipFill rotWithShape="1">
          <a:blip r:embed="rId3">
            <a:alphaModFix/>
          </a:blip>
          <a:srcRect/>
          <a:stretch/>
        </p:blipFill>
        <p:spPr>
          <a:xfrm>
            <a:off x="152400" y="1066800"/>
            <a:ext cx="11916449" cy="4766575"/>
          </a:xfrm>
          <a:prstGeom prst="rect">
            <a:avLst/>
          </a:prstGeom>
          <a:noFill/>
          <a:ln>
            <a:noFill/>
          </a:ln>
        </p:spPr>
      </p:pic>
      <p:pic>
        <p:nvPicPr>
          <p:cNvPr id="4" name="Picture 3">
            <a:extLst>
              <a:ext uri="{FF2B5EF4-FFF2-40B4-BE49-F238E27FC236}">
                <a16:creationId xmlns:a16="http://schemas.microsoft.com/office/drawing/2014/main" id="{0B5D1AF9-A7B9-4258-8A27-9D95D2EE59B5}"/>
              </a:ext>
            </a:extLst>
          </p:cNvPr>
          <p:cNvPicPr>
            <a:picLocks noChangeAspect="1"/>
          </p:cNvPicPr>
          <p:nvPr/>
        </p:nvPicPr>
        <p:blipFill rotWithShape="1">
          <a:blip r:embed="rId4"/>
          <a:srcRect l="56459" t="-4512" b="91178"/>
          <a:stretch/>
        </p:blipFill>
        <p:spPr>
          <a:xfrm>
            <a:off x="7731544" y="-705727"/>
            <a:ext cx="4092322" cy="17725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p:nvPr/>
        </p:nvSpPr>
        <p:spPr>
          <a:xfrm>
            <a:off x="0" y="0"/>
            <a:ext cx="12192000" cy="6858000"/>
          </a:xfrm>
          <a:prstGeom prst="rect">
            <a:avLst/>
          </a:prstGeom>
          <a:solidFill>
            <a:srgbClr val="3CB6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9"/>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0" name="Google Shape;260;p19" descr="A picture containing text&#10;&#10;Description automatically generated"/>
          <p:cNvPicPr preferRelativeResize="0"/>
          <p:nvPr/>
        </p:nvPicPr>
        <p:blipFill rotWithShape="1">
          <a:blip r:embed="rId3">
            <a:alphaModFix/>
          </a:blip>
          <a:srcRect/>
          <a:stretch/>
        </p:blipFill>
        <p:spPr>
          <a:xfrm>
            <a:off x="1548191" y="643467"/>
            <a:ext cx="9095617" cy="5571066"/>
          </a:xfrm>
          <a:prstGeom prst="rect">
            <a:avLst/>
          </a:prstGeom>
          <a:noFill/>
          <a:ln>
            <a:noFill/>
          </a:ln>
        </p:spPr>
      </p:pic>
      <p:sp>
        <p:nvSpPr>
          <p:cNvPr id="261" name="Google Shape;261;p19"/>
          <p:cNvSpPr/>
          <p:nvPr/>
        </p:nvSpPr>
        <p:spPr>
          <a:xfrm>
            <a:off x="2711075" y="4642830"/>
            <a:ext cx="7013469" cy="1198402"/>
          </a:xfrm>
          <a:prstGeom prst="roundRect">
            <a:avLst>
              <a:gd name="adj" fmla="val 16667"/>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lt1"/>
                </a:solidFill>
                <a:latin typeface="Calibri"/>
                <a:ea typeface="Calibri"/>
                <a:cs typeface="Calibri"/>
                <a:sym typeface="Calibri"/>
              </a:rPr>
              <a:t>If you were a scientist what would you do to make the world a better place for all the people and other living beings on the planet?</a:t>
            </a:r>
            <a:endParaRPr sz="1400" b="0" i="0" u="none" strike="noStrike" cap="none" dirty="0">
              <a:solidFill>
                <a:srgbClr val="000000"/>
              </a:solidFill>
              <a:latin typeface="Arial"/>
              <a:ea typeface="Arial"/>
              <a:cs typeface="Arial"/>
              <a:sym typeface="Arial"/>
            </a:endParaRPr>
          </a:p>
        </p:txBody>
      </p:sp>
      <p:sp>
        <p:nvSpPr>
          <p:cNvPr id="262" name="Google Shape;262;p19"/>
          <p:cNvSpPr/>
          <p:nvPr/>
        </p:nvSpPr>
        <p:spPr>
          <a:xfrm>
            <a:off x="1548191" y="5926905"/>
            <a:ext cx="1026280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No attribution needed https://pixabay.com/photos/work-work-process-organize-business-4051777/</a:t>
            </a:r>
            <a:endParaRPr sz="1400" b="0" i="0" u="none" strike="noStrike" cap="none">
              <a:solidFill>
                <a:srgbClr val="000000"/>
              </a:solidFill>
              <a:latin typeface="Arial"/>
              <a:ea typeface="Arial"/>
              <a:cs typeface="Arial"/>
              <a:sym typeface="Arial"/>
            </a:endParaRPr>
          </a:p>
        </p:txBody>
      </p:sp>
      <p:sp>
        <p:nvSpPr>
          <p:cNvPr id="263" name="Google Shape;263;p19"/>
          <p:cNvSpPr/>
          <p:nvPr/>
        </p:nvSpPr>
        <p:spPr>
          <a:xfrm rot="-637303">
            <a:off x="401419" y="2923716"/>
            <a:ext cx="2764980" cy="1784282"/>
          </a:xfrm>
          <a:prstGeom prst="irregularSeal1">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We need everyone’s ideas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b="1"/>
              <a:t>Women are great at science.</a:t>
            </a:r>
            <a:endParaRPr b="1"/>
          </a:p>
        </p:txBody>
      </p:sp>
      <p:grpSp>
        <p:nvGrpSpPr>
          <p:cNvPr id="269" name="Google Shape;269;p20"/>
          <p:cNvGrpSpPr/>
          <p:nvPr/>
        </p:nvGrpSpPr>
        <p:grpSpPr>
          <a:xfrm>
            <a:off x="847130" y="2237334"/>
            <a:ext cx="10497739" cy="3527918"/>
            <a:chOff x="8930" y="411709"/>
            <a:chExt cx="10497739" cy="3527918"/>
          </a:xfrm>
        </p:grpSpPr>
        <p:sp>
          <p:nvSpPr>
            <p:cNvPr id="270" name="Google Shape;270;p20"/>
            <p:cNvSpPr/>
            <p:nvPr/>
          </p:nvSpPr>
          <p:spPr>
            <a:xfrm>
              <a:off x="8930" y="411709"/>
              <a:ext cx="3534264" cy="1060279"/>
            </a:xfrm>
            <a:prstGeom prst="chevron">
              <a:avLst>
                <a:gd name="adj" fmla="val 3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0"/>
            <p:cNvSpPr txBox="1"/>
            <p:nvPr/>
          </p:nvSpPr>
          <p:spPr>
            <a:xfrm>
              <a:off x="327014" y="411709"/>
              <a:ext cx="2898096" cy="1060279"/>
            </a:xfrm>
            <a:prstGeom prst="rect">
              <a:avLst/>
            </a:prstGeom>
            <a:noFill/>
            <a:ln>
              <a:noFill/>
            </a:ln>
          </p:spPr>
          <p:txBody>
            <a:bodyPr spcFirstLastPara="1" wrap="square" lIns="130900" tIns="130900" rIns="130900" bIns="13090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800" b="0" i="0" u="none" strike="noStrike" cap="none">
                  <a:solidFill>
                    <a:schemeClr val="lt1"/>
                  </a:solidFill>
                  <a:latin typeface="Calibri"/>
                  <a:ea typeface="Calibri"/>
                  <a:cs typeface="Calibri"/>
                  <a:sym typeface="Calibri"/>
                </a:rPr>
                <a:t>Level 1</a:t>
              </a:r>
              <a:endParaRPr sz="1400" b="0" i="0" u="none" strike="noStrike" cap="none">
                <a:solidFill>
                  <a:srgbClr val="000000"/>
                </a:solidFill>
                <a:latin typeface="Arial"/>
                <a:ea typeface="Arial"/>
                <a:cs typeface="Arial"/>
                <a:sym typeface="Arial"/>
              </a:endParaRPr>
            </a:p>
          </p:txBody>
        </p:sp>
        <p:sp>
          <p:nvSpPr>
            <p:cNvPr id="272" name="Google Shape;272;p20"/>
            <p:cNvSpPr/>
            <p:nvPr/>
          </p:nvSpPr>
          <p:spPr>
            <a:xfrm>
              <a:off x="8930" y="1471988"/>
              <a:ext cx="3216180" cy="2467639"/>
            </a:xfrm>
            <a:prstGeom prst="rect">
              <a:avLst/>
            </a:prstGeom>
            <a:solidFill>
              <a:srgbClr val="F7D5CB">
                <a:alpha val="89411"/>
              </a:srgbClr>
            </a:solid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0"/>
            <p:cNvSpPr txBox="1"/>
            <p:nvPr/>
          </p:nvSpPr>
          <p:spPr>
            <a:xfrm>
              <a:off x="8930" y="1471988"/>
              <a:ext cx="3216180" cy="2467639"/>
            </a:xfrm>
            <a:prstGeom prst="rect">
              <a:avLst/>
            </a:prstGeom>
            <a:noFill/>
            <a:ln>
              <a:noFill/>
            </a:ln>
          </p:spPr>
          <p:txBody>
            <a:bodyPr spcFirstLastPara="1" wrap="square" lIns="254150" tIns="254150" rIns="254150" bIns="508275"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0" i="0" u="none" strike="noStrike" cap="none" dirty="0">
                  <a:solidFill>
                    <a:schemeClr val="tx1"/>
                  </a:solidFill>
                  <a:latin typeface="Calibri"/>
                  <a:ea typeface="Calibri"/>
                  <a:cs typeface="Calibri"/>
                  <a:sym typeface="Calibri"/>
                </a:rPr>
                <a:t> Draw a poster celebrating the contributions of these women to science.</a:t>
              </a:r>
              <a:endParaRPr sz="1400" b="0" i="0" u="none" strike="noStrike" cap="none" dirty="0">
                <a:solidFill>
                  <a:schemeClr val="tx1"/>
                </a:solidFill>
                <a:sym typeface="Arial"/>
              </a:endParaRPr>
            </a:p>
          </p:txBody>
        </p:sp>
        <p:sp>
          <p:nvSpPr>
            <p:cNvPr id="274" name="Google Shape;274;p20"/>
            <p:cNvSpPr/>
            <p:nvPr/>
          </p:nvSpPr>
          <p:spPr>
            <a:xfrm>
              <a:off x="3490667" y="411709"/>
              <a:ext cx="3534264" cy="1060279"/>
            </a:xfrm>
            <a:prstGeom prst="chevron">
              <a:avLst>
                <a:gd name="adj" fmla="val 30000"/>
              </a:avLst>
            </a:prstGeom>
            <a:solidFill>
              <a:srgbClr val="C47F6E"/>
            </a:solidFill>
            <a:ln w="12700" cap="flat" cmpd="sng">
              <a:solidFill>
                <a:srgbClr val="C47F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0"/>
            <p:cNvSpPr txBox="1"/>
            <p:nvPr/>
          </p:nvSpPr>
          <p:spPr>
            <a:xfrm>
              <a:off x="3808751" y="411709"/>
              <a:ext cx="2898096" cy="1060279"/>
            </a:xfrm>
            <a:prstGeom prst="rect">
              <a:avLst/>
            </a:prstGeom>
            <a:noFill/>
            <a:ln>
              <a:noFill/>
            </a:ln>
          </p:spPr>
          <p:txBody>
            <a:bodyPr spcFirstLastPara="1" wrap="square" lIns="130900" tIns="130900" rIns="130900" bIns="13090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800" b="0" i="0" u="none" strike="noStrike" cap="none">
                  <a:solidFill>
                    <a:schemeClr val="lt1"/>
                  </a:solidFill>
                  <a:latin typeface="Calibri"/>
                  <a:ea typeface="Calibri"/>
                  <a:cs typeface="Calibri"/>
                  <a:sym typeface="Calibri"/>
                </a:rPr>
                <a:t>Level 2</a:t>
              </a:r>
              <a:endParaRPr sz="1400" b="0" i="0" u="none" strike="noStrike" cap="none">
                <a:solidFill>
                  <a:srgbClr val="000000"/>
                </a:solidFill>
                <a:latin typeface="Arial"/>
                <a:ea typeface="Arial"/>
                <a:cs typeface="Arial"/>
                <a:sym typeface="Arial"/>
              </a:endParaRPr>
            </a:p>
          </p:txBody>
        </p:sp>
        <p:sp>
          <p:nvSpPr>
            <p:cNvPr id="276" name="Google Shape;276;p20"/>
            <p:cNvSpPr/>
            <p:nvPr/>
          </p:nvSpPr>
          <p:spPr>
            <a:xfrm>
              <a:off x="3490667" y="1471988"/>
              <a:ext cx="3216180" cy="2467639"/>
            </a:xfrm>
            <a:prstGeom prst="rect">
              <a:avLst/>
            </a:prstGeom>
            <a:solidFill>
              <a:srgbClr val="EBD6D4">
                <a:alpha val="89411"/>
              </a:srgbClr>
            </a:solidFill>
            <a:ln w="12700" cap="flat" cmpd="sng">
              <a:solidFill>
                <a:srgbClr val="EBD6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0"/>
            <p:cNvSpPr txBox="1"/>
            <p:nvPr/>
          </p:nvSpPr>
          <p:spPr>
            <a:xfrm>
              <a:off x="3490667" y="1471988"/>
              <a:ext cx="3216180" cy="2467639"/>
            </a:xfrm>
            <a:prstGeom prst="rect">
              <a:avLst/>
            </a:prstGeom>
            <a:noFill/>
            <a:ln>
              <a:noFill/>
            </a:ln>
          </p:spPr>
          <p:txBody>
            <a:bodyPr spcFirstLastPara="1" wrap="square" lIns="254150" tIns="254150" rIns="254150" bIns="508275"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0" i="0" u="none" strike="noStrike" cap="none" dirty="0">
                  <a:solidFill>
                    <a:schemeClr val="lt1"/>
                  </a:solidFill>
                  <a:latin typeface="Calibri"/>
                  <a:ea typeface="Calibri"/>
                  <a:cs typeface="Calibri"/>
                  <a:sym typeface="Calibri"/>
                </a:rPr>
                <a:t> </a:t>
              </a:r>
              <a:r>
                <a:rPr lang="en-GB" sz="2000" b="0" i="0" u="none" strike="noStrike" cap="none" dirty="0">
                  <a:solidFill>
                    <a:schemeClr val="tx1"/>
                  </a:solidFill>
                  <a:latin typeface="Calibri"/>
                  <a:ea typeface="Calibri"/>
                  <a:cs typeface="Calibri"/>
                  <a:sym typeface="Calibri"/>
                </a:rPr>
                <a:t>Write a paragraph about the work of one of the women you have learnt about.</a:t>
              </a:r>
              <a:endParaRPr sz="1400" b="0" i="0" u="none" strike="noStrike" cap="none" dirty="0">
                <a:solidFill>
                  <a:schemeClr val="tx1"/>
                </a:solidFill>
                <a:sym typeface="Arial"/>
              </a:endParaRPr>
            </a:p>
          </p:txBody>
        </p:sp>
        <p:sp>
          <p:nvSpPr>
            <p:cNvPr id="278" name="Google Shape;278;p20"/>
            <p:cNvSpPr/>
            <p:nvPr/>
          </p:nvSpPr>
          <p:spPr>
            <a:xfrm>
              <a:off x="6972405" y="411709"/>
              <a:ext cx="3534264" cy="1060279"/>
            </a:xfrm>
            <a:prstGeom prst="chevron">
              <a:avLst>
                <a:gd name="adj" fmla="val 30000"/>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0"/>
            <p:cNvSpPr txBox="1"/>
            <p:nvPr/>
          </p:nvSpPr>
          <p:spPr>
            <a:xfrm>
              <a:off x="7290489" y="411709"/>
              <a:ext cx="2898096" cy="1060279"/>
            </a:xfrm>
            <a:prstGeom prst="rect">
              <a:avLst/>
            </a:prstGeom>
            <a:noFill/>
            <a:ln>
              <a:noFill/>
            </a:ln>
          </p:spPr>
          <p:txBody>
            <a:bodyPr spcFirstLastPara="1" wrap="square" lIns="130900" tIns="130900" rIns="130900" bIns="13090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800" b="0" i="0" u="none" strike="noStrike" cap="none">
                  <a:solidFill>
                    <a:schemeClr val="lt1"/>
                  </a:solidFill>
                  <a:latin typeface="Calibri"/>
                  <a:ea typeface="Calibri"/>
                  <a:cs typeface="Calibri"/>
                  <a:sym typeface="Calibri"/>
                </a:rPr>
                <a:t>Level 3</a:t>
              </a:r>
              <a:endParaRPr sz="1400" b="0" i="0" u="none" strike="noStrike" cap="none">
                <a:solidFill>
                  <a:srgbClr val="000000"/>
                </a:solidFill>
                <a:latin typeface="Arial"/>
                <a:ea typeface="Arial"/>
                <a:cs typeface="Arial"/>
                <a:sym typeface="Arial"/>
              </a:endParaRPr>
            </a:p>
          </p:txBody>
        </p:sp>
        <p:sp>
          <p:nvSpPr>
            <p:cNvPr id="280" name="Google Shape;280;p20"/>
            <p:cNvSpPr/>
            <p:nvPr/>
          </p:nvSpPr>
          <p:spPr>
            <a:xfrm>
              <a:off x="6972405" y="1471988"/>
              <a:ext cx="3216180" cy="2467639"/>
            </a:xfrm>
            <a:prstGeom prst="rect">
              <a:avLst/>
            </a:prstGeom>
            <a:solidFill>
              <a:srgbClr val="DFDFDF">
                <a:alpha val="89411"/>
              </a:srgbClr>
            </a:solidFill>
            <a:ln w="12700" cap="flat" cmpd="sng">
              <a:solidFill>
                <a:srgbClr val="DFDFD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0"/>
            <p:cNvSpPr txBox="1"/>
            <p:nvPr/>
          </p:nvSpPr>
          <p:spPr>
            <a:xfrm>
              <a:off x="6972405" y="1471988"/>
              <a:ext cx="3216180" cy="2467639"/>
            </a:xfrm>
            <a:prstGeom prst="rect">
              <a:avLst/>
            </a:prstGeom>
            <a:noFill/>
            <a:ln>
              <a:noFill/>
            </a:ln>
          </p:spPr>
          <p:txBody>
            <a:bodyPr spcFirstLastPara="1" wrap="square" lIns="254150" tIns="254150" rIns="254150" bIns="508275"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0" i="0" u="none" strike="noStrike" cap="none" dirty="0">
                  <a:solidFill>
                    <a:schemeClr val="tx1"/>
                  </a:solidFill>
                  <a:latin typeface="Calibri"/>
                  <a:ea typeface="Calibri"/>
                  <a:cs typeface="Calibri"/>
                  <a:sym typeface="Calibri"/>
                </a:rPr>
                <a:t> Imagine some of the challenges which the women may have had to overcome to get to where they are. Write a short account about this. </a:t>
              </a:r>
              <a:endParaRPr sz="1400" b="0" i="0" u="none" strike="noStrike" cap="none" dirty="0">
                <a:solidFill>
                  <a:schemeClr val="tx1"/>
                </a:solidFil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F870AFAC-1347-48CC-B03A-5DCD27FC749B}"/>
              </a:ext>
            </a:extLst>
          </p:cNvPr>
          <p:cNvPicPr>
            <a:picLocks noChangeAspect="1"/>
          </p:cNvPicPr>
          <p:nvPr/>
        </p:nvPicPr>
        <p:blipFill rotWithShape="1">
          <a:blip r:embed="rId3"/>
          <a:srcRect t="48939" b="15281"/>
          <a:stretch/>
        </p:blipFill>
        <p:spPr>
          <a:xfrm>
            <a:off x="520512" y="618978"/>
            <a:ext cx="10860250" cy="5491800"/>
          </a:xfrm>
          <a:prstGeom prst="rect">
            <a:avLst/>
          </a:prstGeom>
        </p:spPr>
      </p:pic>
    </p:spTree>
    <p:extLst>
      <p:ext uri="{BB962C8B-B14F-4D97-AF65-F5344CB8AC3E}">
        <p14:creationId xmlns:p14="http://schemas.microsoft.com/office/powerpoint/2010/main" val="1011558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7c234be3dc_0_0"/>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287" name="Google Shape;287;g7c234be3dc_0_0"/>
          <p:cNvPicPr preferRelativeResize="0"/>
          <p:nvPr/>
        </p:nvPicPr>
        <p:blipFill rotWithShape="1">
          <a:blip r:embed="rId4">
            <a:alphaModFix/>
          </a:blip>
          <a:srcRect/>
          <a:stretch/>
        </p:blipFill>
        <p:spPr>
          <a:xfrm>
            <a:off x="4161250" y="3976400"/>
            <a:ext cx="1768600" cy="1182325"/>
          </a:xfrm>
          <a:prstGeom prst="rect">
            <a:avLst/>
          </a:prstGeom>
          <a:noFill/>
          <a:ln>
            <a:noFill/>
          </a:ln>
        </p:spPr>
      </p:pic>
      <p:sp>
        <p:nvSpPr>
          <p:cNvPr id="288" name="Google Shape;288;g7c234be3dc_0_0"/>
          <p:cNvSpPr/>
          <p:nvPr/>
        </p:nvSpPr>
        <p:spPr>
          <a:xfrm>
            <a:off x="5929850" y="3976400"/>
            <a:ext cx="25743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Picture 1">
            <a:extLst>
              <a:ext uri="{FF2B5EF4-FFF2-40B4-BE49-F238E27FC236}">
                <a16:creationId xmlns:a16="http://schemas.microsoft.com/office/drawing/2014/main" id="{6F48138F-A120-4882-980A-0C3C7129D52E}"/>
              </a:ext>
            </a:extLst>
          </p:cNvPr>
          <p:cNvPicPr>
            <a:picLocks noChangeAspect="1"/>
          </p:cNvPicPr>
          <p:nvPr/>
        </p:nvPicPr>
        <p:blipFill rotWithShape="1">
          <a:blip r:embed="rId3"/>
          <a:srcRect l="56459" t="-4512" b="91178"/>
          <a:stretch/>
        </p:blipFill>
        <p:spPr>
          <a:xfrm>
            <a:off x="6957821" y="-689317"/>
            <a:ext cx="4092322" cy="1772527"/>
          </a:xfrm>
          <a:prstGeom prst="rect">
            <a:avLst/>
          </a:prstGeom>
        </p:spPr>
      </p:pic>
      <p:pic>
        <p:nvPicPr>
          <p:cNvPr id="3" name="Picture 2">
            <a:extLst>
              <a:ext uri="{FF2B5EF4-FFF2-40B4-BE49-F238E27FC236}">
                <a16:creationId xmlns:a16="http://schemas.microsoft.com/office/drawing/2014/main" id="{717CA308-1969-468C-86BC-54937A754359}"/>
              </a:ext>
            </a:extLst>
          </p:cNvPr>
          <p:cNvPicPr>
            <a:picLocks noChangeAspect="1"/>
          </p:cNvPicPr>
          <p:nvPr/>
        </p:nvPicPr>
        <p:blipFill rotWithShape="1">
          <a:blip r:embed="rId3"/>
          <a:srcRect t="14222" b="50837"/>
          <a:stretch/>
        </p:blipFill>
        <p:spPr>
          <a:xfrm>
            <a:off x="734638" y="1223888"/>
            <a:ext cx="10722724" cy="52994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3"/>
          <p:cNvPicPr preferRelativeResize="0"/>
          <p:nvPr/>
        </p:nvPicPr>
        <p:blipFill rotWithShape="1">
          <a:blip r:embed="rId3">
            <a:alphaModFix/>
          </a:blip>
          <a:srcRect t="12665" b="12334"/>
          <a:stretch/>
        </p:blipFill>
        <p:spPr>
          <a:xfrm>
            <a:off x="20" y="10"/>
            <a:ext cx="12191980" cy="6857990"/>
          </a:xfrm>
          <a:prstGeom prst="rect">
            <a:avLst/>
          </a:prstGeom>
          <a:noFill/>
          <a:ln>
            <a:noFill/>
          </a:ln>
        </p:spPr>
      </p:pic>
      <p:sp>
        <p:nvSpPr>
          <p:cNvPr id="123" name="Google Shape;123;p3"/>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4" name="Google Shape;124;p3"/>
          <p:cNvSpPr txBox="1">
            <a:spLocks noGrp="1"/>
          </p:cNvSpPr>
          <p:nvPr>
            <p:ph type="title"/>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b="1">
                <a:solidFill>
                  <a:srgbClr val="FFFFFF"/>
                </a:solidFill>
              </a:rPr>
              <a:t>Time to draw…</a:t>
            </a:r>
            <a:endParaRPr b="1">
              <a:solidFill>
                <a:srgbClr val="FFFFFF"/>
              </a:solidFill>
            </a:endParaRPr>
          </a:p>
        </p:txBody>
      </p:sp>
      <p:sp>
        <p:nvSpPr>
          <p:cNvPr id="125" name="Google Shape;125;p3"/>
          <p:cNvSpPr txBox="1">
            <a:spLocks noGrp="1"/>
          </p:cNvSpPr>
          <p:nvPr>
            <p:ph type="body" idx="1"/>
          </p:nvPr>
        </p:nvSpPr>
        <p:spPr>
          <a:xfrm>
            <a:off x="7782910" y="5242675"/>
            <a:ext cx="4330262" cy="6832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solidFill>
                  <a:srgbClr val="FFFFFF"/>
                </a:solidFill>
              </a:rPr>
              <a:t>A scientist doing real life science.</a:t>
            </a:r>
            <a:endParaRPr b="1">
              <a:solidFill>
                <a:srgbClr val="FFFFFF"/>
              </a:solidFill>
            </a:endParaRPr>
          </a:p>
        </p:txBody>
      </p:sp>
      <p:cxnSp>
        <p:nvCxnSpPr>
          <p:cNvPr id="126" name="Google Shape;126;p3"/>
          <p:cNvCxnSpPr/>
          <p:nvPr/>
        </p:nvCxnSpPr>
        <p:spPr>
          <a:xfrm>
            <a:off x="9480331" y="5123793"/>
            <a:ext cx="935420" cy="0"/>
          </a:xfrm>
          <a:prstGeom prst="straightConnector1">
            <a:avLst/>
          </a:prstGeom>
          <a:noFill/>
          <a:ln w="25400" cap="sq" cmpd="sng">
            <a:solidFill>
              <a:srgbClr val="FFFFFF"/>
            </a:solidFill>
            <a:prstDash val="solid"/>
            <a:bevel/>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p4"/>
          <p:cNvGraphicFramePr/>
          <p:nvPr/>
        </p:nvGraphicFramePr>
        <p:xfrm>
          <a:off x="838200" y="1874520"/>
          <a:ext cx="10515600" cy="3109000"/>
        </p:xfrm>
        <a:graphic>
          <a:graphicData uri="http://schemas.openxmlformats.org/drawingml/2006/table">
            <a:tbl>
              <a:tblPr firstRow="1" bandRow="1">
                <a:noFill/>
                <a:tableStyleId>{3A7CBB3C-0252-42C3-81C8-675EE69E0D4C}</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457200">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tc gridSpan="2">
                  <a:txBody>
                    <a:bodyPr/>
                    <a:lstStyle/>
                    <a:p>
                      <a:pPr marL="0" marR="0" lvl="0" indent="0" algn="l" rtl="0">
                        <a:lnSpc>
                          <a:spcPct val="100000"/>
                        </a:lnSpc>
                        <a:spcBef>
                          <a:spcPts val="0"/>
                        </a:spcBef>
                        <a:spcAft>
                          <a:spcPts val="0"/>
                        </a:spcAft>
                        <a:buClr>
                          <a:srgbClr val="000000"/>
                        </a:buClr>
                        <a:buSzPts val="3600"/>
                        <a:buFont typeface="Arial"/>
                        <a:buNone/>
                      </a:pPr>
                      <a:r>
                        <a:rPr lang="en-GB" sz="3600" u="none" strike="noStrike" cap="none"/>
                        <a:t>               Drawn by </a:t>
                      </a:r>
                      <a:endParaRPr sz="1400" u="none" strike="noStrike" cap="none"/>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3600"/>
                        <a:buFont typeface="Arial"/>
                        <a:buNone/>
                      </a:pPr>
                      <a:r>
                        <a:rPr lang="en-GB" sz="3600" u="none" strike="noStrike" cap="none"/>
                        <a:t>Gender of the scientist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r>
                        <a:rPr lang="en-GB" sz="3600" u="none" strike="noStrike" cap="none"/>
                        <a:t>Girls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r>
                        <a:rPr lang="en-GB" sz="3600" u="none" strike="noStrike" cap="none"/>
                        <a:t>Boys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r>
                        <a:rPr lang="en-GB" sz="3600" u="none" strike="noStrike" cap="none"/>
                        <a:t>Total </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3600"/>
                        <a:buFont typeface="Arial"/>
                        <a:buNone/>
                      </a:pPr>
                      <a:r>
                        <a:rPr lang="en-GB" sz="3600" u="none" strike="noStrike" cap="none"/>
                        <a:t>Male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3600"/>
                        <a:buFont typeface="Arial"/>
                        <a:buNone/>
                      </a:pPr>
                      <a:r>
                        <a:rPr lang="en-GB" sz="3600" u="none" strike="noStrike" cap="none"/>
                        <a:t>Female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600"/>
                        <a:buFont typeface="Arial"/>
                        <a:buNone/>
                      </a:pPr>
                      <a:endParaRPr sz="3600" u="none" strike="noStrike" cap="none"/>
                    </a:p>
                  </a:txBody>
                  <a:tcPr marL="91450" marR="91450" marT="45725" marB="45725"/>
                </a:tc>
                <a:extLst>
                  <a:ext uri="{0D108BD9-81ED-4DB2-BD59-A6C34878D82A}">
                    <a16:rowId xmlns:a16="http://schemas.microsoft.com/office/drawing/2014/main" val="10003"/>
                  </a:ext>
                </a:extLst>
              </a:tr>
            </a:tbl>
          </a:graphicData>
        </a:graphic>
      </p:graphicFrame>
      <p:sp>
        <p:nvSpPr>
          <p:cNvPr id="132" name="Google Shape;132;p4"/>
          <p:cNvSpPr txBox="1"/>
          <p:nvPr/>
        </p:nvSpPr>
        <p:spPr>
          <a:xfrm>
            <a:off x="838200" y="5167312"/>
            <a:ext cx="105156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Describe the results</a:t>
            </a:r>
            <a:r>
              <a:rPr lang="en-GB" sz="1800" b="0" i="0" u="none" strike="noStrike" cap="none">
                <a:solidFill>
                  <a:schemeClr val="dk1"/>
                </a:solidFill>
                <a:latin typeface="Calibri"/>
                <a:ea typeface="Calibri"/>
                <a:cs typeface="Calibri"/>
                <a:sym typeface="Calibri"/>
              </a:rPr>
              <a:t>. </a:t>
            </a:r>
            <a:r>
              <a:rPr lang="en-GB" sz="2800" b="0" i="0" u="none" strike="noStrike" cap="none">
                <a:solidFill>
                  <a:schemeClr val="dk1"/>
                </a:solidFill>
                <a:latin typeface="Calibri"/>
                <a:ea typeface="Calibri"/>
                <a:cs typeface="Calibri"/>
                <a:sym typeface="Calibri"/>
              </a:rPr>
              <a:t>Do you think there is a real difference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between the number of drawings which show male scientists and the number which show female scientists? Can you explain the results?</a:t>
            </a: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a:off x="838200" y="361950"/>
            <a:ext cx="10306050" cy="914400"/>
          </a:xfrm>
          <a:prstGeom prst="roundRect">
            <a:avLst>
              <a:gd name="adj" fmla="val 16667"/>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Calibri"/>
                <a:ea typeface="Calibri"/>
                <a:cs typeface="Calibri"/>
                <a:sym typeface="Calibri"/>
              </a:rPr>
              <a:t>We are more likely to think of scientists as male.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Calibri"/>
                <a:ea typeface="Calibri"/>
                <a:cs typeface="Calibri"/>
                <a:sym typeface="Calibri"/>
              </a:rPr>
              <a:t>True or False?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p:nvPr/>
        </p:nvSpPr>
        <p:spPr>
          <a:xfrm>
            <a:off x="0" y="5367900"/>
            <a:ext cx="9619080" cy="1490093"/>
          </a:xfrm>
          <a:custGeom>
            <a:avLst/>
            <a:gdLst/>
            <a:ahLst/>
            <a:cxnLst/>
            <a:rect l="l" t="t" r="r" b="b"/>
            <a:pathLst>
              <a:path w="9161029" h="1490093" extrusionOk="0">
                <a:moveTo>
                  <a:pt x="0" y="0"/>
                </a:moveTo>
                <a:lnTo>
                  <a:pt x="2046494" y="0"/>
                </a:lnTo>
                <a:lnTo>
                  <a:pt x="2496613" y="0"/>
                </a:lnTo>
                <a:lnTo>
                  <a:pt x="3235839" y="0"/>
                </a:lnTo>
                <a:lnTo>
                  <a:pt x="9161029" y="0"/>
                </a:lnTo>
                <a:lnTo>
                  <a:pt x="8470921" y="1490093"/>
                </a:lnTo>
                <a:lnTo>
                  <a:pt x="0" y="1490093"/>
                </a:ln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5"/>
          <p:cNvSpPr/>
          <p:nvPr/>
        </p:nvSpPr>
        <p:spPr>
          <a:xfrm>
            <a:off x="9179825" y="5367900"/>
            <a:ext cx="3017487" cy="1490093"/>
          </a:xfrm>
          <a:custGeom>
            <a:avLst/>
            <a:gdLst/>
            <a:ahLst/>
            <a:cxnLst/>
            <a:rect l="l" t="t" r="r" b="b"/>
            <a:pathLst>
              <a:path w="3428963" h="1490093" extrusionOk="0">
                <a:moveTo>
                  <a:pt x="690108" y="0"/>
                </a:moveTo>
                <a:lnTo>
                  <a:pt x="3428963" y="0"/>
                </a:lnTo>
                <a:lnTo>
                  <a:pt x="3428963" y="1490093"/>
                </a:lnTo>
                <a:lnTo>
                  <a:pt x="0" y="1490093"/>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0" name="Google Shape;140;p5"/>
          <p:cNvGrpSpPr/>
          <p:nvPr/>
        </p:nvGrpSpPr>
        <p:grpSpPr>
          <a:xfrm>
            <a:off x="838200" y="661417"/>
            <a:ext cx="10515600" cy="4045073"/>
            <a:chOff x="0" y="17950"/>
            <a:chExt cx="10515600" cy="4045073"/>
          </a:xfrm>
        </p:grpSpPr>
        <p:sp>
          <p:nvSpPr>
            <p:cNvPr id="141" name="Google Shape;141;p5"/>
            <p:cNvSpPr/>
            <p:nvPr/>
          </p:nvSpPr>
          <p:spPr>
            <a:xfrm>
              <a:off x="0" y="17950"/>
              <a:ext cx="10515600" cy="965908"/>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a:off x="47152" y="65102"/>
              <a:ext cx="10421296" cy="871604"/>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To compare your results with those from other sources we need to convert your results into percentages. </a:t>
              </a:r>
              <a:endParaRPr sz="2100" b="0" i="0" u="none" strike="noStrike" cap="none">
                <a:solidFill>
                  <a:schemeClr val="lt1"/>
                </a:solidFill>
                <a:latin typeface="Calibri"/>
                <a:ea typeface="Calibri"/>
                <a:cs typeface="Calibri"/>
                <a:sym typeface="Calibri"/>
              </a:endParaRPr>
            </a:p>
          </p:txBody>
        </p:sp>
        <p:sp>
          <p:nvSpPr>
            <p:cNvPr id="143" name="Google Shape;143;p5"/>
            <p:cNvSpPr/>
            <p:nvPr/>
          </p:nvSpPr>
          <p:spPr>
            <a:xfrm>
              <a:off x="0" y="1044338"/>
              <a:ext cx="10515600" cy="965908"/>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
            <p:cNvSpPr txBox="1"/>
            <p:nvPr/>
          </p:nvSpPr>
          <p:spPr>
            <a:xfrm>
              <a:off x="47152" y="1091490"/>
              <a:ext cx="10421296" cy="871604"/>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Percentage of drawings which showed a female scientist = </a:t>
              </a:r>
              <a:endParaRPr sz="2100" b="0" i="0" u="none" strike="noStrike" cap="none">
                <a:solidFill>
                  <a:schemeClr val="lt1"/>
                </a:solidFill>
                <a:latin typeface="Calibri"/>
                <a:ea typeface="Calibri"/>
                <a:cs typeface="Calibri"/>
                <a:sym typeface="Calibri"/>
              </a:endParaRPr>
            </a:p>
          </p:txBody>
        </p:sp>
        <p:sp>
          <p:nvSpPr>
            <p:cNvPr id="145" name="Google Shape;145;p5"/>
            <p:cNvSpPr/>
            <p:nvPr/>
          </p:nvSpPr>
          <p:spPr>
            <a:xfrm>
              <a:off x="0" y="2070726"/>
              <a:ext cx="10515600" cy="965908"/>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txBox="1"/>
            <p:nvPr/>
          </p:nvSpPr>
          <p:spPr>
            <a:xfrm>
              <a:off x="47152" y="2117878"/>
              <a:ext cx="10421296" cy="871604"/>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GB" sz="2100" b="0" i="0" u="sng" strike="noStrike" cap="none">
                  <a:solidFill>
                    <a:schemeClr val="lt1"/>
                  </a:solidFill>
                  <a:latin typeface="Calibri"/>
                  <a:ea typeface="Calibri"/>
                  <a:cs typeface="Calibri"/>
                  <a:sym typeface="Calibri"/>
                </a:rPr>
                <a:t>Number of females drawn </a:t>
              </a:r>
              <a:r>
                <a:rPr lang="en-GB" sz="2100" b="0" i="0" u="none" strike="noStrike" cap="none">
                  <a:solidFill>
                    <a:schemeClr val="lt1"/>
                  </a:solidFill>
                  <a:latin typeface="Calibri"/>
                  <a:ea typeface="Calibri"/>
                  <a:cs typeface="Calibri"/>
                  <a:sym typeface="Calibri"/>
                </a:rPr>
                <a:t>  X </a:t>
              </a:r>
              <a:r>
                <a:rPr lang="en-GB" sz="2100" b="0" i="0" u="sng" strike="noStrike" cap="none">
                  <a:solidFill>
                    <a:schemeClr val="lt1"/>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35"/>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Total number of drawings          1</a:t>
              </a:r>
              <a:endParaRPr sz="2100" b="0" i="0" u="none" strike="noStrike" cap="none">
                <a:solidFill>
                  <a:schemeClr val="lt1"/>
                </a:solidFill>
                <a:latin typeface="Calibri"/>
                <a:ea typeface="Calibri"/>
                <a:cs typeface="Calibri"/>
                <a:sym typeface="Calibri"/>
              </a:endParaRPr>
            </a:p>
          </p:txBody>
        </p:sp>
        <p:sp>
          <p:nvSpPr>
            <p:cNvPr id="147" name="Google Shape;147;p5"/>
            <p:cNvSpPr/>
            <p:nvPr/>
          </p:nvSpPr>
          <p:spPr>
            <a:xfrm>
              <a:off x="0" y="3097115"/>
              <a:ext cx="10515600" cy="965908"/>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
            <p:cNvSpPr txBox="1"/>
            <p:nvPr/>
          </p:nvSpPr>
          <p:spPr>
            <a:xfrm>
              <a:off x="47152" y="3144267"/>
              <a:ext cx="10421296" cy="871604"/>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Now calculate the percentage of the class’s drawings which showed a male scientist.</a:t>
              </a:r>
              <a:endParaRPr sz="2100" b="0" i="0" u="none" strike="noStrike" cap="none">
                <a:solidFill>
                  <a:schemeClr val="lt1"/>
                </a:solidFill>
                <a:latin typeface="Calibri"/>
                <a:ea typeface="Calibri"/>
                <a:cs typeface="Calibri"/>
                <a:sym typeface="Calibri"/>
              </a:endParaRPr>
            </a:p>
          </p:txBody>
        </p:sp>
      </p:grpSp>
      <p:sp>
        <p:nvSpPr>
          <p:cNvPr id="149" name="Google Shape;149;p5"/>
          <p:cNvSpPr txBox="1"/>
          <p:nvPr/>
        </p:nvSpPr>
        <p:spPr>
          <a:xfrm>
            <a:off x="128225" y="6112946"/>
            <a:ext cx="9051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FFFFFF"/>
                </a:solidFill>
                <a:latin typeface="Calibri"/>
                <a:ea typeface="Calibri"/>
                <a:cs typeface="Calibri"/>
                <a:sym typeface="Calibri"/>
              </a:rPr>
              <a:t>Converting results into percentages. When is this a useful thing to do?</a:t>
            </a:r>
            <a:endParaRPr sz="1400" b="1" i="0" u="none" strike="noStrike" cap="none" dirty="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5" name="Google Shape;155;p6"/>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b="1">
                <a:solidFill>
                  <a:srgbClr val="FFFFFF"/>
                </a:solidFill>
              </a:rPr>
              <a:t>Girls are rubbish at science.</a:t>
            </a:r>
            <a:br>
              <a:rPr lang="en-GB" b="1">
                <a:solidFill>
                  <a:srgbClr val="FFFFFF"/>
                </a:solidFill>
              </a:rPr>
            </a:br>
            <a:r>
              <a:rPr lang="en-GB" b="1">
                <a:solidFill>
                  <a:srgbClr val="FFFF00"/>
                </a:solidFill>
              </a:rPr>
              <a:t>Agree or Disagree?</a:t>
            </a:r>
            <a:r>
              <a:rPr lang="en-GB" b="1">
                <a:solidFill>
                  <a:srgbClr val="FFFFFF"/>
                </a:solidFill>
              </a:rPr>
              <a:t> </a:t>
            </a:r>
            <a:endParaRPr b="1"/>
          </a:p>
        </p:txBody>
      </p:sp>
      <p:grpSp>
        <p:nvGrpSpPr>
          <p:cNvPr id="156" name="Google Shape;156;p6"/>
          <p:cNvGrpSpPr/>
          <p:nvPr/>
        </p:nvGrpSpPr>
        <p:grpSpPr>
          <a:xfrm>
            <a:off x="5194300" y="511226"/>
            <a:ext cx="6513603" cy="5804821"/>
            <a:chOff x="0" y="40302"/>
            <a:chExt cx="6513603" cy="5804821"/>
          </a:xfrm>
        </p:grpSpPr>
        <p:sp>
          <p:nvSpPr>
            <p:cNvPr id="157" name="Google Shape;157;p6"/>
            <p:cNvSpPr/>
            <p:nvPr/>
          </p:nvSpPr>
          <p:spPr>
            <a:xfrm>
              <a:off x="0" y="40302"/>
              <a:ext cx="6513603" cy="18696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91269" y="131571"/>
              <a:ext cx="6331065" cy="168712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0" i="0" u="none" strike="noStrike" cap="none">
                  <a:solidFill>
                    <a:schemeClr val="lt1"/>
                  </a:solidFill>
                  <a:latin typeface="Calibri"/>
                  <a:ea typeface="Calibri"/>
                  <a:cs typeface="Calibri"/>
                  <a:sym typeface="Calibri"/>
                </a:rPr>
                <a:t>Girls do at least as well as boys in science subjects at GCSE and A level.</a:t>
              </a:r>
              <a:endParaRPr sz="3400" b="0" i="0" u="none" strike="noStrike" cap="none">
                <a:solidFill>
                  <a:schemeClr val="lt1"/>
                </a:solidFill>
                <a:latin typeface="Calibri"/>
                <a:ea typeface="Calibri"/>
                <a:cs typeface="Calibri"/>
                <a:sym typeface="Calibri"/>
              </a:endParaRPr>
            </a:p>
          </p:txBody>
        </p:sp>
        <p:sp>
          <p:nvSpPr>
            <p:cNvPr id="159" name="Google Shape;159;p6"/>
            <p:cNvSpPr/>
            <p:nvPr/>
          </p:nvSpPr>
          <p:spPr>
            <a:xfrm>
              <a:off x="0" y="2007883"/>
              <a:ext cx="6513603" cy="186966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
            <p:cNvSpPr txBox="1"/>
            <p:nvPr/>
          </p:nvSpPr>
          <p:spPr>
            <a:xfrm>
              <a:off x="91269" y="2099152"/>
              <a:ext cx="6331065" cy="168712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0" i="0" u="none" strike="noStrike" cap="none">
                  <a:solidFill>
                    <a:schemeClr val="lt1"/>
                  </a:solidFill>
                  <a:latin typeface="Calibri"/>
                  <a:ea typeface="Calibri"/>
                  <a:cs typeface="Calibri"/>
                  <a:sym typeface="Calibri"/>
                </a:rPr>
                <a:t>52% of male undergraduates were enrolled on a science course compared to 40% of females. </a:t>
              </a:r>
              <a:endParaRPr sz="3400" b="0" i="0" u="none" strike="noStrike" cap="none">
                <a:solidFill>
                  <a:schemeClr val="lt1"/>
                </a:solidFill>
                <a:latin typeface="Calibri"/>
                <a:ea typeface="Calibri"/>
                <a:cs typeface="Calibri"/>
                <a:sym typeface="Calibri"/>
              </a:endParaRPr>
            </a:p>
          </p:txBody>
        </p:sp>
        <p:sp>
          <p:nvSpPr>
            <p:cNvPr id="161" name="Google Shape;161;p6"/>
            <p:cNvSpPr/>
            <p:nvPr/>
          </p:nvSpPr>
          <p:spPr>
            <a:xfrm>
              <a:off x="0" y="3975463"/>
              <a:ext cx="6513603" cy="186966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
            <p:cNvSpPr txBox="1"/>
            <p:nvPr/>
          </p:nvSpPr>
          <p:spPr>
            <a:xfrm>
              <a:off x="91269" y="4066732"/>
              <a:ext cx="6331065" cy="168712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0" i="0" u="none" strike="noStrike" cap="none">
                  <a:solidFill>
                    <a:schemeClr val="lt1"/>
                  </a:solidFill>
                  <a:latin typeface="Calibri"/>
                  <a:ea typeface="Calibri"/>
                  <a:cs typeface="Calibri"/>
                  <a:sym typeface="Calibri"/>
                </a:rPr>
                <a:t>Only 13% of science and engineering workers are female.</a:t>
              </a:r>
              <a:endParaRPr sz="3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7"/>
          <p:cNvGrpSpPr/>
          <p:nvPr/>
        </p:nvGrpSpPr>
        <p:grpSpPr>
          <a:xfrm>
            <a:off x="2076439" y="753532"/>
            <a:ext cx="8039120" cy="5384800"/>
            <a:chOff x="44439" y="33866"/>
            <a:chExt cx="8039120" cy="5384800"/>
          </a:xfrm>
        </p:grpSpPr>
        <p:sp>
          <p:nvSpPr>
            <p:cNvPr id="168" name="Google Shape;168;p7"/>
            <p:cNvSpPr/>
            <p:nvPr/>
          </p:nvSpPr>
          <p:spPr>
            <a:xfrm>
              <a:off x="1872826" y="220133"/>
              <a:ext cx="4368800" cy="1517226"/>
            </a:xfrm>
            <a:prstGeom prst="ellipse">
              <a:avLst/>
            </a:prstGeom>
            <a:solidFill>
              <a:srgbClr val="BFC8E3">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p:nvPr/>
          </p:nvSpPr>
          <p:spPr>
            <a:xfrm>
              <a:off x="3640666" y="3935306"/>
              <a:ext cx="846666" cy="541866"/>
            </a:xfrm>
            <a:prstGeom prst="down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44439" y="4402666"/>
              <a:ext cx="8039120" cy="101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
            <p:cNvSpPr txBox="1"/>
            <p:nvPr/>
          </p:nvSpPr>
          <p:spPr>
            <a:xfrm>
              <a:off x="44450" y="4585560"/>
              <a:ext cx="8039100" cy="833100"/>
            </a:xfrm>
            <a:prstGeom prst="rect">
              <a:avLst/>
            </a:prstGeom>
            <a:noFill/>
            <a:ln>
              <a:noFill/>
            </a:ln>
          </p:spPr>
          <p:txBody>
            <a:bodyPr spcFirstLastPara="1" wrap="square" lIns="284475" tIns="284475" rIns="284475" bIns="284475"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GB" sz="4000" b="1" i="0" u="none" strike="noStrike" cap="none">
                  <a:solidFill>
                    <a:srgbClr val="FFFFFF"/>
                  </a:solidFill>
                  <a:latin typeface="Calibri"/>
                  <a:ea typeface="Calibri"/>
                  <a:cs typeface="Calibri"/>
                  <a:sym typeface="Calibri"/>
                </a:rPr>
                <a:t>Are these barriers to science?</a:t>
              </a:r>
              <a:endParaRPr sz="1400" b="1" i="0" u="none" strike="noStrike" cap="none">
                <a:solidFill>
                  <a:srgbClr val="FFFFFF"/>
                </a:solidFill>
                <a:latin typeface="Arial"/>
                <a:ea typeface="Arial"/>
                <a:cs typeface="Arial"/>
                <a:sym typeface="Arial"/>
              </a:endParaRPr>
            </a:p>
            <a:p>
              <a:pPr marL="0" marR="0" lvl="0" indent="0" algn="ctr" rtl="0">
                <a:lnSpc>
                  <a:spcPct val="90000"/>
                </a:lnSpc>
                <a:spcBef>
                  <a:spcPts val="1400"/>
                </a:spcBef>
                <a:spcAft>
                  <a:spcPts val="0"/>
                </a:spcAft>
                <a:buClr>
                  <a:schemeClr val="dk1"/>
                </a:buClr>
                <a:buSzPts val="4000"/>
                <a:buFont typeface="Calibri"/>
                <a:buNone/>
              </a:pPr>
              <a:r>
                <a:rPr lang="en-GB" sz="4000" b="1" i="0" u="none" strike="noStrike" cap="none">
                  <a:solidFill>
                    <a:srgbClr val="FFFFFF"/>
                  </a:solidFill>
                  <a:latin typeface="Calibri"/>
                  <a:ea typeface="Calibri"/>
                  <a:cs typeface="Calibri"/>
                  <a:sym typeface="Calibri"/>
                </a:rPr>
                <a:t>Can they be overcome?</a:t>
              </a:r>
              <a:endParaRPr sz="1400" b="1" i="0" u="none" strike="noStrike" cap="none">
                <a:solidFill>
                  <a:srgbClr val="FFFFFF"/>
                </a:solidFill>
                <a:latin typeface="Arial"/>
                <a:ea typeface="Arial"/>
                <a:cs typeface="Arial"/>
                <a:sym typeface="Arial"/>
              </a:endParaRPr>
            </a:p>
          </p:txBody>
        </p:sp>
        <p:sp>
          <p:nvSpPr>
            <p:cNvPr id="172" name="Google Shape;172;p7"/>
            <p:cNvSpPr/>
            <p:nvPr/>
          </p:nvSpPr>
          <p:spPr>
            <a:xfrm>
              <a:off x="3461173" y="1854538"/>
              <a:ext cx="1524000" cy="1524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7"/>
            <p:cNvSpPr txBox="1"/>
            <p:nvPr/>
          </p:nvSpPr>
          <p:spPr>
            <a:xfrm>
              <a:off x="3684358" y="2077723"/>
              <a:ext cx="1077630" cy="107763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b="0" i="0" u="none" strike="noStrike" cap="none">
                  <a:solidFill>
                    <a:schemeClr val="lt1"/>
                  </a:solidFill>
                  <a:latin typeface="Calibri"/>
                  <a:ea typeface="Calibri"/>
                  <a:cs typeface="Calibri"/>
                  <a:sym typeface="Calibri"/>
                </a:rPr>
                <a:t>class</a:t>
              </a:r>
              <a:endParaRPr sz="1400" b="0" i="0" u="none" strike="noStrike" cap="none">
                <a:solidFill>
                  <a:srgbClr val="000000"/>
                </a:solidFill>
                <a:latin typeface="Arial"/>
                <a:ea typeface="Arial"/>
                <a:cs typeface="Arial"/>
                <a:sym typeface="Arial"/>
              </a:endParaRPr>
            </a:p>
          </p:txBody>
        </p:sp>
        <p:sp>
          <p:nvSpPr>
            <p:cNvPr id="174" name="Google Shape;174;p7"/>
            <p:cNvSpPr/>
            <p:nvPr/>
          </p:nvSpPr>
          <p:spPr>
            <a:xfrm>
              <a:off x="2370666" y="711200"/>
              <a:ext cx="1524000" cy="1524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
            <p:cNvSpPr txBox="1"/>
            <p:nvPr/>
          </p:nvSpPr>
          <p:spPr>
            <a:xfrm>
              <a:off x="2593851" y="934385"/>
              <a:ext cx="1077630" cy="107763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b="0" i="0" u="none" strike="noStrike" cap="none">
                  <a:solidFill>
                    <a:schemeClr val="lt1"/>
                  </a:solidFill>
                  <a:latin typeface="Calibri"/>
                  <a:ea typeface="Calibri"/>
                  <a:cs typeface="Calibri"/>
                  <a:sym typeface="Calibri"/>
                </a:rPr>
                <a:t>race</a:t>
              </a:r>
              <a:endParaRPr sz="1400" b="0" i="0" u="none" strike="noStrike" cap="none">
                <a:solidFill>
                  <a:srgbClr val="000000"/>
                </a:solidFill>
                <a:latin typeface="Arial"/>
                <a:ea typeface="Arial"/>
                <a:cs typeface="Arial"/>
                <a:sym typeface="Arial"/>
              </a:endParaRPr>
            </a:p>
          </p:txBody>
        </p:sp>
        <p:sp>
          <p:nvSpPr>
            <p:cNvPr id="176" name="Google Shape;176;p7"/>
            <p:cNvSpPr/>
            <p:nvPr/>
          </p:nvSpPr>
          <p:spPr>
            <a:xfrm>
              <a:off x="3928533" y="342730"/>
              <a:ext cx="1524000" cy="1524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txBox="1"/>
            <p:nvPr/>
          </p:nvSpPr>
          <p:spPr>
            <a:xfrm>
              <a:off x="4151718" y="565915"/>
              <a:ext cx="1077630" cy="107763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b="0" i="0" u="none" strike="noStrike" cap="none">
                  <a:solidFill>
                    <a:schemeClr val="lt1"/>
                  </a:solidFill>
                  <a:latin typeface="Calibri"/>
                  <a:ea typeface="Calibri"/>
                  <a:cs typeface="Calibri"/>
                  <a:sym typeface="Calibri"/>
                </a:rPr>
                <a:t>gender </a:t>
              </a:r>
              <a:endParaRPr sz="1400" b="0" i="0" u="none" strike="noStrike" cap="none">
                <a:solidFill>
                  <a:srgbClr val="000000"/>
                </a:solidFill>
                <a:latin typeface="Arial"/>
                <a:ea typeface="Arial"/>
                <a:cs typeface="Arial"/>
                <a:sym typeface="Arial"/>
              </a:endParaRPr>
            </a:p>
          </p:txBody>
        </p:sp>
        <p:sp>
          <p:nvSpPr>
            <p:cNvPr id="178" name="Google Shape;178;p7"/>
            <p:cNvSpPr/>
            <p:nvPr/>
          </p:nvSpPr>
          <p:spPr>
            <a:xfrm>
              <a:off x="1693333" y="33866"/>
              <a:ext cx="4741333" cy="3793066"/>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aphicFrame>
        <p:nvGraphicFramePr>
          <p:cNvPr id="183" name="Google Shape;183;p8"/>
          <p:cNvGraphicFramePr/>
          <p:nvPr/>
        </p:nvGraphicFramePr>
        <p:xfrm>
          <a:off x="4061860" y="1354380"/>
          <a:ext cx="7009400" cy="4145350"/>
        </p:xfrm>
        <a:graphic>
          <a:graphicData uri="http://schemas.openxmlformats.org/drawingml/2006/table">
            <a:tbl>
              <a:tblPr firstRow="1" bandRow="1">
                <a:noFill/>
                <a:tableStyleId>{3A7CBB3C-0252-42C3-81C8-675EE69E0D4C}</a:tableStyleId>
              </a:tblPr>
              <a:tblGrid>
                <a:gridCol w="5758250">
                  <a:extLst>
                    <a:ext uri="{9D8B030D-6E8A-4147-A177-3AD203B41FA5}">
                      <a16:colId xmlns:a16="http://schemas.microsoft.com/office/drawing/2014/main" val="20000"/>
                    </a:ext>
                  </a:extLst>
                </a:gridCol>
                <a:gridCol w="1251150">
                  <a:extLst>
                    <a:ext uri="{9D8B030D-6E8A-4147-A177-3AD203B41FA5}">
                      <a16:colId xmlns:a16="http://schemas.microsoft.com/office/drawing/2014/main" val="20001"/>
                    </a:ext>
                  </a:extLst>
                </a:gridCol>
              </a:tblGrid>
              <a:tr h="1853950">
                <a:tc>
                  <a:txBody>
                    <a:bodyPr/>
                    <a:lstStyle/>
                    <a:p>
                      <a:pPr marL="0" marR="0" lvl="0" indent="0" algn="l" rtl="0">
                        <a:lnSpc>
                          <a:spcPct val="100000"/>
                        </a:lnSpc>
                        <a:spcBef>
                          <a:spcPts val="0"/>
                        </a:spcBef>
                        <a:spcAft>
                          <a:spcPts val="0"/>
                        </a:spcAft>
                        <a:buClr>
                          <a:srgbClr val="000000"/>
                        </a:buClr>
                        <a:buSzPts val="2900"/>
                        <a:buFont typeface="Arial"/>
                        <a:buNone/>
                      </a:pPr>
                      <a:r>
                        <a:rPr lang="en-GB" sz="2900" u="none" strike="noStrike" cap="none">
                          <a:solidFill>
                            <a:schemeClr val="dk1"/>
                          </a:solidFill>
                        </a:rPr>
                        <a:t>Sue Black was out of school at 16, had three children at 23 and was living as a single mother in a domestic violence refuge by 25.</a:t>
                      </a:r>
                      <a:endParaRPr sz="1600" u="none" strike="noStrike" cap="none"/>
                    </a:p>
                  </a:txBody>
                  <a:tcPr marL="81600" marR="81600" marT="40800" marB="40800">
                    <a:solidFill>
                      <a:srgbClr val="D5DBE5"/>
                    </a:solidFill>
                  </a:tcPr>
                </a:tc>
                <a:tc>
                  <a:txBody>
                    <a:bodyPr/>
                    <a:lstStyle/>
                    <a:p>
                      <a:pPr marL="0" marR="0" lvl="0" indent="0" algn="l" rtl="0">
                        <a:lnSpc>
                          <a:spcPct val="100000"/>
                        </a:lnSpc>
                        <a:spcBef>
                          <a:spcPts val="0"/>
                        </a:spcBef>
                        <a:spcAft>
                          <a:spcPts val="0"/>
                        </a:spcAft>
                        <a:buClr>
                          <a:srgbClr val="000000"/>
                        </a:buClr>
                        <a:buSzPts val="2900"/>
                        <a:buFont typeface="Arial"/>
                        <a:buNone/>
                      </a:pPr>
                      <a:endParaRPr sz="2900" u="none" strike="noStrike" cap="none">
                        <a:solidFill>
                          <a:schemeClr val="dk1"/>
                        </a:solidFill>
                      </a:endParaRPr>
                    </a:p>
                  </a:txBody>
                  <a:tcPr marL="81600" marR="81600" marT="40800" marB="40800">
                    <a:solidFill>
                      <a:srgbClr val="D5DBE5"/>
                    </a:solidFill>
                  </a:tcPr>
                </a:tc>
                <a:extLst>
                  <a:ext uri="{0D108BD9-81ED-4DB2-BD59-A6C34878D82A}">
                    <a16:rowId xmlns:a16="http://schemas.microsoft.com/office/drawing/2014/main" val="10000"/>
                  </a:ext>
                </a:extLst>
              </a:tr>
              <a:tr h="2289125">
                <a:tc>
                  <a:txBody>
                    <a:bodyPr/>
                    <a:lstStyle/>
                    <a:p>
                      <a:pPr marL="0" marR="0" lvl="0" indent="0" algn="l" rtl="0">
                        <a:lnSpc>
                          <a:spcPct val="100000"/>
                        </a:lnSpc>
                        <a:spcBef>
                          <a:spcPts val="0"/>
                        </a:spcBef>
                        <a:spcAft>
                          <a:spcPts val="0"/>
                        </a:spcAft>
                        <a:buClr>
                          <a:srgbClr val="000000"/>
                        </a:buClr>
                        <a:buSzPts val="2900"/>
                        <a:buFont typeface="Arial"/>
                        <a:buNone/>
                      </a:pPr>
                      <a:r>
                        <a:rPr lang="en-GB" sz="2900" u="none" strike="noStrike" cap="none"/>
                        <a:t>Victoria Foster had  cancer when she was aged eight.</a:t>
                      </a:r>
                      <a:endParaRPr sz="1400" u="none" strike="noStrike" cap="none"/>
                    </a:p>
                    <a:p>
                      <a:pPr marL="0" marR="0" lvl="0" indent="0" algn="l" rtl="0">
                        <a:lnSpc>
                          <a:spcPct val="100000"/>
                        </a:lnSpc>
                        <a:spcBef>
                          <a:spcPts val="0"/>
                        </a:spcBef>
                        <a:spcAft>
                          <a:spcPts val="0"/>
                        </a:spcAft>
                        <a:buClr>
                          <a:srgbClr val="000000"/>
                        </a:buClr>
                        <a:buSzPts val="2900"/>
                        <a:buFont typeface="Arial"/>
                        <a:buNone/>
                      </a:pPr>
                      <a:endParaRPr sz="2900" u="none" strike="noStrike" cap="none"/>
                    </a:p>
                    <a:p>
                      <a:pPr marL="0" marR="0" lvl="0" indent="0" algn="l" rtl="0">
                        <a:lnSpc>
                          <a:spcPct val="100000"/>
                        </a:lnSpc>
                        <a:spcBef>
                          <a:spcPts val="0"/>
                        </a:spcBef>
                        <a:spcAft>
                          <a:spcPts val="0"/>
                        </a:spcAft>
                        <a:buClr>
                          <a:srgbClr val="000000"/>
                        </a:buClr>
                        <a:buSzPts val="2900"/>
                        <a:buFont typeface="Arial"/>
                        <a:buNone/>
                      </a:pPr>
                      <a:endParaRPr sz="2900" u="none" strike="noStrike" cap="none"/>
                    </a:p>
                    <a:p>
                      <a:pPr marL="0" marR="0" lvl="0" indent="0" algn="l" rtl="0">
                        <a:lnSpc>
                          <a:spcPct val="100000"/>
                        </a:lnSpc>
                        <a:spcBef>
                          <a:spcPts val="0"/>
                        </a:spcBef>
                        <a:spcAft>
                          <a:spcPts val="0"/>
                        </a:spcAft>
                        <a:buClr>
                          <a:srgbClr val="000000"/>
                        </a:buClr>
                        <a:buSzPts val="2900"/>
                        <a:buFont typeface="Arial"/>
                        <a:buNone/>
                      </a:pPr>
                      <a:endParaRPr sz="2900" u="none" strike="noStrike" cap="none"/>
                    </a:p>
                  </a:txBody>
                  <a:tcPr marL="81600" marR="81600" marT="40800" marB="40800">
                    <a:solidFill>
                      <a:srgbClr val="FBE4D4"/>
                    </a:solidFill>
                  </a:tcPr>
                </a:tc>
                <a:tc>
                  <a:txBody>
                    <a:bodyPr/>
                    <a:lstStyle/>
                    <a:p>
                      <a:pPr marL="0" marR="0" lvl="0" indent="0" algn="l" rtl="0">
                        <a:lnSpc>
                          <a:spcPct val="100000"/>
                        </a:lnSpc>
                        <a:spcBef>
                          <a:spcPts val="0"/>
                        </a:spcBef>
                        <a:spcAft>
                          <a:spcPts val="0"/>
                        </a:spcAft>
                        <a:buClr>
                          <a:srgbClr val="000000"/>
                        </a:buClr>
                        <a:buSzPts val="2900"/>
                        <a:buFont typeface="Arial"/>
                        <a:buNone/>
                      </a:pPr>
                      <a:endParaRPr sz="2900" u="none" strike="noStrike" cap="none">
                        <a:solidFill>
                          <a:schemeClr val="dk1"/>
                        </a:solidFill>
                        <a:latin typeface="Calibri"/>
                        <a:ea typeface="Calibri"/>
                        <a:cs typeface="Calibri"/>
                        <a:sym typeface="Calibri"/>
                      </a:endParaRPr>
                    </a:p>
                  </a:txBody>
                  <a:tcPr marL="81600" marR="81600" marT="40800" marB="40800">
                    <a:solidFill>
                      <a:srgbClr val="FBE4D4"/>
                    </a:solidFill>
                  </a:tcPr>
                </a:tc>
                <a:extLst>
                  <a:ext uri="{0D108BD9-81ED-4DB2-BD59-A6C34878D82A}">
                    <a16:rowId xmlns:a16="http://schemas.microsoft.com/office/drawing/2014/main" val="10001"/>
                  </a:ext>
                </a:extLst>
              </a:tr>
            </a:tbl>
          </a:graphicData>
        </a:graphic>
      </p:graphicFrame>
      <p:sp>
        <p:nvSpPr>
          <p:cNvPr id="184" name="Google Shape;184;p8"/>
          <p:cNvSpPr/>
          <p:nvPr/>
        </p:nvSpPr>
        <p:spPr>
          <a:xfrm rot="-1414171">
            <a:off x="541922" y="929480"/>
            <a:ext cx="48416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F7CAAC"/>
                </a:solidFill>
                <a:latin typeface="Calibri"/>
                <a:ea typeface="Calibri"/>
                <a:cs typeface="Calibri"/>
                <a:sym typeface="Calibri"/>
              </a:rPr>
              <a:t>Scientist or not?</a:t>
            </a:r>
            <a:endParaRPr sz="5400" b="1" i="0" u="none" strike="noStrike" cap="none">
              <a:solidFill>
                <a:srgbClr val="F7CAA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1166</Words>
  <Application>Microsoft Office PowerPoint</Application>
  <PresentationFormat>Widescreen</PresentationFormat>
  <Paragraphs>96</Paragraphs>
  <Slides>23</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Office Theme</vt:lpstr>
      <vt:lpstr>Office Theme</vt:lpstr>
      <vt:lpstr>Looking at scientists</vt:lpstr>
      <vt:lpstr>PowerPoint Presentation</vt:lpstr>
      <vt:lpstr>PowerPoint Presentation</vt:lpstr>
      <vt:lpstr>Time to draw…</vt:lpstr>
      <vt:lpstr>PowerPoint Presentation</vt:lpstr>
      <vt:lpstr>PowerPoint Presentation</vt:lpstr>
      <vt:lpstr>Girls are rubbish at science. Agree or Disagree?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long struggle has taken place to establish the right of girls to be educated. Feminism is the promotion of women’s rights on the grounds of equality.</vt:lpstr>
      <vt:lpstr>PowerPoint Presentation</vt:lpstr>
      <vt:lpstr>Women are great at science.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at scientists</dc:title>
  <dc:creator>Laura Smith</dc:creator>
  <cp:lastModifiedBy>Hannah Langdana</cp:lastModifiedBy>
  <cp:revision>2</cp:revision>
  <dcterms:created xsi:type="dcterms:W3CDTF">2019-04-05T17:42:31Z</dcterms:created>
  <dcterms:modified xsi:type="dcterms:W3CDTF">2020-06-11T11:03:50Z</dcterms:modified>
</cp:coreProperties>
</file>