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4" roundtripDataSignature="AMtx7mhoaHDDF57U7MFzMwY+cFk94fBV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CD708E-3C09-481B-AF57-24F089A51E94}">
  <a:tblStyle styleId="{D1CD708E-3C09-481B-AF57-24F089A51E94}"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56" autoAdjust="0"/>
  </p:normalViewPr>
  <p:slideViewPr>
    <p:cSldViewPr snapToGrid="0">
      <p:cViewPr varScale="1">
        <p:scale>
          <a:sx n="52" d="100"/>
          <a:sy n="52" d="100"/>
        </p:scale>
        <p:origin x="192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https://cdn.pixabay.com/photo/2018/03/31/10/39/poor-3277840_640.jpg</a:t>
            </a: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dirty="0"/>
              <a:t>Listening task – fill the missing gaps; please find the audio file in the resource section on our website.</a:t>
            </a:r>
            <a:endParaRPr dirty="0"/>
          </a:p>
          <a:p>
            <a:pPr marL="0" lvl="0" indent="0" algn="l" rtl="0">
              <a:lnSpc>
                <a:spcPct val="100000"/>
              </a:lnSpc>
              <a:spcBef>
                <a:spcPts val="0"/>
              </a:spcBef>
              <a:spcAft>
                <a:spcPts val="0"/>
              </a:spcAft>
              <a:buSzPts val="1400"/>
              <a:buNone/>
            </a:pPr>
            <a:r>
              <a:rPr lang="en-US" dirty="0"/>
              <a:t>Translated from French into German (AC);</a:t>
            </a:r>
            <a:br>
              <a:rPr lang="en-US" dirty="0"/>
            </a:br>
            <a:r>
              <a:rPr lang="en-US" dirty="0"/>
              <a:t>Inspired by a text taken from </a:t>
            </a:r>
            <a:r>
              <a:rPr lang="en-US" dirty="0" err="1"/>
              <a:t>Unicef</a:t>
            </a:r>
            <a:r>
              <a:rPr lang="en-US" dirty="0"/>
              <a:t> Kids BE ‘Le travail des enfants’</a:t>
            </a:r>
            <a:endParaRPr dirty="0"/>
          </a:p>
          <a:p>
            <a:pPr marL="0" lvl="0" indent="0" algn="l" rtl="0">
              <a:lnSpc>
                <a:spcPct val="100000"/>
              </a:lnSpc>
              <a:spcBef>
                <a:spcPts val="0"/>
              </a:spcBef>
              <a:spcAft>
                <a:spcPts val="0"/>
              </a:spcAft>
              <a:buSzPts val="1400"/>
              <a:buNone/>
            </a:pPr>
            <a:r>
              <a:rPr lang="en-US" dirty="0"/>
              <a:t>www.unicef.be/kids </a:t>
            </a:r>
            <a:endParaRPr dirty="0"/>
          </a:p>
          <a:p>
            <a:pPr marL="0" lvl="0" indent="0" algn="l" rtl="0">
              <a:lnSpc>
                <a:spcPct val="100000"/>
              </a:lnSpc>
              <a:spcBef>
                <a:spcPts val="0"/>
              </a:spcBef>
              <a:spcAft>
                <a:spcPts val="0"/>
              </a:spcAft>
              <a:buSzPts val="1400"/>
              <a:buNone/>
            </a:pPr>
            <a:endParaRPr dirty="0"/>
          </a:p>
        </p:txBody>
      </p:sp>
      <p:sp>
        <p:nvSpPr>
          <p:cNvPr id="166" name="Google Shape;16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Should some children need additional support, here are the missing words from the listening task for them to consult</a:t>
            </a:r>
            <a:endParaRPr/>
          </a:p>
        </p:txBody>
      </p:sp>
      <p:sp>
        <p:nvSpPr>
          <p:cNvPr id="175" name="Google Shape;17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Inspired by a text taken from Unicef Kids BE ‘Le travail des enfants’</a:t>
            </a:r>
            <a:endParaRPr/>
          </a:p>
          <a:p>
            <a:pPr marL="0" lvl="0" indent="0" algn="l" rtl="0">
              <a:lnSpc>
                <a:spcPct val="100000"/>
              </a:lnSpc>
              <a:spcBef>
                <a:spcPts val="0"/>
              </a:spcBef>
              <a:spcAft>
                <a:spcPts val="0"/>
              </a:spcAft>
              <a:buSzPts val="1400"/>
              <a:buNone/>
            </a:pPr>
            <a:r>
              <a:rPr lang="en-US"/>
              <a:t>www.unicef.be/kids </a:t>
            </a:r>
            <a:endParaRPr/>
          </a:p>
          <a:p>
            <a:pPr marL="0" lvl="0" indent="0" algn="l" rtl="0">
              <a:lnSpc>
                <a:spcPct val="100000"/>
              </a:lnSpc>
              <a:spcBef>
                <a:spcPts val="0"/>
              </a:spcBef>
              <a:spcAft>
                <a:spcPts val="0"/>
              </a:spcAft>
              <a:buSzPts val="1400"/>
              <a:buNone/>
            </a:pPr>
            <a:endParaRPr/>
          </a:p>
        </p:txBody>
      </p:sp>
      <p:sp>
        <p:nvSpPr>
          <p:cNvPr id="183" name="Google Shape;18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Inspired by a text taken from Unicef Kids BE ‘Le travail des enfants’</a:t>
            </a:r>
            <a:endParaRPr/>
          </a:p>
          <a:p>
            <a:pPr marL="0" lvl="0" indent="0" algn="l" rtl="0">
              <a:lnSpc>
                <a:spcPct val="100000"/>
              </a:lnSpc>
              <a:spcBef>
                <a:spcPts val="0"/>
              </a:spcBef>
              <a:spcAft>
                <a:spcPts val="0"/>
              </a:spcAft>
              <a:buSzPts val="1400"/>
              <a:buNone/>
            </a:pPr>
            <a:r>
              <a:rPr lang="en-US"/>
              <a:t>www.unicef.be/kids </a:t>
            </a:r>
            <a:endParaRPr/>
          </a:p>
          <a:p>
            <a:pPr marL="0" lvl="0" indent="0" algn="l" rtl="0">
              <a:lnSpc>
                <a:spcPct val="100000"/>
              </a:lnSpc>
              <a:spcBef>
                <a:spcPts val="0"/>
              </a:spcBef>
              <a:spcAft>
                <a:spcPts val="0"/>
              </a:spcAft>
              <a:buSzPts val="1400"/>
              <a:buNone/>
            </a:pPr>
            <a:endParaRPr/>
          </a:p>
        </p:txBody>
      </p:sp>
      <p:sp>
        <p:nvSpPr>
          <p:cNvPr id="191" name="Google Shape;19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Inspired by a text taken from Unicef Kids BE ‘Le travail des enfants’</a:t>
            </a:r>
            <a:endParaRPr/>
          </a:p>
          <a:p>
            <a:pPr marL="0" lvl="0" indent="0" algn="l" rtl="0">
              <a:lnSpc>
                <a:spcPct val="100000"/>
              </a:lnSpc>
              <a:spcBef>
                <a:spcPts val="0"/>
              </a:spcBef>
              <a:spcAft>
                <a:spcPts val="0"/>
              </a:spcAft>
              <a:buSzPts val="1400"/>
              <a:buNone/>
            </a:pPr>
            <a:r>
              <a:rPr lang="en-US"/>
              <a:t>www.unicef.be/kids </a:t>
            </a:r>
            <a:endParaRPr/>
          </a:p>
          <a:p>
            <a:pPr marL="0" lvl="0" indent="0" algn="l" rtl="0">
              <a:lnSpc>
                <a:spcPct val="100000"/>
              </a:lnSpc>
              <a:spcBef>
                <a:spcPts val="0"/>
              </a:spcBef>
              <a:spcAft>
                <a:spcPts val="0"/>
              </a:spcAft>
              <a:buSzPts val="1400"/>
              <a:buNone/>
            </a:pPr>
            <a:endParaRPr/>
          </a:p>
        </p:txBody>
      </p:sp>
      <p:sp>
        <p:nvSpPr>
          <p:cNvPr id="199" name="Google Shape;19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Listening task – fill the missing gaps</a:t>
            </a:r>
            <a:endParaRPr/>
          </a:p>
          <a:p>
            <a:pPr marL="0" lvl="0" indent="0" algn="l" rtl="0">
              <a:lnSpc>
                <a:spcPct val="100000"/>
              </a:lnSpc>
              <a:spcBef>
                <a:spcPts val="0"/>
              </a:spcBef>
              <a:spcAft>
                <a:spcPts val="0"/>
              </a:spcAft>
              <a:buSzPts val="1400"/>
              <a:buNone/>
            </a:pPr>
            <a:r>
              <a:rPr lang="en-US"/>
              <a:t>Inspired by a text taken from Unicef Kids BE ‘Le travail des enfants’</a:t>
            </a:r>
            <a:endParaRPr/>
          </a:p>
          <a:p>
            <a:pPr marL="0" lvl="0" indent="0" algn="l" rtl="0">
              <a:lnSpc>
                <a:spcPct val="100000"/>
              </a:lnSpc>
              <a:spcBef>
                <a:spcPts val="0"/>
              </a:spcBef>
              <a:spcAft>
                <a:spcPts val="0"/>
              </a:spcAft>
              <a:buSzPts val="1400"/>
              <a:buNone/>
            </a:pPr>
            <a:r>
              <a:rPr lang="en-US"/>
              <a:t>www.unicef.be/kids </a:t>
            </a:r>
            <a:endParaRPr/>
          </a:p>
          <a:p>
            <a:pPr marL="0" lvl="0" indent="0" algn="l" rtl="0">
              <a:lnSpc>
                <a:spcPct val="100000"/>
              </a:lnSpc>
              <a:spcBef>
                <a:spcPts val="0"/>
              </a:spcBef>
              <a:spcAft>
                <a:spcPts val="0"/>
              </a:spcAft>
              <a:buSzPts val="1400"/>
              <a:buNone/>
            </a:pPr>
            <a:endParaRPr/>
          </a:p>
        </p:txBody>
      </p:sp>
      <p:sp>
        <p:nvSpPr>
          <p:cNvPr id="207" name="Google Shape;20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Template</a:t>
            </a:r>
            <a:endParaRPr/>
          </a:p>
          <a:p>
            <a:pPr marL="0" lvl="0" indent="0" algn="l" rtl="0">
              <a:lnSpc>
                <a:spcPct val="100000"/>
              </a:lnSpc>
              <a:spcBef>
                <a:spcPts val="0"/>
              </a:spcBef>
              <a:spcAft>
                <a:spcPts val="0"/>
              </a:spcAft>
              <a:buSzPts val="1400"/>
              <a:buNone/>
            </a:pPr>
            <a:r>
              <a:rPr lang="en-US"/>
              <a:t>Inspired by a text taken from Unicef Kids BE ‘Le travail des enfants’</a:t>
            </a:r>
            <a:endParaRPr/>
          </a:p>
          <a:p>
            <a:pPr marL="0" lvl="0" indent="0" algn="l" rtl="0">
              <a:lnSpc>
                <a:spcPct val="100000"/>
              </a:lnSpc>
              <a:spcBef>
                <a:spcPts val="0"/>
              </a:spcBef>
              <a:spcAft>
                <a:spcPts val="0"/>
              </a:spcAft>
              <a:buSzPts val="1400"/>
              <a:buNone/>
            </a:pPr>
            <a:r>
              <a:rPr lang="en-US"/>
              <a:t>www.unicef.be/kids </a:t>
            </a:r>
            <a:endParaRPr/>
          </a:p>
          <a:p>
            <a:pPr marL="0" lvl="0" indent="0" algn="l" rtl="0">
              <a:lnSpc>
                <a:spcPct val="100000"/>
              </a:lnSpc>
              <a:spcBef>
                <a:spcPts val="0"/>
              </a:spcBef>
              <a:spcAft>
                <a:spcPts val="0"/>
              </a:spcAft>
              <a:buSzPts val="1400"/>
              <a:buNone/>
            </a:pPr>
            <a:endParaRPr/>
          </a:p>
        </p:txBody>
      </p:sp>
      <p:sp>
        <p:nvSpPr>
          <p:cNvPr id="216" name="Google Shape;21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e40617daa_0_19: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7e40617daa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e40617da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7e40617da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‘German’ text</a:t>
            </a:r>
            <a:endParaRPr/>
          </a:p>
        </p:txBody>
      </p:sp>
      <p:sp>
        <p:nvSpPr>
          <p:cNvPr id="93" name="Google Shape;93;g7e40617daa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e40617daa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7e40617da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7e40617daa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dirty="0"/>
              <a:t>Generate a discussion around the images and what they think the topic might be</a:t>
            </a:r>
            <a:endParaRPr dirty="0"/>
          </a:p>
          <a:p>
            <a:pPr marL="0" lvl="0" indent="0" algn="l" rtl="0">
              <a:lnSpc>
                <a:spcPct val="100000"/>
              </a:lnSpc>
              <a:spcBef>
                <a:spcPts val="0"/>
              </a:spcBef>
              <a:spcAft>
                <a:spcPts val="0"/>
              </a:spcAft>
              <a:buSzPts val="1400"/>
              <a:buNone/>
            </a:pPr>
            <a:r>
              <a:rPr lang="en-US" dirty="0"/>
              <a:t>Revisit at the end of the unit as creative HW task: create a German poster about child </a:t>
            </a:r>
            <a:r>
              <a:rPr lang="en-US" dirty="0" err="1"/>
              <a:t>labour</a:t>
            </a:r>
            <a:r>
              <a:rPr lang="en-US" dirty="0"/>
              <a:t> </a:t>
            </a:r>
            <a:endParaRPr dirty="0"/>
          </a:p>
          <a:p>
            <a:pPr marL="0" lvl="0" indent="0" algn="l" rtl="0">
              <a:lnSpc>
                <a:spcPct val="100000"/>
              </a:lnSpc>
              <a:spcBef>
                <a:spcPts val="0"/>
              </a:spcBef>
              <a:spcAft>
                <a:spcPts val="0"/>
              </a:spcAft>
              <a:buSzPts val="1400"/>
              <a:buNone/>
            </a:pPr>
            <a:r>
              <a:rPr lang="en-US" dirty="0"/>
              <a:t>Pictures:</a:t>
            </a:r>
            <a:endParaRPr dirty="0"/>
          </a:p>
          <a:p>
            <a:pPr marL="0" lvl="0" indent="0" algn="l" rtl="0">
              <a:lnSpc>
                <a:spcPct val="100000"/>
              </a:lnSpc>
              <a:spcBef>
                <a:spcPts val="0"/>
              </a:spcBef>
              <a:spcAft>
                <a:spcPts val="0"/>
              </a:spcAft>
              <a:buSzPts val="1400"/>
              <a:buNone/>
            </a:pPr>
            <a:r>
              <a:rPr lang="en-US" dirty="0"/>
              <a:t>https://pixabay.com/de/photos/m%C3%A4dchen-afghani-person-allein-60732/</a:t>
            </a:r>
            <a:endParaRPr dirty="0"/>
          </a:p>
          <a:p>
            <a:pPr marL="0" lvl="0" indent="0" algn="l" rtl="0">
              <a:lnSpc>
                <a:spcPct val="100000"/>
              </a:lnSpc>
              <a:spcBef>
                <a:spcPts val="0"/>
              </a:spcBef>
              <a:spcAft>
                <a:spcPts val="0"/>
              </a:spcAft>
              <a:buSzPts val="1400"/>
              <a:buNone/>
            </a:pPr>
            <a:r>
              <a:rPr lang="en-US" dirty="0"/>
              <a:t>https://pixabay.com/de/photos/kinderarbeit-kfz-mechaniker-934893/</a:t>
            </a:r>
            <a:endParaRPr dirty="0"/>
          </a:p>
        </p:txBody>
      </p:sp>
      <p:sp>
        <p:nvSpPr>
          <p:cNvPr id="107" name="Google Shape;10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Dictionary task – ask pupils to pair up and find the English for the 15 phrases highlighted and then go over the meaning of the text together to give them a greater understanding of the key issues</a:t>
            </a:r>
            <a:endParaRPr/>
          </a:p>
          <a:p>
            <a:pPr marL="0" lvl="0" indent="0" algn="l" rtl="0">
              <a:lnSpc>
                <a:spcPct val="100000"/>
              </a:lnSpc>
              <a:spcBef>
                <a:spcPts val="0"/>
              </a:spcBef>
              <a:spcAft>
                <a:spcPts val="0"/>
              </a:spcAft>
              <a:buSzPts val="1400"/>
              <a:buNone/>
            </a:pPr>
            <a:r>
              <a:rPr lang="en-US"/>
              <a:t>Inspired by a text taken from Unicef Kids BE ‘Le travail des enfants’; Translated from French into German (AC)</a:t>
            </a:r>
            <a:endParaRPr/>
          </a:p>
          <a:p>
            <a:pPr marL="0" lvl="0" indent="0" algn="l" rtl="0">
              <a:lnSpc>
                <a:spcPct val="100000"/>
              </a:lnSpc>
              <a:spcBef>
                <a:spcPts val="0"/>
              </a:spcBef>
              <a:spcAft>
                <a:spcPts val="0"/>
              </a:spcAft>
              <a:buSzPts val="1400"/>
              <a:buNone/>
            </a:pPr>
            <a:r>
              <a:rPr lang="en-US"/>
              <a:t>www.unicef.be/kids </a:t>
            </a:r>
            <a:endParaRPr/>
          </a:p>
        </p:txBody>
      </p:sp>
      <p:sp>
        <p:nvSpPr>
          <p:cNvPr id="115" name="Google Shape;11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Vocab list to complete</a:t>
            </a:r>
            <a:endParaRPr/>
          </a:p>
        </p:txBody>
      </p:sp>
      <p:sp>
        <p:nvSpPr>
          <p:cNvPr id="124" name="Google Shape;12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Translation task – correct the English according to the German text – 3 mistakes </a:t>
            </a:r>
            <a:endParaRPr/>
          </a:p>
          <a:p>
            <a:pPr marL="0" lvl="0" indent="0" algn="l" rtl="0">
              <a:lnSpc>
                <a:spcPct val="100000"/>
              </a:lnSpc>
              <a:spcBef>
                <a:spcPts val="0"/>
              </a:spcBef>
              <a:spcAft>
                <a:spcPts val="0"/>
              </a:spcAft>
              <a:buSzPts val="1400"/>
              <a:buNone/>
            </a:pPr>
            <a:r>
              <a:rPr lang="en-US"/>
              <a:t>Translated from French into German (AC) Source: https://www.ilo.org/wcmsp5/groups/public/@ed_norm/@ipec/documents/publication/wcms_673498.pdf (p2) (International Labour Organization)</a:t>
            </a:r>
            <a:endParaRPr/>
          </a:p>
        </p:txBody>
      </p:sp>
      <p:sp>
        <p:nvSpPr>
          <p:cNvPr id="131" name="Google Shape;13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Translation task – correct the English according to the German text – 3 mistakes </a:t>
            </a:r>
            <a:endParaRPr/>
          </a:p>
          <a:p>
            <a:pPr marL="0" lvl="0" indent="0" algn="l" rtl="0">
              <a:lnSpc>
                <a:spcPct val="100000"/>
              </a:lnSpc>
              <a:spcBef>
                <a:spcPts val="0"/>
              </a:spcBef>
              <a:spcAft>
                <a:spcPts val="0"/>
              </a:spcAft>
              <a:buSzPts val="1400"/>
              <a:buNone/>
            </a:pPr>
            <a:r>
              <a:rPr lang="en-US"/>
              <a:t>Translated from French into German (AC) Source: https://www.ilo.org/wcmsp5/groups/public/@ed_norm/@ipec/documents/publication/wcms_673498.pdf (p2) (International Labour Organization)</a:t>
            </a:r>
            <a:endParaRPr/>
          </a:p>
        </p:txBody>
      </p:sp>
      <p:sp>
        <p:nvSpPr>
          <p:cNvPr id="145" name="Google Shape;14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Word document – wall quiz; please find the resource in our resource section on our website.</a:t>
            </a:r>
            <a:endParaRPr/>
          </a:p>
        </p:txBody>
      </p:sp>
      <p:sp>
        <p:nvSpPr>
          <p:cNvPr id="159" name="Google Shape;15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labourbehindthelabel.net/wp-content/uploads/2019/06/TailoredWagesUK-FP-updated.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9" name="Google Shape;89;p1"/>
          <p:cNvSpPr txBox="1"/>
          <p:nvPr/>
        </p:nvSpPr>
        <p:spPr>
          <a:xfrm>
            <a:off x="175875" y="131150"/>
            <a:ext cx="6351534" cy="2400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FFFFFF"/>
                </a:solidFill>
                <a:latin typeface="Calibri"/>
                <a:ea typeface="Calibri"/>
                <a:cs typeface="Calibri"/>
                <a:sym typeface="Calibri"/>
              </a:rPr>
              <a:t>Menschenwürdige Arbeit und wirtschaftliches Wachstum</a:t>
            </a:r>
            <a:r>
              <a:rPr lang="en-US" sz="4000" b="1">
                <a:solidFill>
                  <a:srgbClr val="FFFFFF"/>
                </a:solidFill>
                <a:latin typeface="Calibri"/>
                <a:ea typeface="Calibri"/>
                <a:cs typeface="Calibri"/>
                <a:sym typeface="Calibri"/>
              </a:rPr>
              <a:t>:</a:t>
            </a:r>
            <a:endParaRPr sz="40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FFFFFF"/>
                </a:solidFill>
                <a:latin typeface="Calibri"/>
                <a:ea typeface="Calibri"/>
                <a:cs typeface="Calibri"/>
                <a:sym typeface="Calibri"/>
              </a:rPr>
              <a:t>Lesson 1</a:t>
            </a:r>
            <a:endParaRPr sz="3000" b="1" i="0" u="none" strike="noStrike" cap="non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p:nvPr/>
        </p:nvSpPr>
        <p:spPr>
          <a:xfrm>
            <a:off x="196719" y="973813"/>
            <a:ext cx="8779200" cy="5681370"/>
          </a:xfrm>
          <a:prstGeom prst="roundRect">
            <a:avLst>
              <a:gd name="adj" fmla="val 1425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
          <p:cNvSpPr txBox="1">
            <a:spLocks noGrp="1"/>
          </p:cNvSpPr>
          <p:nvPr>
            <p:ph type="title"/>
          </p:nvPr>
        </p:nvSpPr>
        <p:spPr>
          <a:xfrm>
            <a:off x="246743" y="26566"/>
            <a:ext cx="8229600" cy="785851"/>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a:solidFill>
                  <a:srgbClr val="00527D"/>
                </a:solidFill>
              </a:rPr>
              <a:t>Lückentext – Hör zu</a:t>
            </a:r>
            <a:endParaRPr sz="3600" b="1">
              <a:solidFill>
                <a:srgbClr val="00527D"/>
              </a:solidFill>
            </a:endParaRPr>
          </a:p>
        </p:txBody>
      </p:sp>
      <p:sp>
        <p:nvSpPr>
          <p:cNvPr id="170" name="Google Shape;170;p5"/>
          <p:cNvSpPr txBox="1">
            <a:spLocks noGrp="1"/>
          </p:cNvSpPr>
          <p:nvPr>
            <p:ph type="body" idx="1"/>
          </p:nvPr>
        </p:nvSpPr>
        <p:spPr>
          <a:xfrm>
            <a:off x="232423" y="1165605"/>
            <a:ext cx="8679153" cy="4526789"/>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1764"/>
              <a:buNone/>
            </a:pPr>
            <a:r>
              <a:rPr lang="en-US" sz="2200" b="1" dirty="0"/>
              <a:t>         </a:t>
            </a:r>
            <a:r>
              <a:rPr lang="en-US" sz="2200" dirty="0"/>
              <a:t>Es </a:t>
            </a:r>
            <a:r>
              <a:rPr lang="en-US" sz="2200" dirty="0" err="1"/>
              <a:t>gibt</a:t>
            </a:r>
            <a:r>
              <a:rPr lang="en-US" sz="2200" dirty="0"/>
              <a:t> </a:t>
            </a:r>
            <a:r>
              <a:rPr lang="en-US" sz="2200" dirty="0" err="1"/>
              <a:t>viele</a:t>
            </a:r>
            <a:r>
              <a:rPr lang="en-US" sz="2200" dirty="0"/>
              <a:t> </a:t>
            </a:r>
            <a:r>
              <a:rPr lang="en-US" sz="2200" dirty="0" err="1"/>
              <a:t>Gründe</a:t>
            </a:r>
            <a:r>
              <a:rPr lang="en-US" sz="2200" dirty="0"/>
              <a:t>:</a:t>
            </a:r>
            <a:br>
              <a:rPr lang="en-US" sz="2200" dirty="0"/>
            </a:br>
            <a:endParaRPr sz="2200" dirty="0">
              <a:solidFill>
                <a:schemeClr val="dk1"/>
              </a:solidFill>
            </a:endParaRPr>
          </a:p>
          <a:p>
            <a:pPr marL="342900" lvl="0" indent="-342900" algn="l" rtl="0">
              <a:lnSpc>
                <a:spcPct val="80000"/>
              </a:lnSpc>
              <a:spcBef>
                <a:spcPts val="365"/>
              </a:spcBef>
              <a:spcAft>
                <a:spcPts val="0"/>
              </a:spcAft>
              <a:buSzPts val="1824"/>
              <a:buFont typeface="Noto Sans Symbols"/>
              <a:buChar char="✔"/>
            </a:pPr>
            <a:r>
              <a:rPr lang="en-US" sz="2200" dirty="0">
                <a:solidFill>
                  <a:schemeClr val="dk1"/>
                </a:solidFill>
              </a:rPr>
              <a:t>_________ - </a:t>
            </a:r>
            <a:r>
              <a:rPr lang="en-US" sz="2200" dirty="0" err="1">
                <a:solidFill>
                  <a:schemeClr val="dk1"/>
                </a:solidFill>
              </a:rPr>
              <a:t>ohne</a:t>
            </a:r>
            <a:r>
              <a:rPr lang="en-US" sz="2200" dirty="0">
                <a:solidFill>
                  <a:schemeClr val="dk1"/>
                </a:solidFill>
              </a:rPr>
              <a:t> ________ hat die </a:t>
            </a:r>
            <a:r>
              <a:rPr lang="en-US" sz="2200" dirty="0" err="1">
                <a:solidFill>
                  <a:schemeClr val="dk1"/>
                </a:solidFill>
              </a:rPr>
              <a:t>Familie</a:t>
            </a:r>
            <a:r>
              <a:rPr lang="en-US" sz="2200" dirty="0">
                <a:solidFill>
                  <a:schemeClr val="dk1"/>
                </a:solidFill>
              </a:rPr>
              <a:t> </a:t>
            </a:r>
            <a:r>
              <a:rPr lang="en-US" sz="2200" dirty="0" err="1">
                <a:solidFill>
                  <a:schemeClr val="dk1"/>
                </a:solidFill>
              </a:rPr>
              <a:t>nicht</a:t>
            </a:r>
            <a:r>
              <a:rPr lang="en-US" sz="2200" dirty="0">
                <a:solidFill>
                  <a:schemeClr val="dk1"/>
                </a:solidFill>
              </a:rPr>
              <a:t> ____ Geld, um </a:t>
            </a:r>
            <a:r>
              <a:rPr lang="en-US" sz="2200" dirty="0" err="1">
                <a:solidFill>
                  <a:schemeClr val="dk1"/>
                </a:solidFill>
              </a:rPr>
              <a:t>zu</a:t>
            </a:r>
            <a:endParaRPr dirty="0"/>
          </a:p>
          <a:p>
            <a:pPr marL="0" lvl="0" indent="0" algn="l" rtl="0">
              <a:lnSpc>
                <a:spcPct val="80000"/>
              </a:lnSpc>
              <a:spcBef>
                <a:spcPts val="365"/>
              </a:spcBef>
              <a:spcAft>
                <a:spcPts val="0"/>
              </a:spcAft>
              <a:buSzPts val="1824"/>
              <a:buNone/>
            </a:pPr>
            <a:r>
              <a:rPr lang="en-US" sz="2200" dirty="0">
                <a:solidFill>
                  <a:schemeClr val="dk1"/>
                </a:solidFill>
              </a:rPr>
              <a:t> ______ und </a:t>
            </a:r>
            <a:r>
              <a:rPr lang="en-US" sz="2200" dirty="0" err="1">
                <a:solidFill>
                  <a:schemeClr val="dk1"/>
                </a:solidFill>
              </a:rPr>
              <a:t>zu</a:t>
            </a:r>
            <a:r>
              <a:rPr lang="en-US" sz="2200" dirty="0">
                <a:solidFill>
                  <a:schemeClr val="dk1"/>
                </a:solidFill>
              </a:rPr>
              <a:t> </a:t>
            </a:r>
            <a:r>
              <a:rPr lang="en-US" sz="2200" dirty="0" err="1">
                <a:solidFill>
                  <a:schemeClr val="dk1"/>
                </a:solidFill>
              </a:rPr>
              <a:t>überleben</a:t>
            </a:r>
            <a:r>
              <a:rPr lang="en-US" sz="2200" dirty="0">
                <a:solidFill>
                  <a:schemeClr val="dk1"/>
                </a:solidFill>
              </a:rPr>
              <a:t>.  Das </a:t>
            </a:r>
            <a:r>
              <a:rPr lang="en-US" sz="2200" dirty="0" err="1">
                <a:solidFill>
                  <a:schemeClr val="dk1"/>
                </a:solidFill>
              </a:rPr>
              <a:t>Gehalt</a:t>
            </a:r>
            <a:r>
              <a:rPr lang="en-US" sz="2200" dirty="0">
                <a:solidFill>
                  <a:schemeClr val="dk1"/>
                </a:solidFill>
              </a:rPr>
              <a:t> der ______ </a:t>
            </a:r>
            <a:r>
              <a:rPr lang="en-US" sz="2200" dirty="0" err="1">
                <a:solidFill>
                  <a:schemeClr val="dk1"/>
                </a:solidFill>
              </a:rPr>
              <a:t>allein</a:t>
            </a:r>
            <a:r>
              <a:rPr lang="en-US" sz="2200" dirty="0">
                <a:solidFill>
                  <a:schemeClr val="dk1"/>
                </a:solidFill>
              </a:rPr>
              <a:t> </a:t>
            </a:r>
            <a:r>
              <a:rPr lang="en-US" sz="2200" dirty="0" err="1">
                <a:solidFill>
                  <a:schemeClr val="dk1"/>
                </a:solidFill>
              </a:rPr>
              <a:t>reicht</a:t>
            </a:r>
            <a:r>
              <a:rPr lang="en-US" sz="2200" dirty="0">
                <a:solidFill>
                  <a:schemeClr val="dk1"/>
                </a:solidFill>
              </a:rPr>
              <a:t> </a:t>
            </a:r>
            <a:r>
              <a:rPr lang="en-US" sz="2200" dirty="0" err="1">
                <a:solidFill>
                  <a:schemeClr val="dk1"/>
                </a:solidFill>
              </a:rPr>
              <a:t>nicht</a:t>
            </a:r>
            <a:r>
              <a:rPr lang="en-US" sz="2200" dirty="0">
                <a:solidFill>
                  <a:schemeClr val="dk1"/>
                </a:solidFill>
              </a:rPr>
              <a:t> </a:t>
            </a:r>
            <a:r>
              <a:rPr lang="en-US" sz="2200" dirty="0" err="1">
                <a:solidFill>
                  <a:schemeClr val="dk1"/>
                </a:solidFill>
              </a:rPr>
              <a:t>aus.</a:t>
            </a:r>
            <a:endParaRPr dirty="0"/>
          </a:p>
          <a:p>
            <a:pPr marL="0" lvl="0" indent="0" algn="l" rtl="0">
              <a:lnSpc>
                <a:spcPct val="80000"/>
              </a:lnSpc>
              <a:spcBef>
                <a:spcPts val="365"/>
              </a:spcBef>
              <a:spcAft>
                <a:spcPts val="0"/>
              </a:spcAft>
              <a:buSzPts val="1824"/>
              <a:buNone/>
            </a:pPr>
            <a:endParaRPr sz="2200" dirty="0">
              <a:solidFill>
                <a:schemeClr val="dk1"/>
              </a:solidFill>
            </a:endParaRPr>
          </a:p>
          <a:p>
            <a:pPr marL="342900" lvl="0" indent="-342900" algn="l" rtl="0">
              <a:lnSpc>
                <a:spcPct val="80000"/>
              </a:lnSpc>
              <a:spcBef>
                <a:spcPts val="365"/>
              </a:spcBef>
              <a:spcAft>
                <a:spcPts val="0"/>
              </a:spcAft>
              <a:buSzPts val="1824"/>
              <a:buFont typeface="Noto Sans Symbols"/>
              <a:buChar char="✔"/>
            </a:pPr>
            <a:r>
              <a:rPr lang="en-US" sz="2200" dirty="0" err="1">
                <a:solidFill>
                  <a:schemeClr val="dk1"/>
                </a:solidFill>
              </a:rPr>
              <a:t>Mangel</a:t>
            </a:r>
            <a:r>
              <a:rPr lang="en-US" sz="2200" dirty="0">
                <a:solidFill>
                  <a:schemeClr val="dk1"/>
                </a:solidFill>
              </a:rPr>
              <a:t> an </a:t>
            </a:r>
            <a:r>
              <a:rPr lang="en-US" sz="2200" dirty="0" err="1">
                <a:solidFill>
                  <a:schemeClr val="dk1"/>
                </a:solidFill>
              </a:rPr>
              <a:t>guten</a:t>
            </a:r>
            <a:r>
              <a:rPr lang="en-US" sz="2200" dirty="0">
                <a:solidFill>
                  <a:schemeClr val="dk1"/>
                </a:solidFill>
              </a:rPr>
              <a:t> ______ – </a:t>
            </a:r>
            <a:r>
              <a:rPr lang="en-US" sz="2200" dirty="0" err="1">
                <a:solidFill>
                  <a:schemeClr val="dk1"/>
                </a:solidFill>
              </a:rPr>
              <a:t>zum</a:t>
            </a:r>
            <a:r>
              <a:rPr lang="en-US" sz="2200" dirty="0">
                <a:solidFill>
                  <a:schemeClr val="dk1"/>
                </a:solidFill>
              </a:rPr>
              <a:t> </a:t>
            </a:r>
            <a:r>
              <a:rPr lang="en-US" sz="2200" dirty="0" err="1">
                <a:solidFill>
                  <a:schemeClr val="dk1"/>
                </a:solidFill>
              </a:rPr>
              <a:t>Beispiel</a:t>
            </a:r>
            <a:r>
              <a:rPr lang="en-US" sz="2200" dirty="0">
                <a:solidFill>
                  <a:schemeClr val="dk1"/>
                </a:solidFill>
              </a:rPr>
              <a:t>, </a:t>
            </a:r>
            <a:r>
              <a:rPr lang="en-US" sz="2200" dirty="0" err="1">
                <a:solidFill>
                  <a:schemeClr val="dk1"/>
                </a:solidFill>
              </a:rPr>
              <a:t>wenn</a:t>
            </a:r>
            <a:r>
              <a:rPr lang="en-US" sz="2200" dirty="0">
                <a:solidFill>
                  <a:schemeClr val="dk1"/>
                </a:solidFill>
              </a:rPr>
              <a:t> die Schule _________ </a:t>
            </a:r>
            <a:r>
              <a:rPr lang="en-US" sz="2200" dirty="0" err="1">
                <a:solidFill>
                  <a:schemeClr val="dk1"/>
                </a:solidFill>
              </a:rPr>
              <a:t>ist</a:t>
            </a:r>
            <a:r>
              <a:rPr lang="en-US" sz="2200" dirty="0">
                <a:solidFill>
                  <a:schemeClr val="dk1"/>
                </a:solidFill>
              </a:rPr>
              <a:t>, </a:t>
            </a:r>
            <a:r>
              <a:rPr lang="en-US" sz="2200" dirty="0" err="1">
                <a:solidFill>
                  <a:schemeClr val="dk1"/>
                </a:solidFill>
              </a:rPr>
              <a:t>wenn</a:t>
            </a:r>
            <a:r>
              <a:rPr lang="en-US" sz="2200" dirty="0">
                <a:solidFill>
                  <a:schemeClr val="dk1"/>
                </a:solidFill>
              </a:rPr>
              <a:t> </a:t>
            </a:r>
            <a:r>
              <a:rPr lang="en-US" sz="2200" dirty="0" err="1">
                <a:solidFill>
                  <a:schemeClr val="dk1"/>
                </a:solidFill>
              </a:rPr>
              <a:t>sie</a:t>
            </a:r>
            <a:r>
              <a:rPr lang="en-US" sz="2200" dirty="0">
                <a:solidFill>
                  <a:schemeClr val="dk1"/>
                </a:solidFill>
              </a:rPr>
              <a:t> </a:t>
            </a:r>
            <a:r>
              <a:rPr lang="en-US" sz="2200" dirty="0" err="1">
                <a:solidFill>
                  <a:schemeClr val="dk1"/>
                </a:solidFill>
              </a:rPr>
              <a:t>sehr</a:t>
            </a:r>
            <a:r>
              <a:rPr lang="en-US" sz="2200" dirty="0">
                <a:solidFill>
                  <a:schemeClr val="dk1"/>
                </a:solidFill>
              </a:rPr>
              <a:t> </a:t>
            </a:r>
            <a:r>
              <a:rPr lang="en-US" sz="2200" dirty="0" err="1">
                <a:solidFill>
                  <a:schemeClr val="dk1"/>
                </a:solidFill>
              </a:rPr>
              <a:t>schlechte</a:t>
            </a:r>
            <a:r>
              <a:rPr lang="en-US" sz="2200" dirty="0">
                <a:solidFill>
                  <a:schemeClr val="dk1"/>
                </a:solidFill>
              </a:rPr>
              <a:t> ________ hat, </a:t>
            </a:r>
            <a:r>
              <a:rPr lang="en-US" sz="2200" dirty="0" err="1">
                <a:solidFill>
                  <a:schemeClr val="dk1"/>
                </a:solidFill>
              </a:rPr>
              <a:t>wenn</a:t>
            </a:r>
            <a:r>
              <a:rPr lang="en-US" sz="2200" dirty="0">
                <a:solidFill>
                  <a:schemeClr val="dk1"/>
                </a:solidFill>
              </a:rPr>
              <a:t> </a:t>
            </a:r>
            <a:r>
              <a:rPr lang="en-US" sz="2200" dirty="0" err="1">
                <a:solidFill>
                  <a:schemeClr val="dk1"/>
                </a:solidFill>
              </a:rPr>
              <a:t>Eltern</a:t>
            </a:r>
            <a:r>
              <a:rPr lang="en-US" sz="2200" dirty="0">
                <a:solidFill>
                  <a:schemeClr val="dk1"/>
                </a:solidFill>
              </a:rPr>
              <a:t> </a:t>
            </a:r>
            <a:r>
              <a:rPr lang="en-US" sz="2200" dirty="0" err="1">
                <a:solidFill>
                  <a:schemeClr val="dk1"/>
                </a:solidFill>
              </a:rPr>
              <a:t>nicht</a:t>
            </a:r>
            <a:r>
              <a:rPr lang="en-US" sz="2200" dirty="0">
                <a:solidFill>
                  <a:schemeClr val="dk1"/>
                </a:solidFill>
              </a:rPr>
              <a:t> </a:t>
            </a:r>
            <a:r>
              <a:rPr lang="en-US" sz="2200" dirty="0" err="1">
                <a:solidFill>
                  <a:schemeClr val="dk1"/>
                </a:solidFill>
              </a:rPr>
              <a:t>wissen</a:t>
            </a:r>
            <a:r>
              <a:rPr lang="en-US" sz="2200" dirty="0">
                <a:solidFill>
                  <a:schemeClr val="dk1"/>
                </a:solidFill>
              </a:rPr>
              <a:t>, </a:t>
            </a:r>
            <a:r>
              <a:rPr lang="en-US" sz="2200" dirty="0" err="1">
                <a:solidFill>
                  <a:schemeClr val="dk1"/>
                </a:solidFill>
              </a:rPr>
              <a:t>warum</a:t>
            </a:r>
            <a:r>
              <a:rPr lang="en-US" sz="2200" dirty="0">
                <a:solidFill>
                  <a:schemeClr val="dk1"/>
                </a:solidFill>
              </a:rPr>
              <a:t> Schule </a:t>
            </a:r>
            <a:r>
              <a:rPr lang="en-US" sz="2200" dirty="0" err="1">
                <a:solidFill>
                  <a:schemeClr val="dk1"/>
                </a:solidFill>
              </a:rPr>
              <a:t>wichtig</a:t>
            </a:r>
            <a:r>
              <a:rPr lang="en-US" sz="2200" dirty="0">
                <a:solidFill>
                  <a:schemeClr val="dk1"/>
                </a:solidFill>
              </a:rPr>
              <a:t> </a:t>
            </a:r>
            <a:r>
              <a:rPr lang="en-US" sz="2200" dirty="0" err="1">
                <a:solidFill>
                  <a:schemeClr val="dk1"/>
                </a:solidFill>
              </a:rPr>
              <a:t>ist</a:t>
            </a:r>
            <a:r>
              <a:rPr lang="en-US" sz="2200" dirty="0">
                <a:solidFill>
                  <a:schemeClr val="dk1"/>
                </a:solidFill>
              </a:rPr>
              <a:t>; </a:t>
            </a:r>
            <a:r>
              <a:rPr lang="en-US" sz="2200" dirty="0" err="1">
                <a:solidFill>
                  <a:schemeClr val="dk1"/>
                </a:solidFill>
              </a:rPr>
              <a:t>dann</a:t>
            </a:r>
            <a:r>
              <a:rPr lang="en-US" sz="2200" dirty="0">
                <a:solidFill>
                  <a:schemeClr val="dk1"/>
                </a:solidFill>
              </a:rPr>
              <a:t> </a:t>
            </a:r>
            <a:r>
              <a:rPr lang="en-US" sz="2200" dirty="0" err="1">
                <a:solidFill>
                  <a:schemeClr val="dk1"/>
                </a:solidFill>
              </a:rPr>
              <a:t>ziehen</a:t>
            </a:r>
            <a:r>
              <a:rPr lang="en-US" sz="2200" dirty="0">
                <a:solidFill>
                  <a:schemeClr val="dk1"/>
                </a:solidFill>
              </a:rPr>
              <a:t> es </a:t>
            </a:r>
            <a:r>
              <a:rPr lang="en-US" sz="2200" dirty="0" err="1">
                <a:solidFill>
                  <a:schemeClr val="dk1"/>
                </a:solidFill>
              </a:rPr>
              <a:t>viele</a:t>
            </a:r>
            <a:r>
              <a:rPr lang="en-US" sz="2200" dirty="0">
                <a:solidFill>
                  <a:schemeClr val="dk1"/>
                </a:solidFill>
              </a:rPr>
              <a:t> </a:t>
            </a:r>
            <a:r>
              <a:rPr lang="en-US" sz="2200" dirty="0" err="1">
                <a:solidFill>
                  <a:schemeClr val="dk1"/>
                </a:solidFill>
              </a:rPr>
              <a:t>Eltern</a:t>
            </a:r>
            <a:r>
              <a:rPr lang="en-US" sz="2200" dirty="0">
                <a:solidFill>
                  <a:schemeClr val="dk1"/>
                </a:solidFill>
              </a:rPr>
              <a:t> </a:t>
            </a:r>
            <a:r>
              <a:rPr lang="en-US" sz="2200" dirty="0" err="1">
                <a:solidFill>
                  <a:schemeClr val="dk1"/>
                </a:solidFill>
              </a:rPr>
              <a:t>vor</a:t>
            </a:r>
            <a:r>
              <a:rPr lang="en-US" sz="2200" dirty="0">
                <a:solidFill>
                  <a:schemeClr val="dk1"/>
                </a:solidFill>
              </a:rPr>
              <a:t>, </a:t>
            </a:r>
            <a:r>
              <a:rPr lang="en-US" sz="2200" dirty="0" err="1">
                <a:solidFill>
                  <a:schemeClr val="dk1"/>
                </a:solidFill>
              </a:rPr>
              <a:t>dass</a:t>
            </a:r>
            <a:r>
              <a:rPr lang="en-US" sz="2200" dirty="0">
                <a:solidFill>
                  <a:schemeClr val="dk1"/>
                </a:solidFill>
              </a:rPr>
              <a:t> </a:t>
            </a:r>
            <a:r>
              <a:rPr lang="en-US" sz="2200" dirty="0" err="1">
                <a:solidFill>
                  <a:schemeClr val="dk1"/>
                </a:solidFill>
              </a:rPr>
              <a:t>ihre</a:t>
            </a:r>
            <a:r>
              <a:rPr lang="en-US" sz="2200" dirty="0">
                <a:solidFill>
                  <a:schemeClr val="dk1"/>
                </a:solidFill>
              </a:rPr>
              <a:t> Kinder </a:t>
            </a:r>
            <a:r>
              <a:rPr lang="en-US" sz="2200" dirty="0" err="1">
                <a:solidFill>
                  <a:schemeClr val="dk1"/>
                </a:solidFill>
              </a:rPr>
              <a:t>lieber</a:t>
            </a:r>
            <a:r>
              <a:rPr lang="en-US" sz="2200" dirty="0">
                <a:solidFill>
                  <a:schemeClr val="dk1"/>
                </a:solidFill>
              </a:rPr>
              <a:t> _________ </a:t>
            </a:r>
            <a:r>
              <a:rPr lang="en-US" sz="2200" dirty="0" err="1">
                <a:solidFill>
                  <a:schemeClr val="dk1"/>
                </a:solidFill>
              </a:rPr>
              <a:t>als</a:t>
            </a:r>
            <a:r>
              <a:rPr lang="en-US" sz="2200" dirty="0">
                <a:solidFill>
                  <a:schemeClr val="dk1"/>
                </a:solidFill>
              </a:rPr>
              <a:t> </a:t>
            </a:r>
            <a:r>
              <a:rPr lang="en-US" sz="2200" dirty="0" err="1">
                <a:solidFill>
                  <a:schemeClr val="dk1"/>
                </a:solidFill>
              </a:rPr>
              <a:t>zur</a:t>
            </a:r>
            <a:r>
              <a:rPr lang="en-US" sz="2200" dirty="0">
                <a:solidFill>
                  <a:schemeClr val="dk1"/>
                </a:solidFill>
              </a:rPr>
              <a:t> Schule </a:t>
            </a:r>
            <a:r>
              <a:rPr lang="en-US" sz="2200" dirty="0" err="1">
                <a:solidFill>
                  <a:schemeClr val="dk1"/>
                </a:solidFill>
              </a:rPr>
              <a:t>gehen</a:t>
            </a:r>
            <a:r>
              <a:rPr lang="en-US" sz="2200" dirty="0">
                <a:solidFill>
                  <a:schemeClr val="dk1"/>
                </a:solidFill>
              </a:rPr>
              <a:t>.</a:t>
            </a:r>
            <a:endParaRPr dirty="0"/>
          </a:p>
          <a:p>
            <a:pPr marL="0" lvl="0" indent="0" algn="l" rtl="0">
              <a:lnSpc>
                <a:spcPct val="80000"/>
              </a:lnSpc>
              <a:spcBef>
                <a:spcPts val="365"/>
              </a:spcBef>
              <a:spcAft>
                <a:spcPts val="0"/>
              </a:spcAft>
              <a:buSzPts val="1824"/>
              <a:buNone/>
            </a:pPr>
            <a:endParaRPr sz="2200" dirty="0">
              <a:solidFill>
                <a:schemeClr val="dk1"/>
              </a:solidFill>
            </a:endParaRPr>
          </a:p>
          <a:p>
            <a:pPr marL="342900" lvl="0" indent="-342900" algn="l" rtl="0">
              <a:lnSpc>
                <a:spcPct val="80000"/>
              </a:lnSpc>
              <a:spcBef>
                <a:spcPts val="365"/>
              </a:spcBef>
              <a:spcAft>
                <a:spcPts val="0"/>
              </a:spcAft>
              <a:buSzPts val="1824"/>
              <a:buFont typeface="Noto Sans Symbols"/>
              <a:buChar char="✔"/>
            </a:pPr>
            <a:r>
              <a:rPr lang="en-US" sz="2200" dirty="0">
                <a:solidFill>
                  <a:schemeClr val="dk1"/>
                </a:solidFill>
              </a:rPr>
              <a:t>Kinder </a:t>
            </a:r>
            <a:r>
              <a:rPr lang="en-US" sz="2200" dirty="0" err="1">
                <a:solidFill>
                  <a:schemeClr val="dk1"/>
                </a:solidFill>
              </a:rPr>
              <a:t>müssen</a:t>
            </a:r>
            <a:r>
              <a:rPr lang="en-US" sz="2200" dirty="0">
                <a:solidFill>
                  <a:schemeClr val="dk1"/>
                </a:solidFill>
              </a:rPr>
              <a:t> </a:t>
            </a:r>
            <a:r>
              <a:rPr lang="en-US" sz="2200" dirty="0" err="1">
                <a:solidFill>
                  <a:schemeClr val="dk1"/>
                </a:solidFill>
              </a:rPr>
              <a:t>für</a:t>
            </a:r>
            <a:r>
              <a:rPr lang="en-US" sz="2200" dirty="0">
                <a:solidFill>
                  <a:schemeClr val="dk1"/>
                </a:solidFill>
              </a:rPr>
              <a:t> </a:t>
            </a:r>
            <a:r>
              <a:rPr lang="en-US" sz="2200" dirty="0" err="1">
                <a:solidFill>
                  <a:schemeClr val="dk1"/>
                </a:solidFill>
              </a:rPr>
              <a:t>sich</a:t>
            </a:r>
            <a:r>
              <a:rPr lang="en-US" sz="2200" dirty="0">
                <a:solidFill>
                  <a:schemeClr val="dk1"/>
                </a:solidFill>
              </a:rPr>
              <a:t> </a:t>
            </a:r>
            <a:r>
              <a:rPr lang="en-US" sz="2200" dirty="0" err="1">
                <a:solidFill>
                  <a:schemeClr val="dk1"/>
                </a:solidFill>
              </a:rPr>
              <a:t>selbst</a:t>
            </a:r>
            <a:r>
              <a:rPr lang="en-US" sz="2200" dirty="0">
                <a:solidFill>
                  <a:schemeClr val="dk1"/>
                </a:solidFill>
              </a:rPr>
              <a:t> _________ - manche Kinder </a:t>
            </a:r>
            <a:r>
              <a:rPr lang="en-US" sz="2200" dirty="0" err="1">
                <a:solidFill>
                  <a:schemeClr val="dk1"/>
                </a:solidFill>
              </a:rPr>
              <a:t>haben</a:t>
            </a:r>
            <a:r>
              <a:rPr lang="en-US" sz="2200" dirty="0">
                <a:solidFill>
                  <a:schemeClr val="dk1"/>
                </a:solidFill>
              </a:rPr>
              <a:t> </a:t>
            </a:r>
            <a:r>
              <a:rPr lang="en-US" sz="2200" dirty="0" err="1">
                <a:solidFill>
                  <a:schemeClr val="dk1"/>
                </a:solidFill>
              </a:rPr>
              <a:t>wegen</a:t>
            </a:r>
            <a:r>
              <a:rPr lang="en-US" sz="2200" dirty="0">
                <a:solidFill>
                  <a:schemeClr val="dk1"/>
                </a:solidFill>
              </a:rPr>
              <a:t> ______, Aids </a:t>
            </a:r>
            <a:r>
              <a:rPr lang="en-US" sz="2200" dirty="0" err="1">
                <a:solidFill>
                  <a:schemeClr val="dk1"/>
                </a:solidFill>
              </a:rPr>
              <a:t>oder</a:t>
            </a:r>
            <a:r>
              <a:rPr lang="en-US" sz="2200" dirty="0">
                <a:solidFill>
                  <a:schemeClr val="dk1"/>
                </a:solidFill>
              </a:rPr>
              <a:t> </a:t>
            </a:r>
            <a:r>
              <a:rPr lang="en-US" sz="2200" dirty="0" err="1">
                <a:solidFill>
                  <a:schemeClr val="dk1"/>
                </a:solidFill>
              </a:rPr>
              <a:t>anderen</a:t>
            </a:r>
            <a:r>
              <a:rPr lang="en-US" sz="2200" dirty="0">
                <a:solidFill>
                  <a:schemeClr val="dk1"/>
                </a:solidFill>
              </a:rPr>
              <a:t> </a:t>
            </a:r>
            <a:r>
              <a:rPr lang="en-US" sz="2200" dirty="0" err="1">
                <a:solidFill>
                  <a:schemeClr val="dk1"/>
                </a:solidFill>
              </a:rPr>
              <a:t>Krankheiten</a:t>
            </a:r>
            <a:r>
              <a:rPr lang="en-US" sz="2200" dirty="0">
                <a:solidFill>
                  <a:schemeClr val="dk1"/>
                </a:solidFill>
              </a:rPr>
              <a:t> </a:t>
            </a:r>
            <a:r>
              <a:rPr lang="en-US" sz="2200" dirty="0" err="1">
                <a:solidFill>
                  <a:schemeClr val="dk1"/>
                </a:solidFill>
              </a:rPr>
              <a:t>keine</a:t>
            </a:r>
            <a:r>
              <a:rPr lang="en-US" sz="2200" dirty="0">
                <a:solidFill>
                  <a:schemeClr val="dk1"/>
                </a:solidFill>
              </a:rPr>
              <a:t> </a:t>
            </a:r>
            <a:r>
              <a:rPr lang="en-US" sz="2200" dirty="0" err="1">
                <a:solidFill>
                  <a:schemeClr val="dk1"/>
                </a:solidFill>
              </a:rPr>
              <a:t>Eltern</a:t>
            </a:r>
            <a:r>
              <a:rPr lang="en-US" sz="2200" dirty="0">
                <a:solidFill>
                  <a:schemeClr val="dk1"/>
                </a:solidFill>
              </a:rPr>
              <a:t> und </a:t>
            </a:r>
            <a:r>
              <a:rPr lang="en-US" sz="2200" dirty="0" err="1">
                <a:solidFill>
                  <a:schemeClr val="dk1"/>
                </a:solidFill>
              </a:rPr>
              <a:t>sie</a:t>
            </a:r>
            <a:r>
              <a:rPr lang="en-US" sz="2200" dirty="0">
                <a:solidFill>
                  <a:schemeClr val="dk1"/>
                </a:solidFill>
              </a:rPr>
              <a:t> </a:t>
            </a:r>
            <a:r>
              <a:rPr lang="en-US" sz="2200" dirty="0" err="1">
                <a:solidFill>
                  <a:schemeClr val="dk1"/>
                </a:solidFill>
              </a:rPr>
              <a:t>haben</a:t>
            </a:r>
            <a:r>
              <a:rPr lang="en-US" sz="2200" dirty="0">
                <a:solidFill>
                  <a:schemeClr val="dk1"/>
                </a:solidFill>
              </a:rPr>
              <a:t> </a:t>
            </a:r>
            <a:r>
              <a:rPr lang="en-US" sz="2200" dirty="0" err="1">
                <a:solidFill>
                  <a:schemeClr val="dk1"/>
                </a:solidFill>
              </a:rPr>
              <a:t>niemanden</a:t>
            </a:r>
            <a:r>
              <a:rPr lang="en-US" sz="2200" dirty="0">
                <a:solidFill>
                  <a:schemeClr val="dk1"/>
                </a:solidFill>
              </a:rPr>
              <a:t>, der </a:t>
            </a:r>
            <a:r>
              <a:rPr lang="en-US" sz="2200" dirty="0" err="1">
                <a:solidFill>
                  <a:schemeClr val="dk1"/>
                </a:solidFill>
              </a:rPr>
              <a:t>sie</a:t>
            </a:r>
            <a:r>
              <a:rPr lang="en-US" sz="2200" dirty="0">
                <a:solidFill>
                  <a:schemeClr val="dk1"/>
                </a:solidFill>
              </a:rPr>
              <a:t> ________.</a:t>
            </a:r>
            <a:endParaRPr dirty="0"/>
          </a:p>
          <a:p>
            <a:pPr marL="0" lvl="0" indent="0" algn="l" rtl="0">
              <a:lnSpc>
                <a:spcPct val="80000"/>
              </a:lnSpc>
              <a:spcBef>
                <a:spcPts val="365"/>
              </a:spcBef>
              <a:spcAft>
                <a:spcPts val="0"/>
              </a:spcAft>
              <a:buSzPts val="1824"/>
              <a:buNone/>
            </a:pPr>
            <a:endParaRPr sz="2200" dirty="0">
              <a:solidFill>
                <a:schemeClr val="dk1"/>
              </a:solidFill>
            </a:endParaRPr>
          </a:p>
          <a:p>
            <a:pPr marL="342900" lvl="0" indent="-342900" algn="l" rtl="0">
              <a:lnSpc>
                <a:spcPct val="80000"/>
              </a:lnSpc>
              <a:spcBef>
                <a:spcPts val="365"/>
              </a:spcBef>
              <a:spcAft>
                <a:spcPts val="0"/>
              </a:spcAft>
              <a:buSzPts val="1824"/>
              <a:buFont typeface="Noto Sans Symbols"/>
              <a:buChar char="✔"/>
            </a:pPr>
            <a:r>
              <a:rPr lang="en-US" sz="2200" dirty="0">
                <a:solidFill>
                  <a:schemeClr val="dk1"/>
                </a:solidFill>
              </a:rPr>
              <a:t>Kinder </a:t>
            </a:r>
            <a:r>
              <a:rPr lang="en-US" sz="2200" dirty="0" err="1">
                <a:solidFill>
                  <a:schemeClr val="dk1"/>
                </a:solidFill>
              </a:rPr>
              <a:t>sind</a:t>
            </a:r>
            <a:r>
              <a:rPr lang="en-US" sz="2200" dirty="0">
                <a:solidFill>
                  <a:schemeClr val="dk1"/>
                </a:solidFill>
              </a:rPr>
              <a:t> ________ </a:t>
            </a:r>
            <a:r>
              <a:rPr lang="en-US" sz="2200" dirty="0" err="1">
                <a:solidFill>
                  <a:schemeClr val="dk1"/>
                </a:solidFill>
              </a:rPr>
              <a:t>für</a:t>
            </a:r>
            <a:r>
              <a:rPr lang="en-US" sz="2200" dirty="0">
                <a:solidFill>
                  <a:schemeClr val="dk1"/>
                </a:solidFill>
              </a:rPr>
              <a:t> </a:t>
            </a:r>
            <a:r>
              <a:rPr lang="en-US" sz="2200" dirty="0" err="1">
                <a:solidFill>
                  <a:schemeClr val="dk1"/>
                </a:solidFill>
              </a:rPr>
              <a:t>schwere</a:t>
            </a:r>
            <a:r>
              <a:rPr lang="en-US" sz="2200" dirty="0">
                <a:solidFill>
                  <a:schemeClr val="dk1"/>
                </a:solidFill>
              </a:rPr>
              <a:t> Arbeit </a:t>
            </a:r>
            <a:r>
              <a:rPr lang="en-US" sz="2200" dirty="0" err="1">
                <a:solidFill>
                  <a:schemeClr val="dk1"/>
                </a:solidFill>
              </a:rPr>
              <a:t>als</a:t>
            </a:r>
            <a:r>
              <a:rPr lang="en-US" sz="2200" dirty="0">
                <a:solidFill>
                  <a:schemeClr val="dk1"/>
                </a:solidFill>
              </a:rPr>
              <a:t> </a:t>
            </a:r>
            <a:r>
              <a:rPr lang="en-US" sz="2200" dirty="0" err="1">
                <a:solidFill>
                  <a:schemeClr val="dk1"/>
                </a:solidFill>
              </a:rPr>
              <a:t>Erwachsene</a:t>
            </a:r>
            <a:r>
              <a:rPr lang="en-US" sz="2200" dirty="0">
                <a:solidFill>
                  <a:schemeClr val="dk1"/>
                </a:solidFill>
              </a:rPr>
              <a:t> - </a:t>
            </a:r>
            <a:r>
              <a:rPr lang="en-US" sz="2200" dirty="0" err="1">
                <a:solidFill>
                  <a:schemeClr val="dk1"/>
                </a:solidFill>
              </a:rPr>
              <a:t>sie</a:t>
            </a:r>
            <a:r>
              <a:rPr lang="en-US" sz="2200" dirty="0">
                <a:solidFill>
                  <a:schemeClr val="dk1"/>
                </a:solidFill>
              </a:rPr>
              <a:t> </a:t>
            </a:r>
            <a:r>
              <a:rPr lang="en-US" sz="2200" dirty="0" err="1">
                <a:solidFill>
                  <a:schemeClr val="dk1"/>
                </a:solidFill>
              </a:rPr>
              <a:t>sind</a:t>
            </a:r>
            <a:r>
              <a:rPr lang="en-US" sz="2200" dirty="0">
                <a:solidFill>
                  <a:schemeClr val="dk1"/>
                </a:solidFill>
              </a:rPr>
              <a:t> _____ und </a:t>
            </a:r>
            <a:r>
              <a:rPr lang="en-US" sz="2200" dirty="0" err="1">
                <a:solidFill>
                  <a:schemeClr val="dk1"/>
                </a:solidFill>
              </a:rPr>
              <a:t>flexibel</a:t>
            </a:r>
            <a:r>
              <a:rPr lang="en-US" sz="2200" dirty="0">
                <a:solidFill>
                  <a:schemeClr val="dk1"/>
                </a:solidFill>
              </a:rPr>
              <a:t> und </a:t>
            </a:r>
            <a:r>
              <a:rPr lang="en-US" sz="2200" dirty="0" err="1">
                <a:solidFill>
                  <a:schemeClr val="dk1"/>
                </a:solidFill>
              </a:rPr>
              <a:t>haben</a:t>
            </a:r>
            <a:r>
              <a:rPr lang="en-US" sz="2200" dirty="0">
                <a:solidFill>
                  <a:schemeClr val="dk1"/>
                </a:solidFill>
              </a:rPr>
              <a:t> </a:t>
            </a:r>
            <a:r>
              <a:rPr lang="en-US" sz="2200" dirty="0" err="1">
                <a:solidFill>
                  <a:schemeClr val="dk1"/>
                </a:solidFill>
              </a:rPr>
              <a:t>weniger</a:t>
            </a:r>
            <a:r>
              <a:rPr lang="en-US" sz="2200" dirty="0">
                <a:solidFill>
                  <a:schemeClr val="dk1"/>
                </a:solidFill>
              </a:rPr>
              <a:t> ____________, </a:t>
            </a:r>
            <a:r>
              <a:rPr lang="en-US" sz="2200" dirty="0" err="1">
                <a:solidFill>
                  <a:schemeClr val="dk1"/>
                </a:solidFill>
              </a:rPr>
              <a:t>durch</a:t>
            </a:r>
            <a:r>
              <a:rPr lang="en-US" sz="2200" dirty="0">
                <a:solidFill>
                  <a:schemeClr val="dk1"/>
                </a:solidFill>
              </a:rPr>
              <a:t> </a:t>
            </a:r>
            <a:r>
              <a:rPr lang="en-US" sz="2200" dirty="0" err="1">
                <a:solidFill>
                  <a:schemeClr val="dk1"/>
                </a:solidFill>
              </a:rPr>
              <a:t>kleine</a:t>
            </a:r>
            <a:r>
              <a:rPr lang="en-US" sz="2200" dirty="0">
                <a:solidFill>
                  <a:schemeClr val="dk1"/>
                </a:solidFill>
              </a:rPr>
              <a:t>, </a:t>
            </a:r>
            <a:r>
              <a:rPr lang="en-US" sz="2200" dirty="0" err="1">
                <a:solidFill>
                  <a:schemeClr val="dk1"/>
                </a:solidFill>
              </a:rPr>
              <a:t>niedrige</a:t>
            </a:r>
            <a:r>
              <a:rPr lang="en-US" sz="2200" dirty="0">
                <a:solidFill>
                  <a:schemeClr val="dk1"/>
                </a:solidFill>
              </a:rPr>
              <a:t> </a:t>
            </a:r>
            <a:r>
              <a:rPr lang="en-US" sz="2200" dirty="0" err="1">
                <a:solidFill>
                  <a:schemeClr val="dk1"/>
                </a:solidFill>
              </a:rPr>
              <a:t>Räume</a:t>
            </a:r>
            <a:r>
              <a:rPr lang="en-US" sz="2200" dirty="0">
                <a:solidFill>
                  <a:schemeClr val="dk1"/>
                </a:solidFill>
              </a:rPr>
              <a:t> </a:t>
            </a:r>
            <a:r>
              <a:rPr lang="en-US" sz="2200" dirty="0" err="1">
                <a:solidFill>
                  <a:schemeClr val="dk1"/>
                </a:solidFill>
              </a:rPr>
              <a:t>wie</a:t>
            </a:r>
            <a:r>
              <a:rPr lang="en-US" sz="2200" dirty="0">
                <a:solidFill>
                  <a:schemeClr val="dk1"/>
                </a:solidFill>
              </a:rPr>
              <a:t> </a:t>
            </a:r>
            <a:r>
              <a:rPr lang="en-US" sz="2200" dirty="0" err="1">
                <a:solidFill>
                  <a:schemeClr val="dk1"/>
                </a:solidFill>
              </a:rPr>
              <a:t>Minen</a:t>
            </a:r>
            <a:r>
              <a:rPr lang="en-US" sz="2200" dirty="0">
                <a:solidFill>
                  <a:schemeClr val="dk1"/>
                </a:solidFill>
              </a:rPr>
              <a:t> </a:t>
            </a:r>
            <a:r>
              <a:rPr lang="en-US" sz="2200" dirty="0" err="1">
                <a:solidFill>
                  <a:schemeClr val="dk1"/>
                </a:solidFill>
              </a:rPr>
              <a:t>zu</a:t>
            </a:r>
            <a:r>
              <a:rPr lang="en-US" sz="2200" dirty="0">
                <a:solidFill>
                  <a:schemeClr val="dk1"/>
                </a:solidFill>
              </a:rPr>
              <a:t> </a:t>
            </a:r>
            <a:r>
              <a:rPr lang="en-US" sz="2200" dirty="0" err="1">
                <a:solidFill>
                  <a:schemeClr val="dk1"/>
                </a:solidFill>
              </a:rPr>
              <a:t>kriechen</a:t>
            </a:r>
            <a:r>
              <a:rPr lang="en-US" sz="2200" dirty="0">
                <a:solidFill>
                  <a:schemeClr val="dk1"/>
                </a:solidFill>
              </a:rPr>
              <a:t>.  Sie </a:t>
            </a:r>
            <a:r>
              <a:rPr lang="en-US" sz="2200" dirty="0" err="1">
                <a:solidFill>
                  <a:schemeClr val="dk1"/>
                </a:solidFill>
              </a:rPr>
              <a:t>sind</a:t>
            </a:r>
            <a:r>
              <a:rPr lang="en-US" sz="2200" dirty="0">
                <a:solidFill>
                  <a:schemeClr val="dk1"/>
                </a:solidFill>
              </a:rPr>
              <a:t> </a:t>
            </a:r>
            <a:r>
              <a:rPr lang="en-US" sz="2200" dirty="0" err="1">
                <a:solidFill>
                  <a:schemeClr val="dk1"/>
                </a:solidFill>
              </a:rPr>
              <a:t>auch</a:t>
            </a:r>
            <a:r>
              <a:rPr lang="en-US" sz="2200" dirty="0">
                <a:solidFill>
                  <a:schemeClr val="dk1"/>
                </a:solidFill>
              </a:rPr>
              <a:t> __________ </a:t>
            </a:r>
            <a:r>
              <a:rPr lang="en-US" sz="2200" dirty="0" err="1">
                <a:solidFill>
                  <a:schemeClr val="dk1"/>
                </a:solidFill>
              </a:rPr>
              <a:t>Arbeitskräfte</a:t>
            </a:r>
            <a:r>
              <a:rPr lang="en-US" sz="2200" dirty="0">
                <a:solidFill>
                  <a:schemeClr val="dk1"/>
                </a:solidFill>
              </a:rPr>
              <a:t>: Sie </a:t>
            </a:r>
            <a:r>
              <a:rPr lang="en-US" sz="2200" dirty="0" err="1">
                <a:solidFill>
                  <a:schemeClr val="dk1"/>
                </a:solidFill>
              </a:rPr>
              <a:t>werden</a:t>
            </a:r>
            <a:r>
              <a:rPr lang="en-US" sz="2200" dirty="0">
                <a:solidFill>
                  <a:schemeClr val="dk1"/>
                </a:solidFill>
              </a:rPr>
              <a:t> </a:t>
            </a:r>
            <a:r>
              <a:rPr lang="en-US" sz="2200" dirty="0" err="1">
                <a:solidFill>
                  <a:schemeClr val="dk1"/>
                </a:solidFill>
              </a:rPr>
              <a:t>viel</a:t>
            </a:r>
            <a:r>
              <a:rPr lang="en-US" sz="2200" dirty="0">
                <a:solidFill>
                  <a:schemeClr val="dk1"/>
                </a:solidFill>
              </a:rPr>
              <a:t> __________ </a:t>
            </a:r>
            <a:r>
              <a:rPr lang="en-US" sz="2200" dirty="0" err="1">
                <a:solidFill>
                  <a:schemeClr val="dk1"/>
                </a:solidFill>
              </a:rPr>
              <a:t>bezahlt</a:t>
            </a:r>
            <a:r>
              <a:rPr lang="en-US" sz="2200" dirty="0">
                <a:solidFill>
                  <a:schemeClr val="dk1"/>
                </a:solidFill>
              </a:rPr>
              <a:t> </a:t>
            </a:r>
            <a:r>
              <a:rPr lang="en-US" sz="2200" dirty="0" err="1">
                <a:solidFill>
                  <a:schemeClr val="dk1"/>
                </a:solidFill>
              </a:rPr>
              <a:t>als</a:t>
            </a:r>
            <a:r>
              <a:rPr lang="en-US" sz="2200" dirty="0">
                <a:solidFill>
                  <a:schemeClr val="dk1"/>
                </a:solidFill>
              </a:rPr>
              <a:t> </a:t>
            </a:r>
            <a:r>
              <a:rPr lang="en-US" sz="2200" dirty="0" err="1">
                <a:solidFill>
                  <a:schemeClr val="dk1"/>
                </a:solidFill>
              </a:rPr>
              <a:t>Erwachsene</a:t>
            </a:r>
            <a:r>
              <a:rPr lang="en-US" sz="2200" dirty="0">
                <a:solidFill>
                  <a:schemeClr val="dk1"/>
                </a:solidFill>
              </a:rPr>
              <a:t>.</a:t>
            </a:r>
            <a:endParaRPr sz="2200" dirty="0">
              <a:solidFill>
                <a:schemeClr val="dk1"/>
              </a:solidFill>
            </a:endParaRPr>
          </a:p>
        </p:txBody>
      </p:sp>
      <p:pic>
        <p:nvPicPr>
          <p:cNvPr id="171" name="Google Shape;171;p5"/>
          <p:cNvPicPr preferRelativeResize="0"/>
          <p:nvPr/>
        </p:nvPicPr>
        <p:blipFill rotWithShape="1">
          <a:blip r:embed="rId3">
            <a:alphaModFix/>
          </a:blip>
          <a:srcRect/>
          <a:stretch/>
        </p:blipFill>
        <p:spPr>
          <a:xfrm>
            <a:off x="6821715" y="202817"/>
            <a:ext cx="609600" cy="60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3"/>
          <p:cNvSpPr txBox="1">
            <a:spLocks noGrp="1"/>
          </p:cNvSpPr>
          <p:nvPr>
            <p:ph type="title"/>
          </p:nvPr>
        </p:nvSpPr>
        <p:spPr>
          <a:xfrm>
            <a:off x="457200" y="3445"/>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a:solidFill>
                  <a:srgbClr val="00527D"/>
                </a:solidFill>
              </a:rPr>
              <a:t>Warum gibt es Kinderarbeit?</a:t>
            </a:r>
            <a:endParaRPr sz="3600">
              <a:solidFill>
                <a:srgbClr val="00527D"/>
              </a:solidFill>
            </a:endParaRPr>
          </a:p>
        </p:txBody>
      </p:sp>
      <p:sp>
        <p:nvSpPr>
          <p:cNvPr id="178" name="Google Shape;178;p13"/>
          <p:cNvSpPr txBox="1">
            <a:spLocks noGrp="1"/>
          </p:cNvSpPr>
          <p:nvPr>
            <p:ph type="body" idx="1"/>
          </p:nvPr>
        </p:nvSpPr>
        <p:spPr>
          <a:xfrm>
            <a:off x="119743" y="1687285"/>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r>
              <a:rPr lang="en-US"/>
              <a:t>Additional support:</a:t>
            </a:r>
            <a:endParaRPr/>
          </a:p>
          <a:p>
            <a:pPr marL="342900" lvl="0" indent="-342900" algn="l" rtl="0">
              <a:lnSpc>
                <a:spcPct val="100000"/>
              </a:lnSpc>
              <a:spcBef>
                <a:spcPts val="640"/>
              </a:spcBef>
              <a:spcAft>
                <a:spcPts val="0"/>
              </a:spcAft>
              <a:buClr>
                <a:schemeClr val="dk1"/>
              </a:buClr>
              <a:buSzPts val="3200"/>
              <a:buNone/>
            </a:pPr>
            <a:endParaRPr/>
          </a:p>
          <a:p>
            <a:pPr marL="342900" lvl="0" indent="-342900" algn="l" rtl="0">
              <a:lnSpc>
                <a:spcPct val="100000"/>
              </a:lnSpc>
              <a:spcBef>
                <a:spcPts val="640"/>
              </a:spcBef>
              <a:spcAft>
                <a:spcPts val="0"/>
              </a:spcAft>
              <a:buClr>
                <a:schemeClr val="dk1"/>
              </a:buClr>
              <a:buSzPts val="3200"/>
              <a:buNone/>
            </a:pPr>
            <a:endParaRPr/>
          </a:p>
          <a:p>
            <a:pPr marL="342900" lvl="0" indent="-342900" algn="l" rtl="0">
              <a:lnSpc>
                <a:spcPct val="100000"/>
              </a:lnSpc>
              <a:spcBef>
                <a:spcPts val="640"/>
              </a:spcBef>
              <a:spcAft>
                <a:spcPts val="0"/>
              </a:spcAft>
              <a:buClr>
                <a:schemeClr val="dk1"/>
              </a:buClr>
              <a:buSzPts val="3200"/>
              <a:buNone/>
            </a:pPr>
            <a:endParaRPr/>
          </a:p>
          <a:p>
            <a:pPr marL="342900" lvl="0" indent="-342900" algn="l" rtl="0">
              <a:lnSpc>
                <a:spcPct val="100000"/>
              </a:lnSpc>
              <a:spcBef>
                <a:spcPts val="640"/>
              </a:spcBef>
              <a:spcAft>
                <a:spcPts val="0"/>
              </a:spcAft>
              <a:buClr>
                <a:schemeClr val="dk1"/>
              </a:buClr>
              <a:buSzPts val="3200"/>
              <a:buNone/>
            </a:pPr>
            <a:endParaRPr/>
          </a:p>
          <a:p>
            <a:pPr marL="342900" lvl="0" indent="-342900" algn="l" rtl="0">
              <a:lnSpc>
                <a:spcPct val="100000"/>
              </a:lnSpc>
              <a:spcBef>
                <a:spcPts val="640"/>
              </a:spcBef>
              <a:spcAft>
                <a:spcPts val="0"/>
              </a:spcAft>
              <a:buClr>
                <a:schemeClr val="dk1"/>
              </a:buClr>
              <a:buSzPts val="3200"/>
              <a:buNone/>
            </a:pPr>
            <a:endParaRPr/>
          </a:p>
        </p:txBody>
      </p:sp>
      <p:graphicFrame>
        <p:nvGraphicFramePr>
          <p:cNvPr id="179" name="Google Shape;179;p13"/>
          <p:cNvGraphicFramePr/>
          <p:nvPr/>
        </p:nvGraphicFramePr>
        <p:xfrm>
          <a:off x="119743" y="2885082"/>
          <a:ext cx="8904500" cy="2402245"/>
        </p:xfrm>
        <a:graphic>
          <a:graphicData uri="http://schemas.openxmlformats.org/drawingml/2006/table">
            <a:tbl>
              <a:tblPr firstRow="1" bandRow="1">
                <a:noFill/>
                <a:tableStyleId>{D1CD708E-3C09-481B-AF57-24F089A51E94}</a:tableStyleId>
              </a:tblPr>
              <a:tblGrid>
                <a:gridCol w="1709050">
                  <a:extLst>
                    <a:ext uri="{9D8B030D-6E8A-4147-A177-3AD203B41FA5}">
                      <a16:colId xmlns:a16="http://schemas.microsoft.com/office/drawing/2014/main" val="20000"/>
                    </a:ext>
                  </a:extLst>
                </a:gridCol>
                <a:gridCol w="2206175">
                  <a:extLst>
                    <a:ext uri="{9D8B030D-6E8A-4147-A177-3AD203B41FA5}">
                      <a16:colId xmlns:a16="http://schemas.microsoft.com/office/drawing/2014/main" val="20001"/>
                    </a:ext>
                  </a:extLst>
                </a:gridCol>
                <a:gridCol w="1480450">
                  <a:extLst>
                    <a:ext uri="{9D8B030D-6E8A-4147-A177-3AD203B41FA5}">
                      <a16:colId xmlns:a16="http://schemas.microsoft.com/office/drawing/2014/main" val="20002"/>
                    </a:ext>
                  </a:extLst>
                </a:gridCol>
                <a:gridCol w="1553025">
                  <a:extLst>
                    <a:ext uri="{9D8B030D-6E8A-4147-A177-3AD203B41FA5}">
                      <a16:colId xmlns:a16="http://schemas.microsoft.com/office/drawing/2014/main" val="20003"/>
                    </a:ext>
                  </a:extLst>
                </a:gridCol>
                <a:gridCol w="1955800">
                  <a:extLst>
                    <a:ext uri="{9D8B030D-6E8A-4147-A177-3AD203B41FA5}">
                      <a16:colId xmlns:a16="http://schemas.microsoft.com/office/drawing/2014/main" val="20004"/>
                    </a:ext>
                  </a:extLst>
                </a:gridCol>
              </a:tblGrid>
              <a:tr h="52642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klein</a:t>
                      </a:r>
                      <a:endParaRPr sz="24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Schwierigkeiten</a:t>
                      </a:r>
                      <a:endParaRPr sz="24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billige</a:t>
                      </a:r>
                      <a:endParaRPr sz="24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schlechter</a:t>
                      </a:r>
                      <a:r>
                        <a:rPr lang="en-US" sz="2400" u="none" strike="noStrike" cap="none"/>
                        <a:t> </a:t>
                      </a:r>
                      <a:endParaRPr sz="24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Kinderarbeit</a:t>
                      </a:r>
                      <a:endParaRPr sz="2400" u="none" strike="noStrike" cap="none"/>
                    </a:p>
                  </a:txBody>
                  <a:tcPr marL="91450" marR="91450" marT="45725" marB="45725">
                    <a:solidFill>
                      <a:srgbClr val="FFFFFF"/>
                    </a:solidFill>
                  </a:tcPr>
                </a:tc>
                <a:extLst>
                  <a:ext uri="{0D108BD9-81ED-4DB2-BD59-A6C34878D82A}">
                    <a16:rowId xmlns:a16="http://schemas.microsoft.com/office/drawing/2014/main" val="10000"/>
                  </a:ext>
                </a:extLst>
              </a:tr>
              <a:tr h="52642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geeigneter</a:t>
                      </a:r>
                      <a:endParaRPr sz="24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Krieg</a:t>
                      </a:r>
                      <a:endParaRPr sz="24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genug</a:t>
                      </a:r>
                      <a:endParaRPr sz="2400" u="none" strike="noStrike" cap="none">
                        <a:solidFill>
                          <a:srgbClr val="FF0000"/>
                        </a:solidFill>
                      </a:endParaRPr>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sorgen</a:t>
                      </a:r>
                      <a:endParaRPr sz="24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zu teuer</a:t>
                      </a:r>
                      <a:endParaRPr sz="2400" u="none" strike="noStrike" cap="none"/>
                    </a:p>
                  </a:txBody>
                  <a:tcPr marL="91450" marR="91450" marT="45725" marB="45725">
                    <a:solidFill>
                      <a:srgbClr val="FFFFFF"/>
                    </a:solidFill>
                  </a:tcPr>
                </a:tc>
                <a:extLst>
                  <a:ext uri="{0D108BD9-81ED-4DB2-BD59-A6C34878D82A}">
                    <a16:rowId xmlns:a16="http://schemas.microsoft.com/office/drawing/2014/main" val="10001"/>
                  </a:ext>
                </a:extLst>
              </a:tr>
              <a:tr h="52642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essen</a:t>
                      </a:r>
                      <a:endParaRPr sz="24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Armut</a:t>
                      </a:r>
                      <a:endParaRPr sz="24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Standards</a:t>
                      </a:r>
                      <a:endParaRPr sz="24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Schulen</a:t>
                      </a:r>
                      <a:endParaRPr sz="24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arbeiten</a:t>
                      </a:r>
                      <a:endParaRPr sz="2400" u="none" strike="noStrike" cap="none"/>
                    </a:p>
                  </a:txBody>
                  <a:tcPr marL="91450" marR="91450" marT="45725" marB="45725">
                    <a:solidFill>
                      <a:srgbClr val="FFFFFF"/>
                    </a:solidFill>
                  </a:tcPr>
                </a:tc>
                <a:extLst>
                  <a:ext uri="{0D108BD9-81ED-4DB2-BD59-A6C34878D82A}">
                    <a16:rowId xmlns:a16="http://schemas.microsoft.com/office/drawing/2014/main" val="10002"/>
                  </a:ext>
                </a:extLst>
              </a:tr>
              <a:tr h="52642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beschützt</a:t>
                      </a:r>
                      <a:endParaRPr sz="24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FF0000"/>
                        </a:buClr>
                        <a:buSzPts val="2200"/>
                        <a:buFont typeface="Calibri"/>
                        <a:buNone/>
                      </a:pPr>
                      <a:r>
                        <a:rPr lang="en-US" sz="2400" b="1" u="none" strike="noStrike" cap="none">
                          <a:solidFill>
                            <a:srgbClr val="FF0000"/>
                          </a:solidFill>
                        </a:rPr>
                        <a:t>Eltern</a:t>
                      </a:r>
                      <a:endParaRPr sz="2400" u="none" strike="noStrike" cap="none"/>
                    </a:p>
                    <a:p>
                      <a:pPr marL="0" marR="0" lvl="0" indent="0" algn="ctr"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7"/>
          <p:cNvSpPr/>
          <p:nvPr/>
        </p:nvSpPr>
        <p:spPr>
          <a:xfrm>
            <a:off x="218104" y="1125138"/>
            <a:ext cx="8779200" cy="5544900"/>
          </a:xfrm>
          <a:prstGeom prst="roundRect">
            <a:avLst>
              <a:gd name="adj" fmla="val 1425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7"/>
          <p:cNvSpPr txBox="1">
            <a:spLocks noGrp="1"/>
          </p:cNvSpPr>
          <p:nvPr>
            <p:ph type="title"/>
          </p:nvPr>
        </p:nvSpPr>
        <p:spPr>
          <a:xfrm>
            <a:off x="457200" y="4678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a:solidFill>
                  <a:srgbClr val="00527D"/>
                </a:solidFill>
              </a:rPr>
              <a:t>Lösungen – Lückentext</a:t>
            </a:r>
            <a:endParaRPr sz="3600" b="1">
              <a:solidFill>
                <a:srgbClr val="00527D"/>
              </a:solidFill>
            </a:endParaRPr>
          </a:p>
        </p:txBody>
      </p:sp>
      <p:sp>
        <p:nvSpPr>
          <p:cNvPr id="187" name="Google Shape;187;p17"/>
          <p:cNvSpPr txBox="1">
            <a:spLocks noGrp="1"/>
          </p:cNvSpPr>
          <p:nvPr>
            <p:ph type="body" idx="1"/>
          </p:nvPr>
        </p:nvSpPr>
        <p:spPr>
          <a:xfrm>
            <a:off x="246743" y="1254437"/>
            <a:ext cx="8229600" cy="5328925"/>
          </a:xfrm>
          <a:prstGeom prst="rect">
            <a:avLst/>
          </a:prstGeom>
          <a:noFill/>
          <a:ln>
            <a:noFill/>
          </a:ln>
        </p:spPr>
        <p:txBody>
          <a:bodyPr spcFirstLastPara="1" wrap="square" lIns="91425" tIns="45700" rIns="91425" bIns="45700" anchor="t" anchorCtr="0">
            <a:noAutofit/>
          </a:bodyPr>
          <a:lstStyle/>
          <a:p>
            <a:pPr marL="342900" lvl="0" indent="-342900" algn="ctr" rtl="0">
              <a:lnSpc>
                <a:spcPct val="80000"/>
              </a:lnSpc>
              <a:spcBef>
                <a:spcPts val="0"/>
              </a:spcBef>
              <a:spcAft>
                <a:spcPts val="0"/>
              </a:spcAft>
              <a:buClr>
                <a:schemeClr val="dk1"/>
              </a:buClr>
              <a:buSzPts val="1764"/>
              <a:buNone/>
            </a:pPr>
            <a:r>
              <a:rPr lang="en-US" sz="2200"/>
              <a:t>Es gibt viele Gründe:</a:t>
            </a:r>
            <a:br>
              <a:rPr lang="en-US" sz="2200"/>
            </a:br>
            <a:endParaRPr sz="2200"/>
          </a:p>
          <a:p>
            <a:pPr marL="342900" lvl="0" indent="-342900" algn="l" rtl="0">
              <a:lnSpc>
                <a:spcPct val="80000"/>
              </a:lnSpc>
              <a:spcBef>
                <a:spcPts val="365"/>
              </a:spcBef>
              <a:spcAft>
                <a:spcPts val="0"/>
              </a:spcAft>
              <a:buSzPts val="1824"/>
              <a:buFont typeface="Noto Sans Symbols"/>
              <a:buChar char="✔"/>
            </a:pPr>
            <a:r>
              <a:rPr lang="en-US" sz="2200" b="1">
                <a:solidFill>
                  <a:srgbClr val="FF0000"/>
                </a:solidFill>
              </a:rPr>
              <a:t>Armut</a:t>
            </a:r>
            <a:r>
              <a:rPr lang="en-US" sz="2200"/>
              <a:t> - ohne </a:t>
            </a:r>
            <a:r>
              <a:rPr lang="en-US" sz="2200" b="1">
                <a:solidFill>
                  <a:srgbClr val="FF0000"/>
                </a:solidFill>
              </a:rPr>
              <a:t>Kinderarbeit</a:t>
            </a:r>
            <a:r>
              <a:rPr lang="en-US" sz="2200"/>
              <a:t> hat die Familie nicht </a:t>
            </a:r>
            <a:r>
              <a:rPr lang="en-US" sz="2200" b="1">
                <a:solidFill>
                  <a:srgbClr val="FF0000"/>
                </a:solidFill>
              </a:rPr>
              <a:t>genug</a:t>
            </a:r>
            <a:r>
              <a:rPr lang="en-US" sz="2200"/>
              <a:t> Geld, um zu </a:t>
            </a:r>
            <a:r>
              <a:rPr lang="en-US" sz="2200" b="1">
                <a:solidFill>
                  <a:srgbClr val="FF0000"/>
                </a:solidFill>
              </a:rPr>
              <a:t>essen</a:t>
            </a:r>
            <a:r>
              <a:rPr lang="en-US" sz="2200"/>
              <a:t> und zu überleben.  Das Gehalt der </a:t>
            </a:r>
            <a:r>
              <a:rPr lang="en-US" sz="2200" b="1">
                <a:solidFill>
                  <a:srgbClr val="FF0000"/>
                </a:solidFill>
              </a:rPr>
              <a:t>Eltern</a:t>
            </a:r>
            <a:r>
              <a:rPr lang="en-US" sz="2200"/>
              <a:t> allein reicht nicht aus.</a:t>
            </a:r>
            <a:endParaRPr/>
          </a:p>
          <a:p>
            <a:pPr marL="342900" lvl="0" indent="-342900" algn="l" rtl="0">
              <a:lnSpc>
                <a:spcPct val="80000"/>
              </a:lnSpc>
              <a:spcBef>
                <a:spcPts val="365"/>
              </a:spcBef>
              <a:spcAft>
                <a:spcPts val="0"/>
              </a:spcAft>
              <a:buSzPts val="1824"/>
              <a:buFont typeface="Noto Sans Symbols"/>
              <a:buChar char="✔"/>
            </a:pPr>
            <a:r>
              <a:rPr lang="en-US" sz="2200" b="1"/>
              <a:t>Mangel an guten </a:t>
            </a:r>
            <a:r>
              <a:rPr lang="en-US" sz="2200" b="1">
                <a:solidFill>
                  <a:srgbClr val="FF0000"/>
                </a:solidFill>
              </a:rPr>
              <a:t>Schulen</a:t>
            </a:r>
            <a:r>
              <a:rPr lang="en-US" sz="2200" b="1"/>
              <a:t> </a:t>
            </a:r>
            <a:r>
              <a:rPr lang="en-US" sz="2200"/>
              <a:t>– zum Beispiel, wenn die Schule </a:t>
            </a:r>
            <a:r>
              <a:rPr lang="en-US" sz="2200" b="1">
                <a:solidFill>
                  <a:srgbClr val="FF0000"/>
                </a:solidFill>
              </a:rPr>
              <a:t>zu</a:t>
            </a:r>
            <a:r>
              <a:rPr lang="en-US" sz="2200"/>
              <a:t> </a:t>
            </a:r>
            <a:r>
              <a:rPr lang="en-US" sz="2200" b="1">
                <a:solidFill>
                  <a:srgbClr val="FF0000"/>
                </a:solidFill>
              </a:rPr>
              <a:t>teuer</a:t>
            </a:r>
            <a:r>
              <a:rPr lang="en-US" sz="2200"/>
              <a:t> ist, wenn sie sehr schlechte </a:t>
            </a:r>
            <a:r>
              <a:rPr lang="en-US" sz="2200" b="1">
                <a:solidFill>
                  <a:srgbClr val="FF0000"/>
                </a:solidFill>
              </a:rPr>
              <a:t>Standards</a:t>
            </a:r>
            <a:r>
              <a:rPr lang="en-US" sz="2200"/>
              <a:t> hat, wenn Eltern nicht wissen, warum Schule wichtig ist; dann ziehen es viele Eltern vor, dass ihre Kinder lieber </a:t>
            </a:r>
            <a:r>
              <a:rPr lang="en-US" sz="2200" b="1">
                <a:solidFill>
                  <a:srgbClr val="FF0000"/>
                </a:solidFill>
              </a:rPr>
              <a:t>arbeiten</a:t>
            </a:r>
            <a:r>
              <a:rPr lang="en-US" sz="2200"/>
              <a:t> als zur Schule gehen.</a:t>
            </a:r>
            <a:endParaRPr/>
          </a:p>
          <a:p>
            <a:pPr marL="342900" lvl="0" indent="-342900" algn="l" rtl="0">
              <a:lnSpc>
                <a:spcPct val="80000"/>
              </a:lnSpc>
              <a:spcBef>
                <a:spcPts val="365"/>
              </a:spcBef>
              <a:spcAft>
                <a:spcPts val="0"/>
              </a:spcAft>
              <a:buSzPts val="1824"/>
              <a:buFont typeface="Noto Sans Symbols"/>
              <a:buChar char="✔"/>
            </a:pPr>
            <a:r>
              <a:rPr lang="en-US" sz="2200" b="1"/>
              <a:t>Kinder müssen für sich selbst </a:t>
            </a:r>
            <a:r>
              <a:rPr lang="en-US" sz="2200" b="1">
                <a:solidFill>
                  <a:srgbClr val="FF0000"/>
                </a:solidFill>
              </a:rPr>
              <a:t>sorgen</a:t>
            </a:r>
            <a:r>
              <a:rPr lang="en-US" sz="2200" b="1"/>
              <a:t> </a:t>
            </a:r>
            <a:r>
              <a:rPr lang="en-US" sz="2200"/>
              <a:t>- manche Kinder haben wegen </a:t>
            </a:r>
            <a:r>
              <a:rPr lang="en-US" sz="2200" b="1">
                <a:solidFill>
                  <a:srgbClr val="FF0000"/>
                </a:solidFill>
              </a:rPr>
              <a:t>Krieg</a:t>
            </a:r>
            <a:r>
              <a:rPr lang="en-US" sz="2200"/>
              <a:t>, Aids oder anderen Krankheiten keine Eltern und sie haben niemanden, der sie </a:t>
            </a:r>
            <a:r>
              <a:rPr lang="en-US" sz="2200" b="1">
                <a:solidFill>
                  <a:srgbClr val="FF0000"/>
                </a:solidFill>
              </a:rPr>
              <a:t>beschützt</a:t>
            </a:r>
            <a:r>
              <a:rPr lang="en-US" sz="2200"/>
              <a:t>.</a:t>
            </a:r>
            <a:endParaRPr/>
          </a:p>
          <a:p>
            <a:pPr marL="342900" lvl="0" indent="-342900" algn="l" rtl="0">
              <a:lnSpc>
                <a:spcPct val="80000"/>
              </a:lnSpc>
              <a:spcBef>
                <a:spcPts val="365"/>
              </a:spcBef>
              <a:spcAft>
                <a:spcPts val="0"/>
              </a:spcAft>
              <a:buSzPts val="1824"/>
              <a:buFont typeface="Noto Sans Symbols"/>
              <a:buChar char="✔"/>
            </a:pPr>
            <a:r>
              <a:rPr lang="en-US" sz="2200" b="1"/>
              <a:t>Kinder sind </a:t>
            </a:r>
            <a:r>
              <a:rPr lang="en-US" sz="2200" b="1">
                <a:solidFill>
                  <a:srgbClr val="FF0000"/>
                </a:solidFill>
              </a:rPr>
              <a:t>geeigneter</a:t>
            </a:r>
            <a:r>
              <a:rPr lang="en-US" sz="2200" b="1"/>
              <a:t> für schwere Arbeit als Erwachsene </a:t>
            </a:r>
            <a:r>
              <a:rPr lang="en-US" sz="2200"/>
              <a:t>- sie sind </a:t>
            </a:r>
            <a:r>
              <a:rPr lang="en-US" sz="2200" b="1">
                <a:solidFill>
                  <a:srgbClr val="FF0000"/>
                </a:solidFill>
              </a:rPr>
              <a:t>klein</a:t>
            </a:r>
            <a:r>
              <a:rPr lang="en-US" sz="2200"/>
              <a:t> und flexibel und haben weniger </a:t>
            </a:r>
            <a:r>
              <a:rPr lang="en-US" sz="2200" b="1">
                <a:solidFill>
                  <a:srgbClr val="FF0000"/>
                </a:solidFill>
              </a:rPr>
              <a:t>Schwierigkeiten</a:t>
            </a:r>
            <a:r>
              <a:rPr lang="en-US" sz="2200"/>
              <a:t>, durch kleine, niedrige Räume wie Minen zu kriechen.  Sie sind auch </a:t>
            </a:r>
            <a:r>
              <a:rPr lang="en-US" sz="2200" b="1">
                <a:solidFill>
                  <a:srgbClr val="FF0000"/>
                </a:solidFill>
              </a:rPr>
              <a:t>billige</a:t>
            </a:r>
            <a:r>
              <a:rPr lang="en-US" sz="2200"/>
              <a:t> Arbeitskräfte: Sie werden viel </a:t>
            </a:r>
            <a:r>
              <a:rPr lang="en-US" sz="2200" b="1">
                <a:solidFill>
                  <a:srgbClr val="FF0000"/>
                </a:solidFill>
              </a:rPr>
              <a:t>schlechter</a:t>
            </a:r>
            <a:r>
              <a:rPr lang="en-US" sz="2200"/>
              <a:t> bezahlt als Erwachsene.</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8"/>
          <p:cNvSpPr/>
          <p:nvPr/>
        </p:nvSpPr>
        <p:spPr>
          <a:xfrm>
            <a:off x="182400" y="1038462"/>
            <a:ext cx="8779200" cy="5544900"/>
          </a:xfrm>
          <a:prstGeom prst="roundRect">
            <a:avLst>
              <a:gd name="adj" fmla="val 1425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8"/>
          <p:cNvSpPr txBox="1">
            <a:spLocks noGrp="1"/>
          </p:cNvSpPr>
          <p:nvPr>
            <p:ph type="title"/>
          </p:nvPr>
        </p:nvSpPr>
        <p:spPr>
          <a:xfrm>
            <a:off x="457200" y="111437"/>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dirty="0">
                <a:solidFill>
                  <a:srgbClr val="00527D"/>
                </a:solidFill>
              </a:rPr>
              <a:t>Translate the phrases in bold</a:t>
            </a:r>
            <a:endParaRPr sz="3600" b="1" dirty="0">
              <a:solidFill>
                <a:srgbClr val="00527D"/>
              </a:solidFill>
            </a:endParaRPr>
          </a:p>
        </p:txBody>
      </p:sp>
      <p:sp>
        <p:nvSpPr>
          <p:cNvPr id="195" name="Google Shape;195;p18"/>
          <p:cNvSpPr txBox="1">
            <a:spLocks noGrp="1"/>
          </p:cNvSpPr>
          <p:nvPr>
            <p:ph type="body" idx="1"/>
          </p:nvPr>
        </p:nvSpPr>
        <p:spPr>
          <a:xfrm>
            <a:off x="813189" y="1254437"/>
            <a:ext cx="7663153" cy="5328925"/>
          </a:xfrm>
          <a:prstGeom prst="rect">
            <a:avLst/>
          </a:prstGeom>
          <a:noFill/>
          <a:ln>
            <a:noFill/>
          </a:ln>
        </p:spPr>
        <p:txBody>
          <a:bodyPr spcFirstLastPara="1" wrap="square" lIns="91425" tIns="45700" rIns="91425" bIns="45700" anchor="t" anchorCtr="0">
            <a:noAutofit/>
          </a:bodyPr>
          <a:lstStyle/>
          <a:p>
            <a:pPr marL="342900" lvl="0" indent="-342900" algn="ctr" rtl="0">
              <a:lnSpc>
                <a:spcPct val="80000"/>
              </a:lnSpc>
              <a:spcBef>
                <a:spcPts val="0"/>
              </a:spcBef>
              <a:spcAft>
                <a:spcPts val="0"/>
              </a:spcAft>
              <a:buClr>
                <a:schemeClr val="dk1"/>
              </a:buClr>
              <a:buSzPts val="1764"/>
              <a:buNone/>
            </a:pPr>
            <a:r>
              <a:rPr lang="en-US" sz="2200" dirty="0"/>
              <a:t>Es </a:t>
            </a:r>
            <a:r>
              <a:rPr lang="en-US" sz="2200" dirty="0" err="1"/>
              <a:t>gibt</a:t>
            </a:r>
            <a:r>
              <a:rPr lang="en-US" sz="2200" dirty="0"/>
              <a:t> </a:t>
            </a:r>
            <a:r>
              <a:rPr lang="en-US" sz="2200" dirty="0" err="1"/>
              <a:t>viele</a:t>
            </a:r>
            <a:r>
              <a:rPr lang="en-US" sz="2200" dirty="0"/>
              <a:t> </a:t>
            </a:r>
            <a:r>
              <a:rPr lang="en-US" sz="2200" dirty="0" err="1"/>
              <a:t>Gründe</a:t>
            </a:r>
            <a:r>
              <a:rPr lang="en-US" sz="2200" dirty="0"/>
              <a:t>:</a:t>
            </a:r>
            <a:br>
              <a:rPr lang="en-US" sz="2200" dirty="0"/>
            </a:br>
            <a:endParaRPr sz="2200" dirty="0"/>
          </a:p>
          <a:p>
            <a:pPr marL="342900" lvl="0" indent="-342900" algn="l" rtl="0">
              <a:lnSpc>
                <a:spcPct val="80000"/>
              </a:lnSpc>
              <a:spcBef>
                <a:spcPts val="365"/>
              </a:spcBef>
              <a:spcAft>
                <a:spcPts val="0"/>
              </a:spcAft>
              <a:buSzPts val="1824"/>
              <a:buFont typeface="Noto Sans Symbols"/>
              <a:buChar char="✔"/>
            </a:pPr>
            <a:r>
              <a:rPr lang="en-US" sz="2200" b="1" dirty="0" err="1"/>
              <a:t>Armut</a:t>
            </a:r>
            <a:r>
              <a:rPr lang="en-US" sz="2200" dirty="0"/>
              <a:t> - </a:t>
            </a:r>
            <a:r>
              <a:rPr lang="en-US" sz="2200" dirty="0" err="1"/>
              <a:t>ohne</a:t>
            </a:r>
            <a:r>
              <a:rPr lang="en-US" sz="2200" dirty="0"/>
              <a:t> </a:t>
            </a:r>
            <a:r>
              <a:rPr lang="en-US" sz="2200" dirty="0" err="1"/>
              <a:t>Kinderarbeit</a:t>
            </a:r>
            <a:r>
              <a:rPr lang="en-US" sz="2200" dirty="0"/>
              <a:t> hat die </a:t>
            </a:r>
            <a:r>
              <a:rPr lang="en-US" sz="2200" dirty="0" err="1"/>
              <a:t>Familie</a:t>
            </a:r>
            <a:r>
              <a:rPr lang="en-US" sz="2200" dirty="0"/>
              <a:t> </a:t>
            </a:r>
            <a:r>
              <a:rPr lang="en-US" sz="2200" dirty="0" err="1"/>
              <a:t>nicht</a:t>
            </a:r>
            <a:r>
              <a:rPr lang="en-US" sz="2200" dirty="0"/>
              <a:t> </a:t>
            </a:r>
            <a:r>
              <a:rPr lang="en-US" sz="2200" dirty="0" err="1"/>
              <a:t>genug</a:t>
            </a:r>
            <a:r>
              <a:rPr lang="en-US" sz="2200" dirty="0"/>
              <a:t> Geld, um </a:t>
            </a:r>
            <a:r>
              <a:rPr lang="en-US" sz="2200" dirty="0" err="1"/>
              <a:t>zu</a:t>
            </a:r>
            <a:r>
              <a:rPr lang="en-US" sz="2200" dirty="0"/>
              <a:t> </a:t>
            </a:r>
            <a:r>
              <a:rPr lang="en-US" sz="2200" dirty="0" err="1"/>
              <a:t>essen</a:t>
            </a:r>
            <a:r>
              <a:rPr lang="en-US" sz="2200" dirty="0"/>
              <a:t> und </a:t>
            </a:r>
            <a:r>
              <a:rPr lang="en-US" sz="2200" dirty="0" err="1"/>
              <a:t>zu</a:t>
            </a:r>
            <a:r>
              <a:rPr lang="en-US" sz="2200" dirty="0"/>
              <a:t> </a:t>
            </a:r>
            <a:r>
              <a:rPr lang="en-US" sz="2200" dirty="0" err="1"/>
              <a:t>überleben</a:t>
            </a:r>
            <a:r>
              <a:rPr lang="en-US" sz="2200" dirty="0"/>
              <a:t>.  Das </a:t>
            </a:r>
            <a:r>
              <a:rPr lang="en-US" sz="2200" dirty="0" err="1"/>
              <a:t>Gehalt</a:t>
            </a:r>
            <a:r>
              <a:rPr lang="en-US" sz="2200" dirty="0"/>
              <a:t> der </a:t>
            </a:r>
            <a:r>
              <a:rPr lang="en-US" sz="2200" dirty="0" err="1"/>
              <a:t>Eltern</a:t>
            </a:r>
            <a:r>
              <a:rPr lang="en-US" sz="2200" dirty="0"/>
              <a:t> </a:t>
            </a:r>
            <a:r>
              <a:rPr lang="en-US" sz="2200" dirty="0" err="1"/>
              <a:t>allein</a:t>
            </a:r>
            <a:r>
              <a:rPr lang="en-US" sz="2200" dirty="0"/>
              <a:t> </a:t>
            </a:r>
            <a:r>
              <a:rPr lang="en-US" sz="2200" dirty="0" err="1"/>
              <a:t>reicht</a:t>
            </a:r>
            <a:r>
              <a:rPr lang="en-US" sz="2200" dirty="0"/>
              <a:t> </a:t>
            </a:r>
            <a:r>
              <a:rPr lang="en-US" sz="2200" dirty="0" err="1"/>
              <a:t>nicht</a:t>
            </a:r>
            <a:r>
              <a:rPr lang="en-US" sz="2200" dirty="0"/>
              <a:t> </a:t>
            </a:r>
            <a:r>
              <a:rPr lang="en-US" sz="2200" dirty="0" err="1"/>
              <a:t>aus.</a:t>
            </a:r>
            <a:endParaRPr dirty="0"/>
          </a:p>
          <a:p>
            <a:pPr marL="342900" lvl="0" indent="-342900" algn="l" rtl="0">
              <a:lnSpc>
                <a:spcPct val="80000"/>
              </a:lnSpc>
              <a:spcBef>
                <a:spcPts val="365"/>
              </a:spcBef>
              <a:spcAft>
                <a:spcPts val="0"/>
              </a:spcAft>
              <a:buSzPts val="1824"/>
              <a:buFont typeface="Noto Sans Symbols"/>
              <a:buChar char="✔"/>
            </a:pPr>
            <a:r>
              <a:rPr lang="en-US" sz="2200" b="1" dirty="0" err="1"/>
              <a:t>Mangel</a:t>
            </a:r>
            <a:r>
              <a:rPr lang="en-US" sz="2200" b="1" dirty="0"/>
              <a:t> an </a:t>
            </a:r>
            <a:r>
              <a:rPr lang="en-US" sz="2200" b="1" dirty="0" err="1"/>
              <a:t>guten</a:t>
            </a:r>
            <a:r>
              <a:rPr lang="en-US" sz="2200" b="1" dirty="0"/>
              <a:t> </a:t>
            </a:r>
            <a:r>
              <a:rPr lang="en-US" sz="2200" b="1" dirty="0" err="1"/>
              <a:t>Schulen</a:t>
            </a:r>
            <a:r>
              <a:rPr lang="en-US" sz="2200" b="1" dirty="0"/>
              <a:t> </a:t>
            </a:r>
            <a:r>
              <a:rPr lang="en-US" sz="2200" dirty="0"/>
              <a:t>– </a:t>
            </a:r>
            <a:r>
              <a:rPr lang="en-US" sz="2200" dirty="0" err="1"/>
              <a:t>zum</a:t>
            </a:r>
            <a:r>
              <a:rPr lang="en-US" sz="2200" dirty="0"/>
              <a:t> </a:t>
            </a:r>
            <a:r>
              <a:rPr lang="en-US" sz="2200" dirty="0" err="1"/>
              <a:t>Beispiel</a:t>
            </a:r>
            <a:r>
              <a:rPr lang="en-US" sz="2200" dirty="0"/>
              <a:t>, </a:t>
            </a:r>
            <a:r>
              <a:rPr lang="en-US" sz="2200" dirty="0" err="1"/>
              <a:t>wenn</a:t>
            </a:r>
            <a:r>
              <a:rPr lang="en-US" sz="2200" dirty="0"/>
              <a:t> die Schule </a:t>
            </a:r>
            <a:r>
              <a:rPr lang="en-US" sz="2200" dirty="0" err="1"/>
              <a:t>zu</a:t>
            </a:r>
            <a:r>
              <a:rPr lang="en-US" sz="2200" dirty="0"/>
              <a:t> </a:t>
            </a:r>
            <a:r>
              <a:rPr lang="en-US" sz="2200" dirty="0" err="1"/>
              <a:t>teuer</a:t>
            </a:r>
            <a:r>
              <a:rPr lang="en-US" sz="2200" dirty="0"/>
              <a:t> </a:t>
            </a:r>
            <a:r>
              <a:rPr lang="en-US" sz="2200" dirty="0" err="1"/>
              <a:t>ist</a:t>
            </a:r>
            <a:r>
              <a:rPr lang="en-US" sz="2200" dirty="0"/>
              <a:t>, </a:t>
            </a:r>
            <a:r>
              <a:rPr lang="en-US" sz="2200" dirty="0" err="1"/>
              <a:t>wenn</a:t>
            </a:r>
            <a:r>
              <a:rPr lang="en-US" sz="2200" dirty="0"/>
              <a:t> </a:t>
            </a:r>
            <a:r>
              <a:rPr lang="en-US" sz="2200" dirty="0" err="1"/>
              <a:t>sie</a:t>
            </a:r>
            <a:r>
              <a:rPr lang="en-US" sz="2200" dirty="0"/>
              <a:t> </a:t>
            </a:r>
            <a:r>
              <a:rPr lang="en-US" sz="2200" dirty="0" err="1"/>
              <a:t>sehr</a:t>
            </a:r>
            <a:r>
              <a:rPr lang="en-US" sz="2200" dirty="0"/>
              <a:t> </a:t>
            </a:r>
            <a:r>
              <a:rPr lang="en-US" sz="2200" dirty="0" err="1"/>
              <a:t>schlechte</a:t>
            </a:r>
            <a:r>
              <a:rPr lang="en-US" sz="2200" dirty="0"/>
              <a:t> Standards hat, </a:t>
            </a:r>
            <a:r>
              <a:rPr lang="en-US" sz="2200" dirty="0" err="1"/>
              <a:t>wenn</a:t>
            </a:r>
            <a:r>
              <a:rPr lang="en-US" sz="2200" dirty="0"/>
              <a:t> </a:t>
            </a:r>
            <a:r>
              <a:rPr lang="en-US" sz="2200" dirty="0" err="1"/>
              <a:t>Eltern</a:t>
            </a:r>
            <a:r>
              <a:rPr lang="en-US" sz="2200" dirty="0"/>
              <a:t> </a:t>
            </a:r>
            <a:r>
              <a:rPr lang="en-US" sz="2200" dirty="0" err="1"/>
              <a:t>nicht</a:t>
            </a:r>
            <a:r>
              <a:rPr lang="en-US" sz="2200" dirty="0"/>
              <a:t> </a:t>
            </a:r>
            <a:r>
              <a:rPr lang="en-US" sz="2200" dirty="0" err="1"/>
              <a:t>wissen</a:t>
            </a:r>
            <a:r>
              <a:rPr lang="en-US" sz="2200" dirty="0"/>
              <a:t>, </a:t>
            </a:r>
            <a:r>
              <a:rPr lang="en-US" sz="2200" dirty="0" err="1"/>
              <a:t>warum</a:t>
            </a:r>
            <a:r>
              <a:rPr lang="en-US" sz="2200" dirty="0"/>
              <a:t> Schule </a:t>
            </a:r>
            <a:r>
              <a:rPr lang="en-US" sz="2200" dirty="0" err="1"/>
              <a:t>wichtig</a:t>
            </a:r>
            <a:r>
              <a:rPr lang="en-US" sz="2200" dirty="0"/>
              <a:t> </a:t>
            </a:r>
            <a:r>
              <a:rPr lang="en-US" sz="2200" dirty="0" err="1"/>
              <a:t>ist</a:t>
            </a:r>
            <a:r>
              <a:rPr lang="en-US" sz="2200" dirty="0"/>
              <a:t>; </a:t>
            </a:r>
            <a:r>
              <a:rPr lang="en-US" sz="2200" dirty="0" err="1"/>
              <a:t>dann</a:t>
            </a:r>
            <a:r>
              <a:rPr lang="en-US" sz="2200" dirty="0"/>
              <a:t> </a:t>
            </a:r>
            <a:r>
              <a:rPr lang="en-US" sz="2200" dirty="0" err="1"/>
              <a:t>ziehen</a:t>
            </a:r>
            <a:r>
              <a:rPr lang="en-US" sz="2200" dirty="0"/>
              <a:t> es </a:t>
            </a:r>
            <a:r>
              <a:rPr lang="en-US" sz="2200" dirty="0" err="1"/>
              <a:t>viele</a:t>
            </a:r>
            <a:r>
              <a:rPr lang="en-US" sz="2200" dirty="0"/>
              <a:t> </a:t>
            </a:r>
            <a:r>
              <a:rPr lang="en-US" sz="2200" dirty="0" err="1"/>
              <a:t>Eltern</a:t>
            </a:r>
            <a:r>
              <a:rPr lang="en-US" sz="2200" dirty="0"/>
              <a:t> </a:t>
            </a:r>
            <a:r>
              <a:rPr lang="en-US" sz="2200" dirty="0" err="1"/>
              <a:t>vor</a:t>
            </a:r>
            <a:r>
              <a:rPr lang="en-US" sz="2200" dirty="0"/>
              <a:t>, </a:t>
            </a:r>
            <a:r>
              <a:rPr lang="en-US" sz="2200" dirty="0" err="1"/>
              <a:t>dass</a:t>
            </a:r>
            <a:r>
              <a:rPr lang="en-US" sz="2200" dirty="0"/>
              <a:t> </a:t>
            </a:r>
            <a:r>
              <a:rPr lang="en-US" sz="2200" dirty="0" err="1"/>
              <a:t>ihre</a:t>
            </a:r>
            <a:r>
              <a:rPr lang="en-US" sz="2200" dirty="0"/>
              <a:t> Kinder </a:t>
            </a:r>
            <a:r>
              <a:rPr lang="en-US" sz="2200" dirty="0" err="1"/>
              <a:t>lieber</a:t>
            </a:r>
            <a:r>
              <a:rPr lang="en-US" sz="2200" dirty="0"/>
              <a:t> </a:t>
            </a:r>
            <a:r>
              <a:rPr lang="en-US" sz="2200" dirty="0" err="1"/>
              <a:t>arbeiten</a:t>
            </a:r>
            <a:r>
              <a:rPr lang="en-US" sz="2200" dirty="0"/>
              <a:t> </a:t>
            </a:r>
            <a:r>
              <a:rPr lang="en-US" sz="2200" dirty="0" err="1"/>
              <a:t>als</a:t>
            </a:r>
            <a:r>
              <a:rPr lang="en-US" sz="2200" dirty="0"/>
              <a:t> </a:t>
            </a:r>
            <a:r>
              <a:rPr lang="en-US" sz="2200" dirty="0" err="1"/>
              <a:t>zur</a:t>
            </a:r>
            <a:r>
              <a:rPr lang="en-US" sz="2200" dirty="0"/>
              <a:t> Schule </a:t>
            </a:r>
            <a:r>
              <a:rPr lang="en-US" sz="2200" dirty="0" err="1"/>
              <a:t>gehen</a:t>
            </a:r>
            <a:r>
              <a:rPr lang="en-US" sz="2200" dirty="0"/>
              <a:t>.</a:t>
            </a:r>
            <a:endParaRPr dirty="0"/>
          </a:p>
          <a:p>
            <a:pPr marL="342900" lvl="0" indent="-342900" algn="l" rtl="0">
              <a:lnSpc>
                <a:spcPct val="80000"/>
              </a:lnSpc>
              <a:spcBef>
                <a:spcPts val="365"/>
              </a:spcBef>
              <a:spcAft>
                <a:spcPts val="0"/>
              </a:spcAft>
              <a:buSzPts val="1824"/>
              <a:buFont typeface="Noto Sans Symbols"/>
              <a:buChar char="✔"/>
            </a:pPr>
            <a:r>
              <a:rPr lang="en-US" sz="2200" b="1" dirty="0"/>
              <a:t>Kinder </a:t>
            </a:r>
            <a:r>
              <a:rPr lang="en-US" sz="2200" b="1" dirty="0" err="1"/>
              <a:t>müssen</a:t>
            </a:r>
            <a:r>
              <a:rPr lang="en-US" sz="2200" b="1" dirty="0"/>
              <a:t> </a:t>
            </a:r>
            <a:r>
              <a:rPr lang="en-US" sz="2200" b="1" dirty="0" err="1"/>
              <a:t>für</a:t>
            </a:r>
            <a:r>
              <a:rPr lang="en-US" sz="2200" b="1" dirty="0"/>
              <a:t> </a:t>
            </a:r>
            <a:r>
              <a:rPr lang="en-US" sz="2200" b="1" dirty="0" err="1"/>
              <a:t>sich</a:t>
            </a:r>
            <a:r>
              <a:rPr lang="en-US" sz="2200" b="1" dirty="0"/>
              <a:t> </a:t>
            </a:r>
            <a:r>
              <a:rPr lang="en-US" sz="2200" b="1" dirty="0" err="1"/>
              <a:t>selbst</a:t>
            </a:r>
            <a:r>
              <a:rPr lang="en-US" sz="2200" b="1" dirty="0"/>
              <a:t> </a:t>
            </a:r>
            <a:r>
              <a:rPr lang="en-US" sz="2200" b="1" dirty="0" err="1"/>
              <a:t>sorgen</a:t>
            </a:r>
            <a:r>
              <a:rPr lang="en-US" sz="2200" b="1" dirty="0"/>
              <a:t> </a:t>
            </a:r>
            <a:r>
              <a:rPr lang="en-US" sz="2200" dirty="0"/>
              <a:t>- manche Kinder </a:t>
            </a:r>
            <a:r>
              <a:rPr lang="en-US" sz="2200" dirty="0" err="1"/>
              <a:t>haben</a:t>
            </a:r>
            <a:r>
              <a:rPr lang="en-US" sz="2200" dirty="0"/>
              <a:t> </a:t>
            </a:r>
            <a:r>
              <a:rPr lang="en-US" sz="2200" dirty="0" err="1"/>
              <a:t>wegen</a:t>
            </a:r>
            <a:r>
              <a:rPr lang="en-US" sz="2200" dirty="0"/>
              <a:t> Krieg, Aids </a:t>
            </a:r>
            <a:r>
              <a:rPr lang="en-US" sz="2200" dirty="0" err="1"/>
              <a:t>oder</a:t>
            </a:r>
            <a:r>
              <a:rPr lang="en-US" sz="2200" dirty="0"/>
              <a:t> </a:t>
            </a:r>
            <a:r>
              <a:rPr lang="en-US" sz="2200" dirty="0" err="1"/>
              <a:t>anderen</a:t>
            </a:r>
            <a:r>
              <a:rPr lang="en-US" sz="2200" dirty="0"/>
              <a:t> </a:t>
            </a:r>
            <a:r>
              <a:rPr lang="en-US" sz="2200" dirty="0" err="1"/>
              <a:t>Krankheiten</a:t>
            </a:r>
            <a:r>
              <a:rPr lang="en-US" sz="2200" dirty="0"/>
              <a:t> </a:t>
            </a:r>
            <a:r>
              <a:rPr lang="en-US" sz="2200" dirty="0" err="1"/>
              <a:t>keine</a:t>
            </a:r>
            <a:r>
              <a:rPr lang="en-US" sz="2200" dirty="0"/>
              <a:t> </a:t>
            </a:r>
            <a:r>
              <a:rPr lang="en-US" sz="2200" dirty="0" err="1"/>
              <a:t>Eltern</a:t>
            </a:r>
            <a:r>
              <a:rPr lang="en-US" sz="2200" dirty="0"/>
              <a:t> und </a:t>
            </a:r>
            <a:r>
              <a:rPr lang="en-US" sz="2200" dirty="0" err="1"/>
              <a:t>sie</a:t>
            </a:r>
            <a:r>
              <a:rPr lang="en-US" sz="2200" dirty="0"/>
              <a:t> </a:t>
            </a:r>
            <a:r>
              <a:rPr lang="en-US" sz="2200" dirty="0" err="1"/>
              <a:t>haben</a:t>
            </a:r>
            <a:r>
              <a:rPr lang="en-US" sz="2200" dirty="0"/>
              <a:t> </a:t>
            </a:r>
            <a:r>
              <a:rPr lang="en-US" sz="2200" dirty="0" err="1"/>
              <a:t>niemanden</a:t>
            </a:r>
            <a:r>
              <a:rPr lang="en-US" sz="2200" dirty="0"/>
              <a:t>, der </a:t>
            </a:r>
            <a:r>
              <a:rPr lang="en-US" sz="2200" dirty="0" err="1"/>
              <a:t>sie</a:t>
            </a:r>
            <a:r>
              <a:rPr lang="en-US" sz="2200" dirty="0"/>
              <a:t> </a:t>
            </a:r>
            <a:r>
              <a:rPr lang="en-US" sz="2200" dirty="0" err="1"/>
              <a:t>beschützt</a:t>
            </a:r>
            <a:r>
              <a:rPr lang="en-US" sz="2200" dirty="0"/>
              <a:t>.</a:t>
            </a:r>
            <a:endParaRPr dirty="0"/>
          </a:p>
          <a:p>
            <a:pPr marL="342900" lvl="0" indent="-342900" algn="l" rtl="0">
              <a:lnSpc>
                <a:spcPct val="80000"/>
              </a:lnSpc>
              <a:spcBef>
                <a:spcPts val="365"/>
              </a:spcBef>
              <a:spcAft>
                <a:spcPts val="0"/>
              </a:spcAft>
              <a:buSzPts val="1824"/>
              <a:buFont typeface="Noto Sans Symbols"/>
              <a:buChar char="✔"/>
            </a:pPr>
            <a:r>
              <a:rPr lang="en-US" sz="2200" b="1" dirty="0"/>
              <a:t>Kinder </a:t>
            </a:r>
            <a:r>
              <a:rPr lang="en-US" sz="2200" b="1" dirty="0" err="1"/>
              <a:t>sind</a:t>
            </a:r>
            <a:r>
              <a:rPr lang="en-US" sz="2200" b="1" dirty="0"/>
              <a:t> </a:t>
            </a:r>
            <a:r>
              <a:rPr lang="en-US" sz="2200" b="1" dirty="0" err="1"/>
              <a:t>geeigneter</a:t>
            </a:r>
            <a:r>
              <a:rPr lang="en-US" sz="2200" b="1" dirty="0"/>
              <a:t> </a:t>
            </a:r>
            <a:r>
              <a:rPr lang="en-US" sz="2200" b="1" dirty="0" err="1"/>
              <a:t>für</a:t>
            </a:r>
            <a:r>
              <a:rPr lang="en-US" sz="2200" b="1" dirty="0"/>
              <a:t> </a:t>
            </a:r>
            <a:r>
              <a:rPr lang="en-US" sz="2200" b="1" dirty="0" err="1"/>
              <a:t>schwere</a:t>
            </a:r>
            <a:r>
              <a:rPr lang="en-US" sz="2200" b="1" dirty="0"/>
              <a:t> Arbeit </a:t>
            </a:r>
            <a:r>
              <a:rPr lang="en-US" sz="2200" b="1" dirty="0" err="1"/>
              <a:t>als</a:t>
            </a:r>
            <a:r>
              <a:rPr lang="en-US" sz="2200" b="1" dirty="0"/>
              <a:t> </a:t>
            </a:r>
            <a:r>
              <a:rPr lang="en-US" sz="2200" b="1" dirty="0" err="1"/>
              <a:t>Erwachsene</a:t>
            </a:r>
            <a:r>
              <a:rPr lang="en-US" sz="2200" b="1" dirty="0"/>
              <a:t> </a:t>
            </a:r>
            <a:r>
              <a:rPr lang="en-US" sz="2200" dirty="0"/>
              <a:t>- </a:t>
            </a:r>
            <a:r>
              <a:rPr lang="en-US" sz="2200" dirty="0" err="1"/>
              <a:t>sie</a:t>
            </a:r>
            <a:r>
              <a:rPr lang="en-US" sz="2200" dirty="0"/>
              <a:t> </a:t>
            </a:r>
            <a:r>
              <a:rPr lang="en-US" sz="2200" dirty="0" err="1"/>
              <a:t>sind</a:t>
            </a:r>
            <a:r>
              <a:rPr lang="en-US" sz="2200" dirty="0"/>
              <a:t> </a:t>
            </a:r>
            <a:r>
              <a:rPr lang="en-US" sz="2200" dirty="0" err="1"/>
              <a:t>klein</a:t>
            </a:r>
            <a:r>
              <a:rPr lang="en-US" sz="2200" dirty="0"/>
              <a:t> und </a:t>
            </a:r>
            <a:r>
              <a:rPr lang="en-US" sz="2200" dirty="0" err="1"/>
              <a:t>flexibel</a:t>
            </a:r>
            <a:r>
              <a:rPr lang="en-US" sz="2200" dirty="0"/>
              <a:t> und </a:t>
            </a:r>
            <a:r>
              <a:rPr lang="en-US" sz="2200" dirty="0" err="1"/>
              <a:t>haben</a:t>
            </a:r>
            <a:r>
              <a:rPr lang="en-US" sz="2200" dirty="0"/>
              <a:t> </a:t>
            </a:r>
            <a:r>
              <a:rPr lang="en-US" sz="2200" dirty="0" err="1"/>
              <a:t>weniger</a:t>
            </a:r>
            <a:r>
              <a:rPr lang="en-US" sz="2200" dirty="0"/>
              <a:t> </a:t>
            </a:r>
            <a:r>
              <a:rPr lang="en-US" sz="2200" dirty="0" err="1"/>
              <a:t>Schwierigkeiten</a:t>
            </a:r>
            <a:r>
              <a:rPr lang="en-US" sz="2200" dirty="0"/>
              <a:t>, </a:t>
            </a:r>
            <a:r>
              <a:rPr lang="en-US" sz="2200" dirty="0" err="1"/>
              <a:t>durch</a:t>
            </a:r>
            <a:r>
              <a:rPr lang="en-US" sz="2200" dirty="0"/>
              <a:t> </a:t>
            </a:r>
            <a:r>
              <a:rPr lang="en-US" sz="2200" dirty="0" err="1"/>
              <a:t>kleine</a:t>
            </a:r>
            <a:r>
              <a:rPr lang="en-US" sz="2200" dirty="0"/>
              <a:t>, </a:t>
            </a:r>
            <a:r>
              <a:rPr lang="en-US" sz="2200" dirty="0" err="1"/>
              <a:t>niedrige</a:t>
            </a:r>
            <a:r>
              <a:rPr lang="en-US" sz="2200" dirty="0"/>
              <a:t> </a:t>
            </a:r>
            <a:r>
              <a:rPr lang="en-US" sz="2200" dirty="0" err="1"/>
              <a:t>Räume</a:t>
            </a:r>
            <a:r>
              <a:rPr lang="en-US" sz="2200" dirty="0"/>
              <a:t> </a:t>
            </a:r>
            <a:r>
              <a:rPr lang="en-US" sz="2200" dirty="0" err="1"/>
              <a:t>wie</a:t>
            </a:r>
            <a:r>
              <a:rPr lang="en-US" sz="2200" dirty="0"/>
              <a:t> </a:t>
            </a:r>
            <a:r>
              <a:rPr lang="en-US" sz="2200" dirty="0" err="1"/>
              <a:t>Minen</a:t>
            </a:r>
            <a:r>
              <a:rPr lang="en-US" sz="2200" dirty="0"/>
              <a:t> </a:t>
            </a:r>
            <a:r>
              <a:rPr lang="en-US" sz="2200" dirty="0" err="1"/>
              <a:t>zu</a:t>
            </a:r>
            <a:r>
              <a:rPr lang="en-US" sz="2200" dirty="0"/>
              <a:t> </a:t>
            </a:r>
            <a:r>
              <a:rPr lang="en-US" sz="2200" dirty="0" err="1"/>
              <a:t>kriechen</a:t>
            </a:r>
            <a:r>
              <a:rPr lang="en-US" sz="2200" dirty="0"/>
              <a:t>.  Sie </a:t>
            </a:r>
            <a:r>
              <a:rPr lang="en-US" sz="2200" dirty="0" err="1"/>
              <a:t>sind</a:t>
            </a:r>
            <a:r>
              <a:rPr lang="en-US" sz="2200" dirty="0"/>
              <a:t> </a:t>
            </a:r>
            <a:r>
              <a:rPr lang="en-US" sz="2200" dirty="0" err="1"/>
              <a:t>auch</a:t>
            </a:r>
            <a:r>
              <a:rPr lang="en-US" sz="2200" dirty="0"/>
              <a:t> </a:t>
            </a:r>
            <a:r>
              <a:rPr lang="en-US" sz="2200" dirty="0" err="1"/>
              <a:t>billige</a:t>
            </a:r>
            <a:r>
              <a:rPr lang="en-US" sz="2200" dirty="0"/>
              <a:t> </a:t>
            </a:r>
            <a:r>
              <a:rPr lang="en-US" sz="2200" dirty="0" err="1"/>
              <a:t>Arbeitskräfte</a:t>
            </a:r>
            <a:r>
              <a:rPr lang="en-US" sz="2200" dirty="0"/>
              <a:t>: Sie </a:t>
            </a:r>
            <a:r>
              <a:rPr lang="en-US" sz="2200" dirty="0" err="1"/>
              <a:t>werden</a:t>
            </a:r>
            <a:r>
              <a:rPr lang="en-US" sz="2200" dirty="0"/>
              <a:t> </a:t>
            </a:r>
            <a:r>
              <a:rPr lang="en-US" sz="2200" dirty="0" err="1"/>
              <a:t>viel</a:t>
            </a:r>
            <a:r>
              <a:rPr lang="en-US" sz="2200" dirty="0"/>
              <a:t> </a:t>
            </a:r>
            <a:r>
              <a:rPr lang="en-US" sz="2200" dirty="0" err="1"/>
              <a:t>schlechter</a:t>
            </a:r>
            <a:r>
              <a:rPr lang="en-US" sz="2200" dirty="0"/>
              <a:t> </a:t>
            </a:r>
            <a:r>
              <a:rPr lang="en-US" sz="2200" dirty="0" err="1"/>
              <a:t>bezahlt</a:t>
            </a:r>
            <a:r>
              <a:rPr lang="en-US" sz="2200" dirty="0"/>
              <a:t> </a:t>
            </a:r>
            <a:r>
              <a:rPr lang="en-US" sz="2200" dirty="0" err="1"/>
              <a:t>als</a:t>
            </a:r>
            <a:r>
              <a:rPr lang="en-US" sz="2200" dirty="0"/>
              <a:t> </a:t>
            </a:r>
            <a:r>
              <a:rPr lang="en-US" sz="2200" dirty="0" err="1"/>
              <a:t>Erwachsene</a:t>
            </a:r>
            <a:r>
              <a:rPr lang="en-US" sz="2200" dirty="0"/>
              <a:t>.</a:t>
            </a:r>
            <a:endParaRPr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9"/>
          <p:cNvSpPr/>
          <p:nvPr/>
        </p:nvSpPr>
        <p:spPr>
          <a:xfrm>
            <a:off x="182400" y="1026665"/>
            <a:ext cx="8779200" cy="5134985"/>
          </a:xfrm>
          <a:prstGeom prst="roundRect">
            <a:avLst>
              <a:gd name="adj" fmla="val 1425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9"/>
          <p:cNvSpPr txBox="1">
            <a:spLocks noGrp="1"/>
          </p:cNvSpPr>
          <p:nvPr>
            <p:ph type="title"/>
          </p:nvPr>
        </p:nvSpPr>
        <p:spPr>
          <a:xfrm>
            <a:off x="457200" y="24761"/>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dirty="0">
                <a:solidFill>
                  <a:srgbClr val="00527D"/>
                </a:solidFill>
              </a:rPr>
              <a:t>Translate the phrases in bold</a:t>
            </a:r>
            <a:endParaRPr sz="3600" b="1" dirty="0">
              <a:solidFill>
                <a:srgbClr val="00527D"/>
              </a:solidFill>
            </a:endParaRPr>
          </a:p>
        </p:txBody>
      </p:sp>
      <p:sp>
        <p:nvSpPr>
          <p:cNvPr id="203" name="Google Shape;203;p19"/>
          <p:cNvSpPr txBox="1">
            <a:spLocks noGrp="1"/>
          </p:cNvSpPr>
          <p:nvPr>
            <p:ph type="body" idx="1"/>
          </p:nvPr>
        </p:nvSpPr>
        <p:spPr>
          <a:xfrm>
            <a:off x="218104" y="1254437"/>
            <a:ext cx="8824685" cy="5328925"/>
          </a:xfrm>
          <a:prstGeom prst="rect">
            <a:avLst/>
          </a:prstGeom>
          <a:noFill/>
          <a:ln>
            <a:noFill/>
          </a:ln>
        </p:spPr>
        <p:txBody>
          <a:bodyPr spcFirstLastPara="1" wrap="square" lIns="91425" tIns="45700" rIns="91425" bIns="45700" anchor="t" anchorCtr="0">
            <a:noAutofit/>
          </a:bodyPr>
          <a:lstStyle/>
          <a:p>
            <a:pPr marL="342900" lvl="0" indent="-342900" algn="ctr" rtl="0">
              <a:lnSpc>
                <a:spcPct val="80000"/>
              </a:lnSpc>
              <a:spcBef>
                <a:spcPts val="0"/>
              </a:spcBef>
              <a:spcAft>
                <a:spcPts val="0"/>
              </a:spcAft>
              <a:buClr>
                <a:schemeClr val="dk1"/>
              </a:buClr>
              <a:buSzPts val="1764"/>
              <a:buNone/>
            </a:pPr>
            <a:r>
              <a:rPr lang="en-US" b="1" dirty="0">
                <a:solidFill>
                  <a:srgbClr val="FF0000"/>
                </a:solidFill>
              </a:rPr>
              <a:t>Solutions</a:t>
            </a:r>
            <a:r>
              <a:rPr lang="en-US" sz="2200" dirty="0">
                <a:solidFill>
                  <a:srgbClr val="FF0000"/>
                </a:solidFill>
              </a:rPr>
              <a:t>:</a:t>
            </a:r>
            <a:br>
              <a:rPr lang="en-US" sz="2200" dirty="0">
                <a:solidFill>
                  <a:srgbClr val="FF0000"/>
                </a:solidFill>
              </a:rPr>
            </a:br>
            <a:endParaRPr sz="2200" dirty="0">
              <a:solidFill>
                <a:srgbClr val="FF0000"/>
              </a:solidFill>
            </a:endParaRPr>
          </a:p>
          <a:p>
            <a:pPr marL="342900" lvl="0" indent="-342900" algn="l" rtl="0">
              <a:lnSpc>
                <a:spcPct val="80000"/>
              </a:lnSpc>
              <a:spcBef>
                <a:spcPts val="365"/>
              </a:spcBef>
              <a:spcAft>
                <a:spcPts val="0"/>
              </a:spcAft>
              <a:buSzPts val="1824"/>
              <a:buFont typeface="Noto Sans Symbols"/>
              <a:buChar char="✔"/>
            </a:pPr>
            <a:r>
              <a:rPr lang="en-US" sz="3000" b="1" dirty="0" err="1"/>
              <a:t>Armut</a:t>
            </a:r>
            <a:r>
              <a:rPr lang="en-US" sz="3000" dirty="0"/>
              <a:t> – poverty</a:t>
            </a:r>
            <a:endParaRPr sz="3000" dirty="0"/>
          </a:p>
          <a:p>
            <a:pPr marL="0" lvl="0" indent="0" algn="l" rtl="0">
              <a:lnSpc>
                <a:spcPct val="80000"/>
              </a:lnSpc>
              <a:spcBef>
                <a:spcPts val="365"/>
              </a:spcBef>
              <a:spcAft>
                <a:spcPts val="0"/>
              </a:spcAft>
              <a:buSzPts val="1824"/>
              <a:buNone/>
            </a:pPr>
            <a:endParaRPr sz="3000" dirty="0"/>
          </a:p>
          <a:p>
            <a:pPr marL="342900" lvl="0" indent="-342900" algn="l" rtl="0">
              <a:lnSpc>
                <a:spcPct val="80000"/>
              </a:lnSpc>
              <a:spcBef>
                <a:spcPts val="365"/>
              </a:spcBef>
              <a:spcAft>
                <a:spcPts val="0"/>
              </a:spcAft>
              <a:buSzPts val="1824"/>
              <a:buFont typeface="Noto Sans Symbols"/>
              <a:buChar char="✔"/>
            </a:pPr>
            <a:r>
              <a:rPr lang="en-US" sz="3000" b="1" dirty="0" err="1"/>
              <a:t>Mangel</a:t>
            </a:r>
            <a:r>
              <a:rPr lang="en-US" sz="3000" b="1" dirty="0"/>
              <a:t> an </a:t>
            </a:r>
            <a:r>
              <a:rPr lang="en-US" sz="3000" b="1" dirty="0" err="1"/>
              <a:t>guten</a:t>
            </a:r>
            <a:r>
              <a:rPr lang="en-US" sz="3000" b="1" dirty="0"/>
              <a:t> </a:t>
            </a:r>
            <a:r>
              <a:rPr lang="en-US" sz="3000" b="1" dirty="0" err="1"/>
              <a:t>Schulen</a:t>
            </a:r>
            <a:r>
              <a:rPr lang="en-US" sz="3000" b="1" dirty="0"/>
              <a:t> </a:t>
            </a:r>
            <a:r>
              <a:rPr lang="en-US" sz="3000" dirty="0"/>
              <a:t>– lack of good schools</a:t>
            </a:r>
            <a:endParaRPr sz="3000" dirty="0"/>
          </a:p>
          <a:p>
            <a:pPr marL="0" lvl="0" indent="0" algn="l" rtl="0">
              <a:lnSpc>
                <a:spcPct val="80000"/>
              </a:lnSpc>
              <a:spcBef>
                <a:spcPts val="365"/>
              </a:spcBef>
              <a:spcAft>
                <a:spcPts val="0"/>
              </a:spcAft>
              <a:buSzPts val="1824"/>
              <a:buNone/>
            </a:pPr>
            <a:endParaRPr sz="3000" dirty="0"/>
          </a:p>
          <a:p>
            <a:pPr marL="342900" lvl="0" indent="-342900" algn="l" rtl="0">
              <a:lnSpc>
                <a:spcPct val="80000"/>
              </a:lnSpc>
              <a:spcBef>
                <a:spcPts val="365"/>
              </a:spcBef>
              <a:spcAft>
                <a:spcPts val="0"/>
              </a:spcAft>
              <a:buSzPts val="1824"/>
              <a:buFont typeface="Noto Sans Symbols"/>
              <a:buChar char="✔"/>
            </a:pPr>
            <a:r>
              <a:rPr lang="en-US" sz="3000" b="1" dirty="0"/>
              <a:t>Kinder </a:t>
            </a:r>
            <a:r>
              <a:rPr lang="en-US" sz="3000" b="1" dirty="0" err="1"/>
              <a:t>müssen</a:t>
            </a:r>
            <a:r>
              <a:rPr lang="en-US" sz="3000" b="1" dirty="0"/>
              <a:t> </a:t>
            </a:r>
            <a:r>
              <a:rPr lang="en-US" sz="3000" b="1" dirty="0" err="1"/>
              <a:t>für</a:t>
            </a:r>
            <a:r>
              <a:rPr lang="en-US" sz="3000" b="1" dirty="0"/>
              <a:t> </a:t>
            </a:r>
            <a:r>
              <a:rPr lang="en-US" sz="3000" b="1" dirty="0" err="1"/>
              <a:t>sich</a:t>
            </a:r>
            <a:r>
              <a:rPr lang="en-US" sz="3000" b="1" dirty="0"/>
              <a:t> </a:t>
            </a:r>
            <a:r>
              <a:rPr lang="en-US" sz="3000" b="1" dirty="0" err="1"/>
              <a:t>selbst</a:t>
            </a:r>
            <a:r>
              <a:rPr lang="en-US" sz="3000" b="1" dirty="0"/>
              <a:t> </a:t>
            </a:r>
            <a:r>
              <a:rPr lang="en-US" sz="3000" b="1" dirty="0" err="1"/>
              <a:t>sorgen</a:t>
            </a:r>
            <a:r>
              <a:rPr lang="en-US" sz="3000" b="1" dirty="0"/>
              <a:t> </a:t>
            </a:r>
            <a:r>
              <a:rPr lang="en-US" sz="3000" dirty="0"/>
              <a:t>– children have to take care of themselves</a:t>
            </a:r>
            <a:endParaRPr sz="3000" dirty="0"/>
          </a:p>
          <a:p>
            <a:pPr marL="0" lvl="0" indent="0" algn="l" rtl="0">
              <a:lnSpc>
                <a:spcPct val="80000"/>
              </a:lnSpc>
              <a:spcBef>
                <a:spcPts val="365"/>
              </a:spcBef>
              <a:spcAft>
                <a:spcPts val="0"/>
              </a:spcAft>
              <a:buSzPts val="1824"/>
              <a:buNone/>
            </a:pPr>
            <a:endParaRPr sz="3000" dirty="0"/>
          </a:p>
          <a:p>
            <a:pPr marL="342900" lvl="0" indent="-342900" algn="l" rtl="0">
              <a:lnSpc>
                <a:spcPct val="80000"/>
              </a:lnSpc>
              <a:spcBef>
                <a:spcPts val="365"/>
              </a:spcBef>
              <a:spcAft>
                <a:spcPts val="0"/>
              </a:spcAft>
              <a:buSzPts val="1824"/>
              <a:buFont typeface="Noto Sans Symbols"/>
              <a:buChar char="✔"/>
            </a:pPr>
            <a:r>
              <a:rPr lang="en-US" sz="3000" b="1" dirty="0"/>
              <a:t>Kinder </a:t>
            </a:r>
            <a:r>
              <a:rPr lang="en-US" sz="3000" b="1" dirty="0" err="1"/>
              <a:t>sind</a:t>
            </a:r>
            <a:r>
              <a:rPr lang="en-US" sz="3000" b="1" dirty="0"/>
              <a:t> </a:t>
            </a:r>
            <a:r>
              <a:rPr lang="en-US" sz="3000" b="1" dirty="0" err="1"/>
              <a:t>geeigneter</a:t>
            </a:r>
            <a:r>
              <a:rPr lang="en-US" sz="3000" b="1" dirty="0"/>
              <a:t> </a:t>
            </a:r>
            <a:r>
              <a:rPr lang="en-US" sz="3000" b="1" dirty="0" err="1"/>
              <a:t>für</a:t>
            </a:r>
            <a:r>
              <a:rPr lang="en-US" sz="3000" b="1" dirty="0"/>
              <a:t> </a:t>
            </a:r>
            <a:r>
              <a:rPr lang="en-US" sz="3000" b="1" dirty="0" err="1"/>
              <a:t>schwere</a:t>
            </a:r>
            <a:r>
              <a:rPr lang="en-US" sz="3000" b="1" dirty="0"/>
              <a:t> Arbeit </a:t>
            </a:r>
            <a:r>
              <a:rPr lang="en-US" sz="3000" b="1" dirty="0" err="1"/>
              <a:t>als</a:t>
            </a:r>
            <a:r>
              <a:rPr lang="en-US" sz="3000" b="1" dirty="0"/>
              <a:t> </a:t>
            </a:r>
            <a:r>
              <a:rPr lang="en-US" sz="3000" b="1" dirty="0" err="1"/>
              <a:t>Erwachsene</a:t>
            </a:r>
            <a:r>
              <a:rPr lang="en-US" sz="3000" b="1" dirty="0"/>
              <a:t> </a:t>
            </a:r>
            <a:r>
              <a:rPr lang="en-US" sz="3000" dirty="0"/>
              <a:t>– children are more suited for hard </a:t>
            </a:r>
            <a:r>
              <a:rPr lang="en-US" sz="3000" dirty="0" err="1"/>
              <a:t>labour</a:t>
            </a:r>
            <a:r>
              <a:rPr lang="en-US" sz="3000" dirty="0"/>
              <a:t> than adults</a:t>
            </a:r>
            <a:endParaRPr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0"/>
          <p:cNvSpPr/>
          <p:nvPr/>
        </p:nvSpPr>
        <p:spPr>
          <a:xfrm>
            <a:off x="218104" y="1037003"/>
            <a:ext cx="7149900" cy="5028452"/>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0"/>
          <p:cNvSpPr txBox="1">
            <a:spLocks noGrp="1"/>
          </p:cNvSpPr>
          <p:nvPr>
            <p:ph type="title"/>
          </p:nvPr>
        </p:nvSpPr>
        <p:spPr>
          <a:xfrm>
            <a:off x="306887" y="2197"/>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a:solidFill>
                  <a:srgbClr val="00527D"/>
                </a:solidFill>
              </a:rPr>
              <a:t>Warum gibt es Kinderarbeit?</a:t>
            </a:r>
            <a:endParaRPr sz="3600" b="1">
              <a:solidFill>
                <a:srgbClr val="00527D"/>
              </a:solidFill>
            </a:endParaRPr>
          </a:p>
        </p:txBody>
      </p:sp>
      <p:sp>
        <p:nvSpPr>
          <p:cNvPr id="211" name="Google Shape;211;p20"/>
          <p:cNvSpPr txBox="1">
            <a:spLocks noGrp="1"/>
          </p:cNvSpPr>
          <p:nvPr>
            <p:ph type="body" idx="1"/>
          </p:nvPr>
        </p:nvSpPr>
        <p:spPr>
          <a:xfrm>
            <a:off x="218104" y="1225689"/>
            <a:ext cx="6419590" cy="4507173"/>
          </a:xfrm>
          <a:prstGeom prst="rect">
            <a:avLst/>
          </a:prstGeom>
          <a:noFill/>
          <a:ln>
            <a:noFill/>
          </a:ln>
        </p:spPr>
        <p:txBody>
          <a:bodyPr spcFirstLastPara="1" wrap="square" lIns="91425" tIns="45700" rIns="91425" bIns="45700" anchor="t" anchorCtr="0">
            <a:normAutofit/>
          </a:bodyPr>
          <a:lstStyle/>
          <a:p>
            <a:pPr marL="342900" lvl="0" indent="-342900" algn="ctr" rtl="0">
              <a:lnSpc>
                <a:spcPct val="80000"/>
              </a:lnSpc>
              <a:spcBef>
                <a:spcPts val="0"/>
              </a:spcBef>
              <a:spcAft>
                <a:spcPts val="0"/>
              </a:spcAft>
              <a:buClr>
                <a:schemeClr val="dk1"/>
              </a:buClr>
              <a:buSzPts val="1764"/>
              <a:buNone/>
            </a:pPr>
            <a:r>
              <a:rPr lang="en-US" sz="2000" dirty="0"/>
              <a:t>Es </a:t>
            </a:r>
            <a:r>
              <a:rPr lang="en-US" sz="2000" dirty="0" err="1"/>
              <a:t>gibt</a:t>
            </a:r>
            <a:r>
              <a:rPr lang="en-US" sz="2000" dirty="0"/>
              <a:t> </a:t>
            </a:r>
            <a:r>
              <a:rPr lang="en-US" sz="2000" dirty="0" err="1"/>
              <a:t>viele</a:t>
            </a:r>
            <a:r>
              <a:rPr lang="en-US" sz="2000" dirty="0"/>
              <a:t> </a:t>
            </a:r>
            <a:r>
              <a:rPr lang="en-US" sz="2000" dirty="0" err="1"/>
              <a:t>Gründe</a:t>
            </a:r>
            <a:r>
              <a:rPr lang="en-US" sz="2000" dirty="0"/>
              <a:t>:</a:t>
            </a:r>
            <a:br>
              <a:rPr lang="en-US" sz="1824" dirty="0"/>
            </a:br>
            <a:endParaRPr dirty="0"/>
          </a:p>
          <a:p>
            <a:pPr marL="342900" lvl="0" indent="-342900" algn="l" rtl="0">
              <a:lnSpc>
                <a:spcPct val="80000"/>
              </a:lnSpc>
              <a:spcBef>
                <a:spcPts val="365"/>
              </a:spcBef>
              <a:spcAft>
                <a:spcPts val="0"/>
              </a:spcAft>
              <a:buSzPts val="1824"/>
              <a:buFont typeface="Noto Sans Symbols"/>
              <a:buChar char="✔"/>
            </a:pPr>
            <a:r>
              <a:rPr lang="en-US" sz="1824" dirty="0" err="1"/>
              <a:t>Armut</a:t>
            </a:r>
            <a:r>
              <a:rPr lang="en-US" sz="1824" dirty="0"/>
              <a:t> - </a:t>
            </a:r>
            <a:r>
              <a:rPr lang="en-US" sz="1824" dirty="0" err="1"/>
              <a:t>ohne</a:t>
            </a:r>
            <a:r>
              <a:rPr lang="en-US" sz="1824" dirty="0"/>
              <a:t> </a:t>
            </a:r>
            <a:r>
              <a:rPr lang="en-US" sz="1824" dirty="0" err="1"/>
              <a:t>Kinderarbeit</a:t>
            </a:r>
            <a:r>
              <a:rPr lang="en-US" sz="1824" dirty="0"/>
              <a:t> hat die </a:t>
            </a:r>
            <a:r>
              <a:rPr lang="en-US" sz="1824" dirty="0" err="1"/>
              <a:t>Familie</a:t>
            </a:r>
            <a:r>
              <a:rPr lang="en-US" sz="1824" dirty="0"/>
              <a:t> </a:t>
            </a:r>
            <a:r>
              <a:rPr lang="en-US" sz="1824" dirty="0" err="1"/>
              <a:t>nicht</a:t>
            </a:r>
            <a:r>
              <a:rPr lang="en-US" sz="1824" dirty="0"/>
              <a:t> </a:t>
            </a:r>
            <a:r>
              <a:rPr lang="en-US" sz="1824" dirty="0" err="1"/>
              <a:t>genug</a:t>
            </a:r>
            <a:r>
              <a:rPr lang="en-US" sz="1824" dirty="0"/>
              <a:t> Geld, um </a:t>
            </a:r>
            <a:r>
              <a:rPr lang="en-US" sz="1824" dirty="0" err="1"/>
              <a:t>zu</a:t>
            </a:r>
            <a:r>
              <a:rPr lang="en-US" sz="1824" dirty="0"/>
              <a:t> </a:t>
            </a:r>
            <a:r>
              <a:rPr lang="en-US" sz="1824" dirty="0" err="1"/>
              <a:t>essen</a:t>
            </a:r>
            <a:r>
              <a:rPr lang="en-US" sz="1824" dirty="0"/>
              <a:t> und </a:t>
            </a:r>
            <a:r>
              <a:rPr lang="en-US" sz="1824" dirty="0" err="1"/>
              <a:t>zu</a:t>
            </a:r>
            <a:r>
              <a:rPr lang="en-US" sz="1824" dirty="0"/>
              <a:t> </a:t>
            </a:r>
            <a:r>
              <a:rPr lang="en-US" sz="1824" dirty="0" err="1"/>
              <a:t>überleben</a:t>
            </a:r>
            <a:r>
              <a:rPr lang="en-US" sz="1824" dirty="0"/>
              <a:t>.  Das </a:t>
            </a:r>
            <a:r>
              <a:rPr lang="en-US" sz="1824" dirty="0" err="1"/>
              <a:t>Gehalt</a:t>
            </a:r>
            <a:r>
              <a:rPr lang="en-US" sz="1824" dirty="0"/>
              <a:t> der </a:t>
            </a:r>
            <a:r>
              <a:rPr lang="en-US" sz="1824" dirty="0" err="1"/>
              <a:t>Eltern</a:t>
            </a:r>
            <a:r>
              <a:rPr lang="en-US" sz="1824" dirty="0"/>
              <a:t> </a:t>
            </a:r>
            <a:r>
              <a:rPr lang="en-US" sz="1824" dirty="0" err="1"/>
              <a:t>allein</a:t>
            </a:r>
            <a:r>
              <a:rPr lang="en-US" sz="1824" dirty="0"/>
              <a:t> </a:t>
            </a:r>
            <a:r>
              <a:rPr lang="en-US" sz="1824" dirty="0" err="1"/>
              <a:t>reicht</a:t>
            </a:r>
            <a:r>
              <a:rPr lang="en-US" sz="1824" dirty="0"/>
              <a:t> </a:t>
            </a:r>
            <a:r>
              <a:rPr lang="en-US" sz="1824" dirty="0" err="1"/>
              <a:t>nicht</a:t>
            </a:r>
            <a:r>
              <a:rPr lang="en-US" sz="1824" dirty="0"/>
              <a:t> </a:t>
            </a:r>
            <a:r>
              <a:rPr lang="en-US" sz="1824" dirty="0" err="1"/>
              <a:t>aus.</a:t>
            </a:r>
            <a:endParaRPr dirty="0"/>
          </a:p>
          <a:p>
            <a:pPr marL="342900" lvl="0" indent="-342900" algn="l" rtl="0">
              <a:lnSpc>
                <a:spcPct val="80000"/>
              </a:lnSpc>
              <a:spcBef>
                <a:spcPts val="365"/>
              </a:spcBef>
              <a:spcAft>
                <a:spcPts val="0"/>
              </a:spcAft>
              <a:buSzPts val="1824"/>
              <a:buFont typeface="Noto Sans Symbols"/>
              <a:buChar char="✔"/>
            </a:pPr>
            <a:r>
              <a:rPr lang="en-US" sz="1824" dirty="0" err="1"/>
              <a:t>Mangel</a:t>
            </a:r>
            <a:r>
              <a:rPr lang="en-US" sz="1824" dirty="0"/>
              <a:t> an </a:t>
            </a:r>
            <a:r>
              <a:rPr lang="en-US" sz="1824" dirty="0" err="1"/>
              <a:t>guten</a:t>
            </a:r>
            <a:r>
              <a:rPr lang="en-US" sz="1824" dirty="0"/>
              <a:t> </a:t>
            </a:r>
            <a:r>
              <a:rPr lang="en-US" sz="1824" dirty="0" err="1"/>
              <a:t>Schulen</a:t>
            </a:r>
            <a:r>
              <a:rPr lang="en-US" sz="1824" dirty="0"/>
              <a:t> – </a:t>
            </a:r>
            <a:r>
              <a:rPr lang="en-US" sz="1824" dirty="0" err="1"/>
              <a:t>zum</a:t>
            </a:r>
            <a:r>
              <a:rPr lang="en-US" sz="1824" dirty="0"/>
              <a:t> </a:t>
            </a:r>
            <a:r>
              <a:rPr lang="en-US" sz="1824" dirty="0" err="1"/>
              <a:t>Beispiel</a:t>
            </a:r>
            <a:r>
              <a:rPr lang="en-US" sz="1824" dirty="0"/>
              <a:t>, </a:t>
            </a:r>
            <a:r>
              <a:rPr lang="en-US" sz="1824" dirty="0" err="1"/>
              <a:t>wenn</a:t>
            </a:r>
            <a:r>
              <a:rPr lang="en-US" sz="1824" dirty="0"/>
              <a:t> die Schule </a:t>
            </a:r>
            <a:r>
              <a:rPr lang="en-US" sz="1824" dirty="0" err="1"/>
              <a:t>zu</a:t>
            </a:r>
            <a:r>
              <a:rPr lang="en-US" sz="1824" dirty="0"/>
              <a:t> </a:t>
            </a:r>
            <a:r>
              <a:rPr lang="en-US" sz="1824" dirty="0" err="1"/>
              <a:t>teuer</a:t>
            </a:r>
            <a:r>
              <a:rPr lang="en-US" sz="1824" dirty="0"/>
              <a:t> </a:t>
            </a:r>
            <a:r>
              <a:rPr lang="en-US" sz="1824" dirty="0" err="1"/>
              <a:t>ist</a:t>
            </a:r>
            <a:r>
              <a:rPr lang="en-US" sz="1824" dirty="0"/>
              <a:t>, </a:t>
            </a:r>
            <a:r>
              <a:rPr lang="en-US" sz="1824" dirty="0" err="1"/>
              <a:t>wenn</a:t>
            </a:r>
            <a:r>
              <a:rPr lang="en-US" sz="1824" dirty="0"/>
              <a:t> </a:t>
            </a:r>
            <a:r>
              <a:rPr lang="en-US" sz="1824" dirty="0" err="1"/>
              <a:t>sie</a:t>
            </a:r>
            <a:r>
              <a:rPr lang="en-US" sz="1824" dirty="0"/>
              <a:t> </a:t>
            </a:r>
            <a:r>
              <a:rPr lang="en-US" sz="1824" dirty="0" err="1"/>
              <a:t>sehr</a:t>
            </a:r>
            <a:r>
              <a:rPr lang="en-US" sz="1824" dirty="0"/>
              <a:t> </a:t>
            </a:r>
            <a:r>
              <a:rPr lang="en-US" sz="1824" dirty="0" err="1"/>
              <a:t>schlechte</a:t>
            </a:r>
            <a:r>
              <a:rPr lang="en-US" sz="1824" dirty="0"/>
              <a:t> Standards hat, </a:t>
            </a:r>
            <a:r>
              <a:rPr lang="en-US" sz="1824" dirty="0" err="1"/>
              <a:t>wenn</a:t>
            </a:r>
            <a:r>
              <a:rPr lang="en-US" sz="1824" dirty="0"/>
              <a:t> </a:t>
            </a:r>
            <a:r>
              <a:rPr lang="en-US" sz="1824" dirty="0" err="1"/>
              <a:t>Eltern</a:t>
            </a:r>
            <a:r>
              <a:rPr lang="en-US" sz="1824" dirty="0"/>
              <a:t> </a:t>
            </a:r>
            <a:r>
              <a:rPr lang="en-US" sz="1824" dirty="0" err="1"/>
              <a:t>nicht</a:t>
            </a:r>
            <a:r>
              <a:rPr lang="en-US" sz="1824" dirty="0"/>
              <a:t> </a:t>
            </a:r>
            <a:r>
              <a:rPr lang="en-US" sz="1824" dirty="0" err="1"/>
              <a:t>wissen</a:t>
            </a:r>
            <a:r>
              <a:rPr lang="en-US" sz="1824" dirty="0"/>
              <a:t>, </a:t>
            </a:r>
            <a:r>
              <a:rPr lang="en-US" sz="1824" dirty="0" err="1"/>
              <a:t>warum</a:t>
            </a:r>
            <a:r>
              <a:rPr lang="en-US" sz="1824" dirty="0"/>
              <a:t> Schule </a:t>
            </a:r>
            <a:r>
              <a:rPr lang="en-US" sz="1824" dirty="0" err="1"/>
              <a:t>wichtig</a:t>
            </a:r>
            <a:r>
              <a:rPr lang="en-US" sz="1824" dirty="0"/>
              <a:t> </a:t>
            </a:r>
            <a:r>
              <a:rPr lang="en-US" sz="1824" dirty="0" err="1"/>
              <a:t>ist</a:t>
            </a:r>
            <a:r>
              <a:rPr lang="en-US" sz="1824" dirty="0"/>
              <a:t>; </a:t>
            </a:r>
            <a:r>
              <a:rPr lang="en-US" sz="1824" dirty="0" err="1"/>
              <a:t>dann</a:t>
            </a:r>
            <a:r>
              <a:rPr lang="en-US" sz="1824" dirty="0"/>
              <a:t> </a:t>
            </a:r>
            <a:r>
              <a:rPr lang="en-US" sz="1824" dirty="0" err="1"/>
              <a:t>ziehen</a:t>
            </a:r>
            <a:r>
              <a:rPr lang="en-US" sz="1824" dirty="0"/>
              <a:t> es </a:t>
            </a:r>
            <a:r>
              <a:rPr lang="en-US" sz="1824" dirty="0" err="1"/>
              <a:t>viele</a:t>
            </a:r>
            <a:r>
              <a:rPr lang="en-US" sz="1824" dirty="0"/>
              <a:t> </a:t>
            </a:r>
            <a:r>
              <a:rPr lang="en-US" sz="1824" dirty="0" err="1"/>
              <a:t>Eltern</a:t>
            </a:r>
            <a:r>
              <a:rPr lang="en-US" sz="1824" dirty="0"/>
              <a:t> </a:t>
            </a:r>
            <a:r>
              <a:rPr lang="en-US" sz="1824" dirty="0" err="1"/>
              <a:t>vor</a:t>
            </a:r>
            <a:r>
              <a:rPr lang="en-US" sz="1824" dirty="0"/>
              <a:t>, </a:t>
            </a:r>
            <a:r>
              <a:rPr lang="en-US" sz="1824" dirty="0" err="1"/>
              <a:t>dass</a:t>
            </a:r>
            <a:r>
              <a:rPr lang="en-US" sz="1824" dirty="0"/>
              <a:t> </a:t>
            </a:r>
            <a:r>
              <a:rPr lang="en-US" sz="1824" dirty="0" err="1"/>
              <a:t>ihre</a:t>
            </a:r>
            <a:r>
              <a:rPr lang="en-US" sz="1824" dirty="0"/>
              <a:t> Kinder </a:t>
            </a:r>
            <a:r>
              <a:rPr lang="en-US" sz="1824" dirty="0" err="1"/>
              <a:t>lieber</a:t>
            </a:r>
            <a:r>
              <a:rPr lang="en-US" sz="1824" dirty="0"/>
              <a:t> </a:t>
            </a:r>
            <a:r>
              <a:rPr lang="en-US" sz="1824" dirty="0" err="1"/>
              <a:t>arbeiten</a:t>
            </a:r>
            <a:r>
              <a:rPr lang="en-US" sz="1824" dirty="0"/>
              <a:t> </a:t>
            </a:r>
            <a:r>
              <a:rPr lang="en-US" sz="1824" dirty="0" err="1"/>
              <a:t>als</a:t>
            </a:r>
            <a:r>
              <a:rPr lang="en-US" sz="1824" dirty="0"/>
              <a:t> </a:t>
            </a:r>
            <a:r>
              <a:rPr lang="en-US" sz="1824" dirty="0" err="1"/>
              <a:t>zur</a:t>
            </a:r>
            <a:r>
              <a:rPr lang="en-US" sz="1824" dirty="0"/>
              <a:t> Schule </a:t>
            </a:r>
            <a:r>
              <a:rPr lang="en-US" sz="1824" dirty="0" err="1"/>
              <a:t>gehen</a:t>
            </a:r>
            <a:r>
              <a:rPr lang="en-US" sz="1824" dirty="0"/>
              <a:t>.</a:t>
            </a:r>
            <a:endParaRPr dirty="0"/>
          </a:p>
          <a:p>
            <a:pPr marL="342900" lvl="0" indent="-342900" algn="l" rtl="0">
              <a:lnSpc>
                <a:spcPct val="80000"/>
              </a:lnSpc>
              <a:spcBef>
                <a:spcPts val="365"/>
              </a:spcBef>
              <a:spcAft>
                <a:spcPts val="0"/>
              </a:spcAft>
              <a:buSzPts val="1824"/>
              <a:buFont typeface="Noto Sans Symbols"/>
              <a:buChar char="✔"/>
            </a:pPr>
            <a:r>
              <a:rPr lang="en-US" sz="1824" dirty="0"/>
              <a:t>Kinder </a:t>
            </a:r>
            <a:r>
              <a:rPr lang="en-US" sz="1824" dirty="0" err="1"/>
              <a:t>müssen</a:t>
            </a:r>
            <a:r>
              <a:rPr lang="en-US" sz="1824" dirty="0"/>
              <a:t> </a:t>
            </a:r>
            <a:r>
              <a:rPr lang="en-US" sz="1824" dirty="0" err="1"/>
              <a:t>für</a:t>
            </a:r>
            <a:r>
              <a:rPr lang="en-US" sz="1824" dirty="0"/>
              <a:t> </a:t>
            </a:r>
            <a:r>
              <a:rPr lang="en-US" sz="1824" dirty="0" err="1"/>
              <a:t>sich</a:t>
            </a:r>
            <a:r>
              <a:rPr lang="en-US" sz="1824" dirty="0"/>
              <a:t> </a:t>
            </a:r>
            <a:r>
              <a:rPr lang="en-US" sz="1824" dirty="0" err="1"/>
              <a:t>selbst</a:t>
            </a:r>
            <a:r>
              <a:rPr lang="en-US" sz="1824" dirty="0"/>
              <a:t> </a:t>
            </a:r>
            <a:r>
              <a:rPr lang="en-US" sz="1824" dirty="0" err="1"/>
              <a:t>sorgen</a:t>
            </a:r>
            <a:r>
              <a:rPr lang="en-US" sz="1824" dirty="0"/>
              <a:t> - manche Kinder </a:t>
            </a:r>
            <a:r>
              <a:rPr lang="en-US" sz="1824" dirty="0" err="1"/>
              <a:t>haben</a:t>
            </a:r>
            <a:r>
              <a:rPr lang="en-US" sz="1824" dirty="0"/>
              <a:t> </a:t>
            </a:r>
            <a:r>
              <a:rPr lang="en-US" sz="1824" dirty="0" err="1"/>
              <a:t>wegen</a:t>
            </a:r>
            <a:r>
              <a:rPr lang="en-US" sz="1824" dirty="0"/>
              <a:t> Krieg, Aids </a:t>
            </a:r>
            <a:r>
              <a:rPr lang="en-US" sz="1824" dirty="0" err="1"/>
              <a:t>oder</a:t>
            </a:r>
            <a:r>
              <a:rPr lang="en-US" sz="1824" dirty="0"/>
              <a:t> </a:t>
            </a:r>
            <a:r>
              <a:rPr lang="en-US" sz="1824" dirty="0" err="1"/>
              <a:t>anderen</a:t>
            </a:r>
            <a:r>
              <a:rPr lang="en-US" sz="1824" dirty="0"/>
              <a:t> </a:t>
            </a:r>
            <a:r>
              <a:rPr lang="en-US" sz="1824" dirty="0" err="1"/>
              <a:t>Krankheiten</a:t>
            </a:r>
            <a:r>
              <a:rPr lang="en-US" sz="1824" dirty="0"/>
              <a:t> </a:t>
            </a:r>
            <a:r>
              <a:rPr lang="en-US" sz="1824" dirty="0" err="1"/>
              <a:t>keine</a:t>
            </a:r>
            <a:r>
              <a:rPr lang="en-US" sz="1824" dirty="0"/>
              <a:t> </a:t>
            </a:r>
            <a:r>
              <a:rPr lang="en-US" sz="1824" dirty="0" err="1"/>
              <a:t>Eltern</a:t>
            </a:r>
            <a:r>
              <a:rPr lang="en-US" sz="1824" dirty="0"/>
              <a:t> und </a:t>
            </a:r>
            <a:r>
              <a:rPr lang="en-US" sz="1824" dirty="0" err="1"/>
              <a:t>sie</a:t>
            </a:r>
            <a:r>
              <a:rPr lang="en-US" sz="1824" dirty="0"/>
              <a:t> </a:t>
            </a:r>
            <a:r>
              <a:rPr lang="en-US" sz="1824" dirty="0" err="1"/>
              <a:t>haben</a:t>
            </a:r>
            <a:r>
              <a:rPr lang="en-US" sz="1824" dirty="0"/>
              <a:t> </a:t>
            </a:r>
            <a:r>
              <a:rPr lang="en-US" sz="1824" dirty="0" err="1"/>
              <a:t>niemanden</a:t>
            </a:r>
            <a:r>
              <a:rPr lang="en-US" sz="1824" dirty="0"/>
              <a:t>, der </a:t>
            </a:r>
            <a:r>
              <a:rPr lang="en-US" sz="1824" dirty="0" err="1"/>
              <a:t>sie</a:t>
            </a:r>
            <a:r>
              <a:rPr lang="en-US" sz="1824" dirty="0"/>
              <a:t> </a:t>
            </a:r>
            <a:r>
              <a:rPr lang="en-US" sz="1824" dirty="0" err="1"/>
              <a:t>beschützt</a:t>
            </a:r>
            <a:r>
              <a:rPr lang="en-US" sz="1824" dirty="0"/>
              <a:t>.</a:t>
            </a:r>
            <a:endParaRPr dirty="0"/>
          </a:p>
          <a:p>
            <a:pPr marL="342900" lvl="0" indent="-342900" algn="l" rtl="0">
              <a:lnSpc>
                <a:spcPct val="80000"/>
              </a:lnSpc>
              <a:spcBef>
                <a:spcPts val="365"/>
              </a:spcBef>
              <a:spcAft>
                <a:spcPts val="0"/>
              </a:spcAft>
              <a:buSzPts val="1824"/>
              <a:buFont typeface="Noto Sans Symbols"/>
              <a:buChar char="✔"/>
            </a:pPr>
            <a:r>
              <a:rPr lang="en-US" sz="1824" dirty="0"/>
              <a:t>Kinder </a:t>
            </a:r>
            <a:r>
              <a:rPr lang="en-US" sz="1824" dirty="0" err="1"/>
              <a:t>sind</a:t>
            </a:r>
            <a:r>
              <a:rPr lang="en-US" sz="1824" dirty="0"/>
              <a:t> </a:t>
            </a:r>
            <a:r>
              <a:rPr lang="en-US" sz="1824" dirty="0" err="1"/>
              <a:t>geeigneter</a:t>
            </a:r>
            <a:r>
              <a:rPr lang="en-US" sz="1824" dirty="0"/>
              <a:t> </a:t>
            </a:r>
            <a:r>
              <a:rPr lang="en-US" sz="1824" dirty="0" err="1"/>
              <a:t>für</a:t>
            </a:r>
            <a:r>
              <a:rPr lang="en-US" sz="1824" dirty="0"/>
              <a:t> </a:t>
            </a:r>
            <a:r>
              <a:rPr lang="en-US" sz="1824" dirty="0" err="1"/>
              <a:t>schwere</a:t>
            </a:r>
            <a:r>
              <a:rPr lang="en-US" sz="1824" dirty="0"/>
              <a:t> Arbeit </a:t>
            </a:r>
            <a:r>
              <a:rPr lang="en-US" sz="1824" dirty="0" err="1"/>
              <a:t>als</a:t>
            </a:r>
            <a:r>
              <a:rPr lang="en-US" sz="1824" dirty="0"/>
              <a:t> </a:t>
            </a:r>
            <a:r>
              <a:rPr lang="en-US" sz="1824" dirty="0" err="1"/>
              <a:t>Erwachsene</a:t>
            </a:r>
            <a:r>
              <a:rPr lang="en-US" sz="1824" dirty="0"/>
              <a:t> - </a:t>
            </a:r>
            <a:r>
              <a:rPr lang="en-US" sz="1824" dirty="0" err="1"/>
              <a:t>sie</a:t>
            </a:r>
            <a:r>
              <a:rPr lang="en-US" sz="1824" dirty="0"/>
              <a:t> </a:t>
            </a:r>
            <a:r>
              <a:rPr lang="en-US" sz="1824" dirty="0" err="1"/>
              <a:t>sind</a:t>
            </a:r>
            <a:r>
              <a:rPr lang="en-US" sz="1824" dirty="0"/>
              <a:t> </a:t>
            </a:r>
            <a:r>
              <a:rPr lang="en-US" sz="1824" dirty="0" err="1"/>
              <a:t>klein</a:t>
            </a:r>
            <a:r>
              <a:rPr lang="en-US" sz="1824" dirty="0"/>
              <a:t> und </a:t>
            </a:r>
            <a:r>
              <a:rPr lang="en-US" sz="1824" dirty="0" err="1"/>
              <a:t>flexibel</a:t>
            </a:r>
            <a:r>
              <a:rPr lang="en-US" sz="1824" dirty="0"/>
              <a:t> und </a:t>
            </a:r>
            <a:r>
              <a:rPr lang="en-US" sz="1824" dirty="0" err="1"/>
              <a:t>haben</a:t>
            </a:r>
            <a:r>
              <a:rPr lang="en-US" sz="1824" dirty="0"/>
              <a:t> </a:t>
            </a:r>
            <a:r>
              <a:rPr lang="en-US" sz="1824" dirty="0" err="1"/>
              <a:t>weniger</a:t>
            </a:r>
            <a:r>
              <a:rPr lang="en-US" sz="1824" dirty="0"/>
              <a:t> </a:t>
            </a:r>
            <a:r>
              <a:rPr lang="en-US" sz="1824" dirty="0" err="1"/>
              <a:t>Schwierigkeiten</a:t>
            </a:r>
            <a:r>
              <a:rPr lang="en-US" sz="1824" dirty="0"/>
              <a:t>, </a:t>
            </a:r>
            <a:r>
              <a:rPr lang="en-US" sz="1824" dirty="0" err="1"/>
              <a:t>durch</a:t>
            </a:r>
            <a:r>
              <a:rPr lang="en-US" sz="1824" dirty="0"/>
              <a:t> </a:t>
            </a:r>
            <a:r>
              <a:rPr lang="en-US" sz="1824" dirty="0" err="1"/>
              <a:t>kleine</a:t>
            </a:r>
            <a:r>
              <a:rPr lang="en-US" sz="1824" dirty="0"/>
              <a:t>, </a:t>
            </a:r>
            <a:r>
              <a:rPr lang="en-US" sz="1824" dirty="0" err="1"/>
              <a:t>niedrige</a:t>
            </a:r>
            <a:r>
              <a:rPr lang="en-US" sz="1824" dirty="0"/>
              <a:t> </a:t>
            </a:r>
            <a:r>
              <a:rPr lang="en-US" sz="1824" dirty="0" err="1"/>
              <a:t>Räume</a:t>
            </a:r>
            <a:r>
              <a:rPr lang="en-US" sz="1824" dirty="0"/>
              <a:t> </a:t>
            </a:r>
            <a:r>
              <a:rPr lang="en-US" sz="1824" dirty="0" err="1"/>
              <a:t>wie</a:t>
            </a:r>
            <a:r>
              <a:rPr lang="en-US" sz="1824" dirty="0"/>
              <a:t> </a:t>
            </a:r>
            <a:r>
              <a:rPr lang="en-US" sz="1824" dirty="0" err="1"/>
              <a:t>Minen</a:t>
            </a:r>
            <a:r>
              <a:rPr lang="en-US" sz="1824" dirty="0"/>
              <a:t> </a:t>
            </a:r>
            <a:r>
              <a:rPr lang="en-US" sz="1824" dirty="0" err="1"/>
              <a:t>zu</a:t>
            </a:r>
            <a:r>
              <a:rPr lang="en-US" sz="1824" dirty="0"/>
              <a:t> </a:t>
            </a:r>
            <a:r>
              <a:rPr lang="en-US" sz="1824" dirty="0" err="1"/>
              <a:t>kriechen</a:t>
            </a:r>
            <a:r>
              <a:rPr lang="en-US" sz="1824" dirty="0"/>
              <a:t>.  Sie </a:t>
            </a:r>
            <a:r>
              <a:rPr lang="en-US" sz="1824" dirty="0" err="1"/>
              <a:t>sind</a:t>
            </a:r>
            <a:r>
              <a:rPr lang="en-US" sz="1824" dirty="0"/>
              <a:t> </a:t>
            </a:r>
            <a:r>
              <a:rPr lang="en-US" sz="1824" dirty="0" err="1"/>
              <a:t>auch</a:t>
            </a:r>
            <a:r>
              <a:rPr lang="en-US" sz="1824" dirty="0"/>
              <a:t> </a:t>
            </a:r>
            <a:r>
              <a:rPr lang="en-US" sz="1824" dirty="0" err="1"/>
              <a:t>billige</a:t>
            </a:r>
            <a:r>
              <a:rPr lang="en-US" sz="1824" dirty="0"/>
              <a:t> </a:t>
            </a:r>
            <a:r>
              <a:rPr lang="en-US" sz="1824" dirty="0" err="1"/>
              <a:t>Arbeitskräfte</a:t>
            </a:r>
            <a:r>
              <a:rPr lang="en-US" sz="1824" dirty="0"/>
              <a:t>: Sie </a:t>
            </a:r>
            <a:r>
              <a:rPr lang="en-US" sz="1824" dirty="0" err="1"/>
              <a:t>werden</a:t>
            </a:r>
            <a:r>
              <a:rPr lang="en-US" sz="1824" dirty="0"/>
              <a:t> </a:t>
            </a:r>
            <a:r>
              <a:rPr lang="en-US" sz="1824" dirty="0" err="1"/>
              <a:t>viel</a:t>
            </a:r>
            <a:r>
              <a:rPr lang="en-US" sz="1824" dirty="0"/>
              <a:t> </a:t>
            </a:r>
            <a:r>
              <a:rPr lang="en-US" sz="1824" dirty="0" err="1"/>
              <a:t>schlechter</a:t>
            </a:r>
            <a:r>
              <a:rPr lang="en-US" sz="1824" dirty="0"/>
              <a:t> </a:t>
            </a:r>
            <a:r>
              <a:rPr lang="en-US" sz="1824" dirty="0" err="1"/>
              <a:t>bezahlt</a:t>
            </a:r>
            <a:r>
              <a:rPr lang="en-US" sz="1824" dirty="0"/>
              <a:t> </a:t>
            </a:r>
            <a:r>
              <a:rPr lang="en-US" sz="1824" dirty="0" err="1"/>
              <a:t>als</a:t>
            </a:r>
            <a:r>
              <a:rPr lang="en-US" sz="1824" dirty="0"/>
              <a:t> </a:t>
            </a:r>
            <a:r>
              <a:rPr lang="en-US" sz="1824" dirty="0" err="1"/>
              <a:t>Erwachsene</a:t>
            </a:r>
            <a:r>
              <a:rPr lang="en-US" sz="1824" dirty="0"/>
              <a:t>.</a:t>
            </a:r>
            <a:endParaRPr sz="1824" dirty="0"/>
          </a:p>
        </p:txBody>
      </p:sp>
      <p:sp>
        <p:nvSpPr>
          <p:cNvPr id="212" name="Google Shape;212;p20"/>
          <p:cNvSpPr txBox="1"/>
          <p:nvPr/>
        </p:nvSpPr>
        <p:spPr>
          <a:xfrm>
            <a:off x="6773748" y="1037003"/>
            <a:ext cx="2370252" cy="5632311"/>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Unterstreicht</a:t>
            </a:r>
            <a:r>
              <a:rPr lang="en-US" sz="1800" b="1" i="0" u="none" strike="noStrike" cap="none">
                <a:solidFill>
                  <a:schemeClr val="dk1"/>
                </a:solidFill>
                <a:latin typeface="Calibri"/>
                <a:ea typeface="Calibri"/>
                <a:cs typeface="Calibri"/>
                <a:sym typeface="Calibri"/>
              </a:rPr>
              <a:t>:</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Verbs </a:t>
            </a:r>
            <a:r>
              <a:rPr lang="en-US" sz="1800" b="0" i="0" u="none" strike="noStrike" cap="none">
                <a:solidFill>
                  <a:schemeClr val="dk1"/>
                </a:solidFill>
                <a:latin typeface="Calibri"/>
                <a:ea typeface="Calibri"/>
                <a:cs typeface="Calibri"/>
                <a:sym typeface="Calibri"/>
              </a:rPr>
              <a:t>– write English translation in book</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Adjectives</a:t>
            </a:r>
            <a:r>
              <a:rPr lang="en-US" sz="1800" b="0" i="0" u="none" strike="noStrike" cap="none">
                <a:solidFill>
                  <a:schemeClr val="dk1"/>
                </a:solidFill>
                <a:latin typeface="Calibri"/>
                <a:ea typeface="Calibri"/>
                <a:cs typeface="Calibri"/>
                <a:sym typeface="Calibri"/>
              </a:rPr>
              <a:t> – write English translation in book</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New vocabulary </a:t>
            </a:r>
            <a:r>
              <a:rPr lang="en-US" sz="1800" b="0" i="0" u="none" strike="noStrike" cap="none">
                <a:solidFill>
                  <a:schemeClr val="dk1"/>
                </a:solidFill>
                <a:latin typeface="Calibri"/>
                <a:ea typeface="Calibri"/>
                <a:cs typeface="Calibri"/>
                <a:sym typeface="Calibri"/>
              </a:rPr>
              <a:t>– write English translation in book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Schreibt: </a:t>
            </a:r>
            <a:endParaRPr sz="1800" b="1"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Write your own sentences incorporating the vocabulary you highlighted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1"/>
          <p:cNvSpPr/>
          <p:nvPr/>
        </p:nvSpPr>
        <p:spPr>
          <a:xfrm>
            <a:off x="218104" y="1125138"/>
            <a:ext cx="8779200" cy="5544900"/>
          </a:xfrm>
          <a:prstGeom prst="roundRect">
            <a:avLst>
              <a:gd name="adj" fmla="val 1425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1"/>
          <p:cNvSpPr txBox="1">
            <a:spLocks noGrp="1"/>
          </p:cNvSpPr>
          <p:nvPr>
            <p:ph type="title"/>
          </p:nvPr>
        </p:nvSpPr>
        <p:spPr>
          <a:xfrm>
            <a:off x="457200" y="111437"/>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dirty="0" err="1">
                <a:solidFill>
                  <a:srgbClr val="00527D"/>
                </a:solidFill>
              </a:rPr>
              <a:t>Warum</a:t>
            </a:r>
            <a:r>
              <a:rPr lang="en-US" sz="3600" b="1" dirty="0">
                <a:solidFill>
                  <a:srgbClr val="00527D"/>
                </a:solidFill>
              </a:rPr>
              <a:t> </a:t>
            </a:r>
            <a:r>
              <a:rPr lang="en-US" sz="3600" b="1" dirty="0" err="1">
                <a:solidFill>
                  <a:srgbClr val="00527D"/>
                </a:solidFill>
              </a:rPr>
              <a:t>gibt</a:t>
            </a:r>
            <a:r>
              <a:rPr lang="en-US" sz="3600" b="1" dirty="0">
                <a:solidFill>
                  <a:srgbClr val="00527D"/>
                </a:solidFill>
              </a:rPr>
              <a:t> es </a:t>
            </a:r>
            <a:r>
              <a:rPr lang="en-US" sz="3600" b="1" dirty="0" err="1">
                <a:solidFill>
                  <a:srgbClr val="00527D"/>
                </a:solidFill>
              </a:rPr>
              <a:t>Kinderarbeit</a:t>
            </a:r>
            <a:r>
              <a:rPr lang="en-US" sz="3600" b="1" dirty="0">
                <a:solidFill>
                  <a:srgbClr val="00527D"/>
                </a:solidFill>
              </a:rPr>
              <a:t>?</a:t>
            </a:r>
            <a:endParaRPr sz="3600" b="1" dirty="0">
              <a:solidFill>
                <a:srgbClr val="00527D"/>
              </a:solidFill>
            </a:endParaRPr>
          </a:p>
        </p:txBody>
      </p:sp>
      <p:sp>
        <p:nvSpPr>
          <p:cNvPr id="220" name="Google Shape;220;p21"/>
          <p:cNvSpPr txBox="1">
            <a:spLocks noGrp="1"/>
          </p:cNvSpPr>
          <p:nvPr>
            <p:ph type="body" idx="1"/>
          </p:nvPr>
        </p:nvSpPr>
        <p:spPr>
          <a:xfrm>
            <a:off x="813189" y="1254437"/>
            <a:ext cx="7663153" cy="5328925"/>
          </a:xfrm>
          <a:prstGeom prst="rect">
            <a:avLst/>
          </a:prstGeom>
          <a:noFill/>
          <a:ln>
            <a:noFill/>
          </a:ln>
        </p:spPr>
        <p:txBody>
          <a:bodyPr spcFirstLastPara="1" wrap="square" lIns="91425" tIns="45700" rIns="91425" bIns="45700" anchor="t" anchorCtr="0">
            <a:noAutofit/>
          </a:bodyPr>
          <a:lstStyle/>
          <a:p>
            <a:pPr marL="342900" lvl="0" indent="-342900" algn="ctr" rtl="0">
              <a:lnSpc>
                <a:spcPct val="80000"/>
              </a:lnSpc>
              <a:spcBef>
                <a:spcPts val="0"/>
              </a:spcBef>
              <a:spcAft>
                <a:spcPts val="0"/>
              </a:spcAft>
              <a:buClr>
                <a:schemeClr val="dk1"/>
              </a:buClr>
              <a:buSzPts val="1764"/>
              <a:buNone/>
            </a:pPr>
            <a:r>
              <a:rPr lang="en-US" sz="2200" dirty="0"/>
              <a:t>Es </a:t>
            </a:r>
            <a:r>
              <a:rPr lang="en-US" sz="2200" dirty="0" err="1"/>
              <a:t>gibt</a:t>
            </a:r>
            <a:r>
              <a:rPr lang="en-US" sz="2200" dirty="0"/>
              <a:t> </a:t>
            </a:r>
            <a:r>
              <a:rPr lang="en-US" sz="2200" dirty="0" err="1"/>
              <a:t>viele</a:t>
            </a:r>
            <a:r>
              <a:rPr lang="en-US" sz="2200" dirty="0"/>
              <a:t> </a:t>
            </a:r>
            <a:r>
              <a:rPr lang="en-US" sz="2200" dirty="0" err="1"/>
              <a:t>Gründe</a:t>
            </a:r>
            <a:r>
              <a:rPr lang="en-US" sz="2200" dirty="0"/>
              <a:t>:</a:t>
            </a:r>
            <a:br>
              <a:rPr lang="en-US" sz="2200" dirty="0"/>
            </a:br>
            <a:endParaRPr sz="2200" dirty="0"/>
          </a:p>
          <a:p>
            <a:pPr marL="342900" lvl="0" indent="-342900" algn="l" rtl="0">
              <a:lnSpc>
                <a:spcPct val="80000"/>
              </a:lnSpc>
              <a:spcBef>
                <a:spcPts val="365"/>
              </a:spcBef>
              <a:spcAft>
                <a:spcPts val="0"/>
              </a:spcAft>
              <a:buSzPts val="1824"/>
              <a:buFont typeface="Noto Sans Symbols"/>
              <a:buChar char="✔"/>
            </a:pPr>
            <a:r>
              <a:rPr lang="en-US" sz="2200" dirty="0" err="1"/>
              <a:t>Armut</a:t>
            </a:r>
            <a:r>
              <a:rPr lang="en-US" sz="2200" dirty="0"/>
              <a:t> - </a:t>
            </a:r>
            <a:r>
              <a:rPr lang="en-US" sz="2200" dirty="0" err="1"/>
              <a:t>ohne</a:t>
            </a:r>
            <a:r>
              <a:rPr lang="en-US" sz="2200" dirty="0"/>
              <a:t> </a:t>
            </a:r>
            <a:r>
              <a:rPr lang="en-US" sz="2200" dirty="0" err="1"/>
              <a:t>Kinderarbeit</a:t>
            </a:r>
            <a:r>
              <a:rPr lang="en-US" sz="2200" dirty="0"/>
              <a:t> hat die </a:t>
            </a:r>
            <a:r>
              <a:rPr lang="en-US" sz="2200" dirty="0" err="1"/>
              <a:t>Familie</a:t>
            </a:r>
            <a:r>
              <a:rPr lang="en-US" sz="2200" dirty="0"/>
              <a:t> </a:t>
            </a:r>
            <a:r>
              <a:rPr lang="en-US" sz="2200" dirty="0" err="1"/>
              <a:t>nicht</a:t>
            </a:r>
            <a:r>
              <a:rPr lang="en-US" sz="2200" dirty="0"/>
              <a:t> </a:t>
            </a:r>
            <a:r>
              <a:rPr lang="en-US" sz="2200" dirty="0" err="1"/>
              <a:t>genug</a:t>
            </a:r>
            <a:r>
              <a:rPr lang="en-US" sz="2200" dirty="0"/>
              <a:t> Geld, um </a:t>
            </a:r>
            <a:r>
              <a:rPr lang="en-US" sz="2200" dirty="0" err="1"/>
              <a:t>zu</a:t>
            </a:r>
            <a:r>
              <a:rPr lang="en-US" sz="2200" dirty="0"/>
              <a:t> </a:t>
            </a:r>
            <a:r>
              <a:rPr lang="en-US" sz="2200" dirty="0" err="1"/>
              <a:t>essen</a:t>
            </a:r>
            <a:r>
              <a:rPr lang="en-US" sz="2200" dirty="0"/>
              <a:t> und </a:t>
            </a:r>
            <a:r>
              <a:rPr lang="en-US" sz="2200" dirty="0" err="1"/>
              <a:t>zu</a:t>
            </a:r>
            <a:r>
              <a:rPr lang="en-US" sz="2200" dirty="0"/>
              <a:t> </a:t>
            </a:r>
            <a:r>
              <a:rPr lang="en-US" sz="2200" dirty="0" err="1"/>
              <a:t>überleben</a:t>
            </a:r>
            <a:r>
              <a:rPr lang="en-US" sz="2200" dirty="0"/>
              <a:t>.  Das </a:t>
            </a:r>
            <a:r>
              <a:rPr lang="en-US" sz="2200" dirty="0" err="1"/>
              <a:t>Gehalt</a:t>
            </a:r>
            <a:r>
              <a:rPr lang="en-US" sz="2200" dirty="0"/>
              <a:t> der </a:t>
            </a:r>
            <a:r>
              <a:rPr lang="en-US" sz="2200" dirty="0" err="1"/>
              <a:t>Eltern</a:t>
            </a:r>
            <a:r>
              <a:rPr lang="en-US" sz="2200" dirty="0"/>
              <a:t> </a:t>
            </a:r>
            <a:r>
              <a:rPr lang="en-US" sz="2200" dirty="0" err="1"/>
              <a:t>allein</a:t>
            </a:r>
            <a:r>
              <a:rPr lang="en-US" sz="2200" dirty="0"/>
              <a:t> </a:t>
            </a:r>
            <a:r>
              <a:rPr lang="en-US" sz="2200" dirty="0" err="1"/>
              <a:t>reicht</a:t>
            </a:r>
            <a:r>
              <a:rPr lang="en-US" sz="2200" dirty="0"/>
              <a:t> </a:t>
            </a:r>
            <a:r>
              <a:rPr lang="en-US" sz="2200" dirty="0" err="1"/>
              <a:t>nicht</a:t>
            </a:r>
            <a:r>
              <a:rPr lang="en-US" sz="2200" dirty="0"/>
              <a:t> </a:t>
            </a:r>
            <a:r>
              <a:rPr lang="en-US" sz="2200" dirty="0" err="1"/>
              <a:t>aus.</a:t>
            </a:r>
            <a:endParaRPr dirty="0"/>
          </a:p>
          <a:p>
            <a:pPr marL="342900" lvl="0" indent="-342900" algn="l" rtl="0">
              <a:lnSpc>
                <a:spcPct val="80000"/>
              </a:lnSpc>
              <a:spcBef>
                <a:spcPts val="365"/>
              </a:spcBef>
              <a:spcAft>
                <a:spcPts val="0"/>
              </a:spcAft>
              <a:buSzPts val="1824"/>
              <a:buFont typeface="Noto Sans Symbols"/>
              <a:buChar char="✔"/>
            </a:pPr>
            <a:r>
              <a:rPr lang="en-US" sz="2200" dirty="0" err="1"/>
              <a:t>Mangel</a:t>
            </a:r>
            <a:r>
              <a:rPr lang="en-US" sz="2200" dirty="0"/>
              <a:t> an </a:t>
            </a:r>
            <a:r>
              <a:rPr lang="en-US" sz="2200" dirty="0" err="1"/>
              <a:t>guten</a:t>
            </a:r>
            <a:r>
              <a:rPr lang="en-US" sz="2200" dirty="0"/>
              <a:t> </a:t>
            </a:r>
            <a:r>
              <a:rPr lang="en-US" sz="2200" dirty="0" err="1"/>
              <a:t>Schulen</a:t>
            </a:r>
            <a:r>
              <a:rPr lang="en-US" sz="2200" dirty="0"/>
              <a:t> – </a:t>
            </a:r>
            <a:r>
              <a:rPr lang="en-US" sz="2200" dirty="0" err="1"/>
              <a:t>zum</a:t>
            </a:r>
            <a:r>
              <a:rPr lang="en-US" sz="2200" dirty="0"/>
              <a:t> </a:t>
            </a:r>
            <a:r>
              <a:rPr lang="en-US" sz="2200" dirty="0" err="1"/>
              <a:t>Beispiel</a:t>
            </a:r>
            <a:r>
              <a:rPr lang="en-US" sz="2200" dirty="0"/>
              <a:t>, </a:t>
            </a:r>
            <a:r>
              <a:rPr lang="en-US" sz="2200" dirty="0" err="1"/>
              <a:t>wenn</a:t>
            </a:r>
            <a:r>
              <a:rPr lang="en-US" sz="2200" dirty="0"/>
              <a:t> die Schule </a:t>
            </a:r>
            <a:r>
              <a:rPr lang="en-US" sz="2200" dirty="0" err="1"/>
              <a:t>zu</a:t>
            </a:r>
            <a:r>
              <a:rPr lang="en-US" sz="2200" dirty="0"/>
              <a:t> </a:t>
            </a:r>
            <a:r>
              <a:rPr lang="en-US" sz="2200" dirty="0" err="1"/>
              <a:t>teuer</a:t>
            </a:r>
            <a:r>
              <a:rPr lang="en-US" sz="2200" dirty="0"/>
              <a:t> </a:t>
            </a:r>
            <a:r>
              <a:rPr lang="en-US" sz="2200" dirty="0" err="1"/>
              <a:t>ist</a:t>
            </a:r>
            <a:r>
              <a:rPr lang="en-US" sz="2200" dirty="0"/>
              <a:t>, </a:t>
            </a:r>
            <a:r>
              <a:rPr lang="en-US" sz="2200" dirty="0" err="1"/>
              <a:t>wenn</a:t>
            </a:r>
            <a:r>
              <a:rPr lang="en-US" sz="2200" dirty="0"/>
              <a:t> </a:t>
            </a:r>
            <a:r>
              <a:rPr lang="en-US" sz="2200" dirty="0" err="1"/>
              <a:t>sie</a:t>
            </a:r>
            <a:r>
              <a:rPr lang="en-US" sz="2200" dirty="0"/>
              <a:t> </a:t>
            </a:r>
            <a:r>
              <a:rPr lang="en-US" sz="2200" dirty="0" err="1"/>
              <a:t>sehr</a:t>
            </a:r>
            <a:r>
              <a:rPr lang="en-US" sz="2200" dirty="0"/>
              <a:t> </a:t>
            </a:r>
            <a:r>
              <a:rPr lang="en-US" sz="2200" dirty="0" err="1"/>
              <a:t>schlechte</a:t>
            </a:r>
            <a:r>
              <a:rPr lang="en-US" sz="2200" dirty="0"/>
              <a:t> Standards hat, </a:t>
            </a:r>
            <a:r>
              <a:rPr lang="en-US" sz="2200" dirty="0" err="1"/>
              <a:t>wenn</a:t>
            </a:r>
            <a:r>
              <a:rPr lang="en-US" sz="2200" dirty="0"/>
              <a:t> </a:t>
            </a:r>
            <a:r>
              <a:rPr lang="en-US" sz="2200" dirty="0" err="1"/>
              <a:t>Eltern</a:t>
            </a:r>
            <a:r>
              <a:rPr lang="en-US" sz="2200" dirty="0"/>
              <a:t> </a:t>
            </a:r>
            <a:r>
              <a:rPr lang="en-US" sz="2200" dirty="0" err="1"/>
              <a:t>nicht</a:t>
            </a:r>
            <a:r>
              <a:rPr lang="en-US" sz="2200" dirty="0"/>
              <a:t> </a:t>
            </a:r>
            <a:r>
              <a:rPr lang="en-US" sz="2200" dirty="0" err="1"/>
              <a:t>wissen</a:t>
            </a:r>
            <a:r>
              <a:rPr lang="en-US" sz="2200" dirty="0"/>
              <a:t>, </a:t>
            </a:r>
            <a:r>
              <a:rPr lang="en-US" sz="2200" dirty="0" err="1"/>
              <a:t>warum</a:t>
            </a:r>
            <a:r>
              <a:rPr lang="en-US" sz="2200" dirty="0"/>
              <a:t> Schule </a:t>
            </a:r>
            <a:r>
              <a:rPr lang="en-US" sz="2200" dirty="0" err="1"/>
              <a:t>wichtig</a:t>
            </a:r>
            <a:r>
              <a:rPr lang="en-US" sz="2200" dirty="0"/>
              <a:t> </a:t>
            </a:r>
            <a:r>
              <a:rPr lang="en-US" sz="2200" dirty="0" err="1"/>
              <a:t>ist</a:t>
            </a:r>
            <a:r>
              <a:rPr lang="en-US" sz="2200" dirty="0"/>
              <a:t>; </a:t>
            </a:r>
            <a:r>
              <a:rPr lang="en-US" sz="2200" dirty="0" err="1"/>
              <a:t>dann</a:t>
            </a:r>
            <a:r>
              <a:rPr lang="en-US" sz="2200" dirty="0"/>
              <a:t> </a:t>
            </a:r>
            <a:r>
              <a:rPr lang="en-US" sz="2200" dirty="0" err="1"/>
              <a:t>ziehen</a:t>
            </a:r>
            <a:r>
              <a:rPr lang="en-US" sz="2200" dirty="0"/>
              <a:t> es </a:t>
            </a:r>
            <a:r>
              <a:rPr lang="en-US" sz="2200" dirty="0" err="1"/>
              <a:t>viele</a:t>
            </a:r>
            <a:r>
              <a:rPr lang="en-US" sz="2200" dirty="0"/>
              <a:t> </a:t>
            </a:r>
            <a:r>
              <a:rPr lang="en-US" sz="2200" dirty="0" err="1"/>
              <a:t>Eltern</a:t>
            </a:r>
            <a:r>
              <a:rPr lang="en-US" sz="2200" dirty="0"/>
              <a:t> </a:t>
            </a:r>
            <a:r>
              <a:rPr lang="en-US" sz="2200" dirty="0" err="1"/>
              <a:t>vor</a:t>
            </a:r>
            <a:r>
              <a:rPr lang="en-US" sz="2200" dirty="0"/>
              <a:t>, </a:t>
            </a:r>
            <a:r>
              <a:rPr lang="en-US" sz="2200" dirty="0" err="1"/>
              <a:t>dass</a:t>
            </a:r>
            <a:r>
              <a:rPr lang="en-US" sz="2200" dirty="0"/>
              <a:t> </a:t>
            </a:r>
            <a:r>
              <a:rPr lang="en-US" sz="2200" dirty="0" err="1"/>
              <a:t>ihre</a:t>
            </a:r>
            <a:r>
              <a:rPr lang="en-US" sz="2200" dirty="0"/>
              <a:t> Kinder </a:t>
            </a:r>
            <a:r>
              <a:rPr lang="en-US" sz="2200" dirty="0" err="1"/>
              <a:t>lieber</a:t>
            </a:r>
            <a:r>
              <a:rPr lang="en-US" sz="2200" dirty="0"/>
              <a:t> </a:t>
            </a:r>
            <a:r>
              <a:rPr lang="en-US" sz="2200" dirty="0" err="1"/>
              <a:t>arbeiten</a:t>
            </a:r>
            <a:r>
              <a:rPr lang="en-US" sz="2200" dirty="0"/>
              <a:t> </a:t>
            </a:r>
            <a:r>
              <a:rPr lang="en-US" sz="2200" dirty="0" err="1"/>
              <a:t>als</a:t>
            </a:r>
            <a:r>
              <a:rPr lang="en-US" sz="2200" dirty="0"/>
              <a:t> </a:t>
            </a:r>
            <a:r>
              <a:rPr lang="en-US" sz="2200" dirty="0" err="1"/>
              <a:t>zur</a:t>
            </a:r>
            <a:r>
              <a:rPr lang="en-US" sz="2200" dirty="0"/>
              <a:t> Schule </a:t>
            </a:r>
            <a:r>
              <a:rPr lang="en-US" sz="2200" dirty="0" err="1"/>
              <a:t>gehen</a:t>
            </a:r>
            <a:r>
              <a:rPr lang="en-US" sz="2200" dirty="0"/>
              <a:t>.</a:t>
            </a:r>
            <a:endParaRPr dirty="0"/>
          </a:p>
          <a:p>
            <a:pPr marL="342900" lvl="0" indent="-342900" algn="l" rtl="0">
              <a:lnSpc>
                <a:spcPct val="80000"/>
              </a:lnSpc>
              <a:spcBef>
                <a:spcPts val="365"/>
              </a:spcBef>
              <a:spcAft>
                <a:spcPts val="0"/>
              </a:spcAft>
              <a:buSzPts val="1824"/>
              <a:buFont typeface="Noto Sans Symbols"/>
              <a:buChar char="✔"/>
            </a:pPr>
            <a:r>
              <a:rPr lang="en-US" sz="2200" dirty="0"/>
              <a:t>Kinder </a:t>
            </a:r>
            <a:r>
              <a:rPr lang="en-US" sz="2200" dirty="0" err="1"/>
              <a:t>müssen</a:t>
            </a:r>
            <a:r>
              <a:rPr lang="en-US" sz="2200" dirty="0"/>
              <a:t> </a:t>
            </a:r>
            <a:r>
              <a:rPr lang="en-US" sz="2200" dirty="0" err="1"/>
              <a:t>für</a:t>
            </a:r>
            <a:r>
              <a:rPr lang="en-US" sz="2200" dirty="0"/>
              <a:t> </a:t>
            </a:r>
            <a:r>
              <a:rPr lang="en-US" sz="2200" dirty="0" err="1"/>
              <a:t>sich</a:t>
            </a:r>
            <a:r>
              <a:rPr lang="en-US" sz="2200" dirty="0"/>
              <a:t> </a:t>
            </a:r>
            <a:r>
              <a:rPr lang="en-US" sz="2200" dirty="0" err="1"/>
              <a:t>selbst</a:t>
            </a:r>
            <a:r>
              <a:rPr lang="en-US" sz="2200" dirty="0"/>
              <a:t> </a:t>
            </a:r>
            <a:r>
              <a:rPr lang="en-US" sz="2200" dirty="0" err="1"/>
              <a:t>sorgen</a:t>
            </a:r>
            <a:r>
              <a:rPr lang="en-US" sz="2200" dirty="0"/>
              <a:t> - manche Kinder </a:t>
            </a:r>
            <a:r>
              <a:rPr lang="en-US" sz="2200" dirty="0" err="1"/>
              <a:t>haben</a:t>
            </a:r>
            <a:r>
              <a:rPr lang="en-US" sz="2200" dirty="0"/>
              <a:t> </a:t>
            </a:r>
            <a:r>
              <a:rPr lang="en-US" sz="2200" dirty="0" err="1"/>
              <a:t>wegen</a:t>
            </a:r>
            <a:r>
              <a:rPr lang="en-US" sz="2200" dirty="0"/>
              <a:t> Krieg, Aids </a:t>
            </a:r>
            <a:r>
              <a:rPr lang="en-US" sz="2200" dirty="0" err="1"/>
              <a:t>oder</a:t>
            </a:r>
            <a:r>
              <a:rPr lang="en-US" sz="2200" dirty="0"/>
              <a:t> </a:t>
            </a:r>
            <a:r>
              <a:rPr lang="en-US" sz="2200" dirty="0" err="1"/>
              <a:t>anderen</a:t>
            </a:r>
            <a:r>
              <a:rPr lang="en-US" sz="2200" dirty="0"/>
              <a:t> </a:t>
            </a:r>
            <a:r>
              <a:rPr lang="en-US" sz="2200" dirty="0" err="1"/>
              <a:t>Krankheiten</a:t>
            </a:r>
            <a:r>
              <a:rPr lang="en-US" sz="2200" dirty="0"/>
              <a:t> </a:t>
            </a:r>
            <a:r>
              <a:rPr lang="en-US" sz="2200" dirty="0" err="1"/>
              <a:t>keine</a:t>
            </a:r>
            <a:r>
              <a:rPr lang="en-US" sz="2200" dirty="0"/>
              <a:t> </a:t>
            </a:r>
            <a:r>
              <a:rPr lang="en-US" sz="2200" dirty="0" err="1"/>
              <a:t>Eltern</a:t>
            </a:r>
            <a:r>
              <a:rPr lang="en-US" sz="2200" dirty="0"/>
              <a:t> und </a:t>
            </a:r>
            <a:r>
              <a:rPr lang="en-US" sz="2200" dirty="0" err="1"/>
              <a:t>sie</a:t>
            </a:r>
            <a:r>
              <a:rPr lang="en-US" sz="2200" dirty="0"/>
              <a:t> </a:t>
            </a:r>
            <a:r>
              <a:rPr lang="en-US" sz="2200" dirty="0" err="1"/>
              <a:t>haben</a:t>
            </a:r>
            <a:r>
              <a:rPr lang="en-US" sz="2200" dirty="0"/>
              <a:t> </a:t>
            </a:r>
            <a:r>
              <a:rPr lang="en-US" sz="2200" dirty="0" err="1"/>
              <a:t>niemanden</a:t>
            </a:r>
            <a:r>
              <a:rPr lang="en-US" sz="2200" dirty="0"/>
              <a:t>, der </a:t>
            </a:r>
            <a:r>
              <a:rPr lang="en-US" sz="2200" dirty="0" err="1"/>
              <a:t>sie</a:t>
            </a:r>
            <a:r>
              <a:rPr lang="en-US" sz="2200" dirty="0"/>
              <a:t> </a:t>
            </a:r>
            <a:r>
              <a:rPr lang="en-US" sz="2200" dirty="0" err="1"/>
              <a:t>beschützt</a:t>
            </a:r>
            <a:r>
              <a:rPr lang="en-US" sz="2200" dirty="0"/>
              <a:t>.</a:t>
            </a:r>
            <a:endParaRPr dirty="0"/>
          </a:p>
          <a:p>
            <a:pPr marL="342900" lvl="0" indent="-342900" algn="l" rtl="0">
              <a:lnSpc>
                <a:spcPct val="80000"/>
              </a:lnSpc>
              <a:spcBef>
                <a:spcPts val="365"/>
              </a:spcBef>
              <a:spcAft>
                <a:spcPts val="0"/>
              </a:spcAft>
              <a:buSzPts val="1824"/>
              <a:buFont typeface="Noto Sans Symbols"/>
              <a:buChar char="✔"/>
            </a:pPr>
            <a:r>
              <a:rPr lang="en-US" sz="2200" dirty="0"/>
              <a:t>Kinder </a:t>
            </a:r>
            <a:r>
              <a:rPr lang="en-US" sz="2200" dirty="0" err="1"/>
              <a:t>sind</a:t>
            </a:r>
            <a:r>
              <a:rPr lang="en-US" sz="2200" dirty="0"/>
              <a:t> </a:t>
            </a:r>
            <a:r>
              <a:rPr lang="en-US" sz="2200" dirty="0" err="1"/>
              <a:t>geeigneter</a:t>
            </a:r>
            <a:r>
              <a:rPr lang="en-US" sz="2200" dirty="0"/>
              <a:t> </a:t>
            </a:r>
            <a:r>
              <a:rPr lang="en-US" sz="2200" dirty="0" err="1"/>
              <a:t>für</a:t>
            </a:r>
            <a:r>
              <a:rPr lang="en-US" sz="2200" dirty="0"/>
              <a:t> </a:t>
            </a:r>
            <a:r>
              <a:rPr lang="en-US" sz="2200" dirty="0" err="1"/>
              <a:t>schwere</a:t>
            </a:r>
            <a:r>
              <a:rPr lang="en-US" sz="2200" dirty="0"/>
              <a:t> Arbeit </a:t>
            </a:r>
            <a:r>
              <a:rPr lang="en-US" sz="2200" dirty="0" err="1"/>
              <a:t>als</a:t>
            </a:r>
            <a:r>
              <a:rPr lang="en-US" sz="2200" dirty="0"/>
              <a:t> </a:t>
            </a:r>
            <a:r>
              <a:rPr lang="en-US" sz="2200" dirty="0" err="1"/>
              <a:t>Erwachsene</a:t>
            </a:r>
            <a:r>
              <a:rPr lang="en-US" sz="2200" dirty="0"/>
              <a:t> - </a:t>
            </a:r>
            <a:r>
              <a:rPr lang="en-US" sz="2200" dirty="0" err="1"/>
              <a:t>sie</a:t>
            </a:r>
            <a:r>
              <a:rPr lang="en-US" sz="2200" dirty="0"/>
              <a:t> </a:t>
            </a:r>
            <a:r>
              <a:rPr lang="en-US" sz="2200" dirty="0" err="1"/>
              <a:t>sind</a:t>
            </a:r>
            <a:r>
              <a:rPr lang="en-US" sz="2200" dirty="0"/>
              <a:t> </a:t>
            </a:r>
            <a:r>
              <a:rPr lang="en-US" sz="2200" dirty="0" err="1"/>
              <a:t>klein</a:t>
            </a:r>
            <a:r>
              <a:rPr lang="en-US" sz="2200" dirty="0"/>
              <a:t> und </a:t>
            </a:r>
            <a:r>
              <a:rPr lang="en-US" sz="2200" dirty="0" err="1"/>
              <a:t>flexibel</a:t>
            </a:r>
            <a:r>
              <a:rPr lang="en-US" sz="2200" dirty="0"/>
              <a:t> und </a:t>
            </a:r>
            <a:r>
              <a:rPr lang="en-US" sz="2200" dirty="0" err="1"/>
              <a:t>haben</a:t>
            </a:r>
            <a:r>
              <a:rPr lang="en-US" sz="2200" dirty="0"/>
              <a:t> </a:t>
            </a:r>
            <a:r>
              <a:rPr lang="en-US" sz="2200" dirty="0" err="1"/>
              <a:t>weniger</a:t>
            </a:r>
            <a:r>
              <a:rPr lang="en-US" sz="2200" dirty="0"/>
              <a:t> </a:t>
            </a:r>
            <a:r>
              <a:rPr lang="en-US" sz="2200" dirty="0" err="1"/>
              <a:t>Schwierigkeiten</a:t>
            </a:r>
            <a:r>
              <a:rPr lang="en-US" sz="2200" dirty="0"/>
              <a:t>, </a:t>
            </a:r>
            <a:r>
              <a:rPr lang="en-US" sz="2200" dirty="0" err="1"/>
              <a:t>durch</a:t>
            </a:r>
            <a:r>
              <a:rPr lang="en-US" sz="2200" dirty="0"/>
              <a:t> </a:t>
            </a:r>
            <a:r>
              <a:rPr lang="en-US" sz="2200" dirty="0" err="1"/>
              <a:t>kleine</a:t>
            </a:r>
            <a:r>
              <a:rPr lang="en-US" sz="2200" dirty="0"/>
              <a:t>, </a:t>
            </a:r>
            <a:r>
              <a:rPr lang="en-US" sz="2200" dirty="0" err="1"/>
              <a:t>niedrige</a:t>
            </a:r>
            <a:r>
              <a:rPr lang="en-US" sz="2200" dirty="0"/>
              <a:t> </a:t>
            </a:r>
            <a:r>
              <a:rPr lang="en-US" sz="2200" dirty="0" err="1"/>
              <a:t>Räume</a:t>
            </a:r>
            <a:r>
              <a:rPr lang="en-US" sz="2200" dirty="0"/>
              <a:t> </a:t>
            </a:r>
            <a:r>
              <a:rPr lang="en-US" sz="2200" dirty="0" err="1"/>
              <a:t>wie</a:t>
            </a:r>
            <a:r>
              <a:rPr lang="en-US" sz="2200" dirty="0"/>
              <a:t> </a:t>
            </a:r>
            <a:r>
              <a:rPr lang="en-US" sz="2200" dirty="0" err="1"/>
              <a:t>Minen</a:t>
            </a:r>
            <a:r>
              <a:rPr lang="en-US" sz="2200" dirty="0"/>
              <a:t> </a:t>
            </a:r>
            <a:r>
              <a:rPr lang="en-US" sz="2200" dirty="0" err="1"/>
              <a:t>zu</a:t>
            </a:r>
            <a:r>
              <a:rPr lang="en-US" sz="2200" dirty="0"/>
              <a:t> </a:t>
            </a:r>
            <a:r>
              <a:rPr lang="en-US" sz="2200" dirty="0" err="1"/>
              <a:t>kriechen</a:t>
            </a:r>
            <a:r>
              <a:rPr lang="en-US" sz="2200" dirty="0"/>
              <a:t>.  Sie </a:t>
            </a:r>
            <a:r>
              <a:rPr lang="en-US" sz="2200" dirty="0" err="1"/>
              <a:t>sind</a:t>
            </a:r>
            <a:r>
              <a:rPr lang="en-US" sz="2200" dirty="0"/>
              <a:t> </a:t>
            </a:r>
            <a:r>
              <a:rPr lang="en-US" sz="2200" dirty="0" err="1"/>
              <a:t>auch</a:t>
            </a:r>
            <a:r>
              <a:rPr lang="en-US" sz="2200" dirty="0"/>
              <a:t> </a:t>
            </a:r>
            <a:r>
              <a:rPr lang="en-US" sz="2200" dirty="0" err="1"/>
              <a:t>billige</a:t>
            </a:r>
            <a:r>
              <a:rPr lang="en-US" sz="2200" dirty="0"/>
              <a:t> </a:t>
            </a:r>
            <a:r>
              <a:rPr lang="en-US" sz="2200" dirty="0" err="1"/>
              <a:t>Arbeitskräfte</a:t>
            </a:r>
            <a:r>
              <a:rPr lang="en-US" sz="2200" dirty="0"/>
              <a:t>: Sie </a:t>
            </a:r>
            <a:r>
              <a:rPr lang="en-US" sz="2200" dirty="0" err="1"/>
              <a:t>werden</a:t>
            </a:r>
            <a:r>
              <a:rPr lang="en-US" sz="2200" dirty="0"/>
              <a:t> </a:t>
            </a:r>
            <a:r>
              <a:rPr lang="en-US" sz="2200" dirty="0" err="1"/>
              <a:t>viel</a:t>
            </a:r>
            <a:r>
              <a:rPr lang="en-US" sz="2200" dirty="0"/>
              <a:t> </a:t>
            </a:r>
            <a:r>
              <a:rPr lang="en-US" sz="2200" dirty="0" err="1"/>
              <a:t>schlechter</a:t>
            </a:r>
            <a:r>
              <a:rPr lang="en-US" sz="2200" dirty="0"/>
              <a:t> </a:t>
            </a:r>
            <a:r>
              <a:rPr lang="en-US" sz="2200" dirty="0" err="1"/>
              <a:t>bezahlt</a:t>
            </a:r>
            <a:r>
              <a:rPr lang="en-US" sz="2200" dirty="0"/>
              <a:t> </a:t>
            </a:r>
            <a:r>
              <a:rPr lang="en-US" sz="2200" dirty="0" err="1"/>
              <a:t>als</a:t>
            </a:r>
            <a:r>
              <a:rPr lang="en-US" sz="2200" dirty="0"/>
              <a:t> </a:t>
            </a:r>
            <a:r>
              <a:rPr lang="en-US" sz="2200" dirty="0" err="1"/>
              <a:t>Erwachsene</a:t>
            </a:r>
            <a:r>
              <a:rPr lang="en-US" sz="2200" dirty="0"/>
              <a:t>.</a:t>
            </a:r>
            <a:endParaRPr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file"/>
            <a:extLst>
              <a:ext uri="{FF2B5EF4-FFF2-40B4-BE49-F238E27FC236}">
                <a16:creationId xmlns:a16="http://schemas.microsoft.com/office/drawing/2014/main" id="{CFFBBD14-A39E-49CD-94D9-6E09B5AA5F44}"/>
              </a:ext>
            </a:extLst>
          </p:cNvPr>
          <p:cNvPicPr>
            <a:picLocks noChangeAspect="1"/>
          </p:cNvPicPr>
          <p:nvPr/>
        </p:nvPicPr>
        <p:blipFill rotWithShape="1">
          <a:blip r:embed="rId3"/>
          <a:srcRect t="52103" b="13230"/>
          <a:stretch/>
        </p:blipFill>
        <p:spPr>
          <a:xfrm>
            <a:off x="440643" y="1589649"/>
            <a:ext cx="8262714" cy="4051496"/>
          </a:xfrm>
          <a:prstGeom prst="rect">
            <a:avLst/>
          </a:prstGeom>
        </p:spPr>
      </p:pic>
    </p:spTree>
    <p:extLst>
      <p:ext uri="{BB962C8B-B14F-4D97-AF65-F5344CB8AC3E}">
        <p14:creationId xmlns:p14="http://schemas.microsoft.com/office/powerpoint/2010/main" val="3656872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7e40617daa_0_19"/>
          <p:cNvPicPr preferRelativeResize="0"/>
          <p:nvPr/>
        </p:nvPicPr>
        <p:blipFill rotWithShape="1">
          <a:blip r:embed="rId3">
            <a:alphaModFix/>
          </a:blip>
          <a:srcRect/>
          <a:stretch/>
        </p:blipFill>
        <p:spPr>
          <a:xfrm>
            <a:off x="2571826" y="2560624"/>
            <a:ext cx="4000350" cy="1161775"/>
          </a:xfrm>
          <a:prstGeom prst="rect">
            <a:avLst/>
          </a:prstGeom>
          <a:noFill/>
          <a:ln>
            <a:noFill/>
          </a:ln>
        </p:spPr>
      </p:pic>
      <p:pic>
        <p:nvPicPr>
          <p:cNvPr id="226" name="Google Shape;226;g7e40617daa_0_19"/>
          <p:cNvPicPr preferRelativeResize="0"/>
          <p:nvPr/>
        </p:nvPicPr>
        <p:blipFill rotWithShape="1">
          <a:blip r:embed="rId4">
            <a:alphaModFix/>
          </a:blip>
          <a:srcRect/>
          <a:stretch/>
        </p:blipFill>
        <p:spPr>
          <a:xfrm>
            <a:off x="2571821" y="3829569"/>
            <a:ext cx="1484869" cy="992644"/>
          </a:xfrm>
          <a:prstGeom prst="rect">
            <a:avLst/>
          </a:prstGeom>
          <a:noFill/>
          <a:ln>
            <a:noFill/>
          </a:ln>
        </p:spPr>
      </p:pic>
      <p:sp>
        <p:nvSpPr>
          <p:cNvPr id="227" name="Google Shape;227;g7e40617daa_0_19"/>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 name="Picture 1">
            <a:extLst>
              <a:ext uri="{FF2B5EF4-FFF2-40B4-BE49-F238E27FC236}">
                <a16:creationId xmlns:a16="http://schemas.microsoft.com/office/drawing/2014/main" id="{47511F77-FB6D-4C8C-BE25-6F31B8EA6D2D}"/>
              </a:ext>
            </a:extLst>
          </p:cNvPr>
          <p:cNvPicPr>
            <a:picLocks noChangeAspect="1"/>
          </p:cNvPicPr>
          <p:nvPr/>
        </p:nvPicPr>
        <p:blipFill rotWithShape="1">
          <a:blip r:embed="rId3"/>
          <a:srcRect l="39845" t="-2051" b="91179"/>
          <a:stretch/>
        </p:blipFill>
        <p:spPr>
          <a:xfrm>
            <a:off x="4073795" y="-253217"/>
            <a:ext cx="4842771" cy="1237956"/>
          </a:xfrm>
          <a:prstGeom prst="rect">
            <a:avLst/>
          </a:prstGeom>
        </p:spPr>
      </p:pic>
      <p:pic>
        <p:nvPicPr>
          <p:cNvPr id="3" name="Picture 2">
            <a:extLst>
              <a:ext uri="{FF2B5EF4-FFF2-40B4-BE49-F238E27FC236}">
                <a16:creationId xmlns:a16="http://schemas.microsoft.com/office/drawing/2014/main" id="{73891C5B-371D-4E32-9CBE-13CEE0ED7C6F}"/>
              </a:ext>
            </a:extLst>
          </p:cNvPr>
          <p:cNvPicPr>
            <a:picLocks noChangeAspect="1"/>
          </p:cNvPicPr>
          <p:nvPr/>
        </p:nvPicPr>
        <p:blipFill rotWithShape="1">
          <a:blip r:embed="rId3"/>
          <a:srcRect t="62599" b="3462"/>
          <a:stretch/>
        </p:blipFill>
        <p:spPr>
          <a:xfrm>
            <a:off x="189410" y="1925855"/>
            <a:ext cx="8765179" cy="42076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2" name="Picture 1">
            <a:extLst>
              <a:ext uri="{FF2B5EF4-FFF2-40B4-BE49-F238E27FC236}">
                <a16:creationId xmlns:a16="http://schemas.microsoft.com/office/drawing/2014/main" id="{2B64F305-EDC9-4B0C-9521-B71039B7FA40}"/>
              </a:ext>
            </a:extLst>
          </p:cNvPr>
          <p:cNvPicPr>
            <a:picLocks noChangeAspect="1"/>
          </p:cNvPicPr>
          <p:nvPr/>
        </p:nvPicPr>
        <p:blipFill rotWithShape="1">
          <a:blip r:embed="rId3"/>
          <a:srcRect l="39845" t="-2051" b="91179"/>
          <a:stretch/>
        </p:blipFill>
        <p:spPr>
          <a:xfrm>
            <a:off x="4073795" y="-253217"/>
            <a:ext cx="4842771" cy="1237956"/>
          </a:xfrm>
          <a:prstGeom prst="rect">
            <a:avLst/>
          </a:prstGeom>
        </p:spPr>
      </p:pic>
      <p:pic>
        <p:nvPicPr>
          <p:cNvPr id="3" name="Picture 2">
            <a:extLst>
              <a:ext uri="{FF2B5EF4-FFF2-40B4-BE49-F238E27FC236}">
                <a16:creationId xmlns:a16="http://schemas.microsoft.com/office/drawing/2014/main" id="{A07C0392-2812-4D30-A647-8912E3C100FE}"/>
              </a:ext>
            </a:extLst>
          </p:cNvPr>
          <p:cNvPicPr>
            <a:picLocks noChangeAspect="1"/>
          </p:cNvPicPr>
          <p:nvPr/>
        </p:nvPicPr>
        <p:blipFill rotWithShape="1">
          <a:blip r:embed="rId4"/>
          <a:srcRect t="15138" b="48103"/>
          <a:stretch/>
        </p:blipFill>
        <p:spPr>
          <a:xfrm>
            <a:off x="107598" y="1533379"/>
            <a:ext cx="8928804" cy="46423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Google Shape;117;p2">
            <a:extLst>
              <a:ext uri="{FF2B5EF4-FFF2-40B4-BE49-F238E27FC236}">
                <a16:creationId xmlns:a16="http://schemas.microsoft.com/office/drawing/2014/main" id="{A55ABA01-64BA-4FB0-B04A-F8B5BBB23182}"/>
              </a:ext>
            </a:extLst>
          </p:cNvPr>
          <p:cNvSpPr/>
          <p:nvPr/>
        </p:nvSpPr>
        <p:spPr>
          <a:xfrm>
            <a:off x="295422" y="154745"/>
            <a:ext cx="8517128" cy="6511538"/>
          </a:xfrm>
          <a:prstGeom prst="roundRect">
            <a:avLst>
              <a:gd name="adj" fmla="val 1318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6"/>
          <p:cNvSpPr txBox="1">
            <a:spLocks noGrp="1"/>
          </p:cNvSpPr>
          <p:nvPr>
            <p:ph type="title"/>
          </p:nvPr>
        </p:nvSpPr>
        <p:spPr>
          <a:xfrm>
            <a:off x="295422" y="368684"/>
            <a:ext cx="8391378" cy="13546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4000" b="1" dirty="0">
                <a:solidFill>
                  <a:srgbClr val="00527D"/>
                </a:solidFill>
              </a:rPr>
              <a:t>Der 12. </a:t>
            </a:r>
            <a:r>
              <a:rPr lang="en-US" sz="4000" b="1" dirty="0" err="1">
                <a:solidFill>
                  <a:srgbClr val="00527D"/>
                </a:solidFill>
              </a:rPr>
              <a:t>Juni</a:t>
            </a:r>
            <a:r>
              <a:rPr lang="en-US" sz="4000" b="1" dirty="0">
                <a:solidFill>
                  <a:srgbClr val="00527D"/>
                </a:solidFill>
              </a:rPr>
              <a:t> </a:t>
            </a:r>
            <a:r>
              <a:rPr lang="en-US" sz="4000" b="1" dirty="0" err="1">
                <a:solidFill>
                  <a:srgbClr val="00527D"/>
                </a:solidFill>
              </a:rPr>
              <a:t>ist</a:t>
            </a:r>
            <a:r>
              <a:rPr lang="en-US" sz="4000" b="1" dirty="0">
                <a:solidFill>
                  <a:srgbClr val="00527D"/>
                </a:solidFill>
              </a:rPr>
              <a:t> der</a:t>
            </a:r>
            <a:br>
              <a:rPr lang="en-US" sz="4000" b="1" dirty="0">
                <a:solidFill>
                  <a:srgbClr val="00527D"/>
                </a:solidFill>
              </a:rPr>
            </a:br>
            <a:r>
              <a:rPr lang="en-US" sz="4000" b="1" dirty="0">
                <a:solidFill>
                  <a:srgbClr val="00527D"/>
                </a:solidFill>
              </a:rPr>
              <a:t> </a:t>
            </a:r>
            <a:r>
              <a:rPr lang="en-US" sz="4000" b="1" dirty="0" err="1">
                <a:solidFill>
                  <a:srgbClr val="00527D"/>
                </a:solidFill>
              </a:rPr>
              <a:t>Internationale</a:t>
            </a:r>
            <a:r>
              <a:rPr lang="en-US" sz="4000" b="1" dirty="0">
                <a:solidFill>
                  <a:srgbClr val="00527D"/>
                </a:solidFill>
              </a:rPr>
              <a:t> Tag </a:t>
            </a:r>
            <a:r>
              <a:rPr lang="en-US" sz="4000" b="1" dirty="0" err="1">
                <a:solidFill>
                  <a:srgbClr val="00527D"/>
                </a:solidFill>
              </a:rPr>
              <a:t>gegen</a:t>
            </a:r>
            <a:r>
              <a:rPr lang="en-US" sz="4000" b="1" dirty="0">
                <a:solidFill>
                  <a:srgbClr val="00527D"/>
                </a:solidFill>
              </a:rPr>
              <a:t> </a:t>
            </a:r>
            <a:r>
              <a:rPr lang="en-US" sz="4000" b="1" dirty="0" err="1">
                <a:solidFill>
                  <a:srgbClr val="00527D"/>
                </a:solidFill>
              </a:rPr>
              <a:t>Kinderarbeit</a:t>
            </a:r>
            <a:endParaRPr sz="4000" b="1" dirty="0">
              <a:solidFill>
                <a:srgbClr val="00527D"/>
              </a:solidFill>
            </a:endParaRPr>
          </a:p>
        </p:txBody>
      </p:sp>
      <p:pic>
        <p:nvPicPr>
          <p:cNvPr id="110" name="Google Shape;110;p6"/>
          <p:cNvPicPr preferRelativeResize="0"/>
          <p:nvPr/>
        </p:nvPicPr>
        <p:blipFill rotWithShape="1">
          <a:blip r:embed="rId3">
            <a:alphaModFix/>
          </a:blip>
          <a:srcRect/>
          <a:stretch/>
        </p:blipFill>
        <p:spPr>
          <a:xfrm>
            <a:off x="795683" y="1916565"/>
            <a:ext cx="2703340" cy="4149651"/>
          </a:xfrm>
          <a:prstGeom prst="rect">
            <a:avLst/>
          </a:prstGeom>
          <a:noFill/>
          <a:ln>
            <a:noFill/>
          </a:ln>
        </p:spPr>
      </p:pic>
      <p:pic>
        <p:nvPicPr>
          <p:cNvPr id="111" name="Google Shape;111;p6" descr="Ein Bild, das Person, Auto, draußen, Mann enthält.&#10;&#10;Automatisch generierte Beschreibung"/>
          <p:cNvPicPr preferRelativeResize="0"/>
          <p:nvPr/>
        </p:nvPicPr>
        <p:blipFill rotWithShape="1">
          <a:blip r:embed="rId4">
            <a:alphaModFix/>
          </a:blip>
          <a:srcRect/>
          <a:stretch/>
        </p:blipFill>
        <p:spPr>
          <a:xfrm>
            <a:off x="3740832" y="2169626"/>
            <a:ext cx="4829909" cy="33730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p:nvPr/>
        </p:nvSpPr>
        <p:spPr>
          <a:xfrm>
            <a:off x="300950" y="590843"/>
            <a:ext cx="8511600" cy="6075440"/>
          </a:xfrm>
          <a:prstGeom prst="roundRect">
            <a:avLst>
              <a:gd name="adj" fmla="val 1318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p:cNvSpPr txBox="1">
            <a:spLocks noGrp="1"/>
          </p:cNvSpPr>
          <p:nvPr>
            <p:ph type="title"/>
          </p:nvPr>
        </p:nvSpPr>
        <p:spPr>
          <a:xfrm>
            <a:off x="457200" y="191717"/>
            <a:ext cx="8229600" cy="80166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US" sz="3563" b="1" dirty="0">
                <a:solidFill>
                  <a:srgbClr val="00527D"/>
                </a:solidFill>
              </a:rPr>
              <a:t>Was </a:t>
            </a:r>
            <a:r>
              <a:rPr lang="en-US" sz="3563" b="1" dirty="0" err="1">
                <a:solidFill>
                  <a:srgbClr val="00527D"/>
                </a:solidFill>
              </a:rPr>
              <a:t>ist</a:t>
            </a:r>
            <a:r>
              <a:rPr lang="en-US" sz="3563" b="1" dirty="0">
                <a:solidFill>
                  <a:srgbClr val="00527D"/>
                </a:solidFill>
              </a:rPr>
              <a:t> </a:t>
            </a:r>
            <a:r>
              <a:rPr lang="en-US" sz="3563" b="1" dirty="0" err="1">
                <a:solidFill>
                  <a:srgbClr val="00527D"/>
                </a:solidFill>
              </a:rPr>
              <a:t>Kinderarbeit</a:t>
            </a:r>
            <a:r>
              <a:rPr lang="en-US" sz="3563" b="1" dirty="0">
                <a:solidFill>
                  <a:srgbClr val="00527D"/>
                </a:solidFill>
              </a:rPr>
              <a:t>?</a:t>
            </a:r>
            <a:br>
              <a:rPr lang="en-US" sz="3563" b="1" dirty="0">
                <a:solidFill>
                  <a:srgbClr val="00527D"/>
                </a:solidFill>
              </a:rPr>
            </a:br>
            <a:endParaRPr sz="3563" dirty="0">
              <a:solidFill>
                <a:srgbClr val="00527D"/>
              </a:solidFill>
            </a:endParaRPr>
          </a:p>
        </p:txBody>
      </p:sp>
      <p:sp>
        <p:nvSpPr>
          <p:cNvPr id="119" name="Google Shape;119;p2"/>
          <p:cNvSpPr txBox="1">
            <a:spLocks noGrp="1"/>
          </p:cNvSpPr>
          <p:nvPr>
            <p:ph type="body" idx="1"/>
          </p:nvPr>
        </p:nvSpPr>
        <p:spPr>
          <a:xfrm>
            <a:off x="331450" y="814608"/>
            <a:ext cx="8511600" cy="5636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000"/>
              <a:buNone/>
            </a:pPr>
            <a:r>
              <a:rPr lang="de-DE" sz="2000" dirty="0"/>
              <a:t>Kinderarbeit ist hart und monoton. Die Kinder müssen </a:t>
            </a:r>
            <a:r>
              <a:rPr lang="de-DE" sz="2000" b="1" dirty="0"/>
              <a:t>1oft</a:t>
            </a:r>
            <a:r>
              <a:rPr lang="de-DE" sz="2000" dirty="0"/>
              <a:t> und </a:t>
            </a:r>
            <a:r>
              <a:rPr lang="de-DE" sz="2000" b="1" dirty="0"/>
              <a:t>2lange</a:t>
            </a:r>
            <a:r>
              <a:rPr lang="de-DE" sz="2000" dirty="0"/>
              <a:t> arbeiten. </a:t>
            </a:r>
            <a:endParaRPr lang="de-DE" dirty="0"/>
          </a:p>
          <a:p>
            <a:pPr marL="342900" lvl="0" indent="-342900" algn="l" rtl="0">
              <a:lnSpc>
                <a:spcPct val="100000"/>
              </a:lnSpc>
              <a:spcBef>
                <a:spcPts val="0"/>
              </a:spcBef>
              <a:spcAft>
                <a:spcPts val="0"/>
              </a:spcAft>
              <a:buSzPts val="2000"/>
              <a:buNone/>
            </a:pPr>
            <a:r>
              <a:rPr lang="de-DE" sz="2000" dirty="0"/>
              <a:t>Sie erhalten nur ein </a:t>
            </a:r>
            <a:r>
              <a:rPr lang="de-DE" sz="2000" b="1" dirty="0"/>
              <a:t>3geringes Gehalt </a:t>
            </a:r>
            <a:r>
              <a:rPr lang="de-DE" sz="2000" dirty="0"/>
              <a:t>oder sie werden </a:t>
            </a:r>
            <a:r>
              <a:rPr lang="de-DE" sz="2000" b="1" dirty="0"/>
              <a:t>4überhaupt nicht</a:t>
            </a:r>
            <a:endParaRPr lang="de-DE" dirty="0"/>
          </a:p>
          <a:p>
            <a:pPr marL="342900" lvl="0" indent="-342900" algn="l" rtl="0">
              <a:lnSpc>
                <a:spcPct val="100000"/>
              </a:lnSpc>
              <a:spcBef>
                <a:spcPts val="0"/>
              </a:spcBef>
              <a:spcAft>
                <a:spcPts val="0"/>
              </a:spcAft>
              <a:buSzPts val="2000"/>
              <a:buNone/>
            </a:pPr>
            <a:r>
              <a:rPr lang="de-DE" sz="2000" dirty="0"/>
              <a:t>bezahlt. Sie können oft nicht in die Schule gehen oder sie müssen die Schule</a:t>
            </a:r>
            <a:endParaRPr lang="de-DE" dirty="0"/>
          </a:p>
          <a:p>
            <a:pPr marL="342900" lvl="0" indent="-342900" algn="l" rtl="0">
              <a:lnSpc>
                <a:spcPct val="100000"/>
              </a:lnSpc>
              <a:spcBef>
                <a:spcPts val="0"/>
              </a:spcBef>
              <a:spcAft>
                <a:spcPts val="0"/>
              </a:spcAft>
              <a:buSzPts val="2000"/>
              <a:buNone/>
            </a:pPr>
            <a:r>
              <a:rPr lang="de-DE" sz="2000" dirty="0"/>
              <a:t>vorzeitig abbrechen.</a:t>
            </a:r>
            <a:endParaRPr lang="de-DE" dirty="0"/>
          </a:p>
          <a:p>
            <a:pPr marL="342900" lvl="0" indent="-342900" algn="l" rtl="0">
              <a:lnSpc>
                <a:spcPct val="100000"/>
              </a:lnSpc>
              <a:spcBef>
                <a:spcPts val="0"/>
              </a:spcBef>
              <a:spcAft>
                <a:spcPts val="0"/>
              </a:spcAft>
              <a:buSzPts val="2000"/>
              <a:buNone/>
            </a:pPr>
            <a:endParaRPr lang="de-DE" sz="2000" dirty="0"/>
          </a:p>
          <a:p>
            <a:pPr marL="342900" lvl="0" indent="-342900" algn="l" rtl="0">
              <a:lnSpc>
                <a:spcPct val="100000"/>
              </a:lnSpc>
              <a:spcBef>
                <a:spcPts val="0"/>
              </a:spcBef>
              <a:spcAft>
                <a:spcPts val="0"/>
              </a:spcAft>
              <a:buSzPts val="2000"/>
              <a:buNone/>
            </a:pPr>
            <a:r>
              <a:rPr lang="de-DE" sz="2000" dirty="0"/>
              <a:t>Es gibt große Unterschiede zwischen den verschiedenen Formen von</a:t>
            </a:r>
            <a:endParaRPr lang="de-DE" dirty="0"/>
          </a:p>
          <a:p>
            <a:pPr marL="342900" lvl="0" indent="-342900" algn="l" rtl="0">
              <a:lnSpc>
                <a:spcPct val="100000"/>
              </a:lnSpc>
              <a:spcBef>
                <a:spcPts val="0"/>
              </a:spcBef>
              <a:spcAft>
                <a:spcPts val="0"/>
              </a:spcAft>
              <a:buSzPts val="2000"/>
              <a:buNone/>
            </a:pPr>
            <a:r>
              <a:rPr lang="de-DE" sz="2000" dirty="0"/>
              <a:t>Tätigkeiten, die Kinder </a:t>
            </a:r>
            <a:r>
              <a:rPr lang="de-DE" sz="2000" b="1" dirty="0"/>
              <a:t>5ausführen</a:t>
            </a:r>
            <a:r>
              <a:rPr lang="de-DE" sz="2000" dirty="0"/>
              <a:t> können. Zum Beispiel ihr </a:t>
            </a:r>
            <a:r>
              <a:rPr lang="de-DE" sz="2000" b="1" dirty="0"/>
              <a:t>6Zimmer</a:t>
            </a:r>
            <a:endParaRPr lang="de-DE" dirty="0"/>
          </a:p>
          <a:p>
            <a:pPr marL="342900" lvl="0" indent="-342900" algn="l" rtl="0">
              <a:lnSpc>
                <a:spcPct val="100000"/>
              </a:lnSpc>
              <a:spcBef>
                <a:spcPts val="0"/>
              </a:spcBef>
              <a:spcAft>
                <a:spcPts val="0"/>
              </a:spcAft>
              <a:buSzPts val="2000"/>
              <a:buNone/>
            </a:pPr>
            <a:r>
              <a:rPr lang="de-DE" sz="2000" b="1" dirty="0"/>
              <a:t>aufzuräumen</a:t>
            </a:r>
            <a:r>
              <a:rPr lang="de-DE" sz="2000" dirty="0"/>
              <a:t>, </a:t>
            </a:r>
            <a:r>
              <a:rPr lang="de-DE" sz="2000" b="1" dirty="0"/>
              <a:t>7 den Abwasch erledigen</a:t>
            </a:r>
            <a:r>
              <a:rPr lang="de-DE" sz="2000" dirty="0"/>
              <a:t>, </a:t>
            </a:r>
            <a:r>
              <a:rPr lang="de-DE" sz="2000" b="1" dirty="0"/>
              <a:t>8Eltern zu Hause helfen </a:t>
            </a:r>
            <a:r>
              <a:rPr lang="de-DE" sz="2000" dirty="0"/>
              <a:t>oder ein</a:t>
            </a:r>
            <a:endParaRPr lang="de-DE" dirty="0"/>
          </a:p>
          <a:p>
            <a:pPr marL="342900" lvl="0" indent="-342900" algn="l" rtl="0">
              <a:lnSpc>
                <a:spcPct val="100000"/>
              </a:lnSpc>
              <a:spcBef>
                <a:spcPts val="0"/>
              </a:spcBef>
              <a:spcAft>
                <a:spcPts val="0"/>
              </a:spcAft>
              <a:buSzPts val="2000"/>
              <a:buNone/>
            </a:pPr>
            <a:r>
              <a:rPr lang="de-DE" sz="2000" dirty="0"/>
              <a:t>wenig </a:t>
            </a:r>
            <a:r>
              <a:rPr lang="de-DE" sz="2000" b="1" dirty="0"/>
              <a:t>9Taschengeld</a:t>
            </a:r>
            <a:r>
              <a:rPr lang="de-DE" sz="2000" dirty="0"/>
              <a:t> nach der Schule oder in den Ferien (</a:t>
            </a:r>
            <a:r>
              <a:rPr lang="de-DE" sz="2000" b="1" dirty="0"/>
              <a:t>9)zu verdienen</a:t>
            </a:r>
            <a:r>
              <a:rPr lang="de-DE" sz="2000" dirty="0"/>
              <a:t>. </a:t>
            </a:r>
            <a:endParaRPr lang="de-DE" dirty="0"/>
          </a:p>
          <a:p>
            <a:pPr marL="342900" lvl="0" indent="-342900" algn="l" rtl="0">
              <a:lnSpc>
                <a:spcPct val="100000"/>
              </a:lnSpc>
              <a:spcBef>
                <a:spcPts val="0"/>
              </a:spcBef>
              <a:spcAft>
                <a:spcPts val="0"/>
              </a:spcAft>
              <a:buSzPts val="2000"/>
              <a:buNone/>
            </a:pPr>
            <a:endParaRPr lang="de-DE" sz="2000" dirty="0"/>
          </a:p>
          <a:p>
            <a:pPr marL="342900" lvl="0" indent="-342900" algn="l" rtl="0">
              <a:lnSpc>
                <a:spcPct val="100000"/>
              </a:lnSpc>
              <a:spcBef>
                <a:spcPts val="0"/>
              </a:spcBef>
              <a:spcAft>
                <a:spcPts val="0"/>
              </a:spcAft>
              <a:buSzPts val="2000"/>
              <a:buNone/>
            </a:pPr>
            <a:r>
              <a:rPr lang="de-DE" sz="2000" dirty="0"/>
              <a:t>Diese Tätigkeiten sind aber keine Kinderarbeit. Kinderarbeit sind alle Tätigkeiten</a:t>
            </a:r>
            <a:endParaRPr lang="de-DE" dirty="0"/>
          </a:p>
          <a:p>
            <a:pPr marL="342900" lvl="0" indent="-342900" algn="l" rtl="0">
              <a:lnSpc>
                <a:spcPct val="100000"/>
              </a:lnSpc>
              <a:spcBef>
                <a:spcPts val="0"/>
              </a:spcBef>
              <a:spcAft>
                <a:spcPts val="0"/>
              </a:spcAft>
              <a:buSzPts val="2000"/>
              <a:buNone/>
            </a:pPr>
            <a:r>
              <a:rPr lang="de-DE" sz="2000" dirty="0"/>
              <a:t>die Kinder ihrer Kindheit, ihres Potenzials und ihrer Würde </a:t>
            </a:r>
            <a:r>
              <a:rPr lang="de-DE" sz="2000" b="1" dirty="0"/>
              <a:t>10berauben</a:t>
            </a:r>
            <a:r>
              <a:rPr lang="de-DE" sz="2000" dirty="0"/>
              <a:t> und</a:t>
            </a:r>
            <a:endParaRPr lang="de-DE" dirty="0"/>
          </a:p>
          <a:p>
            <a:pPr marL="342900" lvl="0" indent="-342900" algn="l" rtl="0">
              <a:lnSpc>
                <a:spcPct val="100000"/>
              </a:lnSpc>
              <a:spcBef>
                <a:spcPts val="0"/>
              </a:spcBef>
              <a:spcAft>
                <a:spcPts val="0"/>
              </a:spcAft>
              <a:buSzPts val="2000"/>
              <a:buNone/>
            </a:pPr>
            <a:r>
              <a:rPr lang="de-DE" sz="2000" dirty="0"/>
              <a:t>die ihrer Gesundheit, Bildung, Entwicklung und ihrem </a:t>
            </a:r>
            <a:r>
              <a:rPr lang="de-DE" sz="2000" b="1" dirty="0"/>
              <a:t>11Wohlergehen</a:t>
            </a:r>
            <a:endParaRPr lang="de-DE" dirty="0"/>
          </a:p>
          <a:p>
            <a:pPr marL="342900" lvl="0" indent="-342900" algn="l" rtl="0">
              <a:lnSpc>
                <a:spcPct val="100000"/>
              </a:lnSpc>
              <a:spcBef>
                <a:spcPts val="0"/>
              </a:spcBef>
              <a:spcAft>
                <a:spcPts val="0"/>
              </a:spcAft>
              <a:buSzPts val="2000"/>
              <a:buNone/>
            </a:pPr>
            <a:r>
              <a:rPr lang="de-DE" sz="2000" b="1" dirty="0"/>
              <a:t>12schaden</a:t>
            </a:r>
            <a:r>
              <a:rPr lang="de-DE" sz="2000" dirty="0"/>
              <a:t>.</a:t>
            </a:r>
            <a:endParaRPr lang="de-DE" dirty="0"/>
          </a:p>
          <a:p>
            <a:pPr marL="342900" lvl="0" indent="-342900" algn="l" rtl="0">
              <a:lnSpc>
                <a:spcPct val="100000"/>
              </a:lnSpc>
              <a:spcBef>
                <a:spcPts val="0"/>
              </a:spcBef>
              <a:spcAft>
                <a:spcPts val="0"/>
              </a:spcAft>
              <a:buSzPts val="2000"/>
              <a:buNone/>
            </a:pPr>
            <a:endParaRPr lang="de-DE" sz="2000" dirty="0"/>
          </a:p>
          <a:p>
            <a:pPr marL="342900" lvl="0" indent="-342900" algn="l" rtl="0">
              <a:lnSpc>
                <a:spcPct val="100000"/>
              </a:lnSpc>
              <a:spcBef>
                <a:spcPts val="0"/>
              </a:spcBef>
              <a:spcAft>
                <a:spcPts val="0"/>
              </a:spcAft>
              <a:buSzPts val="2000"/>
              <a:buNone/>
            </a:pPr>
            <a:r>
              <a:rPr lang="de-DE" sz="2000" dirty="0"/>
              <a:t>Alle Kinder der Welt haben </a:t>
            </a:r>
            <a:r>
              <a:rPr lang="de-DE" sz="2000" b="1" dirty="0"/>
              <a:t>13das Recht</a:t>
            </a:r>
            <a:r>
              <a:rPr lang="de-DE" sz="2000" dirty="0"/>
              <a:t>, vor diesen Formen der Ausbeutung</a:t>
            </a:r>
            <a:endParaRPr lang="de-DE" dirty="0"/>
          </a:p>
          <a:p>
            <a:pPr marL="342900" lvl="0" indent="-342900" algn="l" rtl="0">
              <a:lnSpc>
                <a:spcPct val="100000"/>
              </a:lnSpc>
              <a:spcBef>
                <a:spcPts val="0"/>
              </a:spcBef>
              <a:spcAft>
                <a:spcPts val="0"/>
              </a:spcAft>
              <a:buSzPts val="2000"/>
              <a:buNone/>
            </a:pPr>
            <a:r>
              <a:rPr lang="de-DE" sz="2000" dirty="0"/>
              <a:t>und </a:t>
            </a:r>
            <a:r>
              <a:rPr lang="de-DE" sz="2000" b="1" dirty="0"/>
              <a:t>14Misshandlung</a:t>
            </a:r>
            <a:r>
              <a:rPr lang="de-DE" sz="2000" dirty="0"/>
              <a:t> </a:t>
            </a:r>
            <a:r>
              <a:rPr lang="de-DE" sz="2000" b="1" dirty="0"/>
              <a:t>15beschützt zu werden</a:t>
            </a:r>
            <a:r>
              <a:rPr lang="de-DE" sz="2000" dirty="0"/>
              <a:t>.</a:t>
            </a:r>
            <a:endParaRPr lang="de-DE" dirty="0"/>
          </a:p>
        </p:txBody>
      </p:sp>
      <p:sp>
        <p:nvSpPr>
          <p:cNvPr id="120" name="Google Shape;120;p2"/>
          <p:cNvSpPr txBox="1"/>
          <p:nvPr/>
        </p:nvSpPr>
        <p:spPr>
          <a:xfrm>
            <a:off x="3064893" y="6127663"/>
            <a:ext cx="5747657" cy="646290"/>
          </a:xfrm>
          <a:prstGeom prst="rect">
            <a:avLst/>
          </a:prstGeom>
          <a:solidFill>
            <a:srgbClr val="FFC000"/>
          </a:solid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a:solidFill>
                  <a:schemeClr val="dk1"/>
                </a:solidFill>
                <a:latin typeface="Calibri"/>
                <a:ea typeface="Calibri"/>
                <a:cs typeface="Calibri"/>
                <a:sym typeface="Calibri"/>
              </a:rPr>
              <a:t>Finde die deutsche Übersetzung der Phrasen </a:t>
            </a:r>
            <a:r>
              <a:rPr lang="en-US" sz="1800" b="1" i="0" u="none" strike="noStrike" cap="none">
                <a:solidFill>
                  <a:schemeClr val="dk1"/>
                </a:solidFill>
                <a:latin typeface="Calibri"/>
                <a:ea typeface="Calibri"/>
                <a:cs typeface="Calibri"/>
                <a:sym typeface="Calibri"/>
              </a:rPr>
              <a:t>1-15</a:t>
            </a:r>
            <a:r>
              <a:rPr lang="en-US" sz="18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2.    Lest den Text zusammen.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26" name="Google Shape;126;p8"/>
          <p:cNvGraphicFramePr/>
          <p:nvPr>
            <p:extLst>
              <p:ext uri="{D42A27DB-BD31-4B8C-83A1-F6EECF244321}">
                <p14:modId xmlns:p14="http://schemas.microsoft.com/office/powerpoint/2010/main" val="1893147110"/>
              </p:ext>
            </p:extLst>
          </p:nvPr>
        </p:nvGraphicFramePr>
        <p:xfrm>
          <a:off x="457200" y="762000"/>
          <a:ext cx="8229600" cy="5933600"/>
        </p:xfrm>
        <a:graphic>
          <a:graphicData uri="http://schemas.openxmlformats.org/drawingml/2006/table">
            <a:tbl>
              <a:tblPr firstRow="1" bandRow="1">
                <a:noFill/>
                <a:tableStyleId>{D1CD708E-3C09-481B-AF57-24F089A51E94}</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FF0000"/>
                          </a:solidFill>
                        </a:rPr>
                        <a:t>Deutsch</a:t>
                      </a:r>
                      <a:endParaRPr sz="1800" b="1" u="none" strike="noStrike" cap="none">
                        <a:solidFill>
                          <a:srgbClr val="FF0000"/>
                        </a:solidFill>
                      </a:endParaRPr>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FF0000"/>
                          </a:solidFill>
                        </a:rPr>
                        <a:t>Englisch</a:t>
                      </a:r>
                      <a:endParaRPr sz="1800" b="1" u="none" strike="noStrike" cap="none">
                        <a:solidFill>
                          <a:srgbClr val="FF0000"/>
                        </a:solidFill>
                      </a:endParaRPr>
                    </a:p>
                  </a:txBody>
                  <a:tcPr marL="91450" marR="91450" marT="45725" marB="45725">
                    <a:solidFill>
                      <a:srgbClr val="FFFFFF"/>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1 oft</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1 often</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2 lange</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2 long</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3 geringes Gehalt</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3 low wage</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4 überhaupt nicht</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4 not at all</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5 ausführen</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5 to exercise/ to do </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6 das Zimmer aufräumen</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6 tidy up the room</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chemeClr val="dk1"/>
                          </a:solidFill>
                        </a:rPr>
                        <a:t>7 den </a:t>
                      </a:r>
                      <a:r>
                        <a:rPr lang="en-US" sz="1800" u="none" strike="noStrike" cap="none" dirty="0" err="1">
                          <a:solidFill>
                            <a:schemeClr val="dk1"/>
                          </a:solidFill>
                        </a:rPr>
                        <a:t>Abwasch</a:t>
                      </a:r>
                      <a:r>
                        <a:rPr lang="en-US" sz="1800" u="none" strike="noStrike" cap="none" dirty="0">
                          <a:solidFill>
                            <a:schemeClr val="dk1"/>
                          </a:solidFill>
                        </a:rPr>
                        <a:t> </a:t>
                      </a:r>
                      <a:r>
                        <a:rPr lang="en-US" sz="1800" u="none" strike="noStrike" cap="none" dirty="0" err="1">
                          <a:solidFill>
                            <a:schemeClr val="dk1"/>
                          </a:solidFill>
                        </a:rPr>
                        <a:t>erledigen</a:t>
                      </a:r>
                      <a:r>
                        <a:rPr lang="en-US" sz="1800" u="none" strike="noStrike" cap="none" dirty="0">
                          <a:solidFill>
                            <a:schemeClr val="dk1"/>
                          </a:solidFill>
                        </a:rPr>
                        <a:t> </a:t>
                      </a:r>
                      <a:endParaRPr sz="1800" u="none" strike="noStrike" cap="none" dirty="0">
                        <a:solidFill>
                          <a:schemeClr val="dk1"/>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chemeClr val="dk1"/>
                          </a:solidFill>
                        </a:rPr>
                        <a:t>7 take care of the dishes</a:t>
                      </a:r>
                      <a:endParaRPr sz="1800" u="none" strike="noStrike" cap="none" dirty="0">
                        <a:solidFill>
                          <a:schemeClr val="dk1"/>
                        </a:solidFill>
                      </a:endParaRPr>
                    </a:p>
                  </a:txBody>
                  <a:tcPr marL="91450" marR="91450" marT="45725" marB="45725">
                    <a:solidFill>
                      <a:srgbClr val="FFFFFF"/>
                    </a:solidFill>
                  </a:tcPr>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chemeClr val="dk1"/>
                          </a:solidFill>
                        </a:rPr>
                        <a:t>8 den </a:t>
                      </a:r>
                      <a:r>
                        <a:rPr lang="en-US" sz="1800" u="none" strike="noStrike" cap="none" dirty="0" err="1">
                          <a:solidFill>
                            <a:schemeClr val="dk1"/>
                          </a:solidFill>
                        </a:rPr>
                        <a:t>Eltern</a:t>
                      </a:r>
                      <a:r>
                        <a:rPr lang="en-US" sz="1800" u="none" strike="noStrike" cap="none" dirty="0">
                          <a:solidFill>
                            <a:schemeClr val="dk1"/>
                          </a:solidFill>
                        </a:rPr>
                        <a:t> </a:t>
                      </a:r>
                      <a:r>
                        <a:rPr lang="en-US" sz="1800" u="none" strike="noStrike" cap="none" dirty="0" err="1">
                          <a:solidFill>
                            <a:schemeClr val="dk1"/>
                          </a:solidFill>
                        </a:rPr>
                        <a:t>im</a:t>
                      </a:r>
                      <a:r>
                        <a:rPr lang="en-US" sz="1800" u="none" strike="noStrike" cap="none" dirty="0">
                          <a:solidFill>
                            <a:schemeClr val="dk1"/>
                          </a:solidFill>
                        </a:rPr>
                        <a:t> Haus </a:t>
                      </a:r>
                      <a:r>
                        <a:rPr lang="en-US" sz="1800" u="none" strike="noStrike" cap="none" dirty="0" err="1">
                          <a:solidFill>
                            <a:schemeClr val="dk1"/>
                          </a:solidFill>
                        </a:rPr>
                        <a:t>helfen</a:t>
                      </a:r>
                      <a:endParaRPr sz="1800" u="none" strike="noStrike" cap="none" dirty="0">
                        <a:solidFill>
                          <a:schemeClr val="dk1"/>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8 help parents around the house</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9 ein wenig Taschengeld verdienen</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9 earn a bit of pocket money</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9"/>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10 berauben</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10 deprive</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1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11 das Wohlergehen</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11 well-being</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1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12 schaden</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12 damage</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1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solidFill>
                            <a:schemeClr val="dk1"/>
                          </a:solidFill>
                        </a:rPr>
                        <a:t>13 das Recht</a:t>
                      </a:r>
                      <a:endParaRPr sz="1800" b="0" u="none" strike="noStrike" cap="none">
                        <a:solidFill>
                          <a:schemeClr val="dk1"/>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solidFill>
                            <a:schemeClr val="dk1"/>
                          </a:solidFill>
                        </a:rPr>
                        <a:t>13 right</a:t>
                      </a:r>
                      <a:endParaRPr sz="1800" b="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1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14 die Misshandlung</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14 abuse</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1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15 beschützt werden</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chemeClr val="dk1"/>
                          </a:solidFill>
                        </a:rPr>
                        <a:t>15 to be protected</a:t>
                      </a:r>
                      <a:endParaRPr sz="1800" u="none" strike="noStrike" cap="none" dirty="0">
                        <a:solidFill>
                          <a:schemeClr val="dk1"/>
                        </a:solidFill>
                      </a:endParaRPr>
                    </a:p>
                  </a:txBody>
                  <a:tcPr marL="91450" marR="91450" marT="45725" marB="45725">
                    <a:solidFill>
                      <a:srgbClr val="FFFFFF"/>
                    </a:solidFill>
                  </a:tcPr>
                </a:tc>
                <a:extLst>
                  <a:ext uri="{0D108BD9-81ED-4DB2-BD59-A6C34878D82A}">
                    <a16:rowId xmlns:a16="http://schemas.microsoft.com/office/drawing/2014/main" val="10015"/>
                  </a:ext>
                </a:extLst>
              </a:tr>
            </a:tbl>
          </a:graphicData>
        </a:graphic>
      </p:graphicFrame>
      <p:sp>
        <p:nvSpPr>
          <p:cNvPr id="127" name="Google Shape;127;p8"/>
          <p:cNvSpPr txBox="1"/>
          <p:nvPr/>
        </p:nvSpPr>
        <p:spPr>
          <a:xfrm>
            <a:off x="457200" y="89972"/>
            <a:ext cx="8229600"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527D"/>
                </a:solidFill>
                <a:latin typeface="Calibri"/>
                <a:ea typeface="Calibri"/>
                <a:cs typeface="Calibri"/>
                <a:sym typeface="Calibri"/>
              </a:rPr>
              <a:t>Was ist Kinderarbeit?</a:t>
            </a:r>
            <a:endParaRPr sz="3000" b="0" i="0" u="none" strike="noStrike" cap="none">
              <a:solidFill>
                <a:srgbClr val="00527D"/>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p:nvPr/>
        </p:nvSpPr>
        <p:spPr>
          <a:xfrm>
            <a:off x="5639000" y="726525"/>
            <a:ext cx="3295200" cy="5131500"/>
          </a:xfrm>
          <a:prstGeom prst="roundRect">
            <a:avLst>
              <a:gd name="adj" fmla="val 16667"/>
            </a:avLst>
          </a:prstGeom>
          <a:solidFill>
            <a:srgbClr val="00527D"/>
          </a:solidFill>
          <a:ln w="9525" cap="flat" cmpd="sng">
            <a:solidFill>
              <a:srgbClr val="0052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3"/>
          <p:cNvSpPr txBox="1"/>
          <p:nvPr/>
        </p:nvSpPr>
        <p:spPr>
          <a:xfrm>
            <a:off x="5825692" y="943413"/>
            <a:ext cx="3031200" cy="532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FFFFFF"/>
                </a:solidFill>
                <a:latin typeface="Calibri"/>
                <a:ea typeface="Calibri"/>
                <a:cs typeface="Calibri"/>
                <a:sym typeface="Calibri"/>
              </a:rPr>
              <a:t>Correct the English translation of the text:</a:t>
            </a:r>
            <a:endParaRPr sz="14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FFFFF"/>
                </a:solidFill>
                <a:latin typeface="Calibri"/>
                <a:ea typeface="Calibri"/>
                <a:cs typeface="Calibri"/>
                <a:sym typeface="Calibri"/>
              </a:rPr>
              <a:t>Today, amongst children aged from 5 to 17, 152 thousand are forced into child labour.  73 million engage in nice jobs.  108 million work in the business sector.  75 million work for free within their own family circle.</a:t>
            </a:r>
            <a:endParaRPr sz="14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3"/>
          <p:cNvSpPr/>
          <p:nvPr/>
        </p:nvSpPr>
        <p:spPr>
          <a:xfrm>
            <a:off x="54874" y="920486"/>
            <a:ext cx="2012700" cy="1684760"/>
          </a:xfrm>
          <a:prstGeom prst="ellipse">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152 Millionen Kinder sind zur Kinderarbeit gezwungen </a:t>
            </a:r>
            <a:endParaRPr/>
          </a:p>
        </p:txBody>
      </p:sp>
      <p:sp>
        <p:nvSpPr>
          <p:cNvPr id="136" name="Google Shape;136;p3"/>
          <p:cNvSpPr/>
          <p:nvPr/>
        </p:nvSpPr>
        <p:spPr>
          <a:xfrm>
            <a:off x="3009900" y="1618814"/>
            <a:ext cx="2507800" cy="1684760"/>
          </a:xfrm>
          <a:prstGeom prst="ellipse">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73 Millionen Kinder arbeiten unter gefährlichen Arbeitsbedingungen</a:t>
            </a:r>
            <a:endParaRPr/>
          </a:p>
        </p:txBody>
      </p:sp>
      <p:sp>
        <p:nvSpPr>
          <p:cNvPr id="137" name="Google Shape;137;p3"/>
          <p:cNvSpPr/>
          <p:nvPr/>
        </p:nvSpPr>
        <p:spPr>
          <a:xfrm>
            <a:off x="0" y="3762812"/>
            <a:ext cx="2128634" cy="1428750"/>
          </a:xfrm>
          <a:prstGeom prst="ellipse">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108 Millionen  Kinder arbeiten in der Landwirtschaft </a:t>
            </a:r>
            <a:endParaRPr/>
          </a:p>
        </p:txBody>
      </p:sp>
      <p:sp>
        <p:nvSpPr>
          <p:cNvPr id="138" name="Google Shape;138;p3"/>
          <p:cNvSpPr/>
          <p:nvPr/>
        </p:nvSpPr>
        <p:spPr>
          <a:xfrm>
            <a:off x="3175200" y="4419237"/>
            <a:ext cx="2386492" cy="1743001"/>
          </a:xfrm>
          <a:prstGeom prst="ellipse">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Arial"/>
                <a:ea typeface="Arial"/>
                <a:cs typeface="Arial"/>
                <a:sym typeface="Arial"/>
              </a:rPr>
              <a:t>75 </a:t>
            </a:r>
            <a:r>
              <a:rPr lang="en-US" sz="1400" b="0" i="0" u="none" strike="noStrike" cap="none" dirty="0" err="1">
                <a:solidFill>
                  <a:schemeClr val="dk1"/>
                </a:solidFill>
                <a:latin typeface="Arial"/>
                <a:ea typeface="Arial"/>
                <a:cs typeface="Arial"/>
                <a:sym typeface="Arial"/>
              </a:rPr>
              <a:t>Millionen</a:t>
            </a:r>
            <a:r>
              <a:rPr lang="en-US" sz="1400" b="0" i="0" u="none" strike="noStrike" cap="none" dirty="0">
                <a:solidFill>
                  <a:schemeClr val="dk1"/>
                </a:solidFill>
                <a:latin typeface="Arial"/>
                <a:ea typeface="Arial"/>
                <a:cs typeface="Arial"/>
                <a:sym typeface="Arial"/>
              </a:rPr>
              <a:t> Kinder </a:t>
            </a:r>
            <a:r>
              <a:rPr lang="en-US" sz="1400" b="0" i="0" u="none" strike="noStrike" cap="none" dirty="0" err="1">
                <a:solidFill>
                  <a:schemeClr val="dk1"/>
                </a:solidFill>
                <a:latin typeface="Arial"/>
                <a:ea typeface="Arial"/>
                <a:cs typeface="Arial"/>
                <a:sym typeface="Arial"/>
              </a:rPr>
              <a:t>arbeiten</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unbezahlt</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innerhalb</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ihrer</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Familien</a:t>
            </a:r>
            <a:endParaRPr dirty="0"/>
          </a:p>
        </p:txBody>
      </p:sp>
      <p:sp>
        <p:nvSpPr>
          <p:cNvPr id="139" name="Google Shape;139;p3"/>
          <p:cNvSpPr/>
          <p:nvPr/>
        </p:nvSpPr>
        <p:spPr>
          <a:xfrm>
            <a:off x="1733550" y="695762"/>
            <a:ext cx="2838450" cy="1085850"/>
          </a:xfrm>
          <a:prstGeom prst="curvedDownArrow">
            <a:avLst>
              <a:gd name="adj1" fmla="val 25000"/>
              <a:gd name="adj2" fmla="val 50000"/>
              <a:gd name="adj3" fmla="val 25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0" name="Google Shape;140;p3"/>
          <p:cNvSpPr/>
          <p:nvPr/>
        </p:nvSpPr>
        <p:spPr>
          <a:xfrm>
            <a:off x="1963534" y="3306048"/>
            <a:ext cx="2628900" cy="1171139"/>
          </a:xfrm>
          <a:prstGeom prst="curvedDownArrow">
            <a:avLst>
              <a:gd name="adj1" fmla="val 25000"/>
              <a:gd name="adj2" fmla="val 50000"/>
              <a:gd name="adj3" fmla="val 25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1" name="Google Shape;141;p3"/>
          <p:cNvSpPr txBox="1"/>
          <p:nvPr/>
        </p:nvSpPr>
        <p:spPr>
          <a:xfrm>
            <a:off x="209800" y="6853"/>
            <a:ext cx="8229600"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527D"/>
                </a:solidFill>
                <a:latin typeface="Calibri"/>
                <a:ea typeface="Calibri"/>
                <a:cs typeface="Calibri"/>
                <a:sym typeface="Calibri"/>
              </a:rPr>
              <a:t>Daten: Kinder im Alter von 5-17 Jahren heutzutage</a:t>
            </a:r>
            <a:endParaRPr sz="3000" b="0" i="0" u="none" strike="noStrike" cap="none">
              <a:solidFill>
                <a:srgbClr val="00527D"/>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
          <p:cNvSpPr/>
          <p:nvPr/>
        </p:nvSpPr>
        <p:spPr>
          <a:xfrm>
            <a:off x="5639000" y="726525"/>
            <a:ext cx="3295200" cy="5131500"/>
          </a:xfrm>
          <a:prstGeom prst="roundRect">
            <a:avLst>
              <a:gd name="adj" fmla="val 16667"/>
            </a:avLst>
          </a:prstGeom>
          <a:solidFill>
            <a:srgbClr val="00527D"/>
          </a:solidFill>
          <a:ln w="9525" cap="flat" cmpd="sng">
            <a:solidFill>
              <a:srgbClr val="0052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4"/>
          <p:cNvSpPr/>
          <p:nvPr/>
        </p:nvSpPr>
        <p:spPr>
          <a:xfrm>
            <a:off x="54874" y="920486"/>
            <a:ext cx="2012700" cy="1684760"/>
          </a:xfrm>
          <a:prstGeom prst="ellipse">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152 Millionen Kinder sind zur Kinderarbeit gezwungen </a:t>
            </a:r>
            <a:endParaRPr/>
          </a:p>
        </p:txBody>
      </p:sp>
      <p:sp>
        <p:nvSpPr>
          <p:cNvPr id="149" name="Google Shape;149;p4"/>
          <p:cNvSpPr/>
          <p:nvPr/>
        </p:nvSpPr>
        <p:spPr>
          <a:xfrm>
            <a:off x="3009900" y="1618814"/>
            <a:ext cx="2507800" cy="1684760"/>
          </a:xfrm>
          <a:prstGeom prst="ellipse">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73 Millionen Kinder arbeiten unter gefährlichen Arbeitsbedingungen</a:t>
            </a:r>
            <a:endParaRPr/>
          </a:p>
        </p:txBody>
      </p:sp>
      <p:sp>
        <p:nvSpPr>
          <p:cNvPr id="150" name="Google Shape;150;p4"/>
          <p:cNvSpPr/>
          <p:nvPr/>
        </p:nvSpPr>
        <p:spPr>
          <a:xfrm>
            <a:off x="0" y="3762812"/>
            <a:ext cx="2128634" cy="1428750"/>
          </a:xfrm>
          <a:prstGeom prst="ellipse">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108 Millionen  Kinder arbeiten in der Landwirtschaft </a:t>
            </a:r>
            <a:endParaRPr/>
          </a:p>
        </p:txBody>
      </p:sp>
      <p:sp>
        <p:nvSpPr>
          <p:cNvPr id="151" name="Google Shape;151;p4"/>
          <p:cNvSpPr/>
          <p:nvPr/>
        </p:nvSpPr>
        <p:spPr>
          <a:xfrm>
            <a:off x="3175200" y="4419237"/>
            <a:ext cx="2386492" cy="1743001"/>
          </a:xfrm>
          <a:prstGeom prst="ellipse">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75 Millionen Kinder arbeiten unbezahlt innerhalb ihrer Familien</a:t>
            </a:r>
            <a:endParaRPr/>
          </a:p>
        </p:txBody>
      </p:sp>
      <p:sp>
        <p:nvSpPr>
          <p:cNvPr id="152" name="Google Shape;152;p4"/>
          <p:cNvSpPr/>
          <p:nvPr/>
        </p:nvSpPr>
        <p:spPr>
          <a:xfrm>
            <a:off x="1733550" y="695762"/>
            <a:ext cx="2838450" cy="1085850"/>
          </a:xfrm>
          <a:prstGeom prst="curvedDownArrow">
            <a:avLst>
              <a:gd name="adj1" fmla="val 25000"/>
              <a:gd name="adj2" fmla="val 50000"/>
              <a:gd name="adj3" fmla="val 25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53" name="Google Shape;153;p4"/>
          <p:cNvSpPr/>
          <p:nvPr/>
        </p:nvSpPr>
        <p:spPr>
          <a:xfrm>
            <a:off x="1963534" y="3306048"/>
            <a:ext cx="2628900" cy="1171139"/>
          </a:xfrm>
          <a:prstGeom prst="curvedDownArrow">
            <a:avLst>
              <a:gd name="adj1" fmla="val 25000"/>
              <a:gd name="adj2" fmla="val 50000"/>
              <a:gd name="adj3" fmla="val 25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54" name="Google Shape;154;p4"/>
          <p:cNvSpPr txBox="1"/>
          <p:nvPr/>
        </p:nvSpPr>
        <p:spPr>
          <a:xfrm>
            <a:off x="209800" y="6853"/>
            <a:ext cx="8229600"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527D"/>
                </a:solidFill>
                <a:latin typeface="Calibri"/>
                <a:ea typeface="Calibri"/>
                <a:cs typeface="Calibri"/>
                <a:sym typeface="Calibri"/>
              </a:rPr>
              <a:t>Daten: Kinder im Alter von 5-17 Jahren heutzutage</a:t>
            </a:r>
            <a:endParaRPr sz="3000" b="0" i="0" u="none" strike="noStrike" cap="none">
              <a:solidFill>
                <a:srgbClr val="00527D"/>
              </a:solidFill>
              <a:latin typeface="Calibri"/>
              <a:ea typeface="Calibri"/>
              <a:cs typeface="Calibri"/>
              <a:sym typeface="Calibri"/>
            </a:endParaRPr>
          </a:p>
        </p:txBody>
      </p:sp>
      <p:sp>
        <p:nvSpPr>
          <p:cNvPr id="155" name="Google Shape;155;p4"/>
          <p:cNvSpPr txBox="1"/>
          <p:nvPr/>
        </p:nvSpPr>
        <p:spPr>
          <a:xfrm>
            <a:off x="5771000" y="837838"/>
            <a:ext cx="3031200" cy="532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FFFFFF"/>
                </a:solidFill>
                <a:latin typeface="Calibri"/>
                <a:ea typeface="Calibri"/>
                <a:cs typeface="Calibri"/>
                <a:sym typeface="Calibri"/>
              </a:rPr>
              <a:t>Correct the English translation of the text:</a:t>
            </a:r>
            <a:endParaRPr sz="14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FFFFF"/>
                </a:solidFill>
                <a:latin typeface="Calibri"/>
                <a:ea typeface="Calibri"/>
                <a:cs typeface="Calibri"/>
                <a:sym typeface="Calibri"/>
              </a:rPr>
              <a:t>Today, amongst children aged from 5 to 17, 152 </a:t>
            </a:r>
            <a:r>
              <a:rPr lang="en-US" sz="2200" b="1" i="0" u="none" strike="noStrike" cap="none">
                <a:solidFill>
                  <a:srgbClr val="FF0000"/>
                </a:solidFill>
                <a:latin typeface="Calibri"/>
                <a:ea typeface="Calibri"/>
                <a:cs typeface="Calibri"/>
                <a:sym typeface="Calibri"/>
              </a:rPr>
              <a:t>million</a:t>
            </a:r>
            <a:r>
              <a:rPr lang="en-US" sz="2200" b="0" i="0" u="none" strike="noStrike" cap="none">
                <a:solidFill>
                  <a:schemeClr val="dk1"/>
                </a:solidFill>
                <a:latin typeface="Calibri"/>
                <a:ea typeface="Calibri"/>
                <a:cs typeface="Calibri"/>
                <a:sym typeface="Calibri"/>
              </a:rPr>
              <a:t> </a:t>
            </a:r>
            <a:r>
              <a:rPr lang="en-US" sz="2200" b="0" i="0" u="none" strike="noStrike" cap="none">
                <a:solidFill>
                  <a:srgbClr val="FFFFFF"/>
                </a:solidFill>
                <a:latin typeface="Calibri"/>
                <a:ea typeface="Calibri"/>
                <a:cs typeface="Calibri"/>
                <a:sym typeface="Calibri"/>
              </a:rPr>
              <a:t>are forced into</a:t>
            </a:r>
            <a:r>
              <a:rPr lang="en-US" sz="2200" b="0" i="0" u="none" strike="noStrike" cap="none">
                <a:solidFill>
                  <a:schemeClr val="dk1"/>
                </a:solidFill>
                <a:latin typeface="Calibri"/>
                <a:ea typeface="Calibri"/>
                <a:cs typeface="Calibri"/>
                <a:sym typeface="Calibri"/>
              </a:rPr>
              <a:t> </a:t>
            </a:r>
            <a:r>
              <a:rPr lang="en-US" sz="2200" b="0" i="0" u="none" strike="noStrike" cap="none">
                <a:solidFill>
                  <a:srgbClr val="FFFFFF"/>
                </a:solidFill>
                <a:latin typeface="Calibri"/>
                <a:ea typeface="Calibri"/>
                <a:cs typeface="Calibri"/>
                <a:sym typeface="Calibri"/>
              </a:rPr>
              <a:t>child labour.  73 million engage in</a:t>
            </a:r>
            <a:r>
              <a:rPr lang="en-US" sz="2200" b="0" i="0" u="none" strike="noStrike" cap="none">
                <a:solidFill>
                  <a:schemeClr val="dk1"/>
                </a:solidFill>
                <a:latin typeface="Calibri"/>
                <a:ea typeface="Calibri"/>
                <a:cs typeface="Calibri"/>
                <a:sym typeface="Calibri"/>
              </a:rPr>
              <a:t> </a:t>
            </a:r>
            <a:r>
              <a:rPr lang="en-US" sz="2200" b="1" i="0" u="none" strike="noStrike" cap="none">
                <a:solidFill>
                  <a:srgbClr val="FF0000"/>
                </a:solidFill>
                <a:latin typeface="Calibri"/>
                <a:ea typeface="Calibri"/>
                <a:cs typeface="Calibri"/>
                <a:sym typeface="Calibri"/>
              </a:rPr>
              <a:t>dangerous</a:t>
            </a:r>
            <a:r>
              <a:rPr lang="en-US" sz="2200" b="0" i="0" u="none" strike="noStrike" cap="none">
                <a:solidFill>
                  <a:schemeClr val="dk1"/>
                </a:solidFill>
                <a:latin typeface="Calibri"/>
                <a:ea typeface="Calibri"/>
                <a:cs typeface="Calibri"/>
                <a:sym typeface="Calibri"/>
              </a:rPr>
              <a:t> </a:t>
            </a:r>
            <a:r>
              <a:rPr lang="en-US" sz="2200" b="0" i="0" u="none" strike="noStrike" cap="none">
                <a:solidFill>
                  <a:srgbClr val="FFFFFF"/>
                </a:solidFill>
                <a:latin typeface="Calibri"/>
                <a:ea typeface="Calibri"/>
                <a:cs typeface="Calibri"/>
                <a:sym typeface="Calibri"/>
              </a:rPr>
              <a:t>jobs.  108 million work in the</a:t>
            </a:r>
            <a:r>
              <a:rPr lang="en-US" sz="2200" b="0" i="0" u="none" strike="noStrike" cap="none">
                <a:solidFill>
                  <a:schemeClr val="dk1"/>
                </a:solidFill>
                <a:latin typeface="Calibri"/>
                <a:ea typeface="Calibri"/>
                <a:cs typeface="Calibri"/>
                <a:sym typeface="Calibri"/>
              </a:rPr>
              <a:t> </a:t>
            </a:r>
            <a:r>
              <a:rPr lang="en-US" sz="2200" b="1" i="0" u="none" strike="noStrike" cap="none">
                <a:solidFill>
                  <a:srgbClr val="FF0000"/>
                </a:solidFill>
                <a:latin typeface="Calibri"/>
                <a:ea typeface="Calibri"/>
                <a:cs typeface="Calibri"/>
                <a:sym typeface="Calibri"/>
              </a:rPr>
              <a:t>agricultural</a:t>
            </a:r>
            <a:r>
              <a:rPr lang="en-US" sz="2200" b="0" i="0" u="none" strike="noStrike" cap="none">
                <a:solidFill>
                  <a:schemeClr val="dk1"/>
                </a:solidFill>
                <a:latin typeface="Calibri"/>
                <a:ea typeface="Calibri"/>
                <a:cs typeface="Calibri"/>
                <a:sym typeface="Calibri"/>
              </a:rPr>
              <a:t> </a:t>
            </a:r>
            <a:r>
              <a:rPr lang="en-US" sz="2200" b="0" i="0" u="none" strike="noStrike" cap="none">
                <a:solidFill>
                  <a:srgbClr val="FFFFFF"/>
                </a:solidFill>
                <a:latin typeface="Calibri"/>
                <a:ea typeface="Calibri"/>
                <a:cs typeface="Calibri"/>
                <a:sym typeface="Calibri"/>
              </a:rPr>
              <a:t>sector. </a:t>
            </a:r>
            <a:r>
              <a:rPr lang="en-US" sz="2200" b="0" i="0" u="none" strike="noStrike" cap="none">
                <a:solidFill>
                  <a:schemeClr val="dk1"/>
                </a:solidFill>
                <a:latin typeface="Calibri"/>
                <a:ea typeface="Calibri"/>
                <a:cs typeface="Calibri"/>
                <a:sym typeface="Calibri"/>
              </a:rPr>
              <a:t> </a:t>
            </a:r>
            <a:r>
              <a:rPr lang="en-US" sz="2200" b="0" i="0" u="none" strike="noStrike" cap="none">
                <a:solidFill>
                  <a:srgbClr val="FFFFFF"/>
                </a:solidFill>
                <a:latin typeface="Calibri"/>
                <a:ea typeface="Calibri"/>
                <a:cs typeface="Calibri"/>
                <a:sym typeface="Calibri"/>
              </a:rPr>
              <a:t>75 million work for free within their own family circle.</a:t>
            </a:r>
            <a:endParaRPr sz="14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Clr>
                <a:schemeClr val="dk1"/>
              </a:buClr>
              <a:buSzPts val="1800"/>
              <a:buNone/>
            </a:pPr>
            <a:endParaRPr/>
          </a:p>
        </p:txBody>
      </p:sp>
      <p:pic>
        <p:nvPicPr>
          <p:cNvPr id="162" name="Google Shape;162;p11"/>
          <p:cNvPicPr preferRelativeResize="0"/>
          <p:nvPr/>
        </p:nvPicPr>
        <p:blipFill rotWithShape="1">
          <a:blip r:embed="rId3">
            <a:alphaModFix/>
          </a:blip>
          <a:srcRect/>
          <a:stretch/>
        </p:blipFill>
        <p:spPr>
          <a:xfrm>
            <a:off x="0" y="441074"/>
            <a:ext cx="9144000" cy="597585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1910</Words>
  <Application>Microsoft Office PowerPoint</Application>
  <PresentationFormat>On-screen Show (4:3)</PresentationFormat>
  <Paragraphs>197</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Noto Sans Symbols</vt:lpstr>
      <vt:lpstr>Office Theme</vt:lpstr>
      <vt:lpstr>PowerPoint Presentation</vt:lpstr>
      <vt:lpstr>PowerPoint Presentation</vt:lpstr>
      <vt:lpstr>PowerPoint Presentation</vt:lpstr>
      <vt:lpstr>Der 12. Juni ist der  Internationale Tag gegen Kinderarbeit</vt:lpstr>
      <vt:lpstr>Was ist Kinderarbeit? </vt:lpstr>
      <vt:lpstr>PowerPoint Presentation</vt:lpstr>
      <vt:lpstr>PowerPoint Presentation</vt:lpstr>
      <vt:lpstr>PowerPoint Presentation</vt:lpstr>
      <vt:lpstr>PowerPoint Presentation</vt:lpstr>
      <vt:lpstr>Lückentext – Hör zu</vt:lpstr>
      <vt:lpstr>Warum gibt es Kinderarbeit?</vt:lpstr>
      <vt:lpstr>Lösungen – Lückentext</vt:lpstr>
      <vt:lpstr>Translate the phrases in bold</vt:lpstr>
      <vt:lpstr>Translate the phrases in bold</vt:lpstr>
      <vt:lpstr>Warum gibt es Kinderarbeit?</vt:lpstr>
      <vt:lpstr>Warum gibt es Kinderarbeit?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Matthew Beaumont</cp:lastModifiedBy>
  <cp:revision>5</cp:revision>
  <dcterms:created xsi:type="dcterms:W3CDTF">2019-11-18T17:39:44Z</dcterms:created>
  <dcterms:modified xsi:type="dcterms:W3CDTF">2020-08-07T12:33:25Z</dcterms:modified>
</cp:coreProperties>
</file>