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7" roundtripDataSignature="AMtx7mi4LCDtFbkfNsO37gsSiAfqhztl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7"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8/03/31/10/39/poor-3277840_640.jp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lo.org/ipec/Campaignandadvocacy/Youthinaction/WCMS_113865/lang--es/index.htm"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lo.org/ipec/Campaignandadvocacy/Youthinaction/WCMS_113865/lang--es/index.htm"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lo.org/ipec/Campaignandadvocacy/Youthinaction/WCMS_113865/lang--es/index.htm"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lo.org/ipec/Campaignandadvocacy/Youthinaction/WCMS_113865/lang--es/index.htm"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lo.org/ipec/Campaignandadvocacy/Youthinaction/WCMS_113865/lang--es/index.htm"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lo.org/global/topics/child-labour/lang--en/index.htm"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12/08/18/43/pen-3006462__340.jp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12/08/18/43/pen-3006462__340.jp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https://cdn.pixabay.com/photo/2018/03/31/10/39/poor-3277840_640.jpg</a:t>
            </a:r>
            <a:r>
              <a:rPr lang="en-US"/>
              <a:t> </a:t>
            </a:r>
            <a:endParaRPr/>
          </a:p>
        </p:txBody>
      </p:sp>
      <p:sp>
        <p:nvSpPr>
          <p:cNvPr id="155" name="Google Shape;15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Based on: the UN Convention on the Rights of Children</a:t>
            </a:r>
            <a:br>
              <a:rPr lang="en-US"/>
            </a:br>
            <a:r>
              <a:rPr lang="en-US"/>
              <a:t>https://www.institut-fuer-menschenrechte.de/fileadmin/user_upload/PDF-Dateien/Pakte_Konventionen/CRC/crc_de.pdf</a:t>
            </a:r>
            <a:endParaRPr/>
          </a:p>
          <a:p>
            <a:pPr indent="0" lvl="0" marL="0" rtl="0" algn="l">
              <a:lnSpc>
                <a:spcPct val="100000"/>
              </a:lnSpc>
              <a:spcBef>
                <a:spcPts val="0"/>
              </a:spcBef>
              <a:spcAft>
                <a:spcPts val="0"/>
              </a:spcAft>
              <a:buSzPts val="1400"/>
              <a:buNone/>
            </a:pPr>
            <a:r>
              <a:rPr lang="en-US"/>
              <a:t>https://www.institut-fuer-menschenrechte.de/fileadmin/user_upload/PDF-Dateien/Pakte_Konventionen/CRC/crc_en.pdf (English version - original)</a:t>
            </a:r>
            <a:endParaRPr/>
          </a:p>
        </p:txBody>
      </p:sp>
      <p:sp>
        <p:nvSpPr>
          <p:cNvPr id="219" name="Google Shape;21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Based on: the UN Convention on the Rights of Children</a:t>
            </a:r>
            <a:br>
              <a:rPr lang="en-US"/>
            </a:br>
            <a:r>
              <a:rPr lang="en-US"/>
              <a:t>https://www.institut-fuer-menschenrechte.de/fileadmin/user_upload/PDF-Dateien/Pakte_Konventionen/CRC/crc_de.pdf</a:t>
            </a:r>
            <a:endParaRPr/>
          </a:p>
          <a:p>
            <a:pPr indent="0" lvl="0" marL="0" rtl="0" algn="l">
              <a:lnSpc>
                <a:spcPct val="100000"/>
              </a:lnSpc>
              <a:spcBef>
                <a:spcPts val="0"/>
              </a:spcBef>
              <a:spcAft>
                <a:spcPts val="0"/>
              </a:spcAft>
              <a:buSzPts val="1400"/>
              <a:buNone/>
            </a:pPr>
            <a:r>
              <a:rPr lang="en-US"/>
              <a:t>https://www.institut-fuer-menschenrechte.de/fileadmin/user_upload/PDF-Dateien/Pakte_Konventionen/CRC/crc_en.pdf (English version - original)</a:t>
            </a:r>
            <a:endParaRPr/>
          </a:p>
        </p:txBody>
      </p:sp>
      <p:sp>
        <p:nvSpPr>
          <p:cNvPr id="226" name="Google Shape;22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400"/>
              <a:buFont typeface="Arial"/>
              <a:buNone/>
            </a:pPr>
            <a:r>
              <a:rPr lang="en-US"/>
              <a:t>Pupils could summarise their learning, designing a poster  giving their opinion about child labour; they can further research facts and information to include; </a:t>
            </a:r>
            <a:endParaRPr/>
          </a:p>
          <a:p>
            <a:pPr indent="0" lvl="0" marL="0" marR="0" rtl="0" algn="l">
              <a:lnSpc>
                <a:spcPct val="100000"/>
              </a:lnSpc>
              <a:spcBef>
                <a:spcPts val="0"/>
              </a:spcBef>
              <a:spcAft>
                <a:spcPts val="0"/>
              </a:spcAft>
              <a:buClr>
                <a:srgbClr val="000000"/>
              </a:buClr>
              <a:buSzPts val="1400"/>
              <a:buFont typeface="Arial"/>
              <a:buNone/>
            </a:pPr>
            <a:r>
              <a:rPr lang="en-US"/>
              <a:t>could be used as a creative homework task</a:t>
            </a:r>
            <a:endParaRPr/>
          </a:p>
          <a:p>
            <a:pPr indent="0" lvl="0" marL="0" rtl="0" algn="l">
              <a:lnSpc>
                <a:spcPct val="100000"/>
              </a:lnSpc>
              <a:spcBef>
                <a:spcPts val="0"/>
              </a:spcBef>
              <a:spcAft>
                <a:spcPts val="0"/>
              </a:spcAft>
              <a:buSzPts val="1400"/>
              <a:buNone/>
            </a:pPr>
            <a:r>
              <a:rPr lang="en-US"/>
              <a:t>Pictures:</a:t>
            </a:r>
            <a:endParaRPr/>
          </a:p>
          <a:p>
            <a:pPr indent="0" lvl="0" marL="0" rtl="0" algn="l">
              <a:lnSpc>
                <a:spcPct val="100000"/>
              </a:lnSpc>
              <a:spcBef>
                <a:spcPts val="0"/>
              </a:spcBef>
              <a:spcAft>
                <a:spcPts val="0"/>
              </a:spcAft>
              <a:buSzPts val="1400"/>
              <a:buNone/>
            </a:pPr>
            <a:r>
              <a:rPr lang="en-US"/>
              <a:t>https://pixabay.com/de/photos/m%C3%A4dchen-afghani-person-allein-60732/</a:t>
            </a:r>
            <a:endParaRPr/>
          </a:p>
          <a:p>
            <a:pPr indent="0" lvl="0" marL="0" rtl="0" algn="l">
              <a:lnSpc>
                <a:spcPct val="100000"/>
              </a:lnSpc>
              <a:spcBef>
                <a:spcPts val="0"/>
              </a:spcBef>
              <a:spcAft>
                <a:spcPts val="0"/>
              </a:spcAft>
              <a:buSzPts val="1400"/>
              <a:buNone/>
            </a:pPr>
            <a:r>
              <a:rPr lang="en-US"/>
              <a:t>https://pixabay.com/de/photos/kinderarbeit-kfz-mechaniker-934893/</a:t>
            </a:r>
            <a:endParaRPr/>
          </a:p>
        </p:txBody>
      </p:sp>
      <p:sp>
        <p:nvSpPr>
          <p:cNvPr id="242" name="Google Shape;242;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100000"/>
              </a:lnSpc>
              <a:spcBef>
                <a:spcPts val="0"/>
              </a:spcBef>
              <a:spcAft>
                <a:spcPts val="0"/>
              </a:spcAft>
              <a:buClr>
                <a:srgbClr val="000000"/>
              </a:buClr>
              <a:buSzPts val="1400"/>
              <a:buFont typeface="Arial"/>
              <a:buNone/>
            </a:pPr>
            <a:r>
              <a:rPr lang="en-US"/>
              <a:t>The International Labour Organisation invited children from all over the world to create posters to depict their views of child labour. Here are a few examples. The full gallery can be downloaded here </a:t>
            </a:r>
            <a:r>
              <a:rPr lang="en-US" u="sng">
                <a:solidFill>
                  <a:schemeClr val="hlink"/>
                </a:solidFill>
                <a:hlinkClick r:id="rId2"/>
              </a:rPr>
              <a:t>https://www.ilo.org/ipec/Campaignandadvocacy/Youthinaction/WCMS_113865/lang--es/index.htm</a:t>
            </a:r>
            <a:endParaRPr/>
          </a:p>
        </p:txBody>
      </p:sp>
      <p:sp>
        <p:nvSpPr>
          <p:cNvPr id="251" name="Google Shape;251;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228600" lvl="0" marL="457200" rtl="0" algn="l">
              <a:spcBef>
                <a:spcPts val="0"/>
              </a:spcBef>
              <a:spcAft>
                <a:spcPts val="0"/>
              </a:spcAft>
              <a:buClr>
                <a:schemeClr val="dk1"/>
              </a:buClr>
              <a:buSzPts val="1400"/>
              <a:buFont typeface="Arial"/>
              <a:buNone/>
            </a:pPr>
            <a:r>
              <a:rPr lang="en-US"/>
              <a:t>The International Labour Organisation invited children from all over the world to create posters to depict their views of child labour. Here are a few examples. The full gallery can be downloaded here </a:t>
            </a:r>
            <a:r>
              <a:rPr lang="en-US" u="sng">
                <a:solidFill>
                  <a:schemeClr val="hlink"/>
                </a:solidFill>
                <a:hlinkClick r:id="rId2"/>
              </a:rPr>
              <a:t>https://www.ilo.org/ipec/Campaignandadvocacy/Youthinaction/WCMS_113865/lang--es/index.htm</a:t>
            </a:r>
            <a:endParaRPr/>
          </a:p>
        </p:txBody>
      </p:sp>
      <p:sp>
        <p:nvSpPr>
          <p:cNvPr id="259" name="Google Shape;259;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228600" lvl="0" marL="457200" rtl="0" algn="l">
              <a:spcBef>
                <a:spcPts val="0"/>
              </a:spcBef>
              <a:spcAft>
                <a:spcPts val="0"/>
              </a:spcAft>
              <a:buClr>
                <a:schemeClr val="dk1"/>
              </a:buClr>
              <a:buSzPts val="1400"/>
              <a:buFont typeface="Arial"/>
              <a:buNone/>
            </a:pPr>
            <a:r>
              <a:rPr lang="en-US"/>
              <a:t>The International Labour Organisation invited children from all over the world to create posters to depict their views of child labour. Here are a few examples. The full gallery can be downloaded here </a:t>
            </a:r>
            <a:r>
              <a:rPr lang="en-US" u="sng">
                <a:solidFill>
                  <a:schemeClr val="hlink"/>
                </a:solidFill>
                <a:hlinkClick r:id="rId2"/>
              </a:rPr>
              <a:t>https://www.ilo.org/ipec/Campaignandadvocacy/Youthinaction/WCMS_113865/lang--es/index.htm</a:t>
            </a:r>
            <a:endParaRPr/>
          </a:p>
        </p:txBody>
      </p:sp>
      <p:sp>
        <p:nvSpPr>
          <p:cNvPr id="265" name="Google Shape;26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228600" lvl="0" marL="457200" rtl="0" algn="l">
              <a:spcBef>
                <a:spcPts val="0"/>
              </a:spcBef>
              <a:spcAft>
                <a:spcPts val="0"/>
              </a:spcAft>
              <a:buClr>
                <a:schemeClr val="dk1"/>
              </a:buClr>
              <a:buSzPts val="1400"/>
              <a:buFont typeface="Arial"/>
              <a:buNone/>
            </a:pPr>
            <a:r>
              <a:rPr lang="en-US"/>
              <a:t>The International Labour Organisation invited children from all over the world to create posters to depict their views of child labour. Here are a few examples. The full gallery can be downloaded here </a:t>
            </a:r>
            <a:r>
              <a:rPr lang="en-US" u="sng">
                <a:solidFill>
                  <a:schemeClr val="hlink"/>
                </a:solidFill>
                <a:hlinkClick r:id="rId2"/>
              </a:rPr>
              <a:t>https://www.ilo.org/ipec/Campaignandadvocacy/Youthinaction/WCMS_113865/lang--es/index.htm</a:t>
            </a:r>
            <a:endParaRPr/>
          </a:p>
        </p:txBody>
      </p:sp>
      <p:sp>
        <p:nvSpPr>
          <p:cNvPr id="272" name="Google Shape;272;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228600" lvl="0" marL="457200" rtl="0" algn="l">
              <a:spcBef>
                <a:spcPts val="0"/>
              </a:spcBef>
              <a:spcAft>
                <a:spcPts val="0"/>
              </a:spcAft>
              <a:buClr>
                <a:schemeClr val="dk1"/>
              </a:buClr>
              <a:buSzPts val="1400"/>
              <a:buFont typeface="Arial"/>
              <a:buNone/>
            </a:pPr>
            <a:r>
              <a:rPr lang="en-US"/>
              <a:t>The International Labour Organisation invited children from all over the world to create posters to depict their views of child labour. Here are a few examples. The full gallery can be downloaded here </a:t>
            </a:r>
            <a:r>
              <a:rPr lang="en-US" u="sng">
                <a:solidFill>
                  <a:schemeClr val="hlink"/>
                </a:solidFill>
                <a:hlinkClick r:id="rId2"/>
              </a:rPr>
              <a:t>https://www.ilo.org/ipec/Campaignandadvocacy/Youthinaction/WCMS_113865/lang--es/index.htm</a:t>
            </a:r>
            <a:endParaRPr/>
          </a:p>
        </p:txBody>
      </p:sp>
      <p:sp>
        <p:nvSpPr>
          <p:cNvPr id="278" name="Google Shape;278;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Source: </a:t>
            </a:r>
            <a:r>
              <a:rPr lang="en-US" u="sng">
                <a:solidFill>
                  <a:schemeClr val="hlink"/>
                </a:solidFill>
                <a:hlinkClick r:id="rId2"/>
              </a:rPr>
              <a:t>https://www.ilo.org/global/topics/child-labour/lang--en/index.htm</a:t>
            </a:r>
            <a:endParaRPr/>
          </a:p>
        </p:txBody>
      </p:sp>
      <p:sp>
        <p:nvSpPr>
          <p:cNvPr id="287" name="Google Shape;287;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Revision of key vocabulary</a:t>
            </a:r>
            <a:endParaRPr/>
          </a:p>
          <a:p>
            <a:pPr indent="0" lvl="0" marL="0" rtl="0" algn="l">
              <a:lnSpc>
                <a:spcPct val="100000"/>
              </a:lnSpc>
              <a:spcBef>
                <a:spcPts val="0"/>
              </a:spcBef>
              <a:spcAft>
                <a:spcPts val="0"/>
              </a:spcAft>
              <a:buSzPts val="1400"/>
              <a:buNone/>
            </a:pPr>
            <a:r>
              <a:rPr lang="en-US"/>
              <a:t>Inspired by a text taken from Unicef Kids BE ‘Le travail des enfants’</a:t>
            </a:r>
            <a:endParaRPr/>
          </a:p>
          <a:p>
            <a:pPr indent="0" lvl="0" marL="0" rtl="0" algn="l">
              <a:lnSpc>
                <a:spcPct val="100000"/>
              </a:lnSpc>
              <a:spcBef>
                <a:spcPts val="0"/>
              </a:spcBef>
              <a:spcAft>
                <a:spcPts val="0"/>
              </a:spcAft>
              <a:buSzPts val="1400"/>
              <a:buNone/>
            </a:pPr>
            <a:r>
              <a:rPr lang="en-US"/>
              <a:t>www.unicef.be/kids </a:t>
            </a:r>
            <a:endParaRPr/>
          </a:p>
          <a:p>
            <a:pPr indent="0" lvl="0" marL="0" rtl="0" algn="l">
              <a:lnSpc>
                <a:spcPct val="100000"/>
              </a:lnSpc>
              <a:spcBef>
                <a:spcPts val="0"/>
              </a:spcBef>
              <a:spcAft>
                <a:spcPts val="0"/>
              </a:spcAft>
              <a:buSzPts val="1400"/>
              <a:buNone/>
            </a:pPr>
            <a:r>
              <a:t/>
            </a:r>
            <a:endParaRPr/>
          </a:p>
        </p:txBody>
      </p:sp>
      <p:sp>
        <p:nvSpPr>
          <p:cNvPr id="176" name="Google Shape;176;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Full report: https://www.ilo.org/wcmsp5/groups/public/---europe/---ro-geneva/---ilo-berlin/documents/newsitem/wcms_703548.pdf (picture: p.20)</a:t>
            </a:r>
            <a:endParaRPr/>
          </a:p>
        </p:txBody>
      </p:sp>
      <p:sp>
        <p:nvSpPr>
          <p:cNvPr id="185" name="Google Shape;185;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https://www.youtube.com/watch?v=e0h9qgd7Ngk</a:t>
            </a:r>
            <a:endParaRPr/>
          </a:p>
        </p:txBody>
      </p:sp>
      <p:sp>
        <p:nvSpPr>
          <p:cNvPr id="192" name="Google Shape;19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https://cdn.pixabay.com/photo/2017/12/08/18/43/pen-3006462__340.jpg</a:t>
            </a:r>
            <a:r>
              <a:rPr lang="en-US"/>
              <a:t> </a:t>
            </a:r>
            <a:endParaRPr/>
          </a:p>
        </p:txBody>
      </p:sp>
      <p:sp>
        <p:nvSpPr>
          <p:cNvPr id="199" name="Google Shape;19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https://www.youtube.com/watch?v=Th20iM2cVFY</a:t>
            </a:r>
            <a:endParaRPr/>
          </a:p>
        </p:txBody>
      </p:sp>
      <p:sp>
        <p:nvSpPr>
          <p:cNvPr id="205" name="Google Shape;20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https://cdn.pixabay.com/photo/2017/12/08/18/43/pen-3006462__340.jpg</a:t>
            </a:r>
            <a:r>
              <a:rPr lang="en-US"/>
              <a:t> </a:t>
            </a:r>
            <a:endParaRPr/>
          </a:p>
        </p:txBody>
      </p:sp>
      <p:sp>
        <p:nvSpPr>
          <p:cNvPr id="213" name="Google Shape;21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72" name="Shape 72"/>
        <p:cNvGrpSpPr/>
        <p:nvPr/>
      </p:nvGrpSpPr>
      <p:grpSpPr>
        <a:xfrm>
          <a:off x="0" y="0"/>
          <a:ext cx="0" cy="0"/>
          <a:chOff x="0" y="0"/>
          <a:chExt cx="0" cy="0"/>
        </a:xfrm>
      </p:grpSpPr>
      <p:sp>
        <p:nvSpPr>
          <p:cNvPr id="73" name="Google Shape;73;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6"/>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78" name="Shape 78"/>
        <p:cNvGrpSpPr/>
        <p:nvPr/>
      </p:nvGrpSpPr>
      <p:grpSpPr>
        <a:xfrm>
          <a:off x="0" y="0"/>
          <a:ext cx="0" cy="0"/>
          <a:chOff x="0" y="0"/>
          <a:chExt cx="0" cy="0"/>
        </a:xfrm>
      </p:grpSpPr>
      <p:sp>
        <p:nvSpPr>
          <p:cNvPr id="79" name="Google Shape;79;p27"/>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7"/>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p3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3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97" name="Google Shape;97;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0" name="Shape 100"/>
        <p:cNvGrpSpPr/>
        <p:nvPr/>
      </p:nvGrpSpPr>
      <p:grpSpPr>
        <a:xfrm>
          <a:off x="0" y="0"/>
          <a:ext cx="0" cy="0"/>
          <a:chOff x="0" y="0"/>
          <a:chExt cx="0" cy="0"/>
        </a:xfrm>
      </p:grpSpPr>
      <p:sp>
        <p:nvSpPr>
          <p:cNvPr id="101" name="Google Shape;101;p3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03" name="Google Shape;103;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6" name="Shape 106"/>
        <p:cNvGrpSpPr/>
        <p:nvPr/>
      </p:nvGrpSpPr>
      <p:grpSpPr>
        <a:xfrm>
          <a:off x="0" y="0"/>
          <a:ext cx="0" cy="0"/>
          <a:chOff x="0" y="0"/>
          <a:chExt cx="0" cy="0"/>
        </a:xfrm>
      </p:grpSpPr>
      <p:sp>
        <p:nvSpPr>
          <p:cNvPr id="107" name="Google Shape;107;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4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09" name="Google Shape;109;p4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10" name="Google Shape;110;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3" name="Shape 113"/>
        <p:cNvGrpSpPr/>
        <p:nvPr/>
      </p:nvGrpSpPr>
      <p:grpSpPr>
        <a:xfrm>
          <a:off x="0" y="0"/>
          <a:ext cx="0" cy="0"/>
          <a:chOff x="0" y="0"/>
          <a:chExt cx="0" cy="0"/>
        </a:xfrm>
      </p:grpSpPr>
      <p:sp>
        <p:nvSpPr>
          <p:cNvPr id="114" name="Google Shape;114;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4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16" name="Google Shape;116;p4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17" name="Google Shape;117;p4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18" name="Google Shape;118;p4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19" name="Google Shape;119;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2" name="Shape 122"/>
        <p:cNvGrpSpPr/>
        <p:nvPr/>
      </p:nvGrpSpPr>
      <p:grpSpPr>
        <a:xfrm>
          <a:off x="0" y="0"/>
          <a:ext cx="0" cy="0"/>
          <a:chOff x="0" y="0"/>
          <a:chExt cx="0" cy="0"/>
        </a:xfrm>
      </p:grpSpPr>
      <p:sp>
        <p:nvSpPr>
          <p:cNvPr id="123" name="Google Shape;123;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7" name="Shape 127"/>
        <p:cNvGrpSpPr/>
        <p:nvPr/>
      </p:nvGrpSpPr>
      <p:grpSpPr>
        <a:xfrm>
          <a:off x="0" y="0"/>
          <a:ext cx="0" cy="0"/>
          <a:chOff x="0" y="0"/>
          <a:chExt cx="0" cy="0"/>
        </a:xfrm>
      </p:grpSpPr>
      <p:sp>
        <p:nvSpPr>
          <p:cNvPr id="128" name="Google Shape;128;p4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4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130" name="Google Shape;130;p4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31" name="Google Shape;131;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4" name="Shape 134"/>
        <p:cNvGrpSpPr/>
        <p:nvPr/>
      </p:nvGrpSpPr>
      <p:grpSpPr>
        <a:xfrm>
          <a:off x="0" y="0"/>
          <a:ext cx="0" cy="0"/>
          <a:chOff x="0" y="0"/>
          <a:chExt cx="0" cy="0"/>
        </a:xfrm>
      </p:grpSpPr>
      <p:sp>
        <p:nvSpPr>
          <p:cNvPr id="135" name="Google Shape;135;p4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44"/>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37" name="Google Shape;137;p4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38" name="Google Shape;138;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19" name="Shape 19"/>
        <p:cNvGrpSpPr/>
        <p:nvPr/>
      </p:nvGrpSpPr>
      <p:grpSpPr>
        <a:xfrm>
          <a:off x="0" y="0"/>
          <a:ext cx="0" cy="0"/>
          <a:chOff x="0" y="0"/>
          <a:chExt cx="0" cy="0"/>
        </a:xfrm>
      </p:grpSpPr>
      <p:sp>
        <p:nvSpPr>
          <p:cNvPr id="20" name="Google Shape;20;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1" name="Shape 141"/>
        <p:cNvGrpSpPr/>
        <p:nvPr/>
      </p:nvGrpSpPr>
      <p:grpSpPr>
        <a:xfrm>
          <a:off x="0" y="0"/>
          <a:ext cx="0" cy="0"/>
          <a:chOff x="0" y="0"/>
          <a:chExt cx="0" cy="0"/>
        </a:xfrm>
      </p:grpSpPr>
      <p:sp>
        <p:nvSpPr>
          <p:cNvPr id="142" name="Google Shape;142;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45"/>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4" name="Google Shape;144;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7" name="Shape 147"/>
        <p:cNvGrpSpPr/>
        <p:nvPr/>
      </p:nvGrpSpPr>
      <p:grpSpPr>
        <a:xfrm>
          <a:off x="0" y="0"/>
          <a:ext cx="0" cy="0"/>
          <a:chOff x="0" y="0"/>
          <a:chExt cx="0" cy="0"/>
        </a:xfrm>
      </p:grpSpPr>
      <p:sp>
        <p:nvSpPr>
          <p:cNvPr id="148" name="Google Shape;148;p46"/>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46"/>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0" name="Google Shape;150;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25" name="Shape 25"/>
        <p:cNvGrpSpPr/>
        <p:nvPr/>
      </p:nvGrpSpPr>
      <p:grpSpPr>
        <a:xfrm>
          <a:off x="0" y="0"/>
          <a:ext cx="0" cy="0"/>
          <a:chOff x="0" y="0"/>
          <a:chExt cx="0" cy="0"/>
        </a:xfrm>
      </p:grpSpPr>
      <p:sp>
        <p:nvSpPr>
          <p:cNvPr id="26" name="Google Shape;26;p1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31" name="Shape 31"/>
        <p:cNvGrpSpPr/>
        <p:nvPr/>
      </p:nvGrpSpPr>
      <p:grpSpPr>
        <a:xfrm>
          <a:off x="0" y="0"/>
          <a:ext cx="0" cy="0"/>
          <a:chOff x="0" y="0"/>
          <a:chExt cx="0" cy="0"/>
        </a:xfrm>
      </p:grpSpPr>
      <p:sp>
        <p:nvSpPr>
          <p:cNvPr id="32" name="Google Shape;32;p2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37" name="Shape 37"/>
        <p:cNvGrpSpPr/>
        <p:nvPr/>
      </p:nvGrpSpPr>
      <p:grpSpPr>
        <a:xfrm>
          <a:off x="0" y="0"/>
          <a:ext cx="0" cy="0"/>
          <a:chOff x="0" y="0"/>
          <a:chExt cx="0" cy="0"/>
        </a:xfrm>
      </p:grpSpPr>
      <p:sp>
        <p:nvSpPr>
          <p:cNvPr id="38" name="Google Shape;38;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2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44" name="Shape 44"/>
        <p:cNvGrpSpPr/>
        <p:nvPr/>
      </p:nvGrpSpPr>
      <p:grpSpPr>
        <a:xfrm>
          <a:off x="0" y="0"/>
          <a:ext cx="0" cy="0"/>
          <a:chOff x="0" y="0"/>
          <a:chExt cx="0" cy="0"/>
        </a:xfrm>
      </p:grpSpPr>
      <p:sp>
        <p:nvSpPr>
          <p:cNvPr id="45" name="Google Shape;45;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2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2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2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53" name="Shape 53"/>
        <p:cNvGrpSpPr/>
        <p:nvPr/>
      </p:nvGrpSpPr>
      <p:grpSpPr>
        <a:xfrm>
          <a:off x="0" y="0"/>
          <a:ext cx="0" cy="0"/>
          <a:chOff x="0" y="0"/>
          <a:chExt cx="0" cy="0"/>
        </a:xfrm>
      </p:grpSpPr>
      <p:sp>
        <p:nvSpPr>
          <p:cNvPr id="54" name="Google Shape;54;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58" name="Shape 58"/>
        <p:cNvGrpSpPr/>
        <p:nvPr/>
      </p:nvGrpSpPr>
      <p:grpSpPr>
        <a:xfrm>
          <a:off x="0" y="0"/>
          <a:ext cx="0" cy="0"/>
          <a:chOff x="0" y="0"/>
          <a:chExt cx="0" cy="0"/>
        </a:xfrm>
      </p:grpSpPr>
      <p:sp>
        <p:nvSpPr>
          <p:cNvPr id="59" name="Google Shape;59;p2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2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type="picTx">
  <p:cSld name="PICTURE_WITH_CAPTION_TEXT">
    <p:spTree>
      <p:nvGrpSpPr>
        <p:cNvPr id="65" name="Shape 65"/>
        <p:cNvGrpSpPr/>
        <p:nvPr/>
      </p:nvGrpSpPr>
      <p:grpSpPr>
        <a:xfrm>
          <a:off x="0" y="0"/>
          <a:ext cx="0" cy="0"/>
          <a:chOff x="0" y="0"/>
          <a:chExt cx="0" cy="0"/>
        </a:xfrm>
      </p:grpSpPr>
      <p:sp>
        <p:nvSpPr>
          <p:cNvPr id="66" name="Google Shape;66;p2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1.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B8CF"/>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B8CF"/>
        </a:solidFill>
      </p:bgPr>
    </p:bg>
    <p:spTree>
      <p:nvGrpSpPr>
        <p:cNvPr id="84" name="Shape 84"/>
        <p:cNvGrpSpPr/>
        <p:nvPr/>
      </p:nvGrpSpPr>
      <p:grpSpPr>
        <a:xfrm>
          <a:off x="0" y="0"/>
          <a:ext cx="0" cy="0"/>
          <a:chOff x="0" y="0"/>
          <a:chExt cx="0" cy="0"/>
        </a:xfrm>
      </p:grpSpPr>
      <p:sp>
        <p:nvSpPr>
          <p:cNvPr id="85" name="Google Shape;85;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3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8" name="Google Shape;88;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9" name="Google Shape;89;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hyperlink" Target="https://www.ilo.org/ipec/Campaignandadvocacy/Youthinaction/WCMS_113865/lang--es/index.ht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ilo.org/wcmsp5/groups/public/---europe/---ro-geneva/---ilo-berlin/documents/newsitem/wcms_703548.pdf"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58" name="Google Shape;158;p1"/>
          <p:cNvSpPr txBox="1"/>
          <p:nvPr/>
        </p:nvSpPr>
        <p:spPr>
          <a:xfrm>
            <a:off x="151500" y="175990"/>
            <a:ext cx="5813202" cy="24006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FFFFFF"/>
                </a:solidFill>
                <a:latin typeface="Calibri"/>
                <a:ea typeface="Calibri"/>
                <a:cs typeface="Calibri"/>
                <a:sym typeface="Calibri"/>
              </a:rPr>
              <a:t>Menschenwürdige Arbeit und wirtschaftliches Wachstum: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US" sz="3000" u="none" cap="none" strike="noStrike">
                <a:solidFill>
                  <a:srgbClr val="FFFFFF"/>
                </a:solidFill>
                <a:latin typeface="Calibri"/>
                <a:ea typeface="Calibri"/>
                <a:cs typeface="Calibri"/>
                <a:sym typeface="Calibri"/>
              </a:rPr>
              <a:t>Lesson 2</a:t>
            </a:r>
            <a:endParaRPr b="1" i="0" sz="3000" u="none" cap="none" strike="noStrik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0"/>
          <p:cNvSpPr/>
          <p:nvPr/>
        </p:nvSpPr>
        <p:spPr>
          <a:xfrm>
            <a:off x="256050" y="968575"/>
            <a:ext cx="8494500" cy="5633400"/>
          </a:xfrm>
          <a:prstGeom prst="roundRect">
            <a:avLst>
              <a:gd fmla="val 13240"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0"/>
          <p:cNvSpPr txBox="1"/>
          <p:nvPr>
            <p:ph type="title"/>
          </p:nvPr>
        </p:nvSpPr>
        <p:spPr>
          <a:xfrm>
            <a:off x="256050" y="0"/>
            <a:ext cx="8302430" cy="96857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4400"/>
              <a:buFont typeface="Calibri"/>
              <a:buNone/>
            </a:pPr>
            <a:r>
              <a:rPr b="1" lang="en-US" sz="3100">
                <a:solidFill>
                  <a:srgbClr val="00527D"/>
                </a:solidFill>
              </a:rPr>
              <a:t>Wie kann man Kinder vor Kinderarbeit schützen?</a:t>
            </a:r>
            <a:endParaRPr b="1" sz="3100">
              <a:solidFill>
                <a:srgbClr val="00527D"/>
              </a:solidFill>
            </a:endParaRPr>
          </a:p>
        </p:txBody>
      </p:sp>
      <p:sp>
        <p:nvSpPr>
          <p:cNvPr id="223" name="Google Shape;223;p10"/>
          <p:cNvSpPr txBox="1"/>
          <p:nvPr>
            <p:ph idx="1" type="body"/>
          </p:nvPr>
        </p:nvSpPr>
        <p:spPr>
          <a:xfrm>
            <a:off x="520950" y="1137325"/>
            <a:ext cx="8229600" cy="5295900"/>
          </a:xfrm>
          <a:prstGeom prst="rect">
            <a:avLst/>
          </a:prstGeom>
          <a:noFill/>
          <a:ln>
            <a:noFill/>
          </a:ln>
        </p:spPr>
        <p:txBody>
          <a:bodyPr anchorCtr="0" anchor="t" bIns="45700" lIns="91425" spcFirstLastPara="1" rIns="91425" wrap="square" tIns="45700">
            <a:normAutofit/>
          </a:bodyPr>
          <a:lstStyle/>
          <a:p>
            <a:pPr indent="-342900" lvl="0" marL="342900" rtl="0" algn="ctr">
              <a:lnSpc>
                <a:spcPct val="60000"/>
              </a:lnSpc>
              <a:spcBef>
                <a:spcPts val="360"/>
              </a:spcBef>
              <a:spcAft>
                <a:spcPts val="0"/>
              </a:spcAft>
              <a:buSzPts val="1800"/>
              <a:buNone/>
            </a:pPr>
            <a:r>
              <a:rPr lang="en-US" sz="1760"/>
              <a:t>Kinder haben das Recht, vor Kinderarbeit geschützt zu werden. </a:t>
            </a:r>
            <a:endParaRPr/>
          </a:p>
          <a:p>
            <a:pPr indent="-342900" lvl="0" marL="342900" rtl="0" algn="ctr">
              <a:lnSpc>
                <a:spcPct val="60000"/>
              </a:lnSpc>
              <a:spcBef>
                <a:spcPts val="360"/>
              </a:spcBef>
              <a:spcAft>
                <a:spcPts val="0"/>
              </a:spcAft>
              <a:buSzPts val="1800"/>
              <a:buNone/>
            </a:pPr>
            <a:r>
              <a:t/>
            </a:r>
            <a:endParaRPr sz="1760"/>
          </a:p>
          <a:p>
            <a:pPr indent="-342900" lvl="0" marL="342900" rtl="0" algn="ctr">
              <a:lnSpc>
                <a:spcPct val="60000"/>
              </a:lnSpc>
              <a:spcBef>
                <a:spcPts val="360"/>
              </a:spcBef>
              <a:spcAft>
                <a:spcPts val="0"/>
              </a:spcAft>
              <a:buSzPts val="1800"/>
              <a:buNone/>
            </a:pPr>
            <a:r>
              <a:rPr b="1" i="1" lang="en-US" sz="1760"/>
              <a:t>Die UN Kinderrechtskonvention sagt: Jedes Kind hat das Recht, vor Arbeit geschützt</a:t>
            </a:r>
            <a:endParaRPr/>
          </a:p>
          <a:p>
            <a:pPr indent="-342900" lvl="0" marL="342900" rtl="0" algn="ctr">
              <a:lnSpc>
                <a:spcPct val="60000"/>
              </a:lnSpc>
              <a:spcBef>
                <a:spcPts val="360"/>
              </a:spcBef>
              <a:spcAft>
                <a:spcPts val="0"/>
              </a:spcAft>
              <a:buSzPts val="1800"/>
              <a:buNone/>
            </a:pPr>
            <a:r>
              <a:rPr b="1" i="1" lang="en-US" sz="1760"/>
              <a:t>zu werden, wenn sie der Gesundheit des Kindes schadet oder wenn sie Kinder daran</a:t>
            </a:r>
            <a:endParaRPr/>
          </a:p>
          <a:p>
            <a:pPr indent="-342900" lvl="0" marL="342900" rtl="0" algn="ctr">
              <a:lnSpc>
                <a:spcPct val="60000"/>
              </a:lnSpc>
              <a:spcBef>
                <a:spcPts val="360"/>
              </a:spcBef>
              <a:spcAft>
                <a:spcPts val="0"/>
              </a:spcAft>
              <a:buSzPts val="1800"/>
              <a:buNone/>
            </a:pPr>
            <a:r>
              <a:rPr b="1" i="1" lang="en-US" sz="1760"/>
              <a:t>hindert, zur Schule zu gehen. Wenn Kinder arbeiten, haben sie das Recht, in</a:t>
            </a:r>
            <a:endParaRPr/>
          </a:p>
          <a:p>
            <a:pPr indent="-342900" lvl="0" marL="342900" rtl="0" algn="ctr">
              <a:lnSpc>
                <a:spcPct val="60000"/>
              </a:lnSpc>
              <a:spcBef>
                <a:spcPts val="360"/>
              </a:spcBef>
              <a:spcAft>
                <a:spcPts val="0"/>
              </a:spcAft>
              <a:buSzPts val="1800"/>
              <a:buNone/>
            </a:pPr>
            <a:r>
              <a:rPr b="1" i="1" lang="en-US" sz="1760"/>
              <a:t>Sicherheit zu sein und ein angemessenes Gehalt zu erhalten.</a:t>
            </a:r>
            <a:endParaRPr/>
          </a:p>
          <a:p>
            <a:pPr indent="-342900" lvl="0" marL="342900" rtl="0" algn="ctr">
              <a:lnSpc>
                <a:spcPct val="60000"/>
              </a:lnSpc>
              <a:spcBef>
                <a:spcPts val="360"/>
              </a:spcBef>
              <a:spcAft>
                <a:spcPts val="0"/>
              </a:spcAft>
              <a:buSzPts val="1800"/>
              <a:buNone/>
            </a:pPr>
            <a:r>
              <a:t/>
            </a:r>
            <a:endParaRPr sz="1760"/>
          </a:p>
          <a:p>
            <a:pPr indent="-342900" lvl="0" marL="342900" rtl="0" algn="ctr">
              <a:lnSpc>
                <a:spcPct val="60000"/>
              </a:lnSpc>
              <a:spcBef>
                <a:spcPts val="360"/>
              </a:spcBef>
              <a:spcAft>
                <a:spcPts val="0"/>
              </a:spcAft>
              <a:buSzPts val="1800"/>
              <a:buNone/>
            </a:pPr>
            <a:r>
              <a:rPr lang="en-US" sz="1760"/>
              <a:t>Die wichtigsten Lösungen sind diese:</a:t>
            </a:r>
            <a:endParaRPr/>
          </a:p>
          <a:p>
            <a:pPr indent="-342900" lvl="0" marL="342900" rtl="0" algn="ctr">
              <a:lnSpc>
                <a:spcPct val="60000"/>
              </a:lnSpc>
              <a:spcBef>
                <a:spcPts val="360"/>
              </a:spcBef>
              <a:spcAft>
                <a:spcPts val="0"/>
              </a:spcAft>
              <a:buSzPts val="1800"/>
              <a:buNone/>
            </a:pPr>
            <a:r>
              <a:rPr lang="en-US" sz="1760"/>
              <a:t>1 </a:t>
            </a:r>
            <a:r>
              <a:rPr lang="en-US" sz="1760" u="sng"/>
              <a:t>Es ist am besten, wenn man Kinder unterstützt, zur Schule zu gehen. </a:t>
            </a:r>
            <a:r>
              <a:rPr lang="en-US" sz="1760"/>
              <a:t>Das ist auch ein</a:t>
            </a:r>
            <a:endParaRPr/>
          </a:p>
          <a:p>
            <a:pPr indent="-342900" lvl="0" marL="342900" rtl="0" algn="ctr">
              <a:lnSpc>
                <a:spcPct val="60000"/>
              </a:lnSpc>
              <a:spcBef>
                <a:spcPts val="360"/>
              </a:spcBef>
              <a:spcAft>
                <a:spcPts val="0"/>
              </a:spcAft>
              <a:buSzPts val="1800"/>
              <a:buNone/>
            </a:pPr>
            <a:r>
              <a:rPr lang="en-US" sz="1760"/>
              <a:t>sehr wichtiger Schritt um zu verhindern, dass Kinder arbeiten. </a:t>
            </a:r>
            <a:endParaRPr/>
          </a:p>
          <a:p>
            <a:pPr indent="-342900" lvl="0" marL="342900" rtl="0" algn="ctr">
              <a:lnSpc>
                <a:spcPct val="60000"/>
              </a:lnSpc>
              <a:spcBef>
                <a:spcPts val="360"/>
              </a:spcBef>
              <a:spcAft>
                <a:spcPts val="0"/>
              </a:spcAft>
              <a:buSzPts val="1800"/>
              <a:buNone/>
            </a:pPr>
            <a:r>
              <a:t/>
            </a:r>
            <a:endParaRPr sz="1760"/>
          </a:p>
          <a:p>
            <a:pPr indent="-342900" lvl="0" marL="342900" rtl="0" algn="ctr">
              <a:lnSpc>
                <a:spcPct val="60000"/>
              </a:lnSpc>
              <a:spcBef>
                <a:spcPts val="360"/>
              </a:spcBef>
              <a:spcAft>
                <a:spcPts val="0"/>
              </a:spcAft>
              <a:buSzPts val="1800"/>
              <a:buNone/>
            </a:pPr>
            <a:r>
              <a:rPr lang="en-US" sz="1760"/>
              <a:t>2 </a:t>
            </a:r>
            <a:r>
              <a:rPr lang="en-US" sz="1760" u="sng"/>
              <a:t>Man muss sicherstellen, dass die Arbeitsbedingungen von Kindern nicht</a:t>
            </a:r>
            <a:endParaRPr/>
          </a:p>
          <a:p>
            <a:pPr indent="-342900" lvl="0" marL="342900" rtl="0" algn="ctr">
              <a:lnSpc>
                <a:spcPct val="60000"/>
              </a:lnSpc>
              <a:spcBef>
                <a:spcPts val="360"/>
              </a:spcBef>
              <a:spcAft>
                <a:spcPts val="0"/>
              </a:spcAft>
              <a:buSzPts val="1800"/>
              <a:buNone/>
            </a:pPr>
            <a:r>
              <a:rPr lang="en-US" sz="1760" u="sng"/>
              <a:t>gefährlich sind. </a:t>
            </a:r>
            <a:r>
              <a:rPr lang="en-US" sz="1760"/>
              <a:t>Kinder dürfen nicht missbraucht werden und ihr Leben darf nicht</a:t>
            </a:r>
            <a:endParaRPr/>
          </a:p>
          <a:p>
            <a:pPr indent="-342900" lvl="0" marL="342900" rtl="0" algn="ctr">
              <a:lnSpc>
                <a:spcPct val="60000"/>
              </a:lnSpc>
              <a:spcBef>
                <a:spcPts val="360"/>
              </a:spcBef>
              <a:spcAft>
                <a:spcPts val="0"/>
              </a:spcAft>
              <a:buSzPts val="1800"/>
              <a:buNone/>
            </a:pPr>
            <a:r>
              <a:rPr lang="en-US" sz="1760"/>
              <a:t>in Gefahr sein.</a:t>
            </a:r>
            <a:endParaRPr/>
          </a:p>
          <a:p>
            <a:pPr indent="-342900" lvl="0" marL="342900" rtl="0" algn="ctr">
              <a:lnSpc>
                <a:spcPct val="60000"/>
              </a:lnSpc>
              <a:spcBef>
                <a:spcPts val="360"/>
              </a:spcBef>
              <a:spcAft>
                <a:spcPts val="0"/>
              </a:spcAft>
              <a:buSzPts val="1800"/>
              <a:buNone/>
            </a:pPr>
            <a:r>
              <a:t/>
            </a:r>
            <a:endParaRPr sz="1760"/>
          </a:p>
          <a:p>
            <a:pPr indent="-342900" lvl="0" marL="342900" rtl="0" algn="ctr">
              <a:lnSpc>
                <a:spcPct val="60000"/>
              </a:lnSpc>
              <a:spcBef>
                <a:spcPts val="360"/>
              </a:spcBef>
              <a:spcAft>
                <a:spcPts val="0"/>
              </a:spcAft>
              <a:buSzPts val="1800"/>
              <a:buNone/>
            </a:pPr>
            <a:r>
              <a:rPr lang="en-US" sz="1760"/>
              <a:t>3 </a:t>
            </a:r>
            <a:r>
              <a:rPr lang="en-US" sz="1760" u="sng"/>
              <a:t>Man muss Projekte zur Armutsbekämpfung entwickeln</a:t>
            </a:r>
            <a:r>
              <a:rPr lang="en-US" sz="1760"/>
              <a:t>, denn Armut ist</a:t>
            </a:r>
            <a:endParaRPr/>
          </a:p>
          <a:p>
            <a:pPr indent="-342900" lvl="0" marL="342900" rtl="0" algn="ctr">
              <a:lnSpc>
                <a:spcPct val="60000"/>
              </a:lnSpc>
              <a:spcBef>
                <a:spcPts val="360"/>
              </a:spcBef>
              <a:spcAft>
                <a:spcPts val="0"/>
              </a:spcAft>
              <a:buSzPts val="1800"/>
              <a:buNone/>
            </a:pPr>
            <a:r>
              <a:rPr lang="en-US" sz="1760"/>
              <a:t>eine der Hauptursachen für Kinderarbeit.</a:t>
            </a:r>
            <a:endParaRPr/>
          </a:p>
          <a:p>
            <a:pPr indent="-342900" lvl="0" marL="342900" rtl="0" algn="ctr">
              <a:lnSpc>
                <a:spcPct val="60000"/>
              </a:lnSpc>
              <a:spcBef>
                <a:spcPts val="360"/>
              </a:spcBef>
              <a:spcAft>
                <a:spcPts val="0"/>
              </a:spcAft>
              <a:buSzPts val="1800"/>
              <a:buNone/>
            </a:pPr>
            <a:r>
              <a:t/>
            </a:r>
            <a:endParaRPr sz="1760"/>
          </a:p>
          <a:p>
            <a:pPr indent="-342900" lvl="0" marL="342900" rtl="0" algn="ctr">
              <a:lnSpc>
                <a:spcPct val="60000"/>
              </a:lnSpc>
              <a:spcBef>
                <a:spcPts val="360"/>
              </a:spcBef>
              <a:spcAft>
                <a:spcPts val="0"/>
              </a:spcAft>
              <a:buSzPts val="1800"/>
              <a:buNone/>
            </a:pPr>
            <a:r>
              <a:rPr lang="en-US" sz="1760"/>
              <a:t>4 </a:t>
            </a:r>
            <a:r>
              <a:rPr lang="en-US" sz="1760" u="sng"/>
              <a:t>Es ist notwendig, Einstellungen, Traditionen und Bräuche zu ändern</a:t>
            </a:r>
            <a:r>
              <a:rPr lang="en-US" sz="1760"/>
              <a:t>.  Wenn Eltern</a:t>
            </a:r>
            <a:endParaRPr/>
          </a:p>
          <a:p>
            <a:pPr indent="-342900" lvl="0" marL="342900" rtl="0" algn="ctr">
              <a:lnSpc>
                <a:spcPct val="60000"/>
              </a:lnSpc>
              <a:spcBef>
                <a:spcPts val="360"/>
              </a:spcBef>
              <a:spcAft>
                <a:spcPts val="0"/>
              </a:spcAft>
              <a:buSzPts val="1800"/>
              <a:buNone/>
            </a:pPr>
            <a:r>
              <a:rPr lang="en-US" sz="1760"/>
              <a:t>und die Gesellschaft den Nutzen von Bildung verstehen und wenn Arbeitgeber die</a:t>
            </a:r>
            <a:endParaRPr/>
          </a:p>
          <a:p>
            <a:pPr indent="-342900" lvl="0" marL="342900" rtl="0" algn="ctr">
              <a:lnSpc>
                <a:spcPct val="60000"/>
              </a:lnSpc>
              <a:spcBef>
                <a:spcPts val="360"/>
              </a:spcBef>
              <a:spcAft>
                <a:spcPts val="0"/>
              </a:spcAft>
              <a:buSzPts val="1800"/>
              <a:buNone/>
            </a:pPr>
            <a:r>
              <a:rPr lang="en-US" sz="1760"/>
              <a:t>Ausbeutung von Kindern streng verurteilen, dann ist es leichter, Kinder zur Schule </a:t>
            </a:r>
            <a:endParaRPr/>
          </a:p>
          <a:p>
            <a:pPr indent="-342900" lvl="0" marL="342900" rtl="0" algn="ctr">
              <a:lnSpc>
                <a:spcPct val="60000"/>
              </a:lnSpc>
              <a:spcBef>
                <a:spcPts val="360"/>
              </a:spcBef>
              <a:spcAft>
                <a:spcPts val="0"/>
              </a:spcAft>
              <a:buSzPts val="1800"/>
              <a:buNone/>
            </a:pPr>
            <a:r>
              <a:rPr lang="en-US" sz="1760"/>
              <a:t>zu schicken und sie müssen weniger arbeiten.</a:t>
            </a:r>
            <a:endParaRPr/>
          </a:p>
          <a:p>
            <a:pPr indent="-342900" lvl="0" marL="342900" rtl="0" algn="l">
              <a:lnSpc>
                <a:spcPct val="60000"/>
              </a:lnSpc>
              <a:spcBef>
                <a:spcPts val="360"/>
              </a:spcBef>
              <a:spcAft>
                <a:spcPts val="0"/>
              </a:spcAft>
              <a:buClr>
                <a:schemeClr val="dk1"/>
              </a:buClr>
              <a:buSzPts val="1800"/>
              <a:buNone/>
            </a:pPr>
            <a:r>
              <a:t/>
            </a:r>
            <a:endParaRPr sz="1760"/>
          </a:p>
          <a:p>
            <a:pPr indent="-342900" lvl="0" marL="342900" rtl="0" algn="l">
              <a:lnSpc>
                <a:spcPct val="60000"/>
              </a:lnSpc>
              <a:spcBef>
                <a:spcPts val="225"/>
              </a:spcBef>
              <a:spcAft>
                <a:spcPts val="0"/>
              </a:spcAft>
              <a:buClr>
                <a:schemeClr val="dk1"/>
              </a:buClr>
              <a:buSzPts val="1125"/>
              <a:buNone/>
            </a:pPr>
            <a:r>
              <a:t/>
            </a:r>
            <a:endParaRPr sz="618"/>
          </a:p>
          <a:p>
            <a:pPr indent="-342900" lvl="0" marL="342900" rtl="0" algn="l">
              <a:lnSpc>
                <a:spcPct val="60000"/>
              </a:lnSpc>
              <a:spcBef>
                <a:spcPts val="160"/>
              </a:spcBef>
              <a:spcAft>
                <a:spcPts val="0"/>
              </a:spcAft>
              <a:buClr>
                <a:schemeClr val="dk1"/>
              </a:buClr>
              <a:buSzPts val="800"/>
              <a:buNone/>
            </a:pPr>
            <a:r>
              <a:t/>
            </a:r>
            <a:endParaRPr sz="44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1"/>
          <p:cNvSpPr/>
          <p:nvPr/>
        </p:nvSpPr>
        <p:spPr>
          <a:xfrm>
            <a:off x="256050" y="968575"/>
            <a:ext cx="8494500" cy="5633400"/>
          </a:xfrm>
          <a:prstGeom prst="roundRect">
            <a:avLst>
              <a:gd fmla="val 13240"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1"/>
          <p:cNvSpPr txBox="1"/>
          <p:nvPr>
            <p:ph type="title"/>
          </p:nvPr>
        </p:nvSpPr>
        <p:spPr>
          <a:xfrm>
            <a:off x="256050" y="0"/>
            <a:ext cx="8302430" cy="96857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4400"/>
              <a:buFont typeface="Calibri"/>
              <a:buNone/>
            </a:pPr>
            <a:r>
              <a:rPr b="1" lang="en-US" sz="3100">
                <a:solidFill>
                  <a:srgbClr val="00527D"/>
                </a:solidFill>
              </a:rPr>
              <a:t>Wie kann man Kinder vor Kinderarbeit schützen?</a:t>
            </a:r>
            <a:endParaRPr b="1" sz="3100">
              <a:solidFill>
                <a:srgbClr val="00527D"/>
              </a:solidFill>
            </a:endParaRPr>
          </a:p>
        </p:txBody>
      </p:sp>
      <p:sp>
        <p:nvSpPr>
          <p:cNvPr id="230" name="Google Shape;230;p11"/>
          <p:cNvSpPr txBox="1"/>
          <p:nvPr>
            <p:ph idx="1" type="body"/>
          </p:nvPr>
        </p:nvSpPr>
        <p:spPr>
          <a:xfrm>
            <a:off x="393450" y="968575"/>
            <a:ext cx="8165030" cy="5739610"/>
          </a:xfrm>
          <a:prstGeom prst="rect">
            <a:avLst/>
          </a:prstGeom>
          <a:noFill/>
          <a:ln>
            <a:noFill/>
          </a:ln>
        </p:spPr>
        <p:txBody>
          <a:bodyPr anchorCtr="0" anchor="t" bIns="45700" lIns="91425" spcFirstLastPara="1" rIns="91425" wrap="square" tIns="45700">
            <a:normAutofit/>
          </a:bodyPr>
          <a:lstStyle/>
          <a:p>
            <a:pPr indent="-342900" lvl="0" marL="342900" rtl="0" algn="ctr">
              <a:lnSpc>
                <a:spcPct val="60000"/>
              </a:lnSpc>
              <a:spcBef>
                <a:spcPts val="360"/>
              </a:spcBef>
              <a:spcAft>
                <a:spcPts val="0"/>
              </a:spcAft>
              <a:buSzPts val="1800"/>
              <a:buNone/>
            </a:pPr>
            <a:r>
              <a:rPr lang="en-US" sz="1600"/>
              <a:t>Kinder haben das Recht, vor Kinderarbeit geschützt zu werden. </a:t>
            </a:r>
            <a:endParaRPr/>
          </a:p>
          <a:p>
            <a:pPr indent="-342900" lvl="0" marL="342900" rtl="0" algn="ctr">
              <a:lnSpc>
                <a:spcPct val="60000"/>
              </a:lnSpc>
              <a:spcBef>
                <a:spcPts val="360"/>
              </a:spcBef>
              <a:spcAft>
                <a:spcPts val="0"/>
              </a:spcAft>
              <a:buSzPts val="1800"/>
              <a:buNone/>
            </a:pPr>
            <a:r>
              <a:t/>
            </a:r>
            <a:endParaRPr sz="1600"/>
          </a:p>
          <a:p>
            <a:pPr indent="-342900" lvl="0" marL="342900" rtl="0" algn="ctr">
              <a:lnSpc>
                <a:spcPct val="60000"/>
              </a:lnSpc>
              <a:spcBef>
                <a:spcPts val="360"/>
              </a:spcBef>
              <a:spcAft>
                <a:spcPts val="0"/>
              </a:spcAft>
              <a:buSzPts val="1800"/>
              <a:buNone/>
            </a:pPr>
            <a:r>
              <a:rPr b="1" i="1" lang="en-US" sz="1600"/>
              <a:t>Die UN Kinderrechtskonvention sagt: Jedes Kind hat das Recht, vor Arbeit geschützt</a:t>
            </a:r>
            <a:endParaRPr sz="1600"/>
          </a:p>
          <a:p>
            <a:pPr indent="-342900" lvl="0" marL="342900" rtl="0" algn="ctr">
              <a:lnSpc>
                <a:spcPct val="60000"/>
              </a:lnSpc>
              <a:spcBef>
                <a:spcPts val="360"/>
              </a:spcBef>
              <a:spcAft>
                <a:spcPts val="0"/>
              </a:spcAft>
              <a:buSzPts val="1800"/>
              <a:buNone/>
            </a:pPr>
            <a:r>
              <a:rPr b="1" i="1" lang="en-US" sz="1600"/>
              <a:t>zu werden, wenn sie der Gesundheit des Kindes schadet oder wenn sie Kinder daran</a:t>
            </a:r>
            <a:endParaRPr sz="1600"/>
          </a:p>
          <a:p>
            <a:pPr indent="-342900" lvl="0" marL="342900" rtl="0" algn="ctr">
              <a:lnSpc>
                <a:spcPct val="60000"/>
              </a:lnSpc>
              <a:spcBef>
                <a:spcPts val="360"/>
              </a:spcBef>
              <a:spcAft>
                <a:spcPts val="0"/>
              </a:spcAft>
              <a:buSzPts val="1800"/>
              <a:buNone/>
            </a:pPr>
            <a:r>
              <a:rPr b="1" i="1" lang="en-US" sz="1600"/>
              <a:t>hindert, zur Schule zu gehen. Wenn Kinder arbeiten, haben sie das Recht, in</a:t>
            </a:r>
            <a:endParaRPr sz="1600"/>
          </a:p>
          <a:p>
            <a:pPr indent="-342900" lvl="0" marL="342900" rtl="0" algn="ctr">
              <a:lnSpc>
                <a:spcPct val="60000"/>
              </a:lnSpc>
              <a:spcBef>
                <a:spcPts val="360"/>
              </a:spcBef>
              <a:spcAft>
                <a:spcPts val="0"/>
              </a:spcAft>
              <a:buSzPts val="1800"/>
              <a:buNone/>
            </a:pPr>
            <a:r>
              <a:rPr b="1" i="1" lang="en-US" sz="1600"/>
              <a:t>Sicherheit zu sein und ein angemessenes Gehalt zu erhalten.</a:t>
            </a:r>
            <a:endParaRPr sz="1600"/>
          </a:p>
          <a:p>
            <a:pPr indent="-342900" lvl="0" marL="342900" rtl="0" algn="ctr">
              <a:lnSpc>
                <a:spcPct val="60000"/>
              </a:lnSpc>
              <a:spcBef>
                <a:spcPts val="360"/>
              </a:spcBef>
              <a:spcAft>
                <a:spcPts val="0"/>
              </a:spcAft>
              <a:buSzPts val="1800"/>
              <a:buNone/>
            </a:pPr>
            <a:r>
              <a:t/>
            </a:r>
            <a:endParaRPr sz="1600"/>
          </a:p>
          <a:p>
            <a:pPr indent="-342900" lvl="0" marL="342900" rtl="0" algn="ctr">
              <a:lnSpc>
                <a:spcPct val="60000"/>
              </a:lnSpc>
              <a:spcBef>
                <a:spcPts val="360"/>
              </a:spcBef>
              <a:spcAft>
                <a:spcPts val="0"/>
              </a:spcAft>
              <a:buSzPts val="1800"/>
              <a:buNone/>
            </a:pPr>
            <a:r>
              <a:rPr lang="en-US" sz="1600"/>
              <a:t>Die wichtigsten Lösungen sind diese:</a:t>
            </a:r>
            <a:endParaRPr/>
          </a:p>
          <a:p>
            <a:pPr indent="-342900" lvl="0" marL="342900" rtl="0" algn="ctr">
              <a:lnSpc>
                <a:spcPct val="60000"/>
              </a:lnSpc>
              <a:spcBef>
                <a:spcPts val="360"/>
              </a:spcBef>
              <a:spcAft>
                <a:spcPts val="0"/>
              </a:spcAft>
              <a:buSzPts val="1800"/>
              <a:buNone/>
            </a:pPr>
            <a:r>
              <a:rPr lang="en-US" sz="1600"/>
              <a:t>1 </a:t>
            </a:r>
            <a:r>
              <a:rPr lang="en-US" sz="1600" u="sng"/>
              <a:t>Es ist am besten, wenn man Kinder unterstützt, zur Schule zu gehen. </a:t>
            </a:r>
            <a:r>
              <a:rPr lang="en-US" sz="1600"/>
              <a:t>Das ist auch ein</a:t>
            </a:r>
            <a:endParaRPr/>
          </a:p>
          <a:p>
            <a:pPr indent="-342900" lvl="0" marL="342900" rtl="0" algn="ctr">
              <a:lnSpc>
                <a:spcPct val="60000"/>
              </a:lnSpc>
              <a:spcBef>
                <a:spcPts val="360"/>
              </a:spcBef>
              <a:spcAft>
                <a:spcPts val="0"/>
              </a:spcAft>
              <a:buSzPts val="1800"/>
              <a:buNone/>
            </a:pPr>
            <a:r>
              <a:rPr lang="en-US" sz="1600"/>
              <a:t>sehr wichtiger Schritt um zu verhindern, dass Kinder arbeiten. </a:t>
            </a:r>
            <a:endParaRPr/>
          </a:p>
          <a:p>
            <a:pPr indent="-342900" lvl="0" marL="342900" rtl="0" algn="ctr">
              <a:lnSpc>
                <a:spcPct val="60000"/>
              </a:lnSpc>
              <a:spcBef>
                <a:spcPts val="360"/>
              </a:spcBef>
              <a:spcAft>
                <a:spcPts val="0"/>
              </a:spcAft>
              <a:buSzPts val="1800"/>
              <a:buNone/>
            </a:pPr>
            <a:r>
              <a:t/>
            </a:r>
            <a:endParaRPr sz="1600"/>
          </a:p>
          <a:p>
            <a:pPr indent="-342900" lvl="0" marL="342900" rtl="0" algn="ctr">
              <a:lnSpc>
                <a:spcPct val="60000"/>
              </a:lnSpc>
              <a:spcBef>
                <a:spcPts val="360"/>
              </a:spcBef>
              <a:spcAft>
                <a:spcPts val="0"/>
              </a:spcAft>
              <a:buSzPts val="1800"/>
              <a:buNone/>
            </a:pPr>
            <a:r>
              <a:rPr lang="en-US" sz="1600"/>
              <a:t>2 </a:t>
            </a:r>
            <a:r>
              <a:rPr lang="en-US" sz="1600" u="sng"/>
              <a:t>Man muss sicherstellen, dass die Arbeitsbedingungen von Kindern nicht</a:t>
            </a:r>
            <a:endParaRPr sz="1600"/>
          </a:p>
          <a:p>
            <a:pPr indent="-342900" lvl="0" marL="342900" rtl="0" algn="ctr">
              <a:lnSpc>
                <a:spcPct val="60000"/>
              </a:lnSpc>
              <a:spcBef>
                <a:spcPts val="360"/>
              </a:spcBef>
              <a:spcAft>
                <a:spcPts val="0"/>
              </a:spcAft>
              <a:buSzPts val="1800"/>
              <a:buNone/>
            </a:pPr>
            <a:r>
              <a:rPr lang="en-US" sz="1600" u="sng"/>
              <a:t>gefährlich sind. </a:t>
            </a:r>
            <a:r>
              <a:rPr lang="en-US" sz="1600"/>
              <a:t>Kinder dürfen nicht missbraucht werden und ihr Leben darf nicht</a:t>
            </a:r>
            <a:endParaRPr/>
          </a:p>
          <a:p>
            <a:pPr indent="-342900" lvl="0" marL="342900" rtl="0" algn="ctr">
              <a:lnSpc>
                <a:spcPct val="60000"/>
              </a:lnSpc>
              <a:spcBef>
                <a:spcPts val="360"/>
              </a:spcBef>
              <a:spcAft>
                <a:spcPts val="0"/>
              </a:spcAft>
              <a:buSzPts val="1800"/>
              <a:buNone/>
            </a:pPr>
            <a:r>
              <a:rPr lang="en-US" sz="1600"/>
              <a:t>in Gefahr sein.</a:t>
            </a:r>
            <a:endParaRPr/>
          </a:p>
          <a:p>
            <a:pPr indent="-342900" lvl="0" marL="342900" rtl="0" algn="ctr">
              <a:lnSpc>
                <a:spcPct val="60000"/>
              </a:lnSpc>
              <a:spcBef>
                <a:spcPts val="360"/>
              </a:spcBef>
              <a:spcAft>
                <a:spcPts val="0"/>
              </a:spcAft>
              <a:buSzPts val="1800"/>
              <a:buNone/>
            </a:pPr>
            <a:r>
              <a:t/>
            </a:r>
            <a:endParaRPr sz="1600"/>
          </a:p>
          <a:p>
            <a:pPr indent="-342900" lvl="0" marL="342900" rtl="0" algn="ctr">
              <a:lnSpc>
                <a:spcPct val="60000"/>
              </a:lnSpc>
              <a:spcBef>
                <a:spcPts val="360"/>
              </a:spcBef>
              <a:spcAft>
                <a:spcPts val="0"/>
              </a:spcAft>
              <a:buSzPts val="1800"/>
              <a:buNone/>
            </a:pPr>
            <a:r>
              <a:rPr lang="en-US" sz="1600"/>
              <a:t>3 </a:t>
            </a:r>
            <a:r>
              <a:rPr lang="en-US" sz="1600" u="sng"/>
              <a:t>Man muss Projekte zur Armutsbekämpfung entwickeln</a:t>
            </a:r>
            <a:r>
              <a:rPr lang="en-US" sz="1600"/>
              <a:t>, denn Armut ist</a:t>
            </a:r>
            <a:endParaRPr/>
          </a:p>
          <a:p>
            <a:pPr indent="-342900" lvl="0" marL="342900" rtl="0" algn="ctr">
              <a:lnSpc>
                <a:spcPct val="60000"/>
              </a:lnSpc>
              <a:spcBef>
                <a:spcPts val="360"/>
              </a:spcBef>
              <a:spcAft>
                <a:spcPts val="0"/>
              </a:spcAft>
              <a:buSzPts val="1800"/>
              <a:buNone/>
            </a:pPr>
            <a:r>
              <a:rPr lang="en-US" sz="1600"/>
              <a:t>eine der Hauptursachen für Kinderarbeit.</a:t>
            </a:r>
            <a:endParaRPr/>
          </a:p>
          <a:p>
            <a:pPr indent="-342900" lvl="0" marL="342900" rtl="0" algn="ctr">
              <a:lnSpc>
                <a:spcPct val="60000"/>
              </a:lnSpc>
              <a:spcBef>
                <a:spcPts val="360"/>
              </a:spcBef>
              <a:spcAft>
                <a:spcPts val="0"/>
              </a:spcAft>
              <a:buSzPts val="1800"/>
              <a:buNone/>
            </a:pPr>
            <a:r>
              <a:t/>
            </a:r>
            <a:endParaRPr sz="1600"/>
          </a:p>
          <a:p>
            <a:pPr indent="-342900" lvl="0" marL="342900" rtl="0" algn="ctr">
              <a:lnSpc>
                <a:spcPct val="60000"/>
              </a:lnSpc>
              <a:spcBef>
                <a:spcPts val="360"/>
              </a:spcBef>
              <a:spcAft>
                <a:spcPts val="0"/>
              </a:spcAft>
              <a:buSzPts val="1800"/>
              <a:buNone/>
            </a:pPr>
            <a:r>
              <a:rPr lang="en-US" sz="1600"/>
              <a:t>4 </a:t>
            </a:r>
            <a:r>
              <a:rPr lang="en-US" sz="1600" u="sng"/>
              <a:t>Es ist notwendig, Einstellungen, Traditionen und Bräuche zu ändern</a:t>
            </a:r>
            <a:r>
              <a:rPr lang="en-US" sz="1600"/>
              <a:t>.  Wenn Eltern</a:t>
            </a:r>
            <a:endParaRPr/>
          </a:p>
          <a:p>
            <a:pPr indent="-342900" lvl="0" marL="342900" rtl="0" algn="ctr">
              <a:lnSpc>
                <a:spcPct val="60000"/>
              </a:lnSpc>
              <a:spcBef>
                <a:spcPts val="360"/>
              </a:spcBef>
              <a:spcAft>
                <a:spcPts val="0"/>
              </a:spcAft>
              <a:buSzPts val="1800"/>
              <a:buNone/>
            </a:pPr>
            <a:r>
              <a:rPr lang="en-US" sz="1600"/>
              <a:t>und die Gesellschaft den Nutzen von Bildung verstehen und wenn Arbeitgeber die</a:t>
            </a:r>
            <a:endParaRPr/>
          </a:p>
          <a:p>
            <a:pPr indent="-342900" lvl="0" marL="342900" rtl="0" algn="ctr">
              <a:lnSpc>
                <a:spcPct val="60000"/>
              </a:lnSpc>
              <a:spcBef>
                <a:spcPts val="360"/>
              </a:spcBef>
              <a:spcAft>
                <a:spcPts val="0"/>
              </a:spcAft>
              <a:buSzPts val="1800"/>
              <a:buNone/>
            </a:pPr>
            <a:r>
              <a:rPr lang="en-US" sz="1600"/>
              <a:t>Ausbeutung von Kindern streng verurteilen, dann ist es leichter, Kinder zur Schule </a:t>
            </a:r>
            <a:endParaRPr/>
          </a:p>
          <a:p>
            <a:pPr indent="-342900" lvl="0" marL="342900" rtl="0" algn="ctr">
              <a:lnSpc>
                <a:spcPct val="60000"/>
              </a:lnSpc>
              <a:spcBef>
                <a:spcPts val="360"/>
              </a:spcBef>
              <a:spcAft>
                <a:spcPts val="0"/>
              </a:spcAft>
              <a:buSzPts val="1800"/>
              <a:buNone/>
            </a:pPr>
            <a:r>
              <a:rPr lang="en-US" sz="1600"/>
              <a:t>zu schicken und sie müssen weniger arbeiten.</a:t>
            </a:r>
            <a:endParaRPr/>
          </a:p>
          <a:p>
            <a:pPr indent="-342900" lvl="0" marL="342900" rtl="0" algn="l">
              <a:lnSpc>
                <a:spcPct val="60000"/>
              </a:lnSpc>
              <a:spcBef>
                <a:spcPts val="360"/>
              </a:spcBef>
              <a:spcAft>
                <a:spcPts val="0"/>
              </a:spcAft>
              <a:buClr>
                <a:schemeClr val="dk1"/>
              </a:buClr>
              <a:buSzPts val="1800"/>
              <a:buNone/>
            </a:pPr>
            <a:r>
              <a:t/>
            </a:r>
            <a:endParaRPr sz="1520"/>
          </a:p>
          <a:p>
            <a:pPr indent="-342900" lvl="0" marL="342900" rtl="0" algn="l">
              <a:lnSpc>
                <a:spcPct val="60000"/>
              </a:lnSpc>
              <a:spcBef>
                <a:spcPts val="225"/>
              </a:spcBef>
              <a:spcAft>
                <a:spcPts val="0"/>
              </a:spcAft>
              <a:buClr>
                <a:schemeClr val="dk1"/>
              </a:buClr>
              <a:buSzPts val="1125"/>
              <a:buNone/>
            </a:pPr>
            <a:r>
              <a:t/>
            </a:r>
            <a:endParaRPr sz="534"/>
          </a:p>
          <a:p>
            <a:pPr indent="-342900" lvl="0" marL="342900" rtl="0" algn="l">
              <a:lnSpc>
                <a:spcPct val="60000"/>
              </a:lnSpc>
              <a:spcBef>
                <a:spcPts val="160"/>
              </a:spcBef>
              <a:spcAft>
                <a:spcPts val="0"/>
              </a:spcAft>
              <a:buClr>
                <a:schemeClr val="dk1"/>
              </a:buClr>
              <a:buSzPts val="800"/>
              <a:buNone/>
            </a:pPr>
            <a:r>
              <a:t/>
            </a:r>
            <a:endParaRPr sz="380"/>
          </a:p>
        </p:txBody>
      </p:sp>
      <p:sp>
        <p:nvSpPr>
          <p:cNvPr id="231" name="Google Shape;231;p11"/>
          <p:cNvSpPr txBox="1"/>
          <p:nvPr/>
        </p:nvSpPr>
        <p:spPr>
          <a:xfrm>
            <a:off x="540725" y="5507897"/>
            <a:ext cx="8062550" cy="1200288"/>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15 minutes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Read the text</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Calibri"/>
                <a:ea typeface="Calibri"/>
                <a:cs typeface="Calibri"/>
                <a:sym typeface="Calibri"/>
              </a:rPr>
              <a:t>Translate the underlined sentences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Write a paragraph outlining your opinions on what we have learnt today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4"/>
          <p:cNvSpPr/>
          <p:nvPr/>
        </p:nvSpPr>
        <p:spPr>
          <a:xfrm>
            <a:off x="128275" y="1202375"/>
            <a:ext cx="8577900" cy="5499900"/>
          </a:xfrm>
          <a:prstGeom prst="roundRect">
            <a:avLst>
              <a:gd fmla="val 9408"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4"/>
          <p:cNvSpPr txBox="1"/>
          <p:nvPr/>
        </p:nvSpPr>
        <p:spPr>
          <a:xfrm>
            <a:off x="1597490" y="351421"/>
            <a:ext cx="5639470" cy="646290"/>
          </a:xfrm>
          <a:prstGeom prst="rect">
            <a:avLst/>
          </a:prstGeom>
          <a:solidFill>
            <a:srgbClr val="FFFFFF"/>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sng" cap="none" strike="noStrike">
                <a:solidFill>
                  <a:schemeClr val="dk1"/>
                </a:solidFill>
                <a:latin typeface="Calibri"/>
                <a:ea typeface="Calibri"/>
                <a:cs typeface="Calibri"/>
                <a:sym typeface="Calibri"/>
              </a:rPr>
              <a:t>Schreiben</a:t>
            </a:r>
            <a:r>
              <a:rPr b="0" i="0" lang="en-US" sz="3600" u="none" cap="none" strike="noStrike">
                <a:solidFill>
                  <a:schemeClr val="dk1"/>
                </a:solidFill>
                <a:latin typeface="Calibri"/>
                <a:ea typeface="Calibri"/>
                <a:cs typeface="Calibri"/>
                <a:sym typeface="Calibri"/>
              </a:rPr>
              <a:t>:  Was denkst du?</a:t>
            </a:r>
            <a:endParaRPr b="0" i="0" sz="1400" u="none" cap="none" strike="noStrike">
              <a:solidFill>
                <a:srgbClr val="000000"/>
              </a:solidFill>
              <a:latin typeface="Arial"/>
              <a:ea typeface="Arial"/>
              <a:cs typeface="Arial"/>
              <a:sym typeface="Arial"/>
            </a:endParaRPr>
          </a:p>
        </p:txBody>
      </p:sp>
      <p:sp>
        <p:nvSpPr>
          <p:cNvPr id="238" name="Google Shape;238;p14"/>
          <p:cNvSpPr txBox="1"/>
          <p:nvPr/>
        </p:nvSpPr>
        <p:spPr>
          <a:xfrm>
            <a:off x="437782" y="1439336"/>
            <a:ext cx="8577943" cy="52629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1. Was ist deine Meinung über Kinderarbeit?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2. Was sind die Gründe für Kinderarbeit?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chemeClr val="dk1"/>
                </a:solidFill>
                <a:latin typeface="Calibri"/>
                <a:ea typeface="Calibri"/>
                <a:cs typeface="Calibri"/>
                <a:sym typeface="Calibri"/>
              </a:rPr>
              <a:t>Erstens,…… / Man sagt, dass….. / Ich habe gelesen, dass……. /         Es ist belegt worden, dass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3. Beschreibe negative Aspekte von Kinderarbeit.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 und …… sind negative Aspekte von Kinderarbeit, weil…</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4. Was hat dich am meisten überrascht?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chemeClr val="dk1"/>
                </a:solidFill>
                <a:latin typeface="Calibri"/>
                <a:ea typeface="Calibri"/>
                <a:cs typeface="Calibri"/>
                <a:sym typeface="Calibri"/>
              </a:rPr>
              <a:t>Was mich am meisten überrascht hat ist…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chemeClr val="dk1"/>
                </a:solidFill>
                <a:latin typeface="Calibri"/>
                <a:ea typeface="Calibri"/>
                <a:cs typeface="Calibri"/>
                <a:sym typeface="Calibri"/>
              </a:rPr>
              <a:t>Ich bin überrascht über……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chemeClr val="dk1"/>
                </a:solidFill>
                <a:latin typeface="Calibri"/>
                <a:ea typeface="Calibri"/>
                <a:cs typeface="Calibri"/>
                <a:sym typeface="Calibri"/>
              </a:rPr>
              <a:t>Meiner Meinung nach ist / Für mich ist...sehr überraschend, weil...</a:t>
            </a:r>
            <a:br>
              <a:rPr b="0" i="1" lang="en-US" sz="2400" u="none" cap="none" strike="noStrike">
                <a:solidFill>
                  <a:schemeClr val="dk1"/>
                </a:solidFill>
                <a:latin typeface="Calibri"/>
                <a:ea typeface="Calibri"/>
                <a:cs typeface="Calibri"/>
                <a:sym typeface="Calibri"/>
              </a:rPr>
            </a:br>
            <a:r>
              <a:rPr b="1" i="0" lang="en-US" sz="2400" u="none" cap="none" strike="noStrike">
                <a:solidFill>
                  <a:schemeClr val="dk1"/>
                </a:solidFill>
                <a:latin typeface="Calibri"/>
                <a:ea typeface="Calibri"/>
                <a:cs typeface="Calibri"/>
                <a:sym typeface="Calibri"/>
              </a:rPr>
              <a:t>5. Was könnte man besser machen, damit man die Situation dieser Kinder verbessert?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9"/>
          <p:cNvSpPr/>
          <p:nvPr/>
        </p:nvSpPr>
        <p:spPr>
          <a:xfrm>
            <a:off x="295422" y="154745"/>
            <a:ext cx="8517128" cy="6511538"/>
          </a:xfrm>
          <a:prstGeom prst="roundRect">
            <a:avLst>
              <a:gd fmla="val 13186"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29"/>
          <p:cNvSpPr txBox="1"/>
          <p:nvPr>
            <p:ph type="title"/>
          </p:nvPr>
        </p:nvSpPr>
        <p:spPr>
          <a:xfrm>
            <a:off x="295422" y="368684"/>
            <a:ext cx="8391378" cy="135466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r>
              <a:rPr b="1" lang="en-US" sz="4000">
                <a:solidFill>
                  <a:srgbClr val="00527D"/>
                </a:solidFill>
              </a:rPr>
              <a:t>Der 12. Juni ist der</a:t>
            </a:r>
            <a:br>
              <a:rPr b="1" lang="en-US" sz="4000">
                <a:solidFill>
                  <a:srgbClr val="00527D"/>
                </a:solidFill>
              </a:rPr>
            </a:br>
            <a:r>
              <a:rPr b="1" lang="en-US" sz="4000">
                <a:solidFill>
                  <a:srgbClr val="00527D"/>
                </a:solidFill>
              </a:rPr>
              <a:t> Internationale Tag gegen Kinderarbeit</a:t>
            </a:r>
            <a:endParaRPr b="1" sz="4000">
              <a:solidFill>
                <a:srgbClr val="00527D"/>
              </a:solidFill>
            </a:endParaRPr>
          </a:p>
        </p:txBody>
      </p:sp>
      <p:pic>
        <p:nvPicPr>
          <p:cNvPr id="246" name="Google Shape;246;p29"/>
          <p:cNvPicPr preferRelativeResize="0"/>
          <p:nvPr/>
        </p:nvPicPr>
        <p:blipFill rotWithShape="1">
          <a:blip r:embed="rId3">
            <a:alphaModFix/>
          </a:blip>
          <a:srcRect b="0" l="0" r="0" t="0"/>
          <a:stretch/>
        </p:blipFill>
        <p:spPr>
          <a:xfrm>
            <a:off x="795683" y="1916565"/>
            <a:ext cx="2703340" cy="4149651"/>
          </a:xfrm>
          <a:prstGeom prst="rect">
            <a:avLst/>
          </a:prstGeom>
          <a:noFill/>
          <a:ln>
            <a:noFill/>
          </a:ln>
        </p:spPr>
      </p:pic>
      <p:pic>
        <p:nvPicPr>
          <p:cNvPr descr="Ein Bild, das Person, Auto, draußen, Mann enthält.&#10;&#10;Automatisch generierte Beschreibung" id="247" name="Google Shape;247;p29"/>
          <p:cNvPicPr preferRelativeResize="0"/>
          <p:nvPr/>
        </p:nvPicPr>
        <p:blipFill rotWithShape="1">
          <a:blip r:embed="rId4">
            <a:alphaModFix/>
          </a:blip>
          <a:srcRect b="0" l="0" r="0" t="0"/>
          <a:stretch/>
        </p:blipFill>
        <p:spPr>
          <a:xfrm>
            <a:off x="3740832" y="2169626"/>
            <a:ext cx="4829909" cy="337304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0"/>
          <p:cNvSpPr/>
          <p:nvPr/>
        </p:nvSpPr>
        <p:spPr>
          <a:xfrm>
            <a:off x="283050" y="534572"/>
            <a:ext cx="8577900" cy="5499900"/>
          </a:xfrm>
          <a:prstGeom prst="roundRect">
            <a:avLst>
              <a:gd fmla="val 9408"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4" name="Google Shape;254;p30"/>
          <p:cNvPicPr preferRelativeResize="0"/>
          <p:nvPr/>
        </p:nvPicPr>
        <p:blipFill rotWithShape="1">
          <a:blip r:embed="rId3">
            <a:alphaModFix/>
          </a:blip>
          <a:srcRect b="31318" l="40342" r="41561" t="23044"/>
          <a:stretch/>
        </p:blipFill>
        <p:spPr>
          <a:xfrm>
            <a:off x="685607" y="702149"/>
            <a:ext cx="3642684" cy="5164745"/>
          </a:xfrm>
          <a:prstGeom prst="rect">
            <a:avLst/>
          </a:prstGeom>
          <a:noFill/>
          <a:ln>
            <a:noFill/>
          </a:ln>
        </p:spPr>
      </p:pic>
      <p:pic>
        <p:nvPicPr>
          <p:cNvPr id="255" name="Google Shape;255;p30"/>
          <p:cNvPicPr preferRelativeResize="0"/>
          <p:nvPr/>
        </p:nvPicPr>
        <p:blipFill rotWithShape="1">
          <a:blip r:embed="rId3">
            <a:alphaModFix/>
          </a:blip>
          <a:srcRect b="13383" l="35566" r="36869" t="70369"/>
          <a:stretch/>
        </p:blipFill>
        <p:spPr>
          <a:xfrm>
            <a:off x="4553829" y="4052988"/>
            <a:ext cx="4045241" cy="1340480"/>
          </a:xfrm>
          <a:prstGeom prst="rect">
            <a:avLst/>
          </a:prstGeom>
          <a:noFill/>
          <a:ln>
            <a:noFill/>
          </a:ln>
        </p:spPr>
      </p:pic>
      <p:sp>
        <p:nvSpPr>
          <p:cNvPr id="256" name="Google Shape;256;p30"/>
          <p:cNvSpPr txBox="1"/>
          <p:nvPr/>
        </p:nvSpPr>
        <p:spPr>
          <a:xfrm>
            <a:off x="4553829" y="1393441"/>
            <a:ext cx="3904564"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Children from across the world were invited to create posters to depict their views on child labour. Here are a few examples. Thanks to the Geneva World Association for giving us permission to reproduce these images.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 </a:t>
            </a:r>
            <a:r>
              <a:rPr b="0" i="0" lang="en-US" sz="1400" u="sng" cap="none" strike="noStrike">
                <a:solidFill>
                  <a:srgbClr val="000000"/>
                </a:solidFill>
                <a:latin typeface="Calibri"/>
                <a:ea typeface="Calibri"/>
                <a:cs typeface="Calibri"/>
                <a:sym typeface="Calibri"/>
                <a:hlinkClick r:id="rId4">
                  <a:extLst>
                    <a:ext uri="{A12FA001-AC4F-418D-AE19-62706E023703}">
                      <ahyp:hlinkClr val="tx"/>
                    </a:ext>
                  </a:extLst>
                </a:hlinkClick>
              </a:rPr>
              <a:t>https://www.ilo.org/ipec/Campaignandadvocacy/Youthinaction/WCMS_113865/lang--es/index.htm</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1"/>
          <p:cNvSpPr/>
          <p:nvPr/>
        </p:nvSpPr>
        <p:spPr>
          <a:xfrm>
            <a:off x="283050" y="534572"/>
            <a:ext cx="8577900" cy="5499900"/>
          </a:xfrm>
          <a:prstGeom prst="roundRect">
            <a:avLst>
              <a:gd fmla="val 9408"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2" name="Google Shape;262;p31"/>
          <p:cNvPicPr preferRelativeResize="0"/>
          <p:nvPr/>
        </p:nvPicPr>
        <p:blipFill rotWithShape="1">
          <a:blip r:embed="rId3">
            <a:alphaModFix/>
          </a:blip>
          <a:srcRect b="26025" l="37110" r="38514" t="14870"/>
          <a:stretch/>
        </p:blipFill>
        <p:spPr>
          <a:xfrm>
            <a:off x="2785402" y="668480"/>
            <a:ext cx="3840481" cy="523559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2"/>
          <p:cNvSpPr/>
          <p:nvPr/>
        </p:nvSpPr>
        <p:spPr>
          <a:xfrm>
            <a:off x="283050" y="534572"/>
            <a:ext cx="8577900" cy="5499900"/>
          </a:xfrm>
          <a:prstGeom prst="roundRect">
            <a:avLst>
              <a:gd fmla="val 9408"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8" name="Google Shape;268;p32"/>
          <p:cNvPicPr preferRelativeResize="0"/>
          <p:nvPr/>
        </p:nvPicPr>
        <p:blipFill rotWithShape="1">
          <a:blip r:embed="rId3">
            <a:alphaModFix/>
          </a:blip>
          <a:srcRect b="22001" l="37225" r="38531" t="15778"/>
          <a:stretch/>
        </p:blipFill>
        <p:spPr>
          <a:xfrm>
            <a:off x="2926080" y="645661"/>
            <a:ext cx="3657600" cy="527772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3"/>
          <p:cNvSpPr/>
          <p:nvPr/>
        </p:nvSpPr>
        <p:spPr>
          <a:xfrm>
            <a:off x="283050" y="534572"/>
            <a:ext cx="8577900" cy="5499900"/>
          </a:xfrm>
          <a:prstGeom prst="roundRect">
            <a:avLst>
              <a:gd fmla="val 9408"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5" name="Google Shape;275;p33"/>
          <p:cNvPicPr preferRelativeResize="0"/>
          <p:nvPr/>
        </p:nvPicPr>
        <p:blipFill rotWithShape="1">
          <a:blip r:embed="rId3">
            <a:alphaModFix/>
          </a:blip>
          <a:srcRect b="21164" l="37244" r="38250" t="17061"/>
          <a:stretch/>
        </p:blipFill>
        <p:spPr>
          <a:xfrm>
            <a:off x="2729132" y="672733"/>
            <a:ext cx="3685736" cy="522357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4"/>
          <p:cNvSpPr/>
          <p:nvPr/>
        </p:nvSpPr>
        <p:spPr>
          <a:xfrm>
            <a:off x="457200" y="1526650"/>
            <a:ext cx="8293350" cy="4900396"/>
          </a:xfrm>
          <a:prstGeom prst="roundRect">
            <a:avLst>
              <a:gd fmla="val 13240"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lang="en-US" sz="3600"/>
              <a:t>Was denkst du über Kinderarbeit? Was kann man machen?</a:t>
            </a:r>
            <a:endParaRPr sz="3600"/>
          </a:p>
        </p:txBody>
      </p:sp>
      <p:sp>
        <p:nvSpPr>
          <p:cNvPr id="282" name="Google Shape;282;p3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114300" rtl="0" algn="ctr">
              <a:lnSpc>
                <a:spcPct val="100000"/>
              </a:lnSpc>
              <a:spcBef>
                <a:spcPts val="360"/>
              </a:spcBef>
              <a:spcAft>
                <a:spcPts val="0"/>
              </a:spcAft>
              <a:buSzPts val="1800"/>
              <a:buNone/>
            </a:pPr>
            <a:r>
              <a:rPr lang="en-US"/>
              <a:t>What do you want to communicate? What slogans and images will you use in your poster? </a:t>
            </a:r>
            <a:endParaRPr/>
          </a:p>
        </p:txBody>
      </p:sp>
      <p:pic>
        <p:nvPicPr>
          <p:cNvPr id="283" name="Google Shape;283;p34"/>
          <p:cNvPicPr preferRelativeResize="0"/>
          <p:nvPr/>
        </p:nvPicPr>
        <p:blipFill rotWithShape="1">
          <a:blip r:embed="rId3">
            <a:alphaModFix/>
          </a:blip>
          <a:srcRect b="20590" l="37887" r="38948" t="18158"/>
          <a:stretch/>
        </p:blipFill>
        <p:spPr>
          <a:xfrm rot="-801795">
            <a:off x="2013602" y="3000157"/>
            <a:ext cx="2166129" cy="3220161"/>
          </a:xfrm>
          <a:prstGeom prst="rect">
            <a:avLst/>
          </a:prstGeom>
          <a:noFill/>
          <a:ln>
            <a:noFill/>
          </a:ln>
        </p:spPr>
      </p:pic>
      <p:pic>
        <p:nvPicPr>
          <p:cNvPr id="284" name="Google Shape;284;p34"/>
          <p:cNvPicPr preferRelativeResize="0"/>
          <p:nvPr/>
        </p:nvPicPr>
        <p:blipFill rotWithShape="1">
          <a:blip r:embed="rId4">
            <a:alphaModFix/>
          </a:blip>
          <a:srcRect b="0" l="0" r="0" t="0"/>
          <a:stretch/>
        </p:blipFill>
        <p:spPr>
          <a:xfrm rot="690692">
            <a:off x="4927581" y="2848791"/>
            <a:ext cx="2331881" cy="33028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35"/>
          <p:cNvPicPr preferRelativeResize="0"/>
          <p:nvPr/>
        </p:nvPicPr>
        <p:blipFill rotWithShape="1">
          <a:blip r:embed="rId3">
            <a:alphaModFix/>
          </a:blip>
          <a:srcRect b="13845" l="0" r="0" t="53539"/>
          <a:stretch/>
        </p:blipFill>
        <p:spPr>
          <a:xfrm>
            <a:off x="108026" y="1369675"/>
            <a:ext cx="8927948" cy="41186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
          <p:cNvPicPr preferRelativeResize="0"/>
          <p:nvPr/>
        </p:nvPicPr>
        <p:blipFill rotWithShape="1">
          <a:blip r:embed="rId3">
            <a:alphaModFix/>
          </a:blip>
          <a:srcRect b="91179" l="39845" r="0" t="-2051"/>
          <a:stretch/>
        </p:blipFill>
        <p:spPr>
          <a:xfrm>
            <a:off x="4073795" y="-253217"/>
            <a:ext cx="4842771" cy="1237956"/>
          </a:xfrm>
          <a:prstGeom prst="rect">
            <a:avLst/>
          </a:prstGeom>
          <a:noFill/>
          <a:ln>
            <a:noFill/>
          </a:ln>
        </p:spPr>
      </p:pic>
      <p:pic>
        <p:nvPicPr>
          <p:cNvPr id="165" name="Google Shape;165;p2"/>
          <p:cNvPicPr preferRelativeResize="0"/>
          <p:nvPr/>
        </p:nvPicPr>
        <p:blipFill rotWithShape="1">
          <a:blip r:embed="rId4">
            <a:alphaModFix/>
          </a:blip>
          <a:srcRect b="6461" l="0" r="0" t="62564"/>
          <a:stretch/>
        </p:blipFill>
        <p:spPr>
          <a:xfrm>
            <a:off x="124770" y="1786597"/>
            <a:ext cx="8894459" cy="3896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15"/>
          <p:cNvPicPr preferRelativeResize="0"/>
          <p:nvPr/>
        </p:nvPicPr>
        <p:blipFill rotWithShape="1">
          <a:blip r:embed="rId3">
            <a:alphaModFix/>
          </a:blip>
          <a:srcRect b="0" l="0" r="0" t="0"/>
          <a:stretch/>
        </p:blipFill>
        <p:spPr>
          <a:xfrm>
            <a:off x="2571825" y="2582875"/>
            <a:ext cx="3923725" cy="1139525"/>
          </a:xfrm>
          <a:prstGeom prst="rect">
            <a:avLst/>
          </a:prstGeom>
          <a:noFill/>
          <a:ln>
            <a:noFill/>
          </a:ln>
        </p:spPr>
      </p:pic>
      <p:pic>
        <p:nvPicPr>
          <p:cNvPr id="295" name="Google Shape;295;p15"/>
          <p:cNvPicPr preferRelativeResize="0"/>
          <p:nvPr/>
        </p:nvPicPr>
        <p:blipFill rotWithShape="1">
          <a:blip r:embed="rId4">
            <a:alphaModFix/>
          </a:blip>
          <a:srcRect b="0" l="0" r="0" t="0"/>
          <a:stretch/>
        </p:blipFill>
        <p:spPr>
          <a:xfrm>
            <a:off x="2571825" y="3829574"/>
            <a:ext cx="1484875" cy="902000"/>
          </a:xfrm>
          <a:prstGeom prst="rect">
            <a:avLst/>
          </a:prstGeom>
          <a:noFill/>
          <a:ln>
            <a:noFill/>
          </a:ln>
        </p:spPr>
      </p:pic>
      <p:sp>
        <p:nvSpPr>
          <p:cNvPr id="296" name="Google Shape;296;p15"/>
          <p:cNvSpPr/>
          <p:nvPr/>
        </p:nvSpPr>
        <p:spPr>
          <a:xfrm>
            <a:off x="4056700" y="3722400"/>
            <a:ext cx="2515500" cy="1323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28"/>
          <p:cNvPicPr preferRelativeResize="0"/>
          <p:nvPr/>
        </p:nvPicPr>
        <p:blipFill rotWithShape="1">
          <a:blip r:embed="rId3">
            <a:alphaModFix/>
          </a:blip>
          <a:srcRect b="91179" l="39845" r="0" t="-2051"/>
          <a:stretch/>
        </p:blipFill>
        <p:spPr>
          <a:xfrm>
            <a:off x="4073795" y="-253217"/>
            <a:ext cx="4842771" cy="1237956"/>
          </a:xfrm>
          <a:prstGeom prst="rect">
            <a:avLst/>
          </a:prstGeom>
          <a:noFill/>
          <a:ln>
            <a:noFill/>
          </a:ln>
        </p:spPr>
      </p:pic>
      <p:pic>
        <p:nvPicPr>
          <p:cNvPr id="172" name="Google Shape;172;p28"/>
          <p:cNvPicPr preferRelativeResize="0"/>
          <p:nvPr/>
        </p:nvPicPr>
        <p:blipFill rotWithShape="1">
          <a:blip r:embed="rId4">
            <a:alphaModFix/>
          </a:blip>
          <a:srcRect b="48102" l="0" r="0" t="15138"/>
          <a:stretch/>
        </p:blipFill>
        <p:spPr>
          <a:xfrm>
            <a:off x="107598" y="1533379"/>
            <a:ext cx="8928804" cy="46423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4"/>
          <p:cNvSpPr/>
          <p:nvPr/>
        </p:nvSpPr>
        <p:spPr>
          <a:xfrm>
            <a:off x="82050" y="1175400"/>
            <a:ext cx="7149900" cy="4929978"/>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4"/>
          <p:cNvSpPr txBox="1"/>
          <p:nvPr>
            <p:ph type="title"/>
          </p:nvPr>
        </p:nvSpPr>
        <p:spPr>
          <a:xfrm>
            <a:off x="0" y="196224"/>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b="1" lang="en-US" sz="3600">
                <a:solidFill>
                  <a:srgbClr val="00527D"/>
                </a:solidFill>
              </a:rPr>
              <a:t>Warum gibt es Kinderarbeit?</a:t>
            </a:r>
            <a:endParaRPr b="1" sz="3600">
              <a:solidFill>
                <a:srgbClr val="00527D"/>
              </a:solidFill>
            </a:endParaRPr>
          </a:p>
        </p:txBody>
      </p:sp>
      <p:sp>
        <p:nvSpPr>
          <p:cNvPr id="180" name="Google Shape;180;p4"/>
          <p:cNvSpPr txBox="1"/>
          <p:nvPr>
            <p:ph idx="1" type="body"/>
          </p:nvPr>
        </p:nvSpPr>
        <p:spPr>
          <a:xfrm>
            <a:off x="218104" y="1225689"/>
            <a:ext cx="6419590" cy="4507173"/>
          </a:xfrm>
          <a:prstGeom prst="rect">
            <a:avLst/>
          </a:prstGeom>
          <a:noFill/>
          <a:ln>
            <a:noFill/>
          </a:ln>
        </p:spPr>
        <p:txBody>
          <a:bodyPr anchorCtr="0" anchor="t" bIns="45700" lIns="91425" spcFirstLastPara="1" rIns="91425" wrap="square" tIns="45700">
            <a:normAutofit/>
          </a:bodyPr>
          <a:lstStyle/>
          <a:p>
            <a:pPr indent="-342900" lvl="0" marL="342900" rtl="0" algn="ctr">
              <a:lnSpc>
                <a:spcPct val="80000"/>
              </a:lnSpc>
              <a:spcBef>
                <a:spcPts val="0"/>
              </a:spcBef>
              <a:spcAft>
                <a:spcPts val="0"/>
              </a:spcAft>
              <a:buClr>
                <a:schemeClr val="dk1"/>
              </a:buClr>
              <a:buSzPts val="1764"/>
              <a:buNone/>
            </a:pPr>
            <a:r>
              <a:rPr lang="en-US" sz="2000"/>
              <a:t>Es gibt viele Gründe:</a:t>
            </a:r>
            <a:br>
              <a:rPr lang="en-US" sz="1824"/>
            </a:br>
            <a:endParaRPr/>
          </a:p>
          <a:p>
            <a:pPr indent="-342900" lvl="0" marL="342900" rtl="0" algn="l">
              <a:lnSpc>
                <a:spcPct val="80000"/>
              </a:lnSpc>
              <a:spcBef>
                <a:spcPts val="365"/>
              </a:spcBef>
              <a:spcAft>
                <a:spcPts val="0"/>
              </a:spcAft>
              <a:buSzPts val="1824"/>
              <a:buFont typeface="Noto Sans Symbols"/>
              <a:buChar char="✔"/>
            </a:pPr>
            <a:r>
              <a:rPr lang="en-US" sz="1824"/>
              <a:t>Armut - ohne Kinderarbeit hat die Familie nicht genug Geld, um zu essen und zu überleben.  Das Gehalt der Eltern allein reicht nicht aus.</a:t>
            </a:r>
            <a:endParaRPr/>
          </a:p>
          <a:p>
            <a:pPr indent="-342900" lvl="0" marL="342900" rtl="0" algn="l">
              <a:lnSpc>
                <a:spcPct val="80000"/>
              </a:lnSpc>
              <a:spcBef>
                <a:spcPts val="365"/>
              </a:spcBef>
              <a:spcAft>
                <a:spcPts val="0"/>
              </a:spcAft>
              <a:buSzPts val="1824"/>
              <a:buFont typeface="Noto Sans Symbols"/>
              <a:buChar char="✔"/>
            </a:pPr>
            <a:r>
              <a:rPr lang="en-US" sz="1824"/>
              <a:t>Mangel an guten Schulen – zum Beispiel, wenn die Schule zu teuer ist, wenn sie sehr schlechte Standards hat, wenn Eltern nicht wissen, warum Schule wichtig ist; dann ziehen es viele Eltern vor, dass ihre Kinder lieber arbeiten als zur Schule gehen.</a:t>
            </a:r>
            <a:endParaRPr/>
          </a:p>
          <a:p>
            <a:pPr indent="-342900" lvl="0" marL="342900" rtl="0" algn="l">
              <a:lnSpc>
                <a:spcPct val="80000"/>
              </a:lnSpc>
              <a:spcBef>
                <a:spcPts val="365"/>
              </a:spcBef>
              <a:spcAft>
                <a:spcPts val="0"/>
              </a:spcAft>
              <a:buSzPts val="1824"/>
              <a:buFont typeface="Noto Sans Symbols"/>
              <a:buChar char="✔"/>
            </a:pPr>
            <a:r>
              <a:rPr lang="en-US" sz="1824"/>
              <a:t>Kinder müssen für sich selbst sorgen - manche Kinder haben wegen Krieg, Aids oder anderen Krankheiten keine Eltern und sie haben niemanden, der sie beschützt.</a:t>
            </a:r>
            <a:endParaRPr/>
          </a:p>
          <a:p>
            <a:pPr indent="-342900" lvl="0" marL="342900" rtl="0" algn="l">
              <a:lnSpc>
                <a:spcPct val="80000"/>
              </a:lnSpc>
              <a:spcBef>
                <a:spcPts val="365"/>
              </a:spcBef>
              <a:spcAft>
                <a:spcPts val="0"/>
              </a:spcAft>
              <a:buSzPts val="1824"/>
              <a:buFont typeface="Noto Sans Symbols"/>
              <a:buChar char="✔"/>
            </a:pPr>
            <a:r>
              <a:rPr lang="en-US" sz="1824"/>
              <a:t>Kinder sind geeigneter für schwere Arbeit als Erwachsene - sie sind klein und flexibel und haben weniger Schwierigkeiten, durch kleine, niedrige Räume wie Minen zu kriechen.  Sie sind auch billige Arbeitskräfte: Sie werden viel schlechter bezahlt als Erwachsene.</a:t>
            </a:r>
            <a:endParaRPr/>
          </a:p>
        </p:txBody>
      </p:sp>
      <p:sp>
        <p:nvSpPr>
          <p:cNvPr id="181" name="Google Shape;181;p4"/>
          <p:cNvSpPr txBox="1"/>
          <p:nvPr/>
        </p:nvSpPr>
        <p:spPr>
          <a:xfrm>
            <a:off x="6773748" y="1037003"/>
            <a:ext cx="2370252" cy="5632311"/>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sng" cap="none" strike="noStrike">
                <a:solidFill>
                  <a:schemeClr val="dk1"/>
                </a:solidFill>
                <a:latin typeface="Calibri"/>
                <a:ea typeface="Calibri"/>
                <a:cs typeface="Calibri"/>
                <a:sym typeface="Calibri"/>
              </a:rPr>
              <a:t>Unterstreicht</a:t>
            </a:r>
            <a:r>
              <a:rPr b="1" i="0" lang="en-US" sz="1800" u="none" cap="none" strike="noStrike">
                <a:solidFill>
                  <a:schemeClr val="dk1"/>
                </a:solidFill>
                <a:latin typeface="Calibri"/>
                <a:ea typeface="Calibri"/>
                <a:cs typeface="Calibri"/>
                <a:sym typeface="Calibri"/>
              </a:rPr>
              <a:t>:</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800"/>
              <a:buFont typeface="Calibri"/>
              <a:buAutoNum type="arabicPeriod"/>
            </a:pPr>
            <a:r>
              <a:rPr b="1" i="0" lang="en-US" sz="1800" u="none" cap="none" strike="noStrike">
                <a:solidFill>
                  <a:schemeClr val="dk1"/>
                </a:solidFill>
                <a:latin typeface="Calibri"/>
                <a:ea typeface="Calibri"/>
                <a:cs typeface="Calibri"/>
                <a:sym typeface="Calibri"/>
              </a:rPr>
              <a:t>Verbs </a:t>
            </a:r>
            <a:r>
              <a:rPr b="0" i="0" lang="en-US" sz="1800" u="none" cap="none" strike="noStrike">
                <a:solidFill>
                  <a:schemeClr val="dk1"/>
                </a:solidFill>
                <a:latin typeface="Calibri"/>
                <a:ea typeface="Calibri"/>
                <a:cs typeface="Calibri"/>
                <a:sym typeface="Calibri"/>
              </a:rPr>
              <a:t>– write English translation in book</a:t>
            </a:r>
            <a:endParaRPr b="0" i="0" sz="1400" u="none" cap="none" strike="noStrike">
              <a:solidFill>
                <a:srgbClr val="000000"/>
              </a:solidFill>
              <a:latin typeface="Arial"/>
              <a:ea typeface="Arial"/>
              <a:cs typeface="Arial"/>
              <a:sym typeface="Arial"/>
            </a:endParaRPr>
          </a:p>
          <a:p>
            <a:pPr indent="-228600" lvl="0" marL="34290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800"/>
              <a:buFont typeface="Calibri"/>
              <a:buAutoNum type="arabicPeriod"/>
            </a:pPr>
            <a:r>
              <a:rPr b="1" i="0" lang="en-US" sz="1800" u="none" cap="none" strike="noStrike">
                <a:solidFill>
                  <a:schemeClr val="dk1"/>
                </a:solidFill>
                <a:latin typeface="Calibri"/>
                <a:ea typeface="Calibri"/>
                <a:cs typeface="Calibri"/>
                <a:sym typeface="Calibri"/>
              </a:rPr>
              <a:t>Adjectives</a:t>
            </a:r>
            <a:r>
              <a:rPr b="0" i="0" lang="en-US" sz="1800" u="none" cap="none" strike="noStrike">
                <a:solidFill>
                  <a:schemeClr val="dk1"/>
                </a:solidFill>
                <a:latin typeface="Calibri"/>
                <a:ea typeface="Calibri"/>
                <a:cs typeface="Calibri"/>
                <a:sym typeface="Calibri"/>
              </a:rPr>
              <a:t> – write English translation in book</a:t>
            </a:r>
            <a:endParaRPr b="0" i="0" sz="1400" u="none" cap="none" strike="noStrike">
              <a:solidFill>
                <a:srgbClr val="000000"/>
              </a:solidFill>
              <a:latin typeface="Arial"/>
              <a:ea typeface="Arial"/>
              <a:cs typeface="Arial"/>
              <a:sym typeface="Arial"/>
            </a:endParaRPr>
          </a:p>
          <a:p>
            <a:pPr indent="-228600" lvl="0" marL="34290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800"/>
              <a:buFont typeface="Calibri"/>
              <a:buAutoNum type="arabicPeriod"/>
            </a:pPr>
            <a:r>
              <a:rPr b="1" i="0" lang="en-US" sz="1800" u="none" cap="none" strike="noStrike">
                <a:solidFill>
                  <a:schemeClr val="dk1"/>
                </a:solidFill>
                <a:latin typeface="Calibri"/>
                <a:ea typeface="Calibri"/>
                <a:cs typeface="Calibri"/>
                <a:sym typeface="Calibri"/>
              </a:rPr>
              <a:t>New vocabulary </a:t>
            </a:r>
            <a:r>
              <a:rPr b="0" i="0" lang="en-US" sz="1800" u="none" cap="none" strike="noStrike">
                <a:solidFill>
                  <a:schemeClr val="dk1"/>
                </a:solidFill>
                <a:latin typeface="Calibri"/>
                <a:ea typeface="Calibri"/>
                <a:cs typeface="Calibri"/>
                <a:sym typeface="Calibri"/>
              </a:rPr>
              <a:t>– write English translation in book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sng" cap="none" strike="noStrike">
                <a:solidFill>
                  <a:schemeClr val="dk1"/>
                </a:solidFill>
                <a:latin typeface="Calibri"/>
                <a:ea typeface="Calibri"/>
                <a:cs typeface="Calibri"/>
                <a:sym typeface="Calibri"/>
              </a:rPr>
              <a:t>Schreibt: </a:t>
            </a:r>
            <a:endParaRPr b="1" i="0" sz="18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Write your own sentences incorporating the vocabulary you highlighted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5"/>
          <p:cNvSpPr txBox="1"/>
          <p:nvPr>
            <p:ph type="title"/>
          </p:nvPr>
        </p:nvSpPr>
        <p:spPr>
          <a:xfrm>
            <a:off x="618978" y="0"/>
            <a:ext cx="91745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3959"/>
              <a:buFont typeface="Calibri"/>
              <a:buNone/>
            </a:pPr>
            <a:r>
              <a:rPr b="1" lang="en-US" sz="3206" u="sng">
                <a:solidFill>
                  <a:srgbClr val="00527D"/>
                </a:solidFill>
                <a:hlinkClick r:id="rId3">
                  <a:extLst>
                    <a:ext uri="{A12FA001-AC4F-418D-AE19-62706E023703}">
                      <ahyp:hlinkClr val="tx"/>
                    </a:ext>
                  </a:extLst>
                </a:hlinkClick>
              </a:rPr>
              <a:t>Der Kampf gegen Kinderarmut seit 100 Jahren</a:t>
            </a:r>
            <a:br>
              <a:rPr b="1" lang="en-US" sz="3206"/>
            </a:br>
            <a:endParaRPr b="1" sz="3206"/>
          </a:p>
        </p:txBody>
      </p:sp>
      <p:pic>
        <p:nvPicPr>
          <p:cNvPr id="188" name="Google Shape;188;p5"/>
          <p:cNvPicPr preferRelativeResize="0"/>
          <p:nvPr/>
        </p:nvPicPr>
        <p:blipFill rotWithShape="1">
          <a:blip r:embed="rId4">
            <a:alphaModFix/>
          </a:blip>
          <a:srcRect b="0" l="0" r="0" t="0"/>
          <a:stretch/>
        </p:blipFill>
        <p:spPr>
          <a:xfrm>
            <a:off x="419100" y="676275"/>
            <a:ext cx="8305800" cy="5505450"/>
          </a:xfrm>
          <a:prstGeom prst="rect">
            <a:avLst/>
          </a:prstGeom>
          <a:noFill/>
          <a:ln>
            <a:noFill/>
          </a:ln>
        </p:spPr>
      </p:pic>
      <p:sp>
        <p:nvSpPr>
          <p:cNvPr id="189" name="Google Shape;189;p5"/>
          <p:cNvSpPr txBox="1"/>
          <p:nvPr/>
        </p:nvSpPr>
        <p:spPr>
          <a:xfrm>
            <a:off x="3181350" y="2731616"/>
            <a:ext cx="508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6"/>
          <p:cNvSpPr/>
          <p:nvPr/>
        </p:nvSpPr>
        <p:spPr>
          <a:xfrm>
            <a:off x="1801585" y="6151341"/>
            <a:ext cx="554082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Calibri"/>
                <a:ea typeface="Calibri"/>
                <a:cs typeface="Calibri"/>
                <a:sym typeface="Calibri"/>
              </a:rPr>
              <a:t>https://www.youtube.com/watch?v=e0h9qgd7Ngk</a:t>
            </a:r>
            <a:endParaRPr b="0" i="0" sz="1800" u="none" cap="none" strike="noStrike">
              <a:solidFill>
                <a:schemeClr val="dk1"/>
              </a:solidFill>
              <a:latin typeface="Calibri"/>
              <a:ea typeface="Calibri"/>
              <a:cs typeface="Calibri"/>
              <a:sym typeface="Calibri"/>
            </a:endParaRPr>
          </a:p>
        </p:txBody>
      </p:sp>
      <p:sp>
        <p:nvSpPr>
          <p:cNvPr id="195" name="Google Shape;195;p6"/>
          <p:cNvSpPr txBox="1"/>
          <p:nvPr/>
        </p:nvSpPr>
        <p:spPr>
          <a:xfrm>
            <a:off x="6884775" y="5830200"/>
            <a:ext cx="2134500" cy="850500"/>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Notiere</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3 Schlüsselbegriffe</a:t>
            </a:r>
            <a:endParaRPr b="0" i="0" sz="1800" u="none" cap="none" strike="noStrike">
              <a:solidFill>
                <a:schemeClr val="dk1"/>
              </a:solidFill>
              <a:latin typeface="Calibri"/>
              <a:ea typeface="Calibri"/>
              <a:cs typeface="Calibri"/>
              <a:sym typeface="Calibri"/>
            </a:endParaRPr>
          </a:p>
        </p:txBody>
      </p:sp>
      <p:pic>
        <p:nvPicPr>
          <p:cNvPr id="196" name="Google Shape;196;p6"/>
          <p:cNvPicPr preferRelativeResize="0"/>
          <p:nvPr/>
        </p:nvPicPr>
        <p:blipFill rotWithShape="1">
          <a:blip r:embed="rId3">
            <a:alphaModFix/>
          </a:blip>
          <a:srcRect b="0" l="0" r="0" t="0"/>
          <a:stretch/>
        </p:blipFill>
        <p:spPr>
          <a:xfrm>
            <a:off x="390525" y="259725"/>
            <a:ext cx="8362950" cy="5381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7"/>
          <p:cNvSpPr txBox="1"/>
          <p:nvPr>
            <p:ph type="title"/>
          </p:nvPr>
        </p:nvSpPr>
        <p:spPr>
          <a:xfrm>
            <a:off x="457200" y="274638"/>
            <a:ext cx="8229600" cy="201136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a:solidFill>
                  <a:srgbClr val="00527D"/>
                </a:solidFill>
              </a:rPr>
              <a:t>Was hast du gesehen?</a:t>
            </a:r>
            <a:br>
              <a:rPr b="1" lang="en-US">
                <a:solidFill>
                  <a:srgbClr val="00527D"/>
                </a:solidFill>
              </a:rPr>
            </a:br>
            <a:r>
              <a:rPr b="1" lang="en-US">
                <a:solidFill>
                  <a:srgbClr val="00527D"/>
                </a:solidFill>
              </a:rPr>
              <a:t>Was hast du aufgeschrieben?</a:t>
            </a:r>
            <a:endParaRPr b="1">
              <a:solidFill>
                <a:srgbClr val="00527D"/>
              </a:solidFill>
            </a:endParaRPr>
          </a:p>
        </p:txBody>
      </p:sp>
      <p:pic>
        <p:nvPicPr>
          <p:cNvPr id="202" name="Google Shape;202;p7"/>
          <p:cNvPicPr preferRelativeResize="0"/>
          <p:nvPr/>
        </p:nvPicPr>
        <p:blipFill rotWithShape="1">
          <a:blip r:embed="rId3">
            <a:alphaModFix/>
          </a:blip>
          <a:srcRect b="0" l="0" r="0" t="0"/>
          <a:stretch/>
        </p:blipFill>
        <p:spPr>
          <a:xfrm>
            <a:off x="2323375" y="2449550"/>
            <a:ext cx="4857750" cy="3238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8"/>
          <p:cNvSpPr txBox="1"/>
          <p:nvPr>
            <p:ph type="title"/>
          </p:nvPr>
        </p:nvSpPr>
        <p:spPr>
          <a:xfrm>
            <a:off x="622299" y="1008917"/>
            <a:ext cx="8229600" cy="122237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sz="3563">
                <a:solidFill>
                  <a:schemeClr val="lt1"/>
                </a:solidFill>
              </a:rPr>
              <a:t>What can you do to protect the rights of children? </a:t>
            </a:r>
            <a:br>
              <a:rPr lang="en-US" sz="3563"/>
            </a:br>
            <a:br>
              <a:rPr lang="en-US" sz="3563"/>
            </a:br>
            <a:br>
              <a:rPr lang="en-US" sz="3563"/>
            </a:br>
            <a:endParaRPr sz="3563"/>
          </a:p>
        </p:txBody>
      </p:sp>
      <p:sp>
        <p:nvSpPr>
          <p:cNvPr id="208" name="Google Shape;208;p8"/>
          <p:cNvSpPr/>
          <p:nvPr/>
        </p:nvSpPr>
        <p:spPr>
          <a:xfrm>
            <a:off x="1426028" y="6124059"/>
            <a:ext cx="629194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https://www.youtube.com/watch?v=Th20iM2cVFY</a:t>
            </a:r>
            <a:endParaRPr b="0" i="0" sz="1800" u="none" cap="none" strike="noStrike">
              <a:solidFill>
                <a:schemeClr val="dk1"/>
              </a:solidFill>
              <a:latin typeface="Calibri"/>
              <a:ea typeface="Calibri"/>
              <a:cs typeface="Calibri"/>
              <a:sym typeface="Calibri"/>
            </a:endParaRPr>
          </a:p>
        </p:txBody>
      </p:sp>
      <p:sp>
        <p:nvSpPr>
          <p:cNvPr id="209" name="Google Shape;209;p8"/>
          <p:cNvSpPr txBox="1"/>
          <p:nvPr/>
        </p:nvSpPr>
        <p:spPr>
          <a:xfrm>
            <a:off x="6530900" y="5989825"/>
            <a:ext cx="2542200" cy="637800"/>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Notiere</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3 Schlüsselbegriffe</a:t>
            </a:r>
            <a:endParaRPr b="0" i="0" sz="1800" u="none" cap="none" strike="noStrike">
              <a:solidFill>
                <a:schemeClr val="dk1"/>
              </a:solidFill>
              <a:latin typeface="Calibri"/>
              <a:ea typeface="Calibri"/>
              <a:cs typeface="Calibri"/>
              <a:sym typeface="Calibri"/>
            </a:endParaRPr>
          </a:p>
        </p:txBody>
      </p:sp>
      <p:pic>
        <p:nvPicPr>
          <p:cNvPr id="210" name="Google Shape;210;p8"/>
          <p:cNvPicPr preferRelativeResize="0"/>
          <p:nvPr/>
        </p:nvPicPr>
        <p:blipFill rotWithShape="1">
          <a:blip r:embed="rId3">
            <a:alphaModFix/>
          </a:blip>
          <a:srcRect b="0" l="0" r="0" t="0"/>
          <a:stretch/>
        </p:blipFill>
        <p:spPr>
          <a:xfrm>
            <a:off x="1426028" y="1560810"/>
            <a:ext cx="6315075" cy="4286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9"/>
          <p:cNvSpPr txBox="1"/>
          <p:nvPr>
            <p:ph type="title"/>
          </p:nvPr>
        </p:nvSpPr>
        <p:spPr>
          <a:xfrm>
            <a:off x="457200" y="274638"/>
            <a:ext cx="8229600" cy="201136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a:solidFill>
                  <a:srgbClr val="00527D"/>
                </a:solidFill>
              </a:rPr>
              <a:t>Was hast du aufgeschrieben?</a:t>
            </a:r>
            <a:br>
              <a:rPr b="1" lang="en-US">
                <a:solidFill>
                  <a:srgbClr val="00527D"/>
                </a:solidFill>
              </a:rPr>
            </a:br>
            <a:r>
              <a:rPr b="1" lang="en-US">
                <a:solidFill>
                  <a:srgbClr val="00527D"/>
                </a:solidFill>
              </a:rPr>
              <a:t>Was könnt ihr tun?</a:t>
            </a:r>
            <a:endParaRPr b="1">
              <a:solidFill>
                <a:srgbClr val="00527D"/>
              </a:solidFill>
            </a:endParaRPr>
          </a:p>
        </p:txBody>
      </p:sp>
      <p:pic>
        <p:nvPicPr>
          <p:cNvPr id="216" name="Google Shape;216;p9"/>
          <p:cNvPicPr preferRelativeResize="0"/>
          <p:nvPr/>
        </p:nvPicPr>
        <p:blipFill rotWithShape="1">
          <a:blip r:embed="rId3">
            <a:alphaModFix/>
          </a:blip>
          <a:srcRect b="0" l="0" r="0" t="0"/>
          <a:stretch/>
        </p:blipFill>
        <p:spPr>
          <a:xfrm>
            <a:off x="2323375" y="2449550"/>
            <a:ext cx="4857750" cy="3238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2019-11-18T17:39:44Z</dcterms:created>
  <dc:creator>Suzi Bewell</dc:creator>
</cp:coreProperties>
</file>