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1" roundtripDataSignature="AMtx7mic/S+pRTTyRSupfyl5Qkj/pCw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6905E3-68A5-4CD0-9802-1251D39740B3}">
  <a:tblStyle styleId="{EB6905E3-68A5-4CD0-9802-1251D39740B3}"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rmantoilet.org/de/zahlen-und-fakte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rmantoilet.org/de/zahlen-und-fakt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Source: https://www.facebook.com/apnujeunes/photos/bc.AbqEHQCLivC_iqikwpG_MjK2t3wvKpLUJi4xDt3A6RAD0vQBuHeTylbAitU8F76G-3LUaiJEpMYY48_wQkusuNXxD4BJOnFDeT2CznBWwvWCUQ613aiM-zuofcS7GXfXcOA/897711083704544/?type=1&amp;opaqueCursor=AbrU-Is0lT654Nmnf1hXCoJ__S0GoYK3PRWC2WKMZgLHsNUExqRVBJ7rbJ74hOdjRNK5dwMKF0aPvk7LQ4_sVP_PgDmOrMf3eqMihOCBLA5ajp-GeclqIvmxEKjLvLhABX3FLM9uMNSsZwHLKuXojsaYBsSQnRCMMoYP-nUVTQJk2syfrmIJThKYug7YhJ7PufW3DNpQLB69eL0QpdXQTeExYw7Vc_FcCnVztrwGHR3JtLCRFYJt0SJdRbdUE2SIqotSxru6u_BVyzbQkApOj7DFNu4ezSjKYQsjQHdkfFRdA5PP0sl8ghiPHnMm_F4iZMPEbTPtkayMmUaJHmkOagjoRBZZ2UrXcnmY5KgbHnE829-qI6DB0dUWLph9z6Q8AHOAl0YsroOXA1C-VbVUBPtohdszhkWOJyEjDoMSZ6K-P-taTRIeW-X7XHFyIkDP12gB_8zIukmj7epU8NcW0WJn&amp;theater</a:t>
            </a:r>
            <a:endParaRPr/>
          </a:p>
          <a:p>
            <a:pPr indent="0" lvl="0" marL="0" rtl="0" algn="l">
              <a:lnSpc>
                <a:spcPct val="100000"/>
              </a:lnSpc>
              <a:spcBef>
                <a:spcPts val="0"/>
              </a:spcBef>
              <a:spcAft>
                <a:spcPts val="0"/>
              </a:spcAft>
              <a:buSzPts val="1400"/>
              <a:buNone/>
            </a:pPr>
            <a:r>
              <a:rPr lang="en-US"/>
              <a:t>APNU Jeunes</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hlinkClick r:id="rId2"/>
              </a:rPr>
              <a:t>https://www.germantoilet.org/de/zahlen-und-fakten/</a:t>
            </a:r>
            <a:r>
              <a:rPr b="0" i="0" lang="en-US" sz="1200" u="none" cap="none" strike="noStrike">
                <a:solidFill>
                  <a:schemeClr val="dk1"/>
                </a:solidFill>
                <a:latin typeface="Calibri"/>
                <a:ea typeface="Calibri"/>
                <a:cs typeface="Calibri"/>
                <a:sym typeface="Calibri"/>
              </a:rPr>
              <a:t>  </a:t>
            </a:r>
            <a:endParaRPr/>
          </a:p>
        </p:txBody>
      </p:sp>
      <p:sp>
        <p:nvSpPr>
          <p:cNvPr id="154" name="Google Shape;15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hlinkClick r:id="rId2"/>
              </a:rPr>
              <a:t>https://www.germantoilet.org/de/zahlen-und-fakten/</a:t>
            </a:r>
            <a:r>
              <a:rPr b="0" i="0" lang="en-US" sz="1200" u="none" cap="none" strike="noStrike">
                <a:solidFill>
                  <a:schemeClr val="dk1"/>
                </a:solidFill>
                <a:latin typeface="Calibri"/>
                <a:ea typeface="Calibri"/>
                <a:cs typeface="Calibri"/>
                <a:sym typeface="Calibri"/>
              </a:rPr>
              <a:t>  </a:t>
            </a:r>
            <a:endParaRPr/>
          </a:p>
        </p:txBody>
      </p:sp>
      <p:sp>
        <p:nvSpPr>
          <p:cNvPr id="161" name="Google Shape;16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7e24f7d7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7e24f7d7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7e24f7d71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ee6e263a2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7ee6e263a2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7ee6e263a2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ee6e263a2_1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7ee6e263a2_1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7ee6e263a2_1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Picture: https://pixabay.com/de/photos/wc-rein-%C3%B6ffentliche-toilette-265278/ </a:t>
            </a:r>
            <a:endParaRPr/>
          </a:p>
        </p:txBody>
      </p:sp>
      <p:sp>
        <p:nvSpPr>
          <p:cNvPr id="107" name="Google Shape;10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Bidet is the odd one out</a:t>
            </a:r>
            <a:endParaRPr/>
          </a:p>
        </p:txBody>
      </p:sp>
      <p:sp>
        <p:nvSpPr>
          <p:cNvPr id="114" name="Google Shape;11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Source: https://pixabay.com/photos/bidet-bathroom-sanitary-fittings-1023521/ </a:t>
            </a:r>
            <a:endParaRPr/>
          </a:p>
        </p:txBody>
      </p:sp>
      <p:sp>
        <p:nvSpPr>
          <p:cNvPr id="123" name="Google Shape;12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Font typeface="Arial"/>
              <a:buNone/>
            </a:pPr>
            <a:r>
              <a:rPr lang="en-US"/>
              <a:t>Students skim read the text; then they identify key words and look them up in the dictionary; </a:t>
            </a:r>
            <a:endParaRPr/>
          </a:p>
          <a:p>
            <a:pPr indent="-171450" lvl="0" marL="171450" rtl="0" algn="l">
              <a:lnSpc>
                <a:spcPct val="100000"/>
              </a:lnSpc>
              <a:spcBef>
                <a:spcPts val="0"/>
              </a:spcBef>
              <a:spcAft>
                <a:spcPts val="0"/>
              </a:spcAft>
              <a:buSzPts val="1400"/>
              <a:buFont typeface="Arial"/>
              <a:buChar char="•"/>
            </a:pPr>
            <a:r>
              <a:rPr lang="en-US"/>
              <a:t>www.un.org/sustainabledevelopment/water-and-sanitation/ </a:t>
            </a:r>
            <a:endParaRPr/>
          </a:p>
          <a:p>
            <a:pPr indent="0" lvl="0" marL="0" rtl="0" algn="l">
              <a:lnSpc>
                <a:spcPct val="100000"/>
              </a:lnSpc>
              <a:spcBef>
                <a:spcPts val="0"/>
              </a:spcBef>
              <a:spcAft>
                <a:spcPts val="0"/>
              </a:spcAft>
              <a:buSzPts val="1400"/>
              <a:buFont typeface="Arial"/>
              <a:buNone/>
            </a:pPr>
            <a:r>
              <a:rPr lang="en-US"/>
              <a:t>(translation – AC)</a:t>
            </a:r>
            <a:endParaRPr/>
          </a:p>
        </p:txBody>
      </p:sp>
      <p:sp>
        <p:nvSpPr>
          <p:cNvPr id="130" name="Google Shape;13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Task one – find the adjectives in the text (in red)</a:t>
            </a:r>
            <a:endParaRPr/>
          </a:p>
        </p:txBody>
      </p:sp>
      <p:sp>
        <p:nvSpPr>
          <p:cNvPr id="138" name="Google Shape;13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True, false, true, true, false, false</a:t>
            </a:r>
            <a:endParaRPr/>
          </a:p>
        </p:txBody>
      </p:sp>
      <p:sp>
        <p:nvSpPr>
          <p:cNvPr id="147" name="Google Shape;14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germantoilet.org/de/zahlen-und-fakt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germantoilet.org/de/zahlen-und-fakt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uk.whogivesacrap.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fastcompany.com/90322572/heres-how-the-footprint-of-the-plant-based-impossible-burger-compares-to-beef"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37957" r="0" t="0"/>
          <a:stretch/>
        </p:blipFill>
        <p:spPr>
          <a:xfrm>
            <a:off x="-5" y="2"/>
            <a:ext cx="9250325" cy="7605700"/>
          </a:xfrm>
          <a:prstGeom prst="rect">
            <a:avLst/>
          </a:prstGeom>
          <a:noFill/>
          <a:ln>
            <a:noFill/>
          </a:ln>
        </p:spPr>
      </p:pic>
      <p:sp>
        <p:nvSpPr>
          <p:cNvPr id="90" name="Google Shape;90;p1"/>
          <p:cNvSpPr txBox="1"/>
          <p:nvPr/>
        </p:nvSpPr>
        <p:spPr>
          <a:xfrm>
            <a:off x="0" y="4626700"/>
            <a:ext cx="8506200" cy="269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chemeClr val="lt1"/>
                </a:solidFill>
                <a:latin typeface="Calibri"/>
                <a:ea typeface="Calibri"/>
                <a:cs typeface="Calibri"/>
                <a:sym typeface="Calibri"/>
              </a:rPr>
              <a:t>Sauberes Wasser und Sanitätseinrichtungen</a:t>
            </a:r>
            <a:endParaRPr b="1" i="0" sz="3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lt1"/>
                </a:solidFill>
                <a:latin typeface="Calibri"/>
                <a:ea typeface="Calibri"/>
                <a:cs typeface="Calibri"/>
                <a:sym typeface="Calibri"/>
              </a:rPr>
              <a:t>Lesson 1</a:t>
            </a:r>
            <a:endParaRPr b="1" i="0" sz="3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p:nvPr/>
        </p:nvSpPr>
        <p:spPr>
          <a:xfrm>
            <a:off x="178200" y="785185"/>
            <a:ext cx="8775300" cy="5744700"/>
          </a:xfrm>
          <a:prstGeom prst="roundRect">
            <a:avLst>
              <a:gd fmla="val 12402"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5"/>
          <p:cNvSpPr txBox="1"/>
          <p:nvPr>
            <p:ph type="title"/>
          </p:nvPr>
        </p:nvSpPr>
        <p:spPr>
          <a:xfrm>
            <a:off x="-6150" y="96517"/>
            <a:ext cx="914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3563" u="sng">
                <a:solidFill>
                  <a:srgbClr val="00527D"/>
                </a:solidFill>
                <a:hlinkClick r:id="rId3"/>
              </a:rPr>
              <a:t>German Toilet Organization – Recherche</a:t>
            </a:r>
            <a:br>
              <a:rPr b="1" lang="en-US" sz="3563">
                <a:solidFill>
                  <a:srgbClr val="00527D"/>
                </a:solidFill>
              </a:rPr>
            </a:br>
            <a:endParaRPr b="1" sz="3563">
              <a:solidFill>
                <a:srgbClr val="00527D"/>
              </a:solidFill>
            </a:endParaRPr>
          </a:p>
        </p:txBody>
      </p:sp>
      <p:sp>
        <p:nvSpPr>
          <p:cNvPr id="158" name="Google Shape;158;p15"/>
          <p:cNvSpPr txBox="1"/>
          <p:nvPr>
            <p:ph idx="1" type="body"/>
          </p:nvPr>
        </p:nvSpPr>
        <p:spPr>
          <a:xfrm>
            <a:off x="549375" y="785185"/>
            <a:ext cx="8496300" cy="57447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None/>
            </a:pPr>
            <a:r>
              <a:rPr b="1" lang="en-US" sz="2000" u="sng"/>
              <a:t>Übersetzungsaufgaben:</a:t>
            </a:r>
            <a:endParaRPr b="1" u="sng"/>
          </a:p>
          <a:p>
            <a:pPr indent="-342900" lvl="0" marL="342900" rtl="0" algn="l">
              <a:lnSpc>
                <a:spcPct val="80000"/>
              </a:lnSpc>
              <a:spcBef>
                <a:spcPts val="400"/>
              </a:spcBef>
              <a:spcAft>
                <a:spcPts val="0"/>
              </a:spcAft>
              <a:buClr>
                <a:schemeClr val="dk1"/>
              </a:buClr>
              <a:buSzPts val="2000"/>
              <a:buNone/>
            </a:pPr>
            <a:r>
              <a:rPr lang="en-US" sz="2200"/>
              <a:t> </a:t>
            </a:r>
            <a:r>
              <a:rPr lang="en-US" sz="2000"/>
              <a:t>Translate the headline: „Warum Toiletten leben retten“</a:t>
            </a:r>
            <a:endParaRPr/>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rPr lang="en-US" sz="2000"/>
              <a:t>Translate the subheadings:</a:t>
            </a:r>
            <a:endParaRPr/>
          </a:p>
          <a:p>
            <a:pPr indent="-342900" lvl="0" marL="342900" rtl="0" algn="l">
              <a:lnSpc>
                <a:spcPct val="80000"/>
              </a:lnSpc>
              <a:spcBef>
                <a:spcPts val="400"/>
              </a:spcBef>
              <a:spcAft>
                <a:spcPts val="0"/>
              </a:spcAft>
              <a:buSzPts val="2000"/>
              <a:buNone/>
            </a:pPr>
            <a:r>
              <a:rPr lang="en-US" sz="2000"/>
              <a:t>Sauberes Wasser und Toiletten sind die beste Präventivmedizin.</a:t>
            </a:r>
            <a:endParaRPr/>
          </a:p>
          <a:p>
            <a:pPr indent="-342900" lvl="0" marL="342900" rtl="0" algn="l">
              <a:lnSpc>
                <a:spcPct val="80000"/>
              </a:lnSpc>
              <a:spcBef>
                <a:spcPts val="400"/>
              </a:spcBef>
              <a:spcAft>
                <a:spcPts val="0"/>
              </a:spcAft>
              <a:buSzPts val="2000"/>
              <a:buNone/>
            </a:pPr>
            <a:r>
              <a:t/>
            </a:r>
            <a:endParaRPr sz="2000"/>
          </a:p>
          <a:p>
            <a:pPr indent="-342900" lvl="0" marL="342900" rtl="0" algn="l">
              <a:lnSpc>
                <a:spcPct val="80000"/>
              </a:lnSpc>
              <a:spcBef>
                <a:spcPts val="400"/>
              </a:spcBef>
              <a:spcAft>
                <a:spcPts val="0"/>
              </a:spcAft>
              <a:buSzPts val="2000"/>
              <a:buNone/>
            </a:pPr>
            <a:r>
              <a:rPr lang="en-US" sz="2000"/>
              <a:t>Sauberes Wasser und Toiletten tragen zu Gleichberechtigung, Bildung und Menschenwürde bei.</a:t>
            </a:r>
            <a:endParaRPr/>
          </a:p>
          <a:p>
            <a:pPr indent="-342900" lvl="0" marL="342900" rtl="0" algn="l">
              <a:lnSpc>
                <a:spcPct val="80000"/>
              </a:lnSpc>
              <a:spcBef>
                <a:spcPts val="400"/>
              </a:spcBef>
              <a:spcAft>
                <a:spcPts val="0"/>
              </a:spcAft>
              <a:buSzPts val="2000"/>
              <a:buNone/>
            </a:pPr>
            <a:r>
              <a:t/>
            </a:r>
            <a:endParaRPr sz="2000"/>
          </a:p>
          <a:p>
            <a:pPr indent="-342900" lvl="0" marL="342900" rtl="0" algn="l">
              <a:lnSpc>
                <a:spcPct val="80000"/>
              </a:lnSpc>
              <a:spcBef>
                <a:spcPts val="400"/>
              </a:spcBef>
              <a:spcAft>
                <a:spcPts val="0"/>
              </a:spcAft>
              <a:buSzPts val="2000"/>
              <a:buNone/>
            </a:pPr>
            <a:r>
              <a:rPr lang="en-US" sz="2000"/>
              <a:t>SSauberes Wasser und Toiletten senken die Armut und fördert das Wirtschaftswachstum.</a:t>
            </a:r>
            <a:endParaRPr/>
          </a:p>
          <a:p>
            <a:pPr indent="-342900" lvl="0" marL="342900" rtl="0" algn="l">
              <a:lnSpc>
                <a:spcPct val="80000"/>
              </a:lnSpc>
              <a:spcBef>
                <a:spcPts val="400"/>
              </a:spcBef>
              <a:spcAft>
                <a:spcPts val="0"/>
              </a:spcAft>
              <a:buSzPts val="2000"/>
              <a:buNone/>
            </a:pPr>
            <a:r>
              <a:t/>
            </a:r>
            <a:endParaRPr sz="2000"/>
          </a:p>
          <a:p>
            <a:pPr indent="-342900" lvl="0" marL="342900" rtl="0" algn="l">
              <a:lnSpc>
                <a:spcPct val="80000"/>
              </a:lnSpc>
              <a:spcBef>
                <a:spcPts val="400"/>
              </a:spcBef>
              <a:spcAft>
                <a:spcPts val="0"/>
              </a:spcAft>
              <a:buSzPts val="2000"/>
              <a:buNone/>
            </a:pPr>
            <a:r>
              <a:rPr lang="en-US" sz="2000"/>
              <a:t>Sauberes Wasser und Toiletten ermöglichen nachhaltiges Siedlungswesen und schützt unsere Umwelt.</a:t>
            </a:r>
            <a:endParaRPr/>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rPr lang="en-US" sz="2000"/>
              <a:t>Translate the key facts:</a:t>
            </a:r>
            <a:endParaRPr/>
          </a:p>
          <a:p>
            <a:pPr indent="-342900" lvl="0" marL="457200" rtl="0" algn="l">
              <a:lnSpc>
                <a:spcPct val="100000"/>
              </a:lnSpc>
              <a:spcBef>
                <a:spcPts val="360"/>
              </a:spcBef>
              <a:spcAft>
                <a:spcPts val="0"/>
              </a:spcAft>
              <a:buClr>
                <a:schemeClr val="dk1"/>
              </a:buClr>
              <a:buSzPts val="1800"/>
              <a:buChar char="•"/>
            </a:pPr>
            <a:r>
              <a:rPr lang="en-US" sz="2000"/>
              <a:t>4,2</a:t>
            </a:r>
            <a:r>
              <a:rPr baseline="30000" lang="en-US" sz="2000"/>
              <a:t>Mrd </a:t>
            </a:r>
            <a:r>
              <a:rPr lang="en-US" sz="2000"/>
              <a:t>Menschen weltweit leben ohne sichere Sanitärversorgung</a:t>
            </a:r>
            <a:endParaRPr/>
          </a:p>
          <a:p>
            <a:pPr indent="-342900" lvl="0" marL="457200" rtl="0" algn="l">
              <a:lnSpc>
                <a:spcPct val="100000"/>
              </a:lnSpc>
              <a:spcBef>
                <a:spcPts val="360"/>
              </a:spcBef>
              <a:spcAft>
                <a:spcPts val="0"/>
              </a:spcAft>
              <a:buClr>
                <a:schemeClr val="dk1"/>
              </a:buClr>
              <a:buSzPts val="1800"/>
              <a:buChar char="•"/>
            </a:pPr>
            <a:r>
              <a:rPr lang="en-US" sz="2000"/>
              <a:t>673</a:t>
            </a:r>
            <a:r>
              <a:rPr baseline="30000" lang="en-US" sz="2000"/>
              <a:t>Mio </a:t>
            </a:r>
            <a:r>
              <a:rPr lang="en-US" sz="2000"/>
              <a:t>Menschen verrichten ihr Geschäft im Freien</a:t>
            </a:r>
            <a:endParaRPr/>
          </a:p>
          <a:p>
            <a:pPr indent="-342900" lvl="0" marL="457200" rtl="0" algn="l">
              <a:lnSpc>
                <a:spcPct val="100000"/>
              </a:lnSpc>
              <a:spcBef>
                <a:spcPts val="360"/>
              </a:spcBef>
              <a:spcAft>
                <a:spcPts val="0"/>
              </a:spcAft>
              <a:buClr>
                <a:schemeClr val="dk1"/>
              </a:buClr>
              <a:buSzPts val="1800"/>
              <a:buChar char="•"/>
            </a:pPr>
            <a:r>
              <a:rPr lang="en-US" sz="2000"/>
              <a:t>2,2</a:t>
            </a:r>
            <a:r>
              <a:rPr baseline="30000" lang="en-US" sz="2000"/>
              <a:t>Mrd. </a:t>
            </a:r>
            <a:r>
              <a:rPr lang="en-US" sz="2000"/>
              <a:t>Menschen haben keinen Zugang zu sauberem Trinkwasser</a:t>
            </a:r>
            <a:endParaRPr/>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t/>
            </a:r>
            <a:endParaRPr/>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256"/>
              </a:spcBef>
              <a:spcAft>
                <a:spcPts val="0"/>
              </a:spcAft>
              <a:buClr>
                <a:schemeClr val="dk1"/>
              </a:buClr>
              <a:buSzPts val="1280"/>
              <a:buNone/>
            </a:pPr>
            <a:r>
              <a:t/>
            </a:r>
            <a:endParaRPr sz="128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p:nvPr/>
        </p:nvSpPr>
        <p:spPr>
          <a:xfrm>
            <a:off x="178200" y="785185"/>
            <a:ext cx="8775300" cy="5744700"/>
          </a:xfrm>
          <a:prstGeom prst="roundRect">
            <a:avLst>
              <a:gd fmla="val 12402"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ph type="title"/>
          </p:nvPr>
        </p:nvSpPr>
        <p:spPr>
          <a:xfrm>
            <a:off x="-6150" y="96517"/>
            <a:ext cx="914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3563" u="sng">
                <a:solidFill>
                  <a:srgbClr val="00527D"/>
                </a:solidFill>
                <a:hlinkClick r:id="rId3"/>
              </a:rPr>
              <a:t>German Toilet Organization – Recherche</a:t>
            </a:r>
            <a:br>
              <a:rPr b="1" lang="en-US" sz="3563">
                <a:solidFill>
                  <a:srgbClr val="00527D"/>
                </a:solidFill>
              </a:rPr>
            </a:br>
            <a:endParaRPr b="1" sz="3563">
              <a:solidFill>
                <a:srgbClr val="00527D"/>
              </a:solidFill>
            </a:endParaRPr>
          </a:p>
        </p:txBody>
      </p:sp>
      <p:sp>
        <p:nvSpPr>
          <p:cNvPr id="165" name="Google Shape;165;p4"/>
          <p:cNvSpPr txBox="1"/>
          <p:nvPr>
            <p:ph idx="1" type="body"/>
          </p:nvPr>
        </p:nvSpPr>
        <p:spPr>
          <a:xfrm>
            <a:off x="457200" y="785183"/>
            <a:ext cx="8947500" cy="57447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None/>
            </a:pPr>
            <a:r>
              <a:rPr b="1" lang="en-US" sz="2200" u="sng"/>
              <a:t>  Lösungen:</a:t>
            </a:r>
            <a:endParaRPr sz="3000"/>
          </a:p>
          <a:p>
            <a:pPr indent="-342900" lvl="0" marL="342900" rtl="0" algn="l">
              <a:lnSpc>
                <a:spcPct val="80000"/>
              </a:lnSpc>
              <a:spcBef>
                <a:spcPts val="0"/>
              </a:spcBef>
              <a:spcAft>
                <a:spcPts val="0"/>
              </a:spcAft>
              <a:buClr>
                <a:schemeClr val="dk1"/>
              </a:buClr>
              <a:buSzPts val="2000"/>
              <a:buNone/>
            </a:pPr>
            <a:r>
              <a:t/>
            </a:r>
            <a:endParaRPr b="1" sz="2200" u="sng"/>
          </a:p>
          <a:p>
            <a:pPr indent="-342900" lvl="0" marL="342900" rtl="0" algn="l">
              <a:lnSpc>
                <a:spcPct val="80000"/>
              </a:lnSpc>
              <a:spcBef>
                <a:spcPts val="400"/>
              </a:spcBef>
              <a:spcAft>
                <a:spcPts val="0"/>
              </a:spcAft>
              <a:buSzPts val="2000"/>
              <a:buNone/>
            </a:pPr>
            <a:r>
              <a:rPr lang="en-US" sz="2200"/>
              <a:t>Why toilets save lives.</a:t>
            </a:r>
            <a:endParaRPr sz="3000"/>
          </a:p>
          <a:p>
            <a:pPr indent="-342900" lvl="0" marL="342900" rtl="0" algn="l">
              <a:lnSpc>
                <a:spcPct val="80000"/>
              </a:lnSpc>
              <a:spcBef>
                <a:spcPts val="400"/>
              </a:spcBef>
              <a:spcAft>
                <a:spcPts val="0"/>
              </a:spcAft>
              <a:buSzPts val="2000"/>
              <a:buNone/>
            </a:pPr>
            <a:r>
              <a:rPr lang="en-US" sz="2200"/>
              <a:t>Clean water and toilets are the best preventive medicine. </a:t>
            </a:r>
            <a:endParaRPr sz="2200"/>
          </a:p>
          <a:p>
            <a:pPr indent="-342900" lvl="0" marL="342900" rtl="0" algn="l">
              <a:lnSpc>
                <a:spcPct val="80000"/>
              </a:lnSpc>
              <a:spcBef>
                <a:spcPts val="400"/>
              </a:spcBef>
              <a:spcAft>
                <a:spcPts val="0"/>
              </a:spcAft>
              <a:buSzPts val="2000"/>
              <a:buNone/>
            </a:pPr>
            <a:r>
              <a:t/>
            </a:r>
            <a:endParaRPr sz="2200"/>
          </a:p>
          <a:p>
            <a:pPr indent="-342900" lvl="0" marL="342900" rtl="0" algn="l">
              <a:lnSpc>
                <a:spcPct val="80000"/>
              </a:lnSpc>
              <a:spcBef>
                <a:spcPts val="400"/>
              </a:spcBef>
              <a:spcAft>
                <a:spcPts val="0"/>
              </a:spcAft>
              <a:buSzPts val="2000"/>
              <a:buNone/>
            </a:pPr>
            <a:r>
              <a:rPr lang="en-US" sz="2200"/>
              <a:t>Clean water and toilets contribute to equality, education and human</a:t>
            </a:r>
            <a:endParaRPr sz="3000"/>
          </a:p>
          <a:p>
            <a:pPr indent="-342900" lvl="0" marL="342900" rtl="0" algn="l">
              <a:lnSpc>
                <a:spcPct val="80000"/>
              </a:lnSpc>
              <a:spcBef>
                <a:spcPts val="400"/>
              </a:spcBef>
              <a:spcAft>
                <a:spcPts val="0"/>
              </a:spcAft>
              <a:buSzPts val="2000"/>
              <a:buNone/>
            </a:pPr>
            <a:r>
              <a:rPr lang="en-US" sz="2200"/>
              <a:t>dignity. </a:t>
            </a:r>
            <a:endParaRPr sz="2200"/>
          </a:p>
          <a:p>
            <a:pPr indent="-342900" lvl="0" marL="342900" rtl="0" algn="l">
              <a:lnSpc>
                <a:spcPct val="100000"/>
              </a:lnSpc>
              <a:spcBef>
                <a:spcPts val="100"/>
              </a:spcBef>
              <a:spcAft>
                <a:spcPts val="0"/>
              </a:spcAft>
              <a:buSzPts val="2000"/>
              <a:buNone/>
            </a:pPr>
            <a:r>
              <a:t/>
            </a:r>
            <a:endParaRPr sz="2200"/>
          </a:p>
          <a:p>
            <a:pPr indent="-342900" lvl="0" marL="342900" rtl="0" algn="l">
              <a:lnSpc>
                <a:spcPct val="100000"/>
              </a:lnSpc>
              <a:spcBef>
                <a:spcPts val="100"/>
              </a:spcBef>
              <a:spcAft>
                <a:spcPts val="0"/>
              </a:spcAft>
              <a:buSzPts val="2000"/>
              <a:buNone/>
            </a:pPr>
            <a:r>
              <a:rPr lang="en-US" sz="2200"/>
              <a:t>Clean water and toilets reduces poverty and boosts economic growth.</a:t>
            </a:r>
            <a:endParaRPr sz="2200"/>
          </a:p>
          <a:p>
            <a:pPr indent="-342900" lvl="0" marL="342900" rtl="0" algn="l">
              <a:lnSpc>
                <a:spcPct val="100000"/>
              </a:lnSpc>
              <a:spcBef>
                <a:spcPts val="100"/>
              </a:spcBef>
              <a:spcAft>
                <a:spcPts val="0"/>
              </a:spcAft>
              <a:buSzPts val="2000"/>
              <a:buNone/>
            </a:pPr>
            <a:r>
              <a:t/>
            </a:r>
            <a:endParaRPr sz="2200"/>
          </a:p>
          <a:p>
            <a:pPr indent="0" lvl="0" marL="0" rtl="0" algn="l">
              <a:lnSpc>
                <a:spcPct val="100000"/>
              </a:lnSpc>
              <a:spcBef>
                <a:spcPts val="100"/>
              </a:spcBef>
              <a:spcAft>
                <a:spcPts val="0"/>
              </a:spcAft>
              <a:buSzPts val="1100"/>
              <a:buNone/>
            </a:pPr>
            <a:r>
              <a:rPr lang="en-US" sz="2200"/>
              <a:t>Clean water and toilets make communities more sustainable and protects the environment</a:t>
            </a:r>
            <a:endParaRPr sz="2200"/>
          </a:p>
          <a:p>
            <a:pPr indent="0" lvl="0" marL="0" rtl="0" algn="l">
              <a:lnSpc>
                <a:spcPct val="100000"/>
              </a:lnSpc>
              <a:spcBef>
                <a:spcPts val="100"/>
              </a:spcBef>
              <a:spcAft>
                <a:spcPts val="0"/>
              </a:spcAft>
              <a:buSzPts val="1100"/>
              <a:buNone/>
            </a:pPr>
            <a:r>
              <a:t/>
            </a:r>
            <a:endParaRPr sz="2200"/>
          </a:p>
          <a:p>
            <a:pPr indent="-342900" lvl="0" marL="342900" rtl="0" algn="l">
              <a:lnSpc>
                <a:spcPct val="80000"/>
              </a:lnSpc>
              <a:spcBef>
                <a:spcPts val="400"/>
              </a:spcBef>
              <a:spcAft>
                <a:spcPts val="0"/>
              </a:spcAft>
              <a:buSzPts val="2000"/>
              <a:buNone/>
            </a:pPr>
            <a:r>
              <a:rPr lang="en-US" sz="2200"/>
              <a:t>4,2</a:t>
            </a:r>
            <a:r>
              <a:rPr baseline="30000" lang="en-US" sz="2200"/>
              <a:t>  </a:t>
            </a:r>
            <a:r>
              <a:rPr lang="en-US" sz="2200"/>
              <a:t>billion people around the world are living without sufficient</a:t>
            </a:r>
            <a:endParaRPr sz="2200"/>
          </a:p>
          <a:p>
            <a:pPr indent="-342900" lvl="0" marL="342900" rtl="0" algn="l">
              <a:lnSpc>
                <a:spcPct val="80000"/>
              </a:lnSpc>
              <a:spcBef>
                <a:spcPts val="400"/>
              </a:spcBef>
              <a:spcAft>
                <a:spcPts val="0"/>
              </a:spcAft>
              <a:buSzPts val="2000"/>
              <a:buNone/>
            </a:pPr>
            <a:r>
              <a:rPr lang="en-US" sz="2200"/>
              <a:t>sanitary access. </a:t>
            </a:r>
            <a:endParaRPr sz="3000"/>
          </a:p>
          <a:p>
            <a:pPr indent="-342900" lvl="0" marL="342900" rtl="0" algn="l">
              <a:lnSpc>
                <a:spcPct val="80000"/>
              </a:lnSpc>
              <a:spcBef>
                <a:spcPts val="400"/>
              </a:spcBef>
              <a:spcAft>
                <a:spcPts val="0"/>
              </a:spcAft>
              <a:buSzPts val="2000"/>
              <a:buNone/>
            </a:pPr>
            <a:r>
              <a:rPr lang="en-US" sz="2200"/>
              <a:t>673 Million people need to do their business outside of their homes.</a:t>
            </a:r>
            <a:endParaRPr sz="3000"/>
          </a:p>
          <a:p>
            <a:pPr indent="-342900" lvl="0" marL="342900" rtl="0" algn="l">
              <a:lnSpc>
                <a:spcPct val="80000"/>
              </a:lnSpc>
              <a:spcBef>
                <a:spcPts val="400"/>
              </a:spcBef>
              <a:spcAft>
                <a:spcPts val="0"/>
              </a:spcAft>
              <a:buSzPts val="2000"/>
              <a:buNone/>
            </a:pPr>
            <a:r>
              <a:rPr lang="en-US" sz="2200"/>
              <a:t>2,2</a:t>
            </a:r>
            <a:r>
              <a:rPr baseline="30000" lang="en-US" sz="2200"/>
              <a:t> </a:t>
            </a:r>
            <a:r>
              <a:rPr lang="en-US" sz="2200"/>
              <a:t>billion people have no access to clean drinking water.</a:t>
            </a:r>
            <a:endParaRPr sz="3000"/>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t/>
            </a:r>
            <a:endParaRPr/>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256"/>
              </a:spcBef>
              <a:spcAft>
                <a:spcPts val="0"/>
              </a:spcAft>
              <a:buClr>
                <a:schemeClr val="dk1"/>
              </a:buClr>
              <a:buSzPts val="1280"/>
              <a:buNone/>
            </a:pPr>
            <a:r>
              <a:t/>
            </a:r>
            <a:endParaRPr sz="128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6"/>
          <p:cNvSpPr/>
          <p:nvPr/>
        </p:nvSpPr>
        <p:spPr>
          <a:xfrm>
            <a:off x="244925" y="1302575"/>
            <a:ext cx="8661600" cy="33288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Additional material</a:t>
            </a:r>
            <a:endParaRPr b="1">
              <a:solidFill>
                <a:srgbClr val="00527D"/>
              </a:solidFill>
            </a:endParaRPr>
          </a:p>
        </p:txBody>
      </p:sp>
      <p:sp>
        <p:nvSpPr>
          <p:cNvPr id="172" name="Google Shape;172;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None/>
            </a:pPr>
            <a:r>
              <a:rPr lang="en-US"/>
              <a:t>‘Who gives a Crap’ organisation who make bamboo and recycled toilet paper and donate 50% of profits to sanitation projects worldwide.. </a:t>
            </a:r>
            <a:r>
              <a:rPr lang="en-US" u="sng">
                <a:solidFill>
                  <a:schemeClr val="hlink"/>
                </a:solidFill>
                <a:hlinkClick r:id="rId3"/>
              </a:rPr>
              <a:t>https://uk.whogivesacrap.org/</a:t>
            </a:r>
            <a:endParaRPr/>
          </a:p>
          <a:p>
            <a:pPr indent="0" lvl="0" marL="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
            <a:hlinkClick r:id="rId3"/>
          </p:cNvPr>
          <p:cNvPicPr preferRelativeResize="0"/>
          <p:nvPr/>
        </p:nvPicPr>
        <p:blipFill rotWithShape="1">
          <a:blip r:embed="rId4">
            <a:alphaModFix/>
          </a:blip>
          <a:srcRect b="15041" l="0" r="0" t="50700"/>
          <a:stretch/>
        </p:blipFill>
        <p:spPr>
          <a:xfrm>
            <a:off x="224418" y="1125417"/>
            <a:ext cx="8695164" cy="42130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7e24f7d716_0_0"/>
          <p:cNvPicPr preferRelativeResize="0"/>
          <p:nvPr/>
        </p:nvPicPr>
        <p:blipFill rotWithShape="1">
          <a:blip r:embed="rId3">
            <a:alphaModFix/>
          </a:blip>
          <a:srcRect b="0" l="0" r="32800" t="0"/>
          <a:stretch/>
        </p:blipFill>
        <p:spPr>
          <a:xfrm>
            <a:off x="2982350" y="1997612"/>
            <a:ext cx="3784209" cy="1219837"/>
          </a:xfrm>
          <a:prstGeom prst="rect">
            <a:avLst/>
          </a:prstGeom>
          <a:noFill/>
          <a:ln>
            <a:noFill/>
          </a:ln>
        </p:spPr>
      </p:pic>
      <p:pic>
        <p:nvPicPr>
          <p:cNvPr id="184" name="Google Shape;184;g7e24f7d716_0_0"/>
          <p:cNvPicPr preferRelativeResize="0"/>
          <p:nvPr/>
        </p:nvPicPr>
        <p:blipFill rotWithShape="1">
          <a:blip r:embed="rId4">
            <a:alphaModFix/>
          </a:blip>
          <a:srcRect b="0" l="0" r="0" t="0"/>
          <a:stretch/>
        </p:blipFill>
        <p:spPr>
          <a:xfrm>
            <a:off x="2982351" y="3217451"/>
            <a:ext cx="1364566" cy="981773"/>
          </a:xfrm>
          <a:prstGeom prst="rect">
            <a:avLst/>
          </a:prstGeom>
          <a:noFill/>
          <a:ln>
            <a:noFill/>
          </a:ln>
        </p:spPr>
      </p:pic>
      <p:sp>
        <p:nvSpPr>
          <p:cNvPr id="185" name="Google Shape;185;g7e24f7d716_0_0"/>
          <p:cNvSpPr/>
          <p:nvPr/>
        </p:nvSpPr>
        <p:spPr>
          <a:xfrm>
            <a:off x="4243674" y="3217449"/>
            <a:ext cx="2591634" cy="9817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7ee6e263a2_1_0"/>
          <p:cNvPicPr preferRelativeResize="0"/>
          <p:nvPr/>
        </p:nvPicPr>
        <p:blipFill rotWithShape="1">
          <a:blip r:embed="rId3">
            <a:alphaModFix/>
          </a:blip>
          <a:srcRect b="91795" l="38394" r="0" t="0"/>
          <a:stretch/>
        </p:blipFill>
        <p:spPr>
          <a:xfrm>
            <a:off x="4009291" y="0"/>
            <a:ext cx="4853890" cy="914400"/>
          </a:xfrm>
          <a:prstGeom prst="rect">
            <a:avLst/>
          </a:prstGeom>
          <a:noFill/>
          <a:ln>
            <a:noFill/>
          </a:ln>
        </p:spPr>
      </p:pic>
      <p:pic>
        <p:nvPicPr>
          <p:cNvPr id="97" name="Google Shape;97;g7ee6e263a2_1_0"/>
          <p:cNvPicPr preferRelativeResize="0"/>
          <p:nvPr/>
        </p:nvPicPr>
        <p:blipFill rotWithShape="1">
          <a:blip r:embed="rId3">
            <a:alphaModFix/>
          </a:blip>
          <a:srcRect b="9503" l="0" r="0" t="49265"/>
          <a:stretch/>
        </p:blipFill>
        <p:spPr>
          <a:xfrm>
            <a:off x="169658" y="1308295"/>
            <a:ext cx="8804683" cy="51347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g7ee6e263a2_1_4"/>
          <p:cNvPicPr preferRelativeResize="0"/>
          <p:nvPr/>
        </p:nvPicPr>
        <p:blipFill rotWithShape="1">
          <a:blip r:embed="rId3">
            <a:alphaModFix/>
          </a:blip>
          <a:srcRect b="91795" l="38394" r="0" t="0"/>
          <a:stretch/>
        </p:blipFill>
        <p:spPr>
          <a:xfrm>
            <a:off x="4009291" y="0"/>
            <a:ext cx="4853890" cy="914400"/>
          </a:xfrm>
          <a:prstGeom prst="rect">
            <a:avLst/>
          </a:prstGeom>
          <a:noFill/>
          <a:ln>
            <a:noFill/>
          </a:ln>
        </p:spPr>
      </p:pic>
      <p:pic>
        <p:nvPicPr>
          <p:cNvPr id="104" name="Google Shape;104;g7ee6e263a2_1_4"/>
          <p:cNvPicPr preferRelativeResize="0"/>
          <p:nvPr/>
        </p:nvPicPr>
        <p:blipFill rotWithShape="1">
          <a:blip r:embed="rId4">
            <a:alphaModFix/>
          </a:blip>
          <a:srcRect b="48512" l="0" r="0" t="15178"/>
          <a:stretch/>
        </p:blipFill>
        <p:spPr>
          <a:xfrm>
            <a:off x="165131" y="1336429"/>
            <a:ext cx="8813738" cy="45262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124350" y="74250"/>
            <a:ext cx="88953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959">
                <a:solidFill>
                  <a:srgbClr val="00527D"/>
                </a:solidFill>
              </a:rPr>
              <a:t>Lesson 1 – Toiletten, ein ernstes Thema! </a:t>
            </a:r>
            <a:endParaRPr b="1" sz="3959">
              <a:solidFill>
                <a:srgbClr val="00527D"/>
              </a:solidFill>
            </a:endParaRPr>
          </a:p>
        </p:txBody>
      </p:sp>
      <p:pic>
        <p:nvPicPr>
          <p:cNvPr id="110" name="Google Shape;110;p5"/>
          <p:cNvPicPr preferRelativeResize="0"/>
          <p:nvPr/>
        </p:nvPicPr>
        <p:blipFill rotWithShape="1">
          <a:blip r:embed="rId3">
            <a:alphaModFix/>
          </a:blip>
          <a:srcRect b="0" l="0" r="0" t="0"/>
          <a:stretch/>
        </p:blipFill>
        <p:spPr>
          <a:xfrm>
            <a:off x="2194560" y="1217250"/>
            <a:ext cx="4557932" cy="53811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p:nvPr/>
        </p:nvSpPr>
        <p:spPr>
          <a:xfrm>
            <a:off x="411925" y="1402775"/>
            <a:ext cx="8461200" cy="14076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Toiletten, ein ernstes Thema!</a:t>
            </a:r>
            <a:endParaRPr b="1">
              <a:solidFill>
                <a:srgbClr val="00527D"/>
              </a:solidFill>
            </a:endParaRPr>
          </a:p>
        </p:txBody>
      </p:sp>
      <p:sp>
        <p:nvSpPr>
          <p:cNvPr id="118" name="Google Shape;118;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ctr">
              <a:lnSpc>
                <a:spcPct val="100000"/>
              </a:lnSpc>
              <a:spcBef>
                <a:spcPts val="0"/>
              </a:spcBef>
              <a:spcAft>
                <a:spcPts val="0"/>
              </a:spcAft>
              <a:buClr>
                <a:schemeClr val="dk1"/>
              </a:buClr>
              <a:buSzPts val="3200"/>
              <a:buNone/>
            </a:pPr>
            <a:r>
              <a:rPr lang="en-US"/>
              <a:t>Starter: </a:t>
            </a:r>
            <a:r>
              <a:rPr lang="en-US" sz="2600"/>
              <a:t>Which one of these words </a:t>
            </a:r>
            <a:r>
              <a:rPr b="1" lang="en-US" sz="2600"/>
              <a:t>does not </a:t>
            </a:r>
            <a:r>
              <a:rPr lang="en-US" sz="2600"/>
              <a:t>mean toilet in German?</a:t>
            </a:r>
            <a:endParaRPr/>
          </a:p>
          <a:p>
            <a:pPr indent="-3429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p:txBody>
      </p:sp>
      <p:graphicFrame>
        <p:nvGraphicFramePr>
          <p:cNvPr id="119" name="Google Shape;119;p6"/>
          <p:cNvGraphicFramePr/>
          <p:nvPr/>
        </p:nvGraphicFramePr>
        <p:xfrm>
          <a:off x="2235200" y="3052762"/>
          <a:ext cx="3000000" cy="3000000"/>
        </p:xfrm>
        <a:graphic>
          <a:graphicData uri="http://schemas.openxmlformats.org/drawingml/2006/table">
            <a:tbl>
              <a:tblPr bandRow="1" firstRow="1">
                <a:noFill/>
                <a:tableStyleId>{EB6905E3-68A5-4CD0-9802-1251D39740B3}</a:tableStyleId>
              </a:tblPr>
              <a:tblGrid>
                <a:gridCol w="1540925"/>
                <a:gridCol w="1540925"/>
                <a:gridCol w="1540925"/>
              </a:tblGrid>
              <a:tr h="1024475">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 das WC</a:t>
                      </a:r>
                      <a:endParaRPr b="1" sz="21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Die Latrine</a:t>
                      </a:r>
                      <a:endParaRPr b="1" sz="21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das Klo</a:t>
                      </a:r>
                      <a:endParaRPr b="1" sz="2100" u="none" cap="none" strike="noStrike"/>
                    </a:p>
                  </a:txBody>
                  <a:tcPr marT="45725" marB="45725" marR="91450" marL="91450">
                    <a:solidFill>
                      <a:srgbClr val="FFFFFF"/>
                    </a:solidFill>
                  </a:tcPr>
                </a:tc>
              </a:tr>
              <a:tr h="1024475">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Die Klobürste</a:t>
                      </a:r>
                      <a:endParaRPr b="1" sz="21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der Abort</a:t>
                      </a:r>
                      <a:endParaRPr b="1" sz="21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Der Thron</a:t>
                      </a:r>
                      <a:endParaRPr b="1" sz="2100" u="none" cap="none" strike="noStrike"/>
                    </a:p>
                  </a:txBody>
                  <a:tcPr marT="45725" marB="45725" marR="91450" marL="91450">
                    <a:solidFill>
                      <a:srgbClr val="FFFFFF"/>
                    </a:solidFill>
                  </a:tcPr>
                </a:tc>
              </a:tr>
              <a:tr h="1024475">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Das stille Örtchen</a:t>
                      </a:r>
                      <a:endParaRPr b="1" sz="21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Der Lokus</a:t>
                      </a:r>
                      <a:endParaRPr b="1" sz="21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p>
                    <a:p>
                      <a:pPr indent="0" lvl="0" marL="0" marR="0" rtl="0" algn="ctr">
                        <a:lnSpc>
                          <a:spcPct val="100000"/>
                        </a:lnSpc>
                        <a:spcBef>
                          <a:spcPts val="0"/>
                        </a:spcBef>
                        <a:spcAft>
                          <a:spcPts val="0"/>
                        </a:spcAft>
                        <a:buClr>
                          <a:srgbClr val="000000"/>
                        </a:buClr>
                        <a:buSzPts val="2100"/>
                        <a:buFont typeface="Arial"/>
                        <a:buNone/>
                      </a:pPr>
                      <a:r>
                        <a:rPr b="1" lang="en-US" sz="2100" u="none" cap="none" strike="noStrike"/>
                        <a:t>Das Klosett</a:t>
                      </a:r>
                      <a:endParaRPr b="1" sz="2100" u="none" cap="none" strike="noStrike"/>
                    </a:p>
                  </a:txBody>
                  <a:tcPr marT="45725" marB="45725" marR="91450" marL="91450">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457200" y="274650"/>
            <a:ext cx="85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Die richtige Antwort:</a:t>
            </a:r>
            <a:r>
              <a:rPr b="1" lang="en-US"/>
              <a:t> </a:t>
            </a:r>
            <a:r>
              <a:rPr b="1" lang="en-US">
                <a:solidFill>
                  <a:srgbClr val="FF0000"/>
                </a:solidFill>
              </a:rPr>
              <a:t>Die Klobürste</a:t>
            </a:r>
            <a:endParaRPr b="1">
              <a:solidFill>
                <a:srgbClr val="FF0000"/>
              </a:solidFill>
            </a:endParaRPr>
          </a:p>
        </p:txBody>
      </p:sp>
      <p:pic>
        <p:nvPicPr>
          <p:cNvPr id="126" name="Google Shape;126;p7"/>
          <p:cNvPicPr preferRelativeResize="0"/>
          <p:nvPr/>
        </p:nvPicPr>
        <p:blipFill rotWithShape="1">
          <a:blip r:embed="rId3">
            <a:alphaModFix/>
          </a:blip>
          <a:srcRect b="0" l="0" r="0" t="0"/>
          <a:stretch/>
        </p:blipFill>
        <p:spPr>
          <a:xfrm>
            <a:off x="2646175" y="1417650"/>
            <a:ext cx="3851662" cy="5135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p:nvPr/>
        </p:nvSpPr>
        <p:spPr>
          <a:xfrm>
            <a:off x="322850" y="968575"/>
            <a:ext cx="8572500" cy="5399700"/>
          </a:xfrm>
          <a:prstGeom prst="roundRect">
            <a:avLst>
              <a:gd fmla="val 10229"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Der Welttoilettentag</a:t>
            </a:r>
            <a:endParaRPr>
              <a:solidFill>
                <a:srgbClr val="00527D"/>
              </a:solidFill>
            </a:endParaRPr>
          </a:p>
        </p:txBody>
      </p:sp>
      <p:sp>
        <p:nvSpPr>
          <p:cNvPr id="134" name="Google Shape;134;p2"/>
          <p:cNvSpPr txBox="1"/>
          <p:nvPr>
            <p:ph idx="1" type="body"/>
          </p:nvPr>
        </p:nvSpPr>
        <p:spPr>
          <a:xfrm>
            <a:off x="475750" y="1179924"/>
            <a:ext cx="8192400" cy="5049900"/>
          </a:xfrm>
          <a:prstGeom prst="rect">
            <a:avLst/>
          </a:prstGeom>
          <a:noFill/>
          <a:ln>
            <a:noFill/>
          </a:ln>
        </p:spPr>
        <p:txBody>
          <a:bodyPr anchorCtr="0" anchor="t" bIns="45700" lIns="91425" spcFirstLastPara="1" rIns="91425" wrap="square" tIns="45700">
            <a:normAutofit/>
          </a:bodyPr>
          <a:lstStyle/>
          <a:p>
            <a:pPr indent="-342900" lvl="0" marL="342900" rtl="0" algn="l">
              <a:lnSpc>
                <a:spcPct val="60000"/>
              </a:lnSpc>
              <a:spcBef>
                <a:spcPts val="0"/>
              </a:spcBef>
              <a:spcAft>
                <a:spcPts val="0"/>
              </a:spcAft>
              <a:buClr>
                <a:schemeClr val="dk1"/>
              </a:buClr>
              <a:buSzPts val="2000"/>
              <a:buNone/>
            </a:pPr>
            <a:r>
              <a:t/>
            </a:r>
            <a:endParaRPr sz="1720"/>
          </a:p>
          <a:p>
            <a:pPr indent="-342900" lvl="0" marL="342900" rtl="0" algn="l">
              <a:lnSpc>
                <a:spcPct val="100000"/>
              </a:lnSpc>
              <a:spcBef>
                <a:spcPts val="0"/>
              </a:spcBef>
              <a:spcAft>
                <a:spcPts val="0"/>
              </a:spcAft>
              <a:buSzPts val="2000"/>
              <a:buNone/>
            </a:pPr>
            <a:r>
              <a:rPr lang="en-US" sz="1720"/>
              <a:t>Der 19. November ist der Welttoilettentag.  Ein </a:t>
            </a:r>
            <a:r>
              <a:rPr lang="en-US" sz="1720">
                <a:solidFill>
                  <a:srgbClr val="FF0000"/>
                </a:solidFill>
              </a:rPr>
              <a:t>wichtiges</a:t>
            </a:r>
            <a:r>
              <a:rPr lang="en-US" sz="1720"/>
              <a:t> Thema und viel </a:t>
            </a:r>
            <a:r>
              <a:rPr lang="en-US" sz="1720">
                <a:solidFill>
                  <a:srgbClr val="FF0000"/>
                </a:solidFill>
              </a:rPr>
              <a:t>ernster</a:t>
            </a:r>
            <a:r>
              <a:rPr lang="en-US" sz="1720"/>
              <a:t>, als Sie</a:t>
            </a:r>
            <a:endParaRPr/>
          </a:p>
          <a:p>
            <a:pPr indent="-342900" lvl="0" marL="342900" rtl="0" algn="l">
              <a:lnSpc>
                <a:spcPct val="100000"/>
              </a:lnSpc>
              <a:spcBef>
                <a:spcPts val="0"/>
              </a:spcBef>
              <a:spcAft>
                <a:spcPts val="0"/>
              </a:spcAft>
              <a:buSzPts val="2000"/>
              <a:buNone/>
            </a:pPr>
            <a:r>
              <a:rPr lang="en-US" sz="1720"/>
              <a:t>denken!  Der Tag soll den Zugang zu Sanitätseinrichtungen und Wasser in der ganzen Welt</a:t>
            </a:r>
            <a:endParaRPr/>
          </a:p>
          <a:p>
            <a:pPr indent="-342900" lvl="0" marL="342900" rtl="0" algn="l">
              <a:lnSpc>
                <a:spcPct val="100000"/>
              </a:lnSpc>
              <a:spcBef>
                <a:spcPts val="0"/>
              </a:spcBef>
              <a:spcAft>
                <a:spcPts val="0"/>
              </a:spcAft>
              <a:buSzPts val="2000"/>
              <a:buNone/>
            </a:pPr>
            <a:r>
              <a:rPr lang="en-US" sz="1720"/>
              <a:t>fördern!</a:t>
            </a:r>
            <a:endParaRPr/>
          </a:p>
          <a:p>
            <a:pPr indent="-342900" lvl="0" marL="342900" rtl="0" algn="l">
              <a:lnSpc>
                <a:spcPct val="100000"/>
              </a:lnSpc>
              <a:spcBef>
                <a:spcPts val="0"/>
              </a:spcBef>
              <a:spcAft>
                <a:spcPts val="0"/>
              </a:spcAft>
              <a:buSzPts val="2000"/>
              <a:buNone/>
            </a:pPr>
            <a:r>
              <a:rPr lang="en-US" sz="1720"/>
              <a:t>Wir vergessen es vielleicht manchmal, aber der Zugang zu Toiletten gehört zu unseren</a:t>
            </a:r>
            <a:endParaRPr/>
          </a:p>
          <a:p>
            <a:pPr indent="-342900" lvl="0" marL="342900" rtl="0" algn="l">
              <a:lnSpc>
                <a:spcPct val="100000"/>
              </a:lnSpc>
              <a:spcBef>
                <a:spcPts val="0"/>
              </a:spcBef>
              <a:spcAft>
                <a:spcPts val="0"/>
              </a:spcAft>
              <a:buSzPts val="2000"/>
              <a:buNone/>
            </a:pPr>
            <a:r>
              <a:rPr lang="en-US" sz="1720"/>
              <a:t>Grundbedürfnissen. Eine </a:t>
            </a:r>
            <a:r>
              <a:rPr lang="en-US" sz="1720">
                <a:solidFill>
                  <a:srgbClr val="FF0000"/>
                </a:solidFill>
              </a:rPr>
              <a:t>saubere</a:t>
            </a:r>
            <a:r>
              <a:rPr lang="en-US" sz="1720"/>
              <a:t> Toilette ist unerlässlich für unsere Gesundheit, fast so</a:t>
            </a:r>
            <a:endParaRPr/>
          </a:p>
          <a:p>
            <a:pPr indent="-342900" lvl="0" marL="342900" rtl="0" algn="l">
              <a:lnSpc>
                <a:spcPct val="100000"/>
              </a:lnSpc>
              <a:spcBef>
                <a:spcPts val="0"/>
              </a:spcBef>
              <a:spcAft>
                <a:spcPts val="0"/>
              </a:spcAft>
              <a:buSzPts val="2000"/>
              <a:buNone/>
            </a:pPr>
            <a:r>
              <a:rPr lang="en-US" sz="1720"/>
              <a:t>wichtig wie Wasser und Nahrung. </a:t>
            </a:r>
            <a:endParaRPr/>
          </a:p>
          <a:p>
            <a:pPr indent="-342900" lvl="0" marL="342900" rtl="0" algn="l">
              <a:lnSpc>
                <a:spcPct val="100000"/>
              </a:lnSpc>
              <a:spcBef>
                <a:spcPts val="0"/>
              </a:spcBef>
              <a:spcAft>
                <a:spcPts val="0"/>
              </a:spcAft>
              <a:buSzPts val="2000"/>
              <a:buNone/>
            </a:pPr>
            <a:r>
              <a:rPr lang="en-US" sz="1720"/>
              <a:t>In einigen Ländern ist der Zugang zu Toiletten jedoch sehr </a:t>
            </a:r>
            <a:r>
              <a:rPr lang="en-US" sz="1720">
                <a:solidFill>
                  <a:srgbClr val="FF0000"/>
                </a:solidFill>
              </a:rPr>
              <a:t>schwierig</a:t>
            </a:r>
            <a:r>
              <a:rPr lang="en-US" sz="1720"/>
              <a:t>.  Manchmal gibt es</a:t>
            </a:r>
            <a:endParaRPr sz="1720"/>
          </a:p>
          <a:p>
            <a:pPr indent="-342900" lvl="0" marL="342900" rtl="0" algn="l">
              <a:lnSpc>
                <a:spcPct val="100000"/>
              </a:lnSpc>
              <a:spcBef>
                <a:spcPts val="0"/>
              </a:spcBef>
              <a:spcAft>
                <a:spcPts val="0"/>
              </a:spcAft>
              <a:buSzPts val="2000"/>
              <a:buNone/>
            </a:pPr>
            <a:r>
              <a:rPr lang="en-US" sz="1720"/>
              <a:t>nur eine einzige Toilette für mehrere Familien oder sogar ein ganzes Stadtviertel. Und</a:t>
            </a:r>
            <a:endParaRPr/>
          </a:p>
          <a:p>
            <a:pPr indent="-342900" lvl="0" marL="342900" rtl="0" algn="l">
              <a:lnSpc>
                <a:spcPct val="100000"/>
              </a:lnSpc>
              <a:spcBef>
                <a:spcPts val="0"/>
              </a:spcBef>
              <a:spcAft>
                <a:spcPts val="0"/>
              </a:spcAft>
              <a:buSzPts val="2000"/>
              <a:buNone/>
            </a:pPr>
            <a:r>
              <a:rPr lang="en-US" sz="1720"/>
              <a:t>manchmal gibt es überhaupt keine! </a:t>
            </a:r>
            <a:endParaRPr/>
          </a:p>
          <a:p>
            <a:pPr indent="-342900" lvl="0" marL="342900" rtl="0" algn="l">
              <a:lnSpc>
                <a:spcPct val="100000"/>
              </a:lnSpc>
              <a:spcBef>
                <a:spcPts val="0"/>
              </a:spcBef>
              <a:spcAft>
                <a:spcPts val="0"/>
              </a:spcAft>
              <a:buSzPts val="2000"/>
              <a:buNone/>
            </a:pPr>
            <a:r>
              <a:rPr lang="en-US" sz="1720"/>
              <a:t>Die Realität ist, dass es Millionen von Menschen gibt, die keinen Zugang zu sanitärer</a:t>
            </a:r>
            <a:endParaRPr/>
          </a:p>
          <a:p>
            <a:pPr indent="-342900" lvl="0" marL="342900" rtl="0" algn="l">
              <a:lnSpc>
                <a:spcPct val="100000"/>
              </a:lnSpc>
              <a:spcBef>
                <a:spcPts val="0"/>
              </a:spcBef>
              <a:spcAft>
                <a:spcPts val="0"/>
              </a:spcAft>
              <a:buSzPts val="2000"/>
              <a:buNone/>
            </a:pPr>
            <a:r>
              <a:rPr lang="en-US" sz="1720"/>
              <a:t>Grundversorgung haben, obwohl es ein </a:t>
            </a:r>
            <a:r>
              <a:rPr lang="en-US" sz="1720">
                <a:solidFill>
                  <a:srgbClr val="FF0000"/>
                </a:solidFill>
              </a:rPr>
              <a:t>grundlegendes</a:t>
            </a:r>
            <a:r>
              <a:rPr lang="en-US" sz="1720"/>
              <a:t> Menschenrecht ist. </a:t>
            </a:r>
            <a:endParaRPr/>
          </a:p>
          <a:p>
            <a:pPr indent="-342900" lvl="0" marL="342900" rtl="0" algn="l">
              <a:lnSpc>
                <a:spcPct val="100000"/>
              </a:lnSpc>
              <a:spcBef>
                <a:spcPts val="0"/>
              </a:spcBef>
              <a:spcAft>
                <a:spcPts val="0"/>
              </a:spcAft>
              <a:buSzPts val="2000"/>
              <a:buNone/>
            </a:pPr>
            <a:r>
              <a:rPr lang="en-US" sz="1720"/>
              <a:t>Täglich sterben rund 1.000 Kinder an </a:t>
            </a:r>
            <a:r>
              <a:rPr lang="en-US" sz="1720">
                <a:solidFill>
                  <a:srgbClr val="FF0000"/>
                </a:solidFill>
              </a:rPr>
              <a:t>vermeidbaren</a:t>
            </a:r>
            <a:r>
              <a:rPr lang="en-US" sz="1720"/>
              <a:t> Krankheiten im Zusammenhang mit</a:t>
            </a:r>
            <a:endParaRPr/>
          </a:p>
          <a:p>
            <a:pPr indent="-342900" lvl="0" marL="342900" marR="0" rtl="0" algn="l">
              <a:lnSpc>
                <a:spcPct val="100000"/>
              </a:lnSpc>
              <a:spcBef>
                <a:spcPts val="0"/>
              </a:spcBef>
              <a:spcAft>
                <a:spcPts val="0"/>
              </a:spcAft>
              <a:buSzPts val="2000"/>
              <a:buNone/>
            </a:pPr>
            <a:r>
              <a:rPr lang="en-US" sz="1720"/>
              <a:t>Wasser und sanitären Einrichtungen. Ein Mangel an Sanitäreinrichtungen und sauberem</a:t>
            </a:r>
            <a:endParaRPr sz="1720"/>
          </a:p>
          <a:p>
            <a:pPr indent="-342900" lvl="0" marL="342900" marR="0" rtl="0" algn="l">
              <a:lnSpc>
                <a:spcPct val="100000"/>
              </a:lnSpc>
              <a:spcBef>
                <a:spcPts val="0"/>
              </a:spcBef>
              <a:spcAft>
                <a:spcPts val="0"/>
              </a:spcAft>
              <a:buSzPts val="2000"/>
              <a:buNone/>
            </a:pPr>
            <a:r>
              <a:rPr lang="en-US" sz="1720"/>
              <a:t>Wasser können Krankheiten verbreiten und Menschenleben kosten. Glücklicherweise gibt </a:t>
            </a:r>
            <a:endParaRPr sz="1720"/>
          </a:p>
          <a:p>
            <a:pPr indent="-342900" lvl="0" marL="342900" marR="0" rtl="0" algn="l">
              <a:lnSpc>
                <a:spcPct val="100000"/>
              </a:lnSpc>
              <a:spcBef>
                <a:spcPts val="0"/>
              </a:spcBef>
              <a:spcAft>
                <a:spcPts val="0"/>
              </a:spcAft>
              <a:buClr>
                <a:srgbClr val="000000"/>
              </a:buClr>
              <a:buSzPts val="2000"/>
              <a:buFont typeface="Arial"/>
              <a:buNone/>
            </a:pPr>
            <a:r>
              <a:rPr lang="en-US" sz="1720"/>
              <a:t>es Programme, die Länder dabei unterstützen, mehr Toiletten zu bauen. Jedoch werden</a:t>
            </a:r>
            <a:endParaRPr sz="1720"/>
          </a:p>
          <a:p>
            <a:pPr indent="-342900" lvl="0" marL="342900" marR="0" rtl="0" algn="l">
              <a:lnSpc>
                <a:spcPct val="100000"/>
              </a:lnSpc>
              <a:spcBef>
                <a:spcPts val="0"/>
              </a:spcBef>
              <a:spcAft>
                <a:spcPts val="0"/>
              </a:spcAft>
              <a:buClr>
                <a:srgbClr val="000000"/>
              </a:buClr>
              <a:buSzPts val="2000"/>
              <a:buFont typeface="Arial"/>
              <a:buNone/>
            </a:pPr>
            <a:r>
              <a:rPr lang="en-US" sz="1720"/>
              <a:t>bis heute noch viele weitere Toiletten benötigt.  </a:t>
            </a:r>
            <a:endParaRPr sz="573"/>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p:nvPr/>
        </p:nvSpPr>
        <p:spPr>
          <a:xfrm>
            <a:off x="734775" y="1458450"/>
            <a:ext cx="7837800" cy="13917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Aufgabe</a:t>
            </a:r>
            <a:r>
              <a:rPr lang="en-US">
                <a:solidFill>
                  <a:srgbClr val="00527D"/>
                </a:solidFill>
              </a:rPr>
              <a:t>		</a:t>
            </a:r>
            <a:endParaRPr>
              <a:solidFill>
                <a:srgbClr val="00527D"/>
              </a:solidFill>
            </a:endParaRPr>
          </a:p>
        </p:txBody>
      </p:sp>
      <p:sp>
        <p:nvSpPr>
          <p:cNvPr id="142" name="Google Shape;142;p10"/>
          <p:cNvSpPr txBox="1"/>
          <p:nvPr>
            <p:ph idx="1" type="body"/>
          </p:nvPr>
        </p:nvSpPr>
        <p:spPr>
          <a:xfrm>
            <a:off x="734775" y="1458450"/>
            <a:ext cx="7837800" cy="4525963"/>
          </a:xfrm>
          <a:prstGeom prst="rect">
            <a:avLst/>
          </a:prstGeom>
          <a:noFill/>
          <a:ln>
            <a:noFill/>
          </a:ln>
        </p:spPr>
        <p:txBody>
          <a:bodyPr anchorCtr="0" anchor="t" bIns="45700" lIns="91425" spcFirstLastPara="1" rIns="91425" wrap="square" tIns="45700">
            <a:normAutofit/>
          </a:bodyPr>
          <a:lstStyle/>
          <a:p>
            <a:pPr indent="-342900" lvl="0" marL="342900" rtl="0" algn="ctr">
              <a:lnSpc>
                <a:spcPct val="100000"/>
              </a:lnSpc>
              <a:spcBef>
                <a:spcPts val="0"/>
              </a:spcBef>
              <a:spcAft>
                <a:spcPts val="0"/>
              </a:spcAft>
              <a:buClr>
                <a:schemeClr val="dk1"/>
              </a:buClr>
              <a:buSzPts val="3200"/>
              <a:buNone/>
            </a:pPr>
            <a:r>
              <a:rPr lang="en-US"/>
              <a:t>Finde 6 Adjektive und übersetze</a:t>
            </a:r>
            <a:endParaRPr/>
          </a:p>
          <a:p>
            <a:pPr indent="-342900" lvl="0" marL="342900" rtl="0" algn="ctr">
              <a:lnSpc>
                <a:spcPct val="100000"/>
              </a:lnSpc>
              <a:spcBef>
                <a:spcPts val="0"/>
              </a:spcBef>
              <a:spcAft>
                <a:spcPts val="0"/>
              </a:spcAft>
              <a:buClr>
                <a:schemeClr val="dk1"/>
              </a:buClr>
              <a:buSzPts val="3200"/>
              <a:buNone/>
            </a:pPr>
            <a:r>
              <a:rPr lang="en-US"/>
              <a:t>sie auf Englisch.</a:t>
            </a:r>
            <a:endParaRPr/>
          </a:p>
          <a:p>
            <a:pPr indent="-3429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p:txBody>
      </p:sp>
      <p:graphicFrame>
        <p:nvGraphicFramePr>
          <p:cNvPr id="143" name="Google Shape;143;p10"/>
          <p:cNvGraphicFramePr/>
          <p:nvPr/>
        </p:nvGraphicFramePr>
        <p:xfrm>
          <a:off x="1282700" y="3029875"/>
          <a:ext cx="3000000" cy="3000000"/>
        </p:xfrm>
        <a:graphic>
          <a:graphicData uri="http://schemas.openxmlformats.org/drawingml/2006/table">
            <a:tbl>
              <a:tblPr bandRow="1" firstRow="1">
                <a:noFill/>
                <a:tableStyleId>{EB6905E3-68A5-4CD0-9802-1251D39740B3}</a:tableStyleId>
              </a:tblPr>
              <a:tblGrid>
                <a:gridCol w="3048000"/>
                <a:gridCol w="3048000"/>
              </a:tblGrid>
              <a:tr h="35892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Deutsch</a:t>
                      </a:r>
                      <a:endParaRPr b="1" sz="18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Englisch</a:t>
                      </a:r>
                      <a:endParaRPr b="1" sz="1800" u="none" cap="none" strike="noStrike"/>
                    </a:p>
                  </a:txBody>
                  <a:tcPr marT="45725" marB="45725" marR="91450" marL="91450">
                    <a:solidFill>
                      <a:srgbClr val="FFFFFF"/>
                    </a:solidFill>
                  </a:tcPr>
                </a:tc>
              </a:tr>
              <a:tr h="358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58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58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58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58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58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p:nvPr/>
        </p:nvSpPr>
        <p:spPr>
          <a:xfrm>
            <a:off x="300600" y="1369375"/>
            <a:ext cx="8505600" cy="5176500"/>
          </a:xfrm>
          <a:prstGeom prst="roundRect">
            <a:avLst>
              <a:gd fmla="val 1225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563">
                <a:solidFill>
                  <a:srgbClr val="00527D"/>
                </a:solidFill>
              </a:rPr>
              <a:t>Verständnisfragen – richtig oder</a:t>
            </a:r>
            <a:r>
              <a:rPr b="1" lang="en-US" sz="3563"/>
              <a:t> </a:t>
            </a:r>
            <a:r>
              <a:rPr b="1" lang="en-US" sz="3563">
                <a:solidFill>
                  <a:srgbClr val="FF0000"/>
                </a:solidFill>
              </a:rPr>
              <a:t>falsch</a:t>
            </a:r>
            <a:r>
              <a:rPr b="1" lang="en-US" sz="3563">
                <a:solidFill>
                  <a:srgbClr val="00527D"/>
                </a:solidFill>
              </a:rPr>
              <a:t>?</a:t>
            </a:r>
            <a:endParaRPr b="1" sz="3563">
              <a:solidFill>
                <a:srgbClr val="00527D"/>
              </a:solidFill>
            </a:endParaRPr>
          </a:p>
        </p:txBody>
      </p:sp>
      <p:sp>
        <p:nvSpPr>
          <p:cNvPr id="151" name="Google Shape;151;p11"/>
          <p:cNvSpPr txBox="1"/>
          <p:nvPr>
            <p:ph idx="1" type="body"/>
          </p:nvPr>
        </p:nvSpPr>
        <p:spPr>
          <a:xfrm>
            <a:off x="457200" y="1600200"/>
            <a:ext cx="8229600" cy="494570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720"/>
              <a:buChar char="•"/>
            </a:pPr>
            <a:r>
              <a:rPr lang="en-US" sz="3300"/>
              <a:t>access to a safe toilet is a human right</a:t>
            </a:r>
            <a:endParaRPr sz="3300"/>
          </a:p>
          <a:p>
            <a:pPr indent="-342900" lvl="0" marL="342900" rtl="0" algn="l">
              <a:lnSpc>
                <a:spcPct val="80000"/>
              </a:lnSpc>
              <a:spcBef>
                <a:spcPts val="544"/>
              </a:spcBef>
              <a:spcAft>
                <a:spcPts val="0"/>
              </a:spcAft>
              <a:buClr>
                <a:schemeClr val="dk1"/>
              </a:buClr>
              <a:buSzPts val="2720"/>
              <a:buChar char="•"/>
            </a:pPr>
            <a:r>
              <a:rPr lang="en-US" sz="3300"/>
              <a:t>most people have access to a decent toilet</a:t>
            </a:r>
            <a:endParaRPr sz="3300"/>
          </a:p>
          <a:p>
            <a:pPr indent="-342900" lvl="0" marL="342900" rtl="0" algn="l">
              <a:lnSpc>
                <a:spcPct val="80000"/>
              </a:lnSpc>
              <a:spcBef>
                <a:spcPts val="544"/>
              </a:spcBef>
              <a:spcAft>
                <a:spcPts val="0"/>
              </a:spcAft>
              <a:buClr>
                <a:schemeClr val="dk1"/>
              </a:buClr>
              <a:buSzPts val="2720"/>
              <a:buChar char="•"/>
            </a:pPr>
            <a:r>
              <a:rPr lang="en-US" sz="3300"/>
              <a:t>having access to a toilet is almost as important than food and water</a:t>
            </a:r>
            <a:endParaRPr sz="3300"/>
          </a:p>
          <a:p>
            <a:pPr indent="-342900" lvl="0" marL="342900" rtl="0" algn="l">
              <a:lnSpc>
                <a:spcPct val="80000"/>
              </a:lnSpc>
              <a:spcBef>
                <a:spcPts val="544"/>
              </a:spcBef>
              <a:spcAft>
                <a:spcPts val="0"/>
              </a:spcAft>
              <a:buSzPts val="2720"/>
              <a:buChar char="•"/>
            </a:pPr>
            <a:r>
              <a:rPr lang="en-US" sz="3300"/>
              <a:t>1 000 children die every day of preventable diseases linked to water and sanitation</a:t>
            </a:r>
            <a:endParaRPr/>
          </a:p>
          <a:p>
            <a:pPr indent="-342900" lvl="0" marL="342900" rtl="0" algn="l">
              <a:lnSpc>
                <a:spcPct val="80000"/>
              </a:lnSpc>
              <a:spcBef>
                <a:spcPts val="544"/>
              </a:spcBef>
              <a:spcAft>
                <a:spcPts val="0"/>
              </a:spcAft>
              <a:buClr>
                <a:schemeClr val="dk1"/>
              </a:buClr>
              <a:buSzPts val="2720"/>
              <a:buChar char="•"/>
            </a:pPr>
            <a:r>
              <a:rPr lang="en-US" sz="3300"/>
              <a:t>due to the support of charities, there are enough toilets for everyone in the world</a:t>
            </a:r>
            <a:endParaRPr sz="3300"/>
          </a:p>
          <a:p>
            <a:pPr indent="-342900" lvl="0" marL="342900" rtl="0" algn="l">
              <a:lnSpc>
                <a:spcPct val="80000"/>
              </a:lnSpc>
              <a:spcBef>
                <a:spcPts val="544"/>
              </a:spcBef>
              <a:spcAft>
                <a:spcPts val="0"/>
              </a:spcAft>
              <a:buClr>
                <a:schemeClr val="dk1"/>
              </a:buClr>
              <a:buSzPts val="2720"/>
              <a:buChar char="•"/>
            </a:pPr>
            <a:r>
              <a:rPr lang="en-US" sz="3300"/>
              <a:t>19</a:t>
            </a:r>
            <a:r>
              <a:rPr baseline="30000" lang="en-US" sz="3300"/>
              <a:t>th</a:t>
            </a:r>
            <a:r>
              <a:rPr lang="en-US" sz="3300"/>
              <a:t> December is World Toilet Day</a:t>
            </a:r>
            <a:endParaRPr sz="3300"/>
          </a:p>
          <a:p>
            <a:pPr indent="-170180" lvl="0" marL="342900" rtl="0" algn="l">
              <a:lnSpc>
                <a:spcPct val="80000"/>
              </a:lnSpc>
              <a:spcBef>
                <a:spcPts val="544"/>
              </a:spcBef>
              <a:spcAft>
                <a:spcPts val="0"/>
              </a:spcAft>
              <a:buClr>
                <a:schemeClr val="dk1"/>
              </a:buClr>
              <a:buSzPts val="2720"/>
              <a:buNone/>
            </a:pPr>
            <a:r>
              <a:t/>
            </a:r>
            <a:endParaRPr sz="2720"/>
          </a:p>
          <a:p>
            <a:pPr indent="-170180" lvl="0" marL="342900" rtl="0" algn="l">
              <a:lnSpc>
                <a:spcPct val="80000"/>
              </a:lnSpc>
              <a:spcBef>
                <a:spcPts val="544"/>
              </a:spcBef>
              <a:spcAft>
                <a:spcPts val="0"/>
              </a:spcAft>
              <a:buClr>
                <a:schemeClr val="dk1"/>
              </a:buClr>
              <a:buSzPts val="2720"/>
              <a:buNone/>
            </a:pPr>
            <a:r>
              <a:t/>
            </a:r>
            <a:endParaRPr b="1" sz="2720"/>
          </a:p>
          <a:p>
            <a:pPr indent="-17018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2019-12-19T08:48:46Z</dcterms:created>
  <dc:creator>Suzi Bewell</dc:creator>
</cp:coreProperties>
</file>