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1" roundtripDataSignature="AMtx7mi1JWVZ3Njmf5Wle7mp80fgXCDV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AA3FA9-331C-480D-963D-1BE9E447F94E}">
  <a:tblStyle styleId="{79AA3FA9-331C-480D-963D-1BE9E447F94E}" styleName="Table_0">
    <a:wholeTbl>
      <a:tcTxStyle b="off" i="off">
        <a:font>
          <a:latin typeface="Arial"/>
          <a:ea typeface="Arial"/>
          <a:cs typeface="Arial"/>
        </a:font>
        <a:schemeClr val="dk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chemeClr val="accent3"/>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3">
              <a:alpha val="40000"/>
            </a:schemeClr>
          </a:solidFill>
        </a:fill>
      </a:tcStyle>
    </a:band1H>
    <a:band2H>
      <a:tcTxStyle b="off" i="off"/>
    </a:band2H>
    <a:band1V>
      <a:tcTxStyle b="off" i="off"/>
      <a:tcStyle>
        <a:tcBdr>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tcBdr>
        <a:fill>
          <a:solidFill>
            <a:schemeClr val="accent3">
              <a:alpha val="40000"/>
            </a:schemeClr>
          </a:solidFill>
        </a:fill>
      </a:tcStyle>
    </a:band1V>
    <a:band2V>
      <a:tcTxStyle b="off" i="off"/>
    </a:band2V>
    <a:la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3"/>
          </a:solidFill>
        </a:fill>
      </a:tcStyle>
    </a:firstRow>
    <a:neCell>
      <a:tcTxStyle b="off" i="off"/>
    </a:neCell>
    <a:nwCell>
      <a:tcTxStyle b="off" i="off"/>
    </a:nwCell>
  </a:tblStyle>
  <a:tblStyle styleId="{21666849-0263-45ED-BDDA-36A6CE194E31}"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stainabledevelopment.un.org/sdg6"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stainabledevelopment.un.org/sdg6"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stainabledevelopment.un.org/sdg6"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tFEvWNFv98"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https://pixabay.com/photos/bidet-bathroom-sanitary-fittings-1023521/</a:t>
            </a:r>
            <a:endParaRPr/>
          </a:p>
        </p:txBody>
      </p:sp>
      <p:sp>
        <p:nvSpPr>
          <p:cNvPr id="87" name="Google Shape;8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Work out what each of the 5 star statements means in English by playing PAIRS match up and then take some time to explore their own human water imprint www.empreinteh2o.com </a:t>
            </a:r>
            <a:endParaRPr/>
          </a:p>
        </p:txBody>
      </p:sp>
      <p:sp>
        <p:nvSpPr>
          <p:cNvPr id="174" name="Google Shape;174;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Picture: https://pixabay.com/de/photos/flasche-sprudel-flasche-wasser-2032980/ </a:t>
            </a:r>
            <a:endParaRPr/>
          </a:p>
        </p:txBody>
      </p:sp>
      <p:sp>
        <p:nvSpPr>
          <p:cNvPr id="188" name="Google Shape;18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https://www.youtube.com/watch?v=_kD_pF3Bfik  video clip</a:t>
            </a:r>
            <a:endParaRPr/>
          </a:p>
          <a:p>
            <a:pPr indent="0" lvl="0" marL="0" marR="0" rtl="0" algn="l">
              <a:lnSpc>
                <a:spcPct val="100000"/>
              </a:lnSpc>
              <a:spcBef>
                <a:spcPts val="0"/>
              </a:spcBef>
              <a:spcAft>
                <a:spcPts val="0"/>
              </a:spcAft>
              <a:buClr>
                <a:srgbClr val="000000"/>
              </a:buClr>
              <a:buSzPts val="1400"/>
              <a:buFont typeface="Arial"/>
              <a:buNone/>
            </a:pPr>
            <a:r>
              <a:rPr lang="en-US" u="sng">
                <a:solidFill>
                  <a:schemeClr val="hlink"/>
                </a:solidFill>
                <a:hlinkClick r:id="rId2"/>
              </a:rPr>
              <a:t>https://sustainabledevelopment.un.org/sdg6</a:t>
            </a:r>
            <a:r>
              <a:rPr lang="en-US"/>
              <a:t>  </a:t>
            </a:r>
            <a:endParaRPr/>
          </a:p>
          <a:p>
            <a:pPr indent="0" lvl="0" marL="0" marR="0" rtl="0" algn="l">
              <a:lnSpc>
                <a:spcPct val="100000"/>
              </a:lnSpc>
              <a:spcBef>
                <a:spcPts val="0"/>
              </a:spcBef>
              <a:spcAft>
                <a:spcPts val="0"/>
              </a:spcAft>
              <a:buClr>
                <a:srgbClr val="000000"/>
              </a:buClr>
              <a:buSzPts val="1400"/>
              <a:buFont typeface="Arial"/>
              <a:buNone/>
            </a:pPr>
            <a:r>
              <a:rPr lang="en-US"/>
              <a:t>Picture: https://pixabay.com/de/photos/plitvice-seen-luftbild-kroatien-1031159/ </a:t>
            </a:r>
            <a:endParaRPr/>
          </a:p>
          <a:p>
            <a:pPr indent="0" lvl="0" marL="0" rtl="0" algn="l">
              <a:lnSpc>
                <a:spcPct val="100000"/>
              </a:lnSpc>
              <a:spcBef>
                <a:spcPts val="0"/>
              </a:spcBef>
              <a:spcAft>
                <a:spcPts val="0"/>
              </a:spcAft>
              <a:buSzPts val="1400"/>
              <a:buNone/>
            </a:pPr>
            <a:r>
              <a:rPr lang="en-US"/>
              <a:t> </a:t>
            </a:r>
            <a:endParaRPr/>
          </a:p>
        </p:txBody>
      </p:sp>
      <p:sp>
        <p:nvSpPr>
          <p:cNvPr id="197" name="Google Shape;197;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https://www.youtube.com/watch?v=_kD_pF3Bfik  video clip</a:t>
            </a:r>
            <a:endParaRPr/>
          </a:p>
        </p:txBody>
      </p:sp>
      <p:sp>
        <p:nvSpPr>
          <p:cNvPr id="207" name="Google Shape;20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Dictionary work: students use dictionaries to find the meaning of the highlighted words. </a:t>
            </a:r>
            <a:endParaRPr/>
          </a:p>
          <a:p>
            <a:pPr indent="0" lvl="0" marL="0" rtl="0" algn="l">
              <a:lnSpc>
                <a:spcPct val="100000"/>
              </a:lnSpc>
              <a:spcBef>
                <a:spcPts val="0"/>
              </a:spcBef>
              <a:spcAft>
                <a:spcPts val="0"/>
              </a:spcAft>
              <a:buSzPts val="1400"/>
              <a:buNone/>
            </a:pPr>
            <a:r>
              <a:rPr lang="en-US"/>
              <a:t>They can use the German online dictionary: www.leo.org </a:t>
            </a:r>
            <a:endParaRPr/>
          </a:p>
          <a:p>
            <a:pPr indent="0" lvl="0" marL="0" rtl="0" algn="l">
              <a:lnSpc>
                <a:spcPct val="100000"/>
              </a:lnSpc>
              <a:spcBef>
                <a:spcPts val="0"/>
              </a:spcBef>
              <a:spcAft>
                <a:spcPts val="0"/>
              </a:spcAft>
              <a:buSzPts val="1400"/>
              <a:buNone/>
            </a:pPr>
            <a:r>
              <a:rPr lang="en-US"/>
              <a:t>https://www.youtube.com/watch?v=_kD_pF3Bfik  video clip</a:t>
            </a:r>
            <a:endParaRPr/>
          </a:p>
        </p:txBody>
      </p:sp>
      <p:sp>
        <p:nvSpPr>
          <p:cNvPr id="215" name="Google Shape;21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https://www.youtube.com/watch?v=_kD_pF3Bfik  video clip</a:t>
            </a:r>
            <a:endParaRPr/>
          </a:p>
        </p:txBody>
      </p:sp>
      <p:sp>
        <p:nvSpPr>
          <p:cNvPr id="223" name="Google Shape;22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https://www.youtube.com/watch?v=_kD_pF3Bfik  video clip</a:t>
            </a:r>
            <a:endParaRPr/>
          </a:p>
          <a:p>
            <a:pPr indent="0" lvl="0" marL="0" marR="0" rtl="0" algn="l">
              <a:lnSpc>
                <a:spcPct val="100000"/>
              </a:lnSpc>
              <a:spcBef>
                <a:spcPts val="0"/>
              </a:spcBef>
              <a:spcAft>
                <a:spcPts val="0"/>
              </a:spcAft>
              <a:buClr>
                <a:srgbClr val="000000"/>
              </a:buClr>
              <a:buSzPts val="1400"/>
              <a:buFont typeface="Arial"/>
              <a:buNone/>
            </a:pPr>
            <a:r>
              <a:rPr lang="en-US" u="sng">
                <a:solidFill>
                  <a:schemeClr val="hlink"/>
                </a:solidFill>
                <a:hlinkClick r:id="rId2"/>
              </a:rPr>
              <a:t>https://sustainabledevelopment.un.org/sdg6</a:t>
            </a:r>
            <a:r>
              <a:rPr lang="en-US"/>
              <a:t>  </a:t>
            </a:r>
            <a:endParaRPr/>
          </a:p>
          <a:p>
            <a:pPr indent="0" lvl="0" marL="0" marR="0" rtl="0" algn="l">
              <a:lnSpc>
                <a:spcPct val="100000"/>
              </a:lnSpc>
              <a:spcBef>
                <a:spcPts val="0"/>
              </a:spcBef>
              <a:spcAft>
                <a:spcPts val="0"/>
              </a:spcAft>
              <a:buClr>
                <a:srgbClr val="000000"/>
              </a:buClr>
              <a:buSzPts val="1400"/>
              <a:buFont typeface="Arial"/>
              <a:buNone/>
            </a:pPr>
            <a:r>
              <a:rPr lang="en-US"/>
              <a:t>Picture: https://pixabay.com/de/photos/plitvice-seen-luftbild-kroatien-1031159/ </a:t>
            </a:r>
            <a:endParaRPr/>
          </a:p>
        </p:txBody>
      </p:sp>
      <p:sp>
        <p:nvSpPr>
          <p:cNvPr id="231" name="Google Shape;23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https://www.youtube.com/watch?v=_kD_pF3Bfik  video clip</a:t>
            </a:r>
            <a:endParaRPr/>
          </a:p>
          <a:p>
            <a:pPr indent="0" lvl="0" marL="0" marR="0" rtl="0" algn="l">
              <a:lnSpc>
                <a:spcPct val="100000"/>
              </a:lnSpc>
              <a:spcBef>
                <a:spcPts val="0"/>
              </a:spcBef>
              <a:spcAft>
                <a:spcPts val="0"/>
              </a:spcAft>
              <a:buClr>
                <a:srgbClr val="000000"/>
              </a:buClr>
              <a:buSzPts val="1400"/>
              <a:buFont typeface="Arial"/>
              <a:buNone/>
            </a:pPr>
            <a:r>
              <a:rPr lang="en-US" u="sng">
                <a:solidFill>
                  <a:schemeClr val="hlink"/>
                </a:solidFill>
                <a:hlinkClick r:id="rId2"/>
              </a:rPr>
              <a:t>https://sustainabledevelopment.un.org/sdg6</a:t>
            </a:r>
            <a:r>
              <a:rPr lang="en-US"/>
              <a:t>  </a:t>
            </a:r>
            <a:endParaRPr/>
          </a:p>
          <a:p>
            <a:pPr indent="0" lvl="0" marL="0" marR="0" rtl="0" algn="l">
              <a:lnSpc>
                <a:spcPct val="100000"/>
              </a:lnSpc>
              <a:spcBef>
                <a:spcPts val="0"/>
              </a:spcBef>
              <a:spcAft>
                <a:spcPts val="0"/>
              </a:spcAft>
              <a:buClr>
                <a:srgbClr val="000000"/>
              </a:buClr>
              <a:buSzPts val="1400"/>
              <a:buFont typeface="Arial"/>
              <a:buNone/>
            </a:pPr>
            <a:r>
              <a:rPr lang="en-US"/>
              <a:t>Picture: https://pixabay.com/de/photos/plitvice-seen-luftbild-kroatien-1031159/ </a:t>
            </a:r>
            <a:endParaRPr/>
          </a:p>
        </p:txBody>
      </p:sp>
      <p:sp>
        <p:nvSpPr>
          <p:cNvPr id="239" name="Google Shape;23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Match up Activity: Match the Cards - German to English.</a:t>
            </a:r>
            <a:endParaRPr/>
          </a:p>
          <a:p>
            <a:pPr indent="0" lvl="0" marL="0" rtl="0" algn="l">
              <a:lnSpc>
                <a:spcPct val="100000"/>
              </a:lnSpc>
              <a:spcBef>
                <a:spcPts val="0"/>
              </a:spcBef>
              <a:spcAft>
                <a:spcPts val="0"/>
              </a:spcAft>
              <a:buSzPts val="1400"/>
              <a:buNone/>
            </a:pPr>
            <a:r>
              <a:rPr lang="en-US"/>
              <a:t>vocab in red is on the help sheet</a:t>
            </a:r>
            <a:endParaRPr/>
          </a:p>
          <a:p>
            <a:pPr indent="0" lvl="0" marL="0" marR="0" rtl="0" algn="l">
              <a:lnSpc>
                <a:spcPct val="100000"/>
              </a:lnSpc>
              <a:spcBef>
                <a:spcPts val="0"/>
              </a:spcBef>
              <a:spcAft>
                <a:spcPts val="0"/>
              </a:spcAft>
              <a:buClr>
                <a:srgbClr val="000000"/>
              </a:buClr>
              <a:buSzPts val="1400"/>
              <a:buFont typeface="Arial"/>
              <a:buNone/>
            </a:pPr>
            <a:r>
              <a:rPr lang="en-US" sz="1200" u="sng">
                <a:solidFill>
                  <a:schemeClr val="hlink"/>
                </a:solidFill>
                <a:hlinkClick r:id="rId2"/>
              </a:rPr>
              <a:t>https://www.youtube.com/watch?v=QtFEvWNFv98</a:t>
            </a:r>
            <a:r>
              <a:rPr lang="en-US" sz="1200"/>
              <a:t>  Original Source in French; resources translated into German (AC)</a:t>
            </a:r>
            <a:endParaRPr/>
          </a:p>
          <a:p>
            <a:pPr indent="0" lvl="0" marL="0" rtl="0" algn="l">
              <a:lnSpc>
                <a:spcPct val="100000"/>
              </a:lnSpc>
              <a:spcBef>
                <a:spcPts val="0"/>
              </a:spcBef>
              <a:spcAft>
                <a:spcPts val="0"/>
              </a:spcAft>
              <a:buSzPts val="1400"/>
              <a:buNone/>
            </a:pPr>
            <a:r>
              <a:t/>
            </a:r>
            <a:endParaRPr/>
          </a:p>
        </p:txBody>
      </p:sp>
      <p:sp>
        <p:nvSpPr>
          <p:cNvPr id="247" name="Google Shape;247;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(for match-up activity on following slide)</a:t>
            </a:r>
            <a:endParaRPr/>
          </a:p>
        </p:txBody>
      </p:sp>
      <p:sp>
        <p:nvSpPr>
          <p:cNvPr id="255" name="Google Shape;255;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e24d2a21b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7e24d2a21b_0_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7e24d2a21b_0_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7e24d2a21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7e24d2a21b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7e24d2a21b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Kleingewerbe = small businesses; Wasserverwendung = water consumption</a:t>
            </a:r>
            <a:endParaRPr/>
          </a:p>
          <a:p>
            <a:pPr indent="0" lvl="0" marL="0" rtl="0" algn="l">
              <a:lnSpc>
                <a:spcPct val="100000"/>
              </a:lnSpc>
              <a:spcBef>
                <a:spcPts val="0"/>
              </a:spcBef>
              <a:spcAft>
                <a:spcPts val="0"/>
              </a:spcAft>
              <a:buSzPts val="1400"/>
              <a:buNone/>
            </a:pPr>
            <a:r>
              <a:rPr lang="en-US"/>
              <a:t>Infographic which sums up the main facts and figures</a:t>
            </a:r>
            <a:endParaRPr/>
          </a:p>
          <a:p>
            <a:pPr indent="0" lvl="0" marL="0" rtl="0" algn="l">
              <a:lnSpc>
                <a:spcPct val="100000"/>
              </a:lnSpc>
              <a:spcBef>
                <a:spcPts val="0"/>
              </a:spcBef>
              <a:spcAft>
                <a:spcPts val="0"/>
              </a:spcAft>
              <a:buSzPts val="1400"/>
              <a:buNone/>
            </a:pPr>
            <a:r>
              <a:rPr lang="en-US"/>
              <a:t>https://www.umweltbundesamt.de/sites/default/files/medien/384/bilder/2_abb_wasserverwendung-hh_2020-04-20.png </a:t>
            </a:r>
            <a:br>
              <a:rPr lang="en-US"/>
            </a:br>
            <a:endParaRPr/>
          </a:p>
        </p:txBody>
      </p:sp>
      <p:sp>
        <p:nvSpPr>
          <p:cNvPr id="108" name="Google Shape;10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Infographic: https://www.umweltbundesamt.de/sites/default/files/medien/2294/bilder/150216_uba_trinkwasser_72dpi.jpg </a:t>
            </a:r>
            <a:endParaRPr/>
          </a:p>
        </p:txBody>
      </p:sp>
      <p:sp>
        <p:nvSpPr>
          <p:cNvPr id="115" name="Google Shape;11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Option to introduce/revise the concept of compound nouns in German</a:t>
            </a:r>
            <a:endParaRPr/>
          </a:p>
        </p:txBody>
      </p:sp>
      <p:sp>
        <p:nvSpPr>
          <p:cNvPr id="122" name="Google Shape;12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Work out what each of the 5 star statements means in English by playing PAIRS match up and then take some time to explore their own human water imprint www.empreinteh2o.com </a:t>
            </a:r>
            <a:endParaRPr/>
          </a:p>
        </p:txBody>
      </p:sp>
      <p:sp>
        <p:nvSpPr>
          <p:cNvPr id="129" name="Google Shape;129;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Work out what each of the 10 star statements means in English by playing PAIRS match up and then take some time to explore their own human water imprint www.empreinteh2o.com </a:t>
            </a:r>
            <a:endParaRPr/>
          </a:p>
        </p:txBody>
      </p:sp>
      <p:sp>
        <p:nvSpPr>
          <p:cNvPr id="144" name="Google Shape;144;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Work out what each of the 5 star statements means in English by playing PAIRS match up and then take some time to explore their own human water imprint www.empreinteh2o.com </a:t>
            </a:r>
            <a:endParaRPr/>
          </a:p>
        </p:txBody>
      </p:sp>
      <p:sp>
        <p:nvSpPr>
          <p:cNvPr id="159" name="Google Shape;159;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4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4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4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hyperlink" Target="http://www.youtube.com/watch?v=_kD_pF3Bfik" TargetMode="External"/><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fastcompany.com/90322572/heres-how-the-footprint-of-the-plant-based-impossible-burger-compares-to-beef"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worldwaterday.org/" TargetMode="External"/><Relationship Id="rId4" Type="http://schemas.openxmlformats.org/officeDocument/2006/relationships/hyperlink" Target="https://www.alumniportal-deutschland.org/digitales-lernen/quizze/trinkwasser/quiz/" TargetMode="External"/><Relationship Id="rId5" Type="http://schemas.openxmlformats.org/officeDocument/2006/relationships/hyperlink" Target="http://thewaterweeat.com/" TargetMode="External"/><Relationship Id="rId6" Type="http://schemas.openxmlformats.org/officeDocument/2006/relationships/hyperlink" Target="https://www.unesco.de/kultur-und-natur/wasser-und-ozeane/un-weltwasserbericht-2020-wasser-und-klimawandel" TargetMode="External"/><Relationship Id="rId7" Type="http://schemas.openxmlformats.org/officeDocument/2006/relationships/hyperlink" Target="https://reset.org/act/dein-taeglicher-wasserverbrauch-der-wasser-fussabdruc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empreinteh2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empreinteh2o.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faucet-1684902_1920.jpg" id="89" name="Google Shape;89;p17"/>
          <p:cNvPicPr preferRelativeResize="0"/>
          <p:nvPr>
            <p:ph idx="1" type="body"/>
          </p:nvPr>
        </p:nvPicPr>
        <p:blipFill rotWithShape="1">
          <a:blip r:embed="rId3">
            <a:alphaModFix amt="96000"/>
          </a:blip>
          <a:srcRect b="0" l="0" r="0" t="0"/>
          <a:stretch/>
        </p:blipFill>
        <p:spPr>
          <a:xfrm>
            <a:off x="0" y="30151"/>
            <a:ext cx="9144000" cy="6828000"/>
          </a:xfrm>
          <a:prstGeom prst="rect">
            <a:avLst/>
          </a:prstGeom>
          <a:noFill/>
          <a:ln>
            <a:noFill/>
          </a:ln>
        </p:spPr>
      </p:pic>
      <p:sp>
        <p:nvSpPr>
          <p:cNvPr id="90" name="Google Shape;90;p17"/>
          <p:cNvSpPr txBox="1"/>
          <p:nvPr>
            <p:ph type="title"/>
          </p:nvPr>
        </p:nvSpPr>
        <p:spPr>
          <a:xfrm>
            <a:off x="457200" y="534400"/>
            <a:ext cx="3584100" cy="5867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4800">
                <a:solidFill>
                  <a:srgbClr val="FFFFFF"/>
                </a:solidFill>
              </a:rPr>
              <a:t>Lesson 2 – </a:t>
            </a:r>
            <a:br>
              <a:rPr b="1" lang="en-US" sz="4800">
                <a:solidFill>
                  <a:srgbClr val="FFFFFF"/>
                </a:solidFill>
              </a:rPr>
            </a:br>
            <a:r>
              <a:rPr b="1" lang="en-US" sz="4800">
                <a:solidFill>
                  <a:srgbClr val="FFFFFF"/>
                </a:solidFill>
              </a:rPr>
              <a:t>Wasser ist kostbar</a:t>
            </a:r>
            <a:endParaRPr b="1" sz="3959"/>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5"/>
          <p:cNvSpPr/>
          <p:nvPr/>
        </p:nvSpPr>
        <p:spPr>
          <a:xfrm rot="-928894">
            <a:off x="58443" y="-121868"/>
            <a:ext cx="3860800" cy="3378200"/>
          </a:xfrm>
          <a:prstGeom prst="star5">
            <a:avLst>
              <a:gd fmla="val 19098" name="adj"/>
              <a:gd fmla="val 105146" name="hf"/>
              <a:gd fmla="val 110557" name="vf"/>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35"/>
          <p:cNvSpPr/>
          <p:nvPr/>
        </p:nvSpPr>
        <p:spPr>
          <a:xfrm rot="1012480">
            <a:off x="5283198" y="3253787"/>
            <a:ext cx="3860800" cy="3378200"/>
          </a:xfrm>
          <a:prstGeom prst="star5">
            <a:avLst>
              <a:gd fmla="val 19098" name="adj"/>
              <a:gd fmla="val 105146" name="hf"/>
              <a:gd fmla="val 110557" name="vf"/>
            </a:avLst>
          </a:prstGeom>
          <a:gradFill>
            <a:gsLst>
              <a:gs pos="0">
                <a:srgbClr val="38B6D8"/>
              </a:gs>
              <a:gs pos="100000">
                <a:srgbClr val="91ECFF"/>
              </a:gs>
            </a:gsLst>
            <a:lin ang="16200000" scaled="0"/>
          </a:gra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35"/>
          <p:cNvSpPr/>
          <p:nvPr/>
        </p:nvSpPr>
        <p:spPr>
          <a:xfrm rot="-2236504">
            <a:off x="-243131" y="3135402"/>
            <a:ext cx="3586158" cy="3227918"/>
          </a:xfrm>
          <a:prstGeom prst="star5">
            <a:avLst>
              <a:gd fmla="val 19098" name="adj"/>
              <a:gd fmla="val 105146" name="hf"/>
              <a:gd fmla="val 110557" name="vf"/>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35"/>
          <p:cNvSpPr/>
          <p:nvPr/>
        </p:nvSpPr>
        <p:spPr>
          <a:xfrm rot="855002">
            <a:off x="5232388" y="-91080"/>
            <a:ext cx="3860800" cy="3378200"/>
          </a:xfrm>
          <a:prstGeom prst="star5">
            <a:avLst>
              <a:gd fmla="val 19098" name="adj"/>
              <a:gd fmla="val 105146" name="hf"/>
              <a:gd fmla="val 110557" name="vf"/>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35"/>
          <p:cNvSpPr/>
          <p:nvPr/>
        </p:nvSpPr>
        <p:spPr>
          <a:xfrm>
            <a:off x="2349326" y="1723373"/>
            <a:ext cx="3860800" cy="3378200"/>
          </a:xfrm>
          <a:prstGeom prst="star5">
            <a:avLst>
              <a:gd fmla="val 19098" name="adj"/>
              <a:gd fmla="val 105146" name="hf"/>
              <a:gd fmla="val 110557" name="vf"/>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35"/>
          <p:cNvSpPr txBox="1"/>
          <p:nvPr/>
        </p:nvSpPr>
        <p:spPr>
          <a:xfrm rot="-897389">
            <a:off x="787400" y="1184764"/>
            <a:ext cx="259080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An enormous quantity of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water is necessary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to produce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everything we buy.</a:t>
            </a:r>
            <a:endParaRPr b="1" i="0" sz="1600" u="none" cap="none" strike="noStrike">
              <a:solidFill>
                <a:schemeClr val="dk1"/>
              </a:solidFill>
              <a:latin typeface="Calibri"/>
              <a:ea typeface="Calibri"/>
              <a:cs typeface="Calibri"/>
              <a:sym typeface="Calibri"/>
            </a:endParaRPr>
          </a:p>
        </p:txBody>
      </p:sp>
      <p:sp>
        <p:nvSpPr>
          <p:cNvPr id="182" name="Google Shape;182;p35"/>
          <p:cNvSpPr txBox="1"/>
          <p:nvPr/>
        </p:nvSpPr>
        <p:spPr>
          <a:xfrm>
            <a:off x="3004670" y="3033215"/>
            <a:ext cx="2590800"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Before buying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clothes or other items, look to see if you can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find them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second hand. </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35"/>
          <p:cNvSpPr txBox="1"/>
          <p:nvPr/>
        </p:nvSpPr>
        <p:spPr>
          <a:xfrm rot="795497">
            <a:off x="5739628" y="1306680"/>
            <a:ext cx="2590800"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To save water,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eat seasonal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fruit and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vegetables.</a:t>
            </a:r>
            <a:endParaRPr b="0" i="0" sz="1800" u="none" cap="none" strike="noStrike">
              <a:solidFill>
                <a:schemeClr val="dk1"/>
              </a:solidFill>
              <a:latin typeface="Calibri"/>
              <a:ea typeface="Calibri"/>
              <a:cs typeface="Calibri"/>
              <a:sym typeface="Calibri"/>
            </a:endParaRPr>
          </a:p>
        </p:txBody>
      </p:sp>
      <p:sp>
        <p:nvSpPr>
          <p:cNvPr id="184" name="Google Shape;184;p35"/>
          <p:cNvSpPr txBox="1"/>
          <p:nvPr/>
        </p:nvSpPr>
        <p:spPr>
          <a:xfrm rot="-2189784">
            <a:off x="291467" y="4445511"/>
            <a:ext cx="2590800" cy="10771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Turn off the taps,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whilst you shower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or brushing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your teeth.</a:t>
            </a:r>
            <a:endParaRPr b="0" i="0" sz="1400" u="none" cap="none" strike="noStrike">
              <a:solidFill>
                <a:srgbClr val="000000"/>
              </a:solidFill>
              <a:latin typeface="Arial"/>
              <a:ea typeface="Arial"/>
              <a:cs typeface="Arial"/>
              <a:sym typeface="Arial"/>
            </a:endParaRPr>
          </a:p>
        </p:txBody>
      </p:sp>
      <p:sp>
        <p:nvSpPr>
          <p:cNvPr id="185" name="Google Shape;185;p35"/>
          <p:cNvSpPr txBox="1"/>
          <p:nvPr/>
        </p:nvSpPr>
        <p:spPr>
          <a:xfrm rot="-897389">
            <a:off x="5686158" y="4562963"/>
            <a:ext cx="285258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You need 8 to 12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litres</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of water to flush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the toilet.</a:t>
            </a:r>
            <a:endParaRPr b="1" i="0" sz="16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p:nvPr/>
        </p:nvSpPr>
        <p:spPr>
          <a:xfrm>
            <a:off x="653100" y="5406236"/>
            <a:ext cx="7837800" cy="12357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4"/>
          <p:cNvSpPr txBox="1"/>
          <p:nvPr>
            <p:ph type="title"/>
          </p:nvPr>
        </p:nvSpPr>
        <p:spPr>
          <a:xfrm>
            <a:off x="0" y="0"/>
            <a:ext cx="9144000" cy="1235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200">
                <a:solidFill>
                  <a:schemeClr val="dk1"/>
                </a:solidFill>
              </a:rPr>
              <a:t>Was denkst du:</a:t>
            </a:r>
            <a:br>
              <a:rPr b="1" lang="en-US" sz="3200">
                <a:solidFill>
                  <a:schemeClr val="dk1"/>
                </a:solidFill>
              </a:rPr>
            </a:br>
            <a:r>
              <a:rPr b="1" lang="en-US" sz="3200">
                <a:solidFill>
                  <a:schemeClr val="dk1"/>
                </a:solidFill>
              </a:rPr>
              <a:t>Warum gibt es nicht genug Trinkwasser in der Welt?</a:t>
            </a:r>
            <a:endParaRPr b="1" sz="3200">
              <a:solidFill>
                <a:schemeClr val="dk1"/>
              </a:solidFill>
            </a:endParaRPr>
          </a:p>
        </p:txBody>
      </p:sp>
      <p:sp>
        <p:nvSpPr>
          <p:cNvPr id="192" name="Google Shape;192;p24"/>
          <p:cNvSpPr txBox="1"/>
          <p:nvPr/>
        </p:nvSpPr>
        <p:spPr>
          <a:xfrm>
            <a:off x="457199" y="5747107"/>
            <a:ext cx="8229600" cy="5539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Think – Pair - Share</a:t>
            </a:r>
            <a:endParaRPr b="0" i="0" sz="3000" u="none" cap="none" strike="noStrike">
              <a:solidFill>
                <a:srgbClr val="000000"/>
              </a:solidFill>
              <a:latin typeface="Arial"/>
              <a:ea typeface="Arial"/>
              <a:cs typeface="Arial"/>
              <a:sym typeface="Arial"/>
            </a:endParaRPr>
          </a:p>
        </p:txBody>
      </p:sp>
      <p:pic>
        <p:nvPicPr>
          <p:cNvPr descr="Ein Bild, das Tisch, Glas, Essen enthält.&#10;&#10;Automatisch generierte Beschreibung" id="193" name="Google Shape;193;p24"/>
          <p:cNvPicPr preferRelativeResize="0"/>
          <p:nvPr/>
        </p:nvPicPr>
        <p:blipFill rotWithShape="1">
          <a:blip r:embed="rId3">
            <a:alphaModFix/>
          </a:blip>
          <a:srcRect b="0" l="0" r="0" t="0"/>
          <a:stretch/>
        </p:blipFill>
        <p:spPr>
          <a:xfrm>
            <a:off x="1295112" y="1235700"/>
            <a:ext cx="6553775" cy="36182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0"/>
          <p:cNvSpPr/>
          <p:nvPr/>
        </p:nvSpPr>
        <p:spPr>
          <a:xfrm>
            <a:off x="146550" y="1136645"/>
            <a:ext cx="8850900" cy="5497200"/>
          </a:xfrm>
          <a:prstGeom prst="roundRect">
            <a:avLst>
              <a:gd fmla="val 119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0"/>
          <p:cNvSpPr txBox="1"/>
          <p:nvPr>
            <p:ph idx="1" type="body"/>
          </p:nvPr>
        </p:nvSpPr>
        <p:spPr>
          <a:xfrm>
            <a:off x="457200" y="1303337"/>
            <a:ext cx="6332660" cy="1956359"/>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360"/>
              </a:spcBef>
              <a:spcAft>
                <a:spcPts val="0"/>
              </a:spcAft>
              <a:buSzPts val="1800"/>
              <a:buNone/>
            </a:pPr>
            <a:r>
              <a:rPr lang="en-US" sz="2720"/>
              <a:t>Sauberes Wasser ist eines der 17</a:t>
            </a:r>
            <a:endParaRPr/>
          </a:p>
          <a:p>
            <a:pPr indent="0" lvl="0" marL="114300" rtl="0" algn="l">
              <a:lnSpc>
                <a:spcPct val="80000"/>
              </a:lnSpc>
              <a:spcBef>
                <a:spcPts val="360"/>
              </a:spcBef>
              <a:spcAft>
                <a:spcPts val="0"/>
              </a:spcAft>
              <a:buSzPts val="1800"/>
              <a:buNone/>
            </a:pPr>
            <a:r>
              <a:rPr lang="en-US" sz="2720"/>
              <a:t>Ziele für nachhaltige Entwicklung der UN.</a:t>
            </a:r>
            <a:endParaRPr/>
          </a:p>
          <a:p>
            <a:pPr indent="0" lvl="0" marL="114300" rtl="0" algn="l">
              <a:lnSpc>
                <a:spcPct val="80000"/>
              </a:lnSpc>
              <a:spcBef>
                <a:spcPts val="360"/>
              </a:spcBef>
              <a:spcAft>
                <a:spcPts val="0"/>
              </a:spcAft>
              <a:buSzPts val="1800"/>
              <a:buNone/>
            </a:pPr>
            <a:r>
              <a:t/>
            </a:r>
            <a:endParaRPr sz="2720"/>
          </a:p>
          <a:p>
            <a:pPr indent="0" lvl="0" marL="114300" rtl="0" algn="l">
              <a:lnSpc>
                <a:spcPct val="80000"/>
              </a:lnSpc>
              <a:spcBef>
                <a:spcPts val="360"/>
              </a:spcBef>
              <a:spcAft>
                <a:spcPts val="0"/>
              </a:spcAft>
              <a:buSzPts val="1800"/>
              <a:buNone/>
            </a:pPr>
            <a:r>
              <a:rPr lang="en-US" sz="2720"/>
              <a:t>Schaut das folgende Video, um mehr zu Erfahren.</a:t>
            </a:r>
            <a:endParaRPr/>
          </a:p>
          <a:p>
            <a:pPr indent="0" lvl="0" marL="114300" rtl="0" algn="l">
              <a:lnSpc>
                <a:spcPct val="80000"/>
              </a:lnSpc>
              <a:spcBef>
                <a:spcPts val="360"/>
              </a:spcBef>
              <a:spcAft>
                <a:spcPts val="0"/>
              </a:spcAft>
              <a:buSzPts val="1800"/>
              <a:buNone/>
            </a:pPr>
            <a:r>
              <a:t/>
            </a:r>
            <a:endParaRPr sz="2720"/>
          </a:p>
          <a:p>
            <a:pPr indent="0" lvl="0" marL="114300" rtl="0" algn="l">
              <a:lnSpc>
                <a:spcPct val="80000"/>
              </a:lnSpc>
              <a:spcBef>
                <a:spcPts val="360"/>
              </a:spcBef>
              <a:spcAft>
                <a:spcPts val="0"/>
              </a:spcAft>
              <a:buSzPts val="1800"/>
              <a:buNone/>
            </a:pPr>
            <a:r>
              <a:t/>
            </a:r>
            <a:endParaRPr sz="2720"/>
          </a:p>
          <a:p>
            <a:pPr indent="0" lvl="0" marL="114300" rtl="0" algn="l">
              <a:lnSpc>
                <a:spcPct val="80000"/>
              </a:lnSpc>
              <a:spcBef>
                <a:spcPts val="360"/>
              </a:spcBef>
              <a:spcAft>
                <a:spcPts val="0"/>
              </a:spcAft>
              <a:buSzPts val="1800"/>
              <a:buNone/>
            </a:pPr>
            <a:r>
              <a:t/>
            </a:r>
            <a:endParaRPr sz="2720"/>
          </a:p>
          <a:p>
            <a:pPr indent="0" lvl="0" marL="114300" rtl="0" algn="l">
              <a:lnSpc>
                <a:spcPct val="80000"/>
              </a:lnSpc>
              <a:spcBef>
                <a:spcPts val="360"/>
              </a:spcBef>
              <a:spcAft>
                <a:spcPts val="0"/>
              </a:spcAft>
              <a:buSzPts val="1800"/>
              <a:buNone/>
            </a:pPr>
            <a:r>
              <a:t/>
            </a:r>
            <a:endParaRPr sz="2720"/>
          </a:p>
        </p:txBody>
      </p:sp>
      <p:sp>
        <p:nvSpPr>
          <p:cNvPr id="201" name="Google Shape;201;p20"/>
          <p:cNvSpPr txBox="1"/>
          <p:nvPr>
            <p:ph type="title"/>
          </p:nvPr>
        </p:nvSpPr>
        <p:spPr>
          <a:xfrm>
            <a:off x="457200" y="16033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b="1" lang="en-US" sz="4000">
                <a:solidFill>
                  <a:schemeClr val="dk2"/>
                </a:solidFill>
              </a:rPr>
              <a:t>Sauberes Wasser für alle</a:t>
            </a:r>
            <a:endParaRPr b="1" sz="4000">
              <a:solidFill>
                <a:schemeClr val="dk2"/>
              </a:solidFill>
            </a:endParaRPr>
          </a:p>
        </p:txBody>
      </p:sp>
      <p:pic>
        <p:nvPicPr>
          <p:cNvPr descr="Sustainable Development Goal 6 - Wikipedia" id="202" name="Google Shape;202;p20"/>
          <p:cNvPicPr preferRelativeResize="0"/>
          <p:nvPr/>
        </p:nvPicPr>
        <p:blipFill rotWithShape="1">
          <a:blip r:embed="rId3">
            <a:alphaModFix/>
          </a:blip>
          <a:srcRect b="0" l="0" r="0" t="0"/>
          <a:stretch/>
        </p:blipFill>
        <p:spPr>
          <a:xfrm>
            <a:off x="6789860" y="1333046"/>
            <a:ext cx="1896940" cy="1896940"/>
          </a:xfrm>
          <a:prstGeom prst="rect">
            <a:avLst/>
          </a:prstGeom>
          <a:noFill/>
          <a:ln>
            <a:noFill/>
          </a:ln>
        </p:spPr>
      </p:pic>
      <p:pic>
        <p:nvPicPr>
          <p:cNvPr id="203" name="Google Shape;203;p20">
            <a:hlinkClick r:id="rId4"/>
          </p:cNvPr>
          <p:cNvPicPr preferRelativeResize="0"/>
          <p:nvPr/>
        </p:nvPicPr>
        <p:blipFill rotWithShape="1">
          <a:blip r:embed="rId5">
            <a:alphaModFix/>
          </a:blip>
          <a:srcRect b="0" l="0" r="0" t="0"/>
          <a:stretch/>
        </p:blipFill>
        <p:spPr>
          <a:xfrm>
            <a:off x="1754690" y="3373607"/>
            <a:ext cx="4789310" cy="31779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
          <p:cNvSpPr/>
          <p:nvPr/>
        </p:nvSpPr>
        <p:spPr>
          <a:xfrm>
            <a:off x="146550" y="829994"/>
            <a:ext cx="8850900" cy="5803851"/>
          </a:xfrm>
          <a:prstGeom prst="roundRect">
            <a:avLst>
              <a:gd fmla="val 119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
          <p:cNvSpPr txBox="1"/>
          <p:nvPr>
            <p:ph idx="1" type="body"/>
          </p:nvPr>
        </p:nvSpPr>
        <p:spPr>
          <a:xfrm>
            <a:off x="253218" y="829994"/>
            <a:ext cx="8744232" cy="5803851"/>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360"/>
              </a:spcBef>
              <a:spcAft>
                <a:spcPts val="0"/>
              </a:spcAft>
              <a:buSzPts val="1800"/>
              <a:buNone/>
            </a:pPr>
            <a:r>
              <a:rPr lang="en-US" sz="2240"/>
              <a:t>Das sind Amir und Khira. Was die beiden verbindet? Sie haben keinen Zugang zu sauberem Wasser. Dieses Schicksal teilen sie mit weltweit 600 Millionen Menschen. Weitere 2.5 Milliarden leben ohne Zugang zu sauberen Toiletten. Die Vereinten Nationen haben deshalb Wasser zu einem der 17 Nachhaltigkeitsziele ernannt. Und das will man bis 2030 erreichen: </a:t>
            </a:r>
            <a:endParaRPr/>
          </a:p>
          <a:p>
            <a:pPr indent="0" lvl="0" marL="114300" rtl="0" algn="l">
              <a:lnSpc>
                <a:spcPct val="80000"/>
              </a:lnSpc>
              <a:spcBef>
                <a:spcPts val="360"/>
              </a:spcBef>
              <a:spcAft>
                <a:spcPts val="0"/>
              </a:spcAft>
              <a:buSzPts val="1800"/>
              <a:buNone/>
            </a:pPr>
            <a:br>
              <a:rPr lang="en-US" sz="2240"/>
            </a:br>
            <a:r>
              <a:rPr lang="en-US" sz="2240"/>
              <a:t>- Zugang zu sauberem und leistbarem Trinkwasser für alle.</a:t>
            </a:r>
            <a:endParaRPr/>
          </a:p>
          <a:p>
            <a:pPr indent="0" lvl="0" marL="114300" rtl="0" algn="l">
              <a:lnSpc>
                <a:spcPct val="80000"/>
              </a:lnSpc>
              <a:spcBef>
                <a:spcPts val="360"/>
              </a:spcBef>
              <a:spcAft>
                <a:spcPts val="0"/>
              </a:spcAft>
              <a:buSzPts val="1800"/>
              <a:buNone/>
            </a:pPr>
            <a:r>
              <a:t/>
            </a:r>
            <a:endParaRPr sz="2240"/>
          </a:p>
          <a:p>
            <a:pPr indent="0" lvl="0" marL="114300" rtl="0" algn="l">
              <a:lnSpc>
                <a:spcPct val="80000"/>
              </a:lnSpc>
              <a:spcBef>
                <a:spcPts val="360"/>
              </a:spcBef>
              <a:spcAft>
                <a:spcPts val="0"/>
              </a:spcAft>
              <a:buSzPts val="1800"/>
              <a:buNone/>
            </a:pPr>
            <a:r>
              <a:rPr lang="en-US" sz="2240"/>
              <a:t>- Zugang zu sauberen Sanitätseinrichtungen und Hygiene für alle. </a:t>
            </a:r>
            <a:endParaRPr/>
          </a:p>
          <a:p>
            <a:pPr indent="-342900" lvl="0" marL="457200" rtl="0" algn="l">
              <a:lnSpc>
                <a:spcPct val="80000"/>
              </a:lnSpc>
              <a:spcBef>
                <a:spcPts val="360"/>
              </a:spcBef>
              <a:spcAft>
                <a:spcPts val="0"/>
              </a:spcAft>
              <a:buSzPts val="1800"/>
              <a:buFont typeface="Calibri"/>
              <a:buChar char="-"/>
            </a:pPr>
            <a:r>
              <a:rPr lang="en-US" sz="2240"/>
              <a:t>Verbesserung der Wasserqualität durch weniger Verunreinigung und           bessere Wiederverwendung. </a:t>
            </a:r>
            <a:endParaRPr/>
          </a:p>
          <a:p>
            <a:pPr indent="-228600" lvl="0" marL="457200" rtl="0" algn="l">
              <a:lnSpc>
                <a:spcPct val="80000"/>
              </a:lnSpc>
              <a:spcBef>
                <a:spcPts val="360"/>
              </a:spcBef>
              <a:spcAft>
                <a:spcPts val="0"/>
              </a:spcAft>
              <a:buSzPts val="1800"/>
              <a:buFont typeface="Calibri"/>
              <a:buNone/>
            </a:pPr>
            <a:r>
              <a:t/>
            </a:r>
            <a:endParaRPr sz="2240"/>
          </a:p>
          <a:p>
            <a:pPr indent="-342900" lvl="0" marL="457200" rtl="0" algn="l">
              <a:lnSpc>
                <a:spcPct val="80000"/>
              </a:lnSpc>
              <a:spcBef>
                <a:spcPts val="360"/>
              </a:spcBef>
              <a:spcAft>
                <a:spcPts val="0"/>
              </a:spcAft>
              <a:buSzPts val="1800"/>
              <a:buFont typeface="Calibri"/>
              <a:buChar char="-"/>
            </a:pPr>
            <a:r>
              <a:rPr lang="en-US" sz="2240"/>
              <a:t>Wasser effizienter nutzen und Süßwasser nachhaltig bewirtschaften.</a:t>
            </a:r>
            <a:endParaRPr/>
          </a:p>
          <a:p>
            <a:pPr indent="-228600" lvl="0" marL="457200" rtl="0" algn="l">
              <a:lnSpc>
                <a:spcPct val="80000"/>
              </a:lnSpc>
              <a:spcBef>
                <a:spcPts val="360"/>
              </a:spcBef>
              <a:spcAft>
                <a:spcPts val="0"/>
              </a:spcAft>
              <a:buSzPts val="1800"/>
              <a:buFont typeface="Calibri"/>
              <a:buNone/>
            </a:pPr>
            <a:r>
              <a:t/>
            </a:r>
            <a:endParaRPr sz="2240"/>
          </a:p>
          <a:p>
            <a:pPr indent="-342900" lvl="0" marL="457200" rtl="0" algn="l">
              <a:lnSpc>
                <a:spcPct val="80000"/>
              </a:lnSpc>
              <a:spcBef>
                <a:spcPts val="360"/>
              </a:spcBef>
              <a:spcAft>
                <a:spcPts val="0"/>
              </a:spcAft>
              <a:buSzPts val="1800"/>
              <a:buFont typeface="Calibri"/>
              <a:buChar char="-"/>
            </a:pPr>
            <a:r>
              <a:rPr lang="en-US" sz="2240"/>
              <a:t> Entwicklungsländer bei der Wasser- und Sanitärversorgung unterstützen. </a:t>
            </a:r>
            <a:endParaRPr/>
          </a:p>
          <a:p>
            <a:pPr indent="0" lvl="0" marL="114300" rtl="0" algn="l">
              <a:lnSpc>
                <a:spcPct val="80000"/>
              </a:lnSpc>
              <a:spcBef>
                <a:spcPts val="360"/>
              </a:spcBef>
              <a:spcAft>
                <a:spcPts val="0"/>
              </a:spcAft>
              <a:buSzPts val="1800"/>
              <a:buNone/>
            </a:pPr>
            <a:r>
              <a:rPr lang="en-US" sz="2240"/>
              <a:t>Damit Menschen wie Amir und Khira so wie wir in Österreich jederzeit bedenkenlos sauberes Wasser trinken können.  </a:t>
            </a:r>
            <a:endParaRPr/>
          </a:p>
          <a:p>
            <a:pPr indent="0" lvl="0" marL="114300" rtl="0" algn="l">
              <a:lnSpc>
                <a:spcPct val="80000"/>
              </a:lnSpc>
              <a:spcBef>
                <a:spcPts val="360"/>
              </a:spcBef>
              <a:spcAft>
                <a:spcPts val="0"/>
              </a:spcAft>
              <a:buSzPts val="1800"/>
              <a:buNone/>
            </a:pPr>
            <a:r>
              <a:t/>
            </a:r>
            <a:endParaRPr sz="2240"/>
          </a:p>
          <a:p>
            <a:pPr indent="0" lvl="0" marL="114300" rtl="0" algn="l">
              <a:lnSpc>
                <a:spcPct val="80000"/>
              </a:lnSpc>
              <a:spcBef>
                <a:spcPts val="360"/>
              </a:spcBef>
              <a:spcAft>
                <a:spcPts val="0"/>
              </a:spcAft>
              <a:buSzPts val="1800"/>
              <a:buNone/>
            </a:pPr>
            <a:r>
              <a:t/>
            </a:r>
            <a:endParaRPr sz="2240"/>
          </a:p>
        </p:txBody>
      </p:sp>
      <p:sp>
        <p:nvSpPr>
          <p:cNvPr id="211" name="Google Shape;211;p3"/>
          <p:cNvSpPr txBox="1"/>
          <p:nvPr>
            <p:ph type="title"/>
          </p:nvPr>
        </p:nvSpPr>
        <p:spPr>
          <a:xfrm>
            <a:off x="457200" y="0"/>
            <a:ext cx="8229600" cy="91249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b="1" lang="en-US" sz="4000">
                <a:solidFill>
                  <a:schemeClr val="dk2"/>
                </a:solidFill>
              </a:rPr>
              <a:t>Sauberes Wasser für alle - Transkript</a:t>
            </a:r>
            <a:endParaRPr b="1" sz="4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
          <p:cNvSpPr/>
          <p:nvPr/>
        </p:nvSpPr>
        <p:spPr>
          <a:xfrm>
            <a:off x="146550" y="829994"/>
            <a:ext cx="8850900" cy="5803851"/>
          </a:xfrm>
          <a:prstGeom prst="roundRect">
            <a:avLst>
              <a:gd fmla="val 119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4"/>
          <p:cNvSpPr txBox="1"/>
          <p:nvPr>
            <p:ph idx="1" type="body"/>
          </p:nvPr>
        </p:nvSpPr>
        <p:spPr>
          <a:xfrm>
            <a:off x="253218" y="829994"/>
            <a:ext cx="8744232" cy="5803851"/>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360"/>
              </a:spcBef>
              <a:spcAft>
                <a:spcPts val="0"/>
              </a:spcAft>
              <a:buSzPts val="1800"/>
              <a:buNone/>
            </a:pPr>
            <a:r>
              <a:rPr lang="en-US" sz="2240"/>
              <a:t>Das sind Amir und Khira. Was die beiden </a:t>
            </a:r>
            <a:r>
              <a:rPr lang="en-US" sz="2240">
                <a:highlight>
                  <a:srgbClr val="00FF00"/>
                </a:highlight>
              </a:rPr>
              <a:t>verbindet</a:t>
            </a:r>
            <a:r>
              <a:rPr lang="en-US" sz="2240"/>
              <a:t>? Sie haben keinen </a:t>
            </a:r>
            <a:r>
              <a:rPr lang="en-US" sz="2240">
                <a:highlight>
                  <a:srgbClr val="00FF00"/>
                </a:highlight>
              </a:rPr>
              <a:t>Zugang</a:t>
            </a:r>
            <a:r>
              <a:rPr lang="en-US" sz="2240"/>
              <a:t> zu sauberem Wasser. Dieses </a:t>
            </a:r>
            <a:r>
              <a:rPr lang="en-US" sz="2240">
                <a:highlight>
                  <a:srgbClr val="00FF00"/>
                </a:highlight>
              </a:rPr>
              <a:t>Schicksal</a:t>
            </a:r>
            <a:r>
              <a:rPr lang="en-US" sz="2240"/>
              <a:t> teilen sie mit weltweit 600 Millionen Menschen. Weitere 2.5 Milliarden leben ohne Zugang zu </a:t>
            </a:r>
            <a:r>
              <a:rPr lang="en-US" sz="2240">
                <a:highlight>
                  <a:srgbClr val="00FF00"/>
                </a:highlight>
              </a:rPr>
              <a:t>sauberen</a:t>
            </a:r>
            <a:r>
              <a:rPr lang="en-US" sz="2240"/>
              <a:t> Toiletten. </a:t>
            </a:r>
            <a:r>
              <a:rPr lang="en-US" sz="2240">
                <a:highlight>
                  <a:srgbClr val="00FF00"/>
                </a:highlight>
              </a:rPr>
              <a:t>Die Vereinten Nationen </a:t>
            </a:r>
            <a:r>
              <a:rPr lang="en-US" sz="2240"/>
              <a:t>haben deshalb Wasser zu einem der 17 Nachhaltigkeitsziele ernannt. Und das will man bis 2030 erreichen: </a:t>
            </a:r>
            <a:endParaRPr/>
          </a:p>
          <a:p>
            <a:pPr indent="0" lvl="0" marL="114300" rtl="0" algn="l">
              <a:lnSpc>
                <a:spcPct val="80000"/>
              </a:lnSpc>
              <a:spcBef>
                <a:spcPts val="360"/>
              </a:spcBef>
              <a:spcAft>
                <a:spcPts val="0"/>
              </a:spcAft>
              <a:buSzPts val="1800"/>
              <a:buNone/>
            </a:pPr>
            <a:br>
              <a:rPr lang="en-US" sz="2240"/>
            </a:br>
            <a:r>
              <a:rPr lang="en-US" sz="2240"/>
              <a:t>- Zugang zu sauberem und </a:t>
            </a:r>
            <a:r>
              <a:rPr lang="en-US" sz="2240">
                <a:highlight>
                  <a:srgbClr val="00FF00"/>
                </a:highlight>
              </a:rPr>
              <a:t>leistbarem</a:t>
            </a:r>
            <a:r>
              <a:rPr lang="en-US" sz="2240"/>
              <a:t> Trinkwasser für alle.</a:t>
            </a:r>
            <a:endParaRPr/>
          </a:p>
          <a:p>
            <a:pPr indent="0" lvl="0" marL="114300" rtl="0" algn="l">
              <a:lnSpc>
                <a:spcPct val="80000"/>
              </a:lnSpc>
              <a:spcBef>
                <a:spcPts val="360"/>
              </a:spcBef>
              <a:spcAft>
                <a:spcPts val="0"/>
              </a:spcAft>
              <a:buSzPts val="1800"/>
              <a:buNone/>
            </a:pPr>
            <a:r>
              <a:t/>
            </a:r>
            <a:endParaRPr sz="2240"/>
          </a:p>
          <a:p>
            <a:pPr indent="0" lvl="0" marL="114300" rtl="0" algn="l">
              <a:lnSpc>
                <a:spcPct val="80000"/>
              </a:lnSpc>
              <a:spcBef>
                <a:spcPts val="360"/>
              </a:spcBef>
              <a:spcAft>
                <a:spcPts val="0"/>
              </a:spcAft>
              <a:buSzPts val="1800"/>
              <a:buNone/>
            </a:pPr>
            <a:r>
              <a:rPr lang="en-US" sz="2240"/>
              <a:t>- Zugang zu sauberen </a:t>
            </a:r>
            <a:r>
              <a:rPr lang="en-US" sz="2240">
                <a:highlight>
                  <a:srgbClr val="00FF00"/>
                </a:highlight>
              </a:rPr>
              <a:t>Sanitätseinrichtungen</a:t>
            </a:r>
            <a:r>
              <a:rPr lang="en-US" sz="2240"/>
              <a:t> und Hygiene für alle. </a:t>
            </a:r>
            <a:endParaRPr/>
          </a:p>
          <a:p>
            <a:pPr indent="-342900" lvl="0" marL="457200" rtl="0" algn="l">
              <a:lnSpc>
                <a:spcPct val="80000"/>
              </a:lnSpc>
              <a:spcBef>
                <a:spcPts val="360"/>
              </a:spcBef>
              <a:spcAft>
                <a:spcPts val="0"/>
              </a:spcAft>
              <a:buSzPts val="1800"/>
              <a:buFont typeface="Calibri"/>
              <a:buChar char="-"/>
            </a:pPr>
            <a:r>
              <a:rPr lang="en-US" sz="2240">
                <a:highlight>
                  <a:srgbClr val="00FF00"/>
                </a:highlight>
              </a:rPr>
              <a:t>Verbesserung</a:t>
            </a:r>
            <a:r>
              <a:rPr lang="en-US" sz="2240"/>
              <a:t> der Wasserqualität durch weniger </a:t>
            </a:r>
            <a:r>
              <a:rPr lang="en-US" sz="2240">
                <a:highlight>
                  <a:srgbClr val="00FF00"/>
                </a:highlight>
              </a:rPr>
              <a:t>Verunreinigung</a:t>
            </a:r>
            <a:r>
              <a:rPr lang="en-US" sz="2240"/>
              <a:t> und           bessere </a:t>
            </a:r>
            <a:r>
              <a:rPr lang="en-US" sz="2240">
                <a:highlight>
                  <a:srgbClr val="00FF00"/>
                </a:highlight>
              </a:rPr>
              <a:t>Wiederverwendung</a:t>
            </a:r>
            <a:r>
              <a:rPr lang="en-US" sz="2240"/>
              <a:t>. </a:t>
            </a:r>
            <a:endParaRPr/>
          </a:p>
          <a:p>
            <a:pPr indent="-228600" lvl="0" marL="457200" rtl="0" algn="l">
              <a:lnSpc>
                <a:spcPct val="80000"/>
              </a:lnSpc>
              <a:spcBef>
                <a:spcPts val="360"/>
              </a:spcBef>
              <a:spcAft>
                <a:spcPts val="0"/>
              </a:spcAft>
              <a:buSzPts val="1800"/>
              <a:buFont typeface="Calibri"/>
              <a:buNone/>
            </a:pPr>
            <a:r>
              <a:t/>
            </a:r>
            <a:endParaRPr sz="2240"/>
          </a:p>
          <a:p>
            <a:pPr indent="-342900" lvl="0" marL="457200" rtl="0" algn="l">
              <a:lnSpc>
                <a:spcPct val="80000"/>
              </a:lnSpc>
              <a:spcBef>
                <a:spcPts val="360"/>
              </a:spcBef>
              <a:spcAft>
                <a:spcPts val="0"/>
              </a:spcAft>
              <a:buSzPts val="1800"/>
              <a:buFont typeface="Calibri"/>
              <a:buChar char="-"/>
            </a:pPr>
            <a:r>
              <a:rPr lang="en-US" sz="2240"/>
              <a:t>Wasser effizienter nutzen und </a:t>
            </a:r>
            <a:r>
              <a:rPr lang="en-US" sz="2240">
                <a:highlight>
                  <a:srgbClr val="00FF00"/>
                </a:highlight>
              </a:rPr>
              <a:t>Süßwasser</a:t>
            </a:r>
            <a:r>
              <a:rPr lang="en-US" sz="2240"/>
              <a:t> nachhaltig </a:t>
            </a:r>
            <a:r>
              <a:rPr lang="en-US" sz="2240">
                <a:highlight>
                  <a:srgbClr val="00FF00"/>
                </a:highlight>
              </a:rPr>
              <a:t>bewirtschaften</a:t>
            </a:r>
            <a:r>
              <a:rPr lang="en-US" sz="2240"/>
              <a:t>.</a:t>
            </a:r>
            <a:endParaRPr/>
          </a:p>
          <a:p>
            <a:pPr indent="-228600" lvl="0" marL="457200" rtl="0" algn="l">
              <a:lnSpc>
                <a:spcPct val="80000"/>
              </a:lnSpc>
              <a:spcBef>
                <a:spcPts val="360"/>
              </a:spcBef>
              <a:spcAft>
                <a:spcPts val="0"/>
              </a:spcAft>
              <a:buSzPts val="1800"/>
              <a:buFont typeface="Calibri"/>
              <a:buNone/>
            </a:pPr>
            <a:r>
              <a:t/>
            </a:r>
            <a:endParaRPr sz="2240"/>
          </a:p>
          <a:p>
            <a:pPr indent="-342900" lvl="0" marL="457200" rtl="0" algn="l">
              <a:lnSpc>
                <a:spcPct val="80000"/>
              </a:lnSpc>
              <a:spcBef>
                <a:spcPts val="360"/>
              </a:spcBef>
              <a:spcAft>
                <a:spcPts val="0"/>
              </a:spcAft>
              <a:buSzPts val="1800"/>
              <a:buFont typeface="Calibri"/>
              <a:buChar char="-"/>
            </a:pPr>
            <a:r>
              <a:rPr lang="en-US" sz="2240"/>
              <a:t> </a:t>
            </a:r>
            <a:r>
              <a:rPr lang="en-US" sz="2240">
                <a:highlight>
                  <a:srgbClr val="00FF00"/>
                </a:highlight>
              </a:rPr>
              <a:t>Entwicklungsländer</a:t>
            </a:r>
            <a:r>
              <a:rPr lang="en-US" sz="2240"/>
              <a:t> bei der Wasser- und Sanitärversorgung unterstützen. </a:t>
            </a:r>
            <a:endParaRPr/>
          </a:p>
          <a:p>
            <a:pPr indent="0" lvl="0" marL="114300" rtl="0" algn="l">
              <a:lnSpc>
                <a:spcPct val="80000"/>
              </a:lnSpc>
              <a:spcBef>
                <a:spcPts val="360"/>
              </a:spcBef>
              <a:spcAft>
                <a:spcPts val="0"/>
              </a:spcAft>
              <a:buSzPts val="1800"/>
              <a:buNone/>
            </a:pPr>
            <a:r>
              <a:rPr lang="en-US" sz="2240"/>
              <a:t>Damit Menschen wie Amir und Khira so wie wir in Österreich </a:t>
            </a:r>
            <a:r>
              <a:rPr lang="en-US" sz="2240">
                <a:highlight>
                  <a:srgbClr val="00FF00"/>
                </a:highlight>
              </a:rPr>
              <a:t>jederzeit</a:t>
            </a:r>
            <a:r>
              <a:rPr lang="en-US" sz="2240"/>
              <a:t> </a:t>
            </a:r>
            <a:r>
              <a:rPr lang="en-US" sz="2240">
                <a:highlight>
                  <a:srgbClr val="00FF00"/>
                </a:highlight>
              </a:rPr>
              <a:t>bedenkenlos</a:t>
            </a:r>
            <a:r>
              <a:rPr lang="en-US" sz="2240"/>
              <a:t> sauberes Wasser trinken können.  </a:t>
            </a:r>
            <a:endParaRPr/>
          </a:p>
          <a:p>
            <a:pPr indent="0" lvl="0" marL="114300" rtl="0" algn="l">
              <a:lnSpc>
                <a:spcPct val="80000"/>
              </a:lnSpc>
              <a:spcBef>
                <a:spcPts val="360"/>
              </a:spcBef>
              <a:spcAft>
                <a:spcPts val="0"/>
              </a:spcAft>
              <a:buSzPts val="1800"/>
              <a:buNone/>
            </a:pPr>
            <a:r>
              <a:t/>
            </a:r>
            <a:endParaRPr sz="2240"/>
          </a:p>
          <a:p>
            <a:pPr indent="0" lvl="0" marL="114300" rtl="0" algn="l">
              <a:lnSpc>
                <a:spcPct val="80000"/>
              </a:lnSpc>
              <a:spcBef>
                <a:spcPts val="360"/>
              </a:spcBef>
              <a:spcAft>
                <a:spcPts val="0"/>
              </a:spcAft>
              <a:buSzPts val="1800"/>
              <a:buNone/>
            </a:pPr>
            <a:r>
              <a:t/>
            </a:r>
            <a:endParaRPr sz="2240"/>
          </a:p>
        </p:txBody>
      </p:sp>
      <p:sp>
        <p:nvSpPr>
          <p:cNvPr id="219" name="Google Shape;219;p4"/>
          <p:cNvSpPr txBox="1"/>
          <p:nvPr>
            <p:ph type="title"/>
          </p:nvPr>
        </p:nvSpPr>
        <p:spPr>
          <a:xfrm>
            <a:off x="0" y="0"/>
            <a:ext cx="9201432" cy="91249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000"/>
              <a:buNone/>
            </a:pPr>
            <a:r>
              <a:rPr b="1" lang="en-US" sz="3000">
                <a:solidFill>
                  <a:schemeClr val="dk2"/>
                </a:solidFill>
              </a:rPr>
              <a:t>Find the translations of the words highlighted in green:  </a:t>
            </a:r>
            <a:endParaRPr b="1" sz="30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
          <p:cNvSpPr txBox="1"/>
          <p:nvPr>
            <p:ph idx="1" type="body"/>
          </p:nvPr>
        </p:nvSpPr>
        <p:spPr>
          <a:xfrm>
            <a:off x="253218" y="829994"/>
            <a:ext cx="8744232" cy="5803851"/>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360"/>
              </a:spcBef>
              <a:spcAft>
                <a:spcPts val="0"/>
              </a:spcAft>
              <a:buSzPts val="1800"/>
              <a:buNone/>
            </a:pPr>
            <a:r>
              <a:t/>
            </a:r>
            <a:endParaRPr/>
          </a:p>
          <a:p>
            <a:pPr indent="0" lvl="0" marL="114300" rtl="0" algn="l">
              <a:lnSpc>
                <a:spcPct val="100000"/>
              </a:lnSpc>
              <a:spcBef>
                <a:spcPts val="360"/>
              </a:spcBef>
              <a:spcAft>
                <a:spcPts val="0"/>
              </a:spcAft>
              <a:buSzPts val="1800"/>
              <a:buNone/>
            </a:pPr>
            <a:r>
              <a:t/>
            </a:r>
            <a:endParaRPr/>
          </a:p>
        </p:txBody>
      </p:sp>
      <p:sp>
        <p:nvSpPr>
          <p:cNvPr id="226" name="Google Shape;226;p5"/>
          <p:cNvSpPr txBox="1"/>
          <p:nvPr>
            <p:ph type="title"/>
          </p:nvPr>
        </p:nvSpPr>
        <p:spPr>
          <a:xfrm>
            <a:off x="422031" y="21373"/>
            <a:ext cx="1491175" cy="59525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000"/>
              <a:buNone/>
            </a:pPr>
            <a:r>
              <a:rPr b="1" lang="en-US" sz="3000">
                <a:solidFill>
                  <a:schemeClr val="dk2"/>
                </a:solidFill>
              </a:rPr>
              <a:t>Lösung:</a:t>
            </a:r>
            <a:endParaRPr b="1" sz="3000">
              <a:solidFill>
                <a:schemeClr val="dk2"/>
              </a:solidFill>
            </a:endParaRPr>
          </a:p>
        </p:txBody>
      </p:sp>
      <p:graphicFrame>
        <p:nvGraphicFramePr>
          <p:cNvPr id="227" name="Google Shape;227;p5"/>
          <p:cNvGraphicFramePr/>
          <p:nvPr/>
        </p:nvGraphicFramePr>
        <p:xfrm>
          <a:off x="422031" y="616629"/>
          <a:ext cx="3000000" cy="3000000"/>
        </p:xfrm>
        <a:graphic>
          <a:graphicData uri="http://schemas.openxmlformats.org/drawingml/2006/table">
            <a:tbl>
              <a:tblPr bandRow="1" firstRow="1">
                <a:noFill/>
                <a:tableStyleId>{79AA3FA9-331C-480D-963D-1BE9E447F94E}</a:tableStyleId>
              </a:tblPr>
              <a:tblGrid>
                <a:gridCol w="4028625"/>
                <a:gridCol w="4028625"/>
              </a:tblGrid>
              <a:tr h="376075">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Deutsch</a:t>
                      </a:r>
                      <a:endParaRPr b="1"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Englisch</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verbinden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to connect</a:t>
                      </a:r>
                      <a:endParaRPr sz="14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der Zugang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access</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das Schicksal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fate, doom </a:t>
                      </a:r>
                      <a:endParaRPr sz="14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sauber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clean</a:t>
                      </a:r>
                      <a:endParaRPr sz="14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die Vereinten Nationen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the United Nations</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leistbar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affordable</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die Sanitätseinrichtung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sanitary facilities</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die Verbesserung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improvement</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die Verunreinigung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pollution</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die Wiederverwendung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reuse/recycle</a:t>
                      </a:r>
                      <a:endParaRPr sz="14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das Süßwasser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fresh water</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bewirtschaften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to cultivate</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Entwicklungsländer</a:t>
                      </a:r>
                      <a:endParaRPr b="1"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developing countries</a:t>
                      </a:r>
                      <a:endParaRPr sz="14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jederzeit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at all times, anytimes</a:t>
                      </a:r>
                      <a:endParaRPr b="1" sz="1500" u="none" cap="none" strike="noStrike"/>
                    </a:p>
                  </a:txBody>
                  <a:tcPr marT="45725" marB="45725" marR="91450" marL="91450"/>
                </a:tc>
              </a:tr>
              <a:tr h="3760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bedenkenlos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t>without hesitation, unscrupulously</a:t>
                      </a:r>
                      <a:endParaRPr b="1" sz="1500" u="none" cap="none" strike="noStrike"/>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p:nvPr/>
        </p:nvSpPr>
        <p:spPr>
          <a:xfrm>
            <a:off x="146550" y="829994"/>
            <a:ext cx="8850900" cy="5803851"/>
          </a:xfrm>
          <a:prstGeom prst="roundRect">
            <a:avLst>
              <a:gd fmla="val 119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6"/>
          <p:cNvSpPr txBox="1"/>
          <p:nvPr>
            <p:ph idx="1" type="body"/>
          </p:nvPr>
        </p:nvSpPr>
        <p:spPr>
          <a:xfrm>
            <a:off x="253218" y="829994"/>
            <a:ext cx="8744232" cy="5803851"/>
          </a:xfrm>
          <a:prstGeom prst="rect">
            <a:avLst/>
          </a:prstGeom>
          <a:noFill/>
          <a:ln>
            <a:noFill/>
          </a:ln>
        </p:spPr>
        <p:txBody>
          <a:bodyPr anchorCtr="0" anchor="t" bIns="45700" lIns="91425" spcFirstLastPara="1" rIns="91425" wrap="square" tIns="45700">
            <a:normAutofit/>
          </a:bodyPr>
          <a:lstStyle/>
          <a:p>
            <a:pPr indent="0" lvl="0" marL="114300" rtl="0" algn="l">
              <a:lnSpc>
                <a:spcPct val="80000"/>
              </a:lnSpc>
              <a:spcBef>
                <a:spcPts val="360"/>
              </a:spcBef>
              <a:spcAft>
                <a:spcPts val="0"/>
              </a:spcAft>
              <a:buSzPts val="1800"/>
              <a:buNone/>
            </a:pPr>
            <a:r>
              <a:t/>
            </a:r>
            <a:endParaRPr sz="2240"/>
          </a:p>
          <a:p>
            <a:pPr indent="0" lvl="0" marL="114300" rtl="0" algn="l">
              <a:lnSpc>
                <a:spcPct val="80000"/>
              </a:lnSpc>
              <a:spcBef>
                <a:spcPts val="360"/>
              </a:spcBef>
              <a:spcAft>
                <a:spcPts val="0"/>
              </a:spcAft>
              <a:buSzPts val="1800"/>
              <a:buNone/>
            </a:pPr>
            <a:r>
              <a:rPr b="1" lang="en-US" sz="2240"/>
              <a:t>1. What do Amir and Khira have in common?</a:t>
            </a:r>
            <a:endParaRPr/>
          </a:p>
          <a:p>
            <a:pPr indent="-342900" lvl="0" marL="457200" rtl="0" algn="l">
              <a:lnSpc>
                <a:spcPct val="80000"/>
              </a:lnSpc>
              <a:spcBef>
                <a:spcPts val="360"/>
              </a:spcBef>
              <a:spcAft>
                <a:spcPts val="0"/>
              </a:spcAft>
              <a:buSzPts val="1800"/>
              <a:buFont typeface="Calibri"/>
              <a:buChar char="-"/>
            </a:pPr>
            <a:r>
              <a:rPr lang="en-US" sz="2240"/>
              <a:t>they both live in Austria</a:t>
            </a:r>
            <a:endParaRPr/>
          </a:p>
          <a:p>
            <a:pPr indent="-342900" lvl="0" marL="457200" rtl="0" algn="l">
              <a:lnSpc>
                <a:spcPct val="80000"/>
              </a:lnSpc>
              <a:spcBef>
                <a:spcPts val="360"/>
              </a:spcBef>
              <a:spcAft>
                <a:spcPts val="0"/>
              </a:spcAft>
              <a:buSzPts val="1800"/>
              <a:buFont typeface="Calibri"/>
              <a:buChar char="-"/>
            </a:pPr>
            <a:r>
              <a:rPr lang="en-US" sz="2240"/>
              <a:t>they have no access to clean water</a:t>
            </a:r>
            <a:endParaRPr sz="2240"/>
          </a:p>
          <a:p>
            <a:pPr indent="-342900" lvl="0" marL="457200" rtl="0" algn="l">
              <a:lnSpc>
                <a:spcPct val="80000"/>
              </a:lnSpc>
              <a:spcBef>
                <a:spcPts val="360"/>
              </a:spcBef>
              <a:spcAft>
                <a:spcPts val="0"/>
              </a:spcAft>
              <a:buSzPts val="1800"/>
              <a:buFont typeface="Calibri"/>
              <a:buChar char="-"/>
            </a:pPr>
            <a:r>
              <a:rPr lang="en-US" sz="2240"/>
              <a:t>They have access to clean water</a:t>
            </a:r>
            <a:endParaRPr sz="2240"/>
          </a:p>
          <a:p>
            <a:pPr indent="-228600" lvl="0" marL="457200" rtl="0" algn="l">
              <a:lnSpc>
                <a:spcPct val="80000"/>
              </a:lnSpc>
              <a:spcBef>
                <a:spcPts val="360"/>
              </a:spcBef>
              <a:spcAft>
                <a:spcPts val="0"/>
              </a:spcAft>
              <a:buSzPts val="1800"/>
              <a:buFont typeface="Calibri"/>
              <a:buNone/>
            </a:pPr>
            <a:r>
              <a:t/>
            </a:r>
            <a:endParaRPr sz="2240"/>
          </a:p>
          <a:p>
            <a:pPr indent="0" lvl="0" marL="114300" rtl="0" algn="l">
              <a:lnSpc>
                <a:spcPct val="80000"/>
              </a:lnSpc>
              <a:spcBef>
                <a:spcPts val="360"/>
              </a:spcBef>
              <a:spcAft>
                <a:spcPts val="0"/>
              </a:spcAft>
              <a:buSzPts val="1800"/>
              <a:buNone/>
            </a:pPr>
            <a:r>
              <a:rPr b="1" lang="en-US" sz="2240"/>
              <a:t>2. Another 2.5 billion people live…</a:t>
            </a:r>
            <a:endParaRPr/>
          </a:p>
          <a:p>
            <a:pPr indent="-342900" lvl="0" marL="457200" rtl="0" algn="l">
              <a:lnSpc>
                <a:spcPct val="80000"/>
              </a:lnSpc>
              <a:spcBef>
                <a:spcPts val="360"/>
              </a:spcBef>
              <a:spcAft>
                <a:spcPts val="0"/>
              </a:spcAft>
              <a:buSzPts val="1800"/>
              <a:buFont typeface="Calibri"/>
              <a:buChar char="-"/>
            </a:pPr>
            <a:r>
              <a:rPr lang="en-US" sz="2240"/>
              <a:t>With access to clean water</a:t>
            </a:r>
            <a:endParaRPr sz="2240"/>
          </a:p>
          <a:p>
            <a:pPr indent="-342900" lvl="0" marL="457200" rtl="0" algn="l">
              <a:lnSpc>
                <a:spcPct val="80000"/>
              </a:lnSpc>
              <a:spcBef>
                <a:spcPts val="360"/>
              </a:spcBef>
              <a:spcAft>
                <a:spcPts val="0"/>
              </a:spcAft>
              <a:buSzPts val="1800"/>
              <a:buFont typeface="Calibri"/>
              <a:buChar char="-"/>
            </a:pPr>
            <a:r>
              <a:rPr lang="en-US" sz="2240"/>
              <a:t>Without access to clean water</a:t>
            </a:r>
            <a:endParaRPr sz="2240"/>
          </a:p>
          <a:p>
            <a:pPr indent="-342900" lvl="0" marL="457200" rtl="0" algn="l">
              <a:lnSpc>
                <a:spcPct val="80000"/>
              </a:lnSpc>
              <a:spcBef>
                <a:spcPts val="360"/>
              </a:spcBef>
              <a:spcAft>
                <a:spcPts val="0"/>
              </a:spcAft>
              <a:buSzPts val="1800"/>
              <a:buFont typeface="Calibri"/>
              <a:buChar char="-"/>
            </a:pPr>
            <a:r>
              <a:rPr lang="en-US" sz="2240"/>
              <a:t>Without access to clean toilets</a:t>
            </a:r>
            <a:endParaRPr sz="2240"/>
          </a:p>
          <a:p>
            <a:pPr indent="-228600" lvl="0" marL="457200" rtl="0" algn="l">
              <a:lnSpc>
                <a:spcPct val="80000"/>
              </a:lnSpc>
              <a:spcBef>
                <a:spcPts val="360"/>
              </a:spcBef>
              <a:spcAft>
                <a:spcPts val="0"/>
              </a:spcAft>
              <a:buSzPts val="1800"/>
              <a:buFont typeface="Calibri"/>
              <a:buNone/>
            </a:pPr>
            <a:r>
              <a:t/>
            </a:r>
            <a:endParaRPr sz="2240"/>
          </a:p>
          <a:p>
            <a:pPr indent="0" lvl="0" marL="114300" rtl="0" algn="l">
              <a:lnSpc>
                <a:spcPct val="80000"/>
              </a:lnSpc>
              <a:spcBef>
                <a:spcPts val="360"/>
              </a:spcBef>
              <a:spcAft>
                <a:spcPts val="0"/>
              </a:spcAft>
              <a:buSzPts val="1800"/>
              <a:buNone/>
            </a:pPr>
            <a:r>
              <a:rPr b="1" lang="en-US" sz="2240"/>
              <a:t>3. List the 5 targets which should be achieved by 2030:</a:t>
            </a:r>
            <a:endParaRPr sz="2240"/>
          </a:p>
          <a:p>
            <a:pPr indent="0" lvl="0" marL="114300" rtl="0" algn="l">
              <a:lnSpc>
                <a:spcPct val="80000"/>
              </a:lnSpc>
              <a:spcBef>
                <a:spcPts val="360"/>
              </a:spcBef>
              <a:spcAft>
                <a:spcPts val="0"/>
              </a:spcAft>
              <a:buSzPts val="1800"/>
              <a:buNone/>
            </a:pPr>
            <a:r>
              <a:rPr lang="en-US" sz="2240"/>
              <a:t>- </a:t>
            </a:r>
            <a:endParaRPr/>
          </a:p>
          <a:p>
            <a:pPr indent="0" lvl="0" marL="114300" rtl="0" algn="l">
              <a:lnSpc>
                <a:spcPct val="80000"/>
              </a:lnSpc>
              <a:spcBef>
                <a:spcPts val="360"/>
              </a:spcBef>
              <a:spcAft>
                <a:spcPts val="0"/>
              </a:spcAft>
              <a:buSzPts val="1800"/>
              <a:buNone/>
            </a:pPr>
            <a:r>
              <a:rPr lang="en-US" sz="2240"/>
              <a:t>- </a:t>
            </a:r>
            <a:endParaRPr/>
          </a:p>
          <a:p>
            <a:pPr indent="0" lvl="0" marL="114300" rtl="0" algn="l">
              <a:lnSpc>
                <a:spcPct val="80000"/>
              </a:lnSpc>
              <a:spcBef>
                <a:spcPts val="360"/>
              </a:spcBef>
              <a:spcAft>
                <a:spcPts val="0"/>
              </a:spcAft>
              <a:buSzPts val="1800"/>
              <a:buNone/>
            </a:pPr>
            <a:r>
              <a:rPr lang="en-US" sz="2240"/>
              <a:t>- </a:t>
            </a:r>
            <a:endParaRPr/>
          </a:p>
          <a:p>
            <a:pPr indent="0" lvl="0" marL="114300" rtl="0" algn="l">
              <a:lnSpc>
                <a:spcPct val="80000"/>
              </a:lnSpc>
              <a:spcBef>
                <a:spcPts val="360"/>
              </a:spcBef>
              <a:spcAft>
                <a:spcPts val="0"/>
              </a:spcAft>
              <a:buSzPts val="1800"/>
              <a:buNone/>
            </a:pPr>
            <a:r>
              <a:rPr lang="en-US" sz="2240"/>
              <a:t>- </a:t>
            </a:r>
            <a:endParaRPr/>
          </a:p>
          <a:p>
            <a:pPr indent="0" lvl="0" marL="114300" rtl="0" algn="l">
              <a:lnSpc>
                <a:spcPct val="80000"/>
              </a:lnSpc>
              <a:spcBef>
                <a:spcPts val="360"/>
              </a:spcBef>
              <a:spcAft>
                <a:spcPts val="0"/>
              </a:spcAft>
              <a:buSzPts val="1800"/>
              <a:buNone/>
            </a:pPr>
            <a:r>
              <a:rPr lang="en-US" sz="2240"/>
              <a:t>- </a:t>
            </a:r>
            <a:endParaRPr/>
          </a:p>
          <a:p>
            <a:pPr indent="0" lvl="0" marL="114300" rtl="0" algn="l">
              <a:lnSpc>
                <a:spcPct val="80000"/>
              </a:lnSpc>
              <a:spcBef>
                <a:spcPts val="360"/>
              </a:spcBef>
              <a:spcAft>
                <a:spcPts val="0"/>
              </a:spcAft>
              <a:buSzPts val="1800"/>
              <a:buNone/>
            </a:pPr>
            <a:r>
              <a:t/>
            </a:r>
            <a:endParaRPr sz="2240"/>
          </a:p>
        </p:txBody>
      </p:sp>
      <p:sp>
        <p:nvSpPr>
          <p:cNvPr id="235" name="Google Shape;235;p6"/>
          <p:cNvSpPr txBox="1"/>
          <p:nvPr>
            <p:ph type="title"/>
          </p:nvPr>
        </p:nvSpPr>
        <p:spPr>
          <a:xfrm>
            <a:off x="457200" y="0"/>
            <a:ext cx="8229600" cy="91249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b="1" lang="en-US" sz="4000">
                <a:solidFill>
                  <a:schemeClr val="dk2"/>
                </a:solidFill>
              </a:rPr>
              <a:t>Verständnisfragen</a:t>
            </a:r>
            <a:endParaRPr b="1" sz="40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7"/>
          <p:cNvSpPr/>
          <p:nvPr/>
        </p:nvSpPr>
        <p:spPr>
          <a:xfrm>
            <a:off x="146550" y="829994"/>
            <a:ext cx="8850900" cy="5803851"/>
          </a:xfrm>
          <a:prstGeom prst="roundRect">
            <a:avLst>
              <a:gd fmla="val 119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
          <p:cNvSpPr txBox="1"/>
          <p:nvPr>
            <p:ph idx="1" type="body"/>
          </p:nvPr>
        </p:nvSpPr>
        <p:spPr>
          <a:xfrm>
            <a:off x="253218" y="829994"/>
            <a:ext cx="8890782" cy="5803851"/>
          </a:xfrm>
          <a:prstGeom prst="rect">
            <a:avLst/>
          </a:prstGeom>
          <a:noFill/>
          <a:ln>
            <a:noFill/>
          </a:ln>
        </p:spPr>
        <p:txBody>
          <a:bodyPr anchorCtr="0" anchor="t" bIns="45700" lIns="91425" spcFirstLastPara="1" rIns="91425" wrap="square" tIns="45700">
            <a:normAutofit/>
          </a:bodyPr>
          <a:lstStyle/>
          <a:p>
            <a:pPr indent="0" lvl="0" marL="114300" rtl="0" algn="l">
              <a:lnSpc>
                <a:spcPct val="70000"/>
              </a:lnSpc>
              <a:spcBef>
                <a:spcPts val="360"/>
              </a:spcBef>
              <a:spcAft>
                <a:spcPts val="0"/>
              </a:spcAft>
              <a:buSzPts val="1800"/>
              <a:buNone/>
            </a:pPr>
            <a:r>
              <a:t/>
            </a:r>
            <a:endParaRPr sz="2240"/>
          </a:p>
          <a:p>
            <a:pPr indent="0" lvl="0" marL="114300" rtl="0" algn="l">
              <a:lnSpc>
                <a:spcPct val="70000"/>
              </a:lnSpc>
              <a:spcBef>
                <a:spcPts val="360"/>
              </a:spcBef>
              <a:spcAft>
                <a:spcPts val="0"/>
              </a:spcAft>
              <a:buSzPts val="1800"/>
              <a:buNone/>
            </a:pPr>
            <a:r>
              <a:rPr b="1" lang="en-US" sz="2240"/>
              <a:t>1. What do Amir and Khira have in common?</a:t>
            </a:r>
            <a:endParaRPr/>
          </a:p>
          <a:p>
            <a:pPr indent="-342900" lvl="0" marL="457200" rtl="0" algn="l">
              <a:lnSpc>
                <a:spcPct val="70000"/>
              </a:lnSpc>
              <a:spcBef>
                <a:spcPts val="360"/>
              </a:spcBef>
              <a:spcAft>
                <a:spcPts val="0"/>
              </a:spcAft>
              <a:buSzPts val="1800"/>
              <a:buFont typeface="Calibri"/>
              <a:buChar char="-"/>
            </a:pPr>
            <a:r>
              <a:rPr lang="en-US" sz="2240"/>
              <a:t>they both live in Austria</a:t>
            </a:r>
            <a:endParaRPr/>
          </a:p>
          <a:p>
            <a:pPr indent="-342900" lvl="0" marL="457200" rtl="0" algn="l">
              <a:lnSpc>
                <a:spcPct val="70000"/>
              </a:lnSpc>
              <a:spcBef>
                <a:spcPts val="360"/>
              </a:spcBef>
              <a:spcAft>
                <a:spcPts val="0"/>
              </a:spcAft>
              <a:buSzPts val="1800"/>
              <a:buFont typeface="Calibri"/>
              <a:buChar char="-"/>
            </a:pPr>
            <a:r>
              <a:rPr lang="en-US" sz="2240">
                <a:highlight>
                  <a:srgbClr val="00FF00"/>
                </a:highlight>
              </a:rPr>
              <a:t>they have no access to clean water</a:t>
            </a:r>
            <a:endParaRPr sz="2240">
              <a:highlight>
                <a:srgbClr val="00FF00"/>
              </a:highlight>
            </a:endParaRPr>
          </a:p>
          <a:p>
            <a:pPr indent="-342900" lvl="0" marL="457200" rtl="0" algn="l">
              <a:lnSpc>
                <a:spcPct val="70000"/>
              </a:lnSpc>
              <a:spcBef>
                <a:spcPts val="360"/>
              </a:spcBef>
              <a:spcAft>
                <a:spcPts val="0"/>
              </a:spcAft>
              <a:buSzPts val="1800"/>
              <a:buFont typeface="Calibri"/>
              <a:buChar char="-"/>
            </a:pPr>
            <a:r>
              <a:rPr lang="en-US" sz="2240"/>
              <a:t>They have access to clean water</a:t>
            </a:r>
            <a:endParaRPr sz="2240"/>
          </a:p>
          <a:p>
            <a:pPr indent="-228600" lvl="0" marL="457200" rtl="0" algn="l">
              <a:lnSpc>
                <a:spcPct val="70000"/>
              </a:lnSpc>
              <a:spcBef>
                <a:spcPts val="360"/>
              </a:spcBef>
              <a:spcAft>
                <a:spcPts val="0"/>
              </a:spcAft>
              <a:buSzPts val="1800"/>
              <a:buFont typeface="Calibri"/>
              <a:buNone/>
            </a:pPr>
            <a:r>
              <a:t/>
            </a:r>
            <a:endParaRPr sz="2240"/>
          </a:p>
          <a:p>
            <a:pPr indent="0" lvl="0" marL="114300" rtl="0" algn="l">
              <a:lnSpc>
                <a:spcPct val="70000"/>
              </a:lnSpc>
              <a:spcBef>
                <a:spcPts val="360"/>
              </a:spcBef>
              <a:spcAft>
                <a:spcPts val="0"/>
              </a:spcAft>
              <a:buSzPts val="1800"/>
              <a:buNone/>
            </a:pPr>
            <a:r>
              <a:rPr b="1" lang="en-US" sz="2240"/>
              <a:t>2. Another 2.5 billion people live…</a:t>
            </a:r>
            <a:endParaRPr/>
          </a:p>
          <a:p>
            <a:pPr indent="-342900" lvl="0" marL="457200" rtl="0" algn="l">
              <a:lnSpc>
                <a:spcPct val="70000"/>
              </a:lnSpc>
              <a:spcBef>
                <a:spcPts val="360"/>
              </a:spcBef>
              <a:spcAft>
                <a:spcPts val="0"/>
              </a:spcAft>
              <a:buSzPts val="1800"/>
              <a:buFont typeface="Calibri"/>
              <a:buChar char="-"/>
            </a:pPr>
            <a:r>
              <a:rPr lang="en-US" sz="2240"/>
              <a:t>With access to clean water</a:t>
            </a:r>
            <a:endParaRPr sz="2240"/>
          </a:p>
          <a:p>
            <a:pPr indent="-342900" lvl="0" marL="457200" rtl="0" algn="l">
              <a:lnSpc>
                <a:spcPct val="70000"/>
              </a:lnSpc>
              <a:spcBef>
                <a:spcPts val="360"/>
              </a:spcBef>
              <a:spcAft>
                <a:spcPts val="0"/>
              </a:spcAft>
              <a:buSzPts val="1800"/>
              <a:buFont typeface="Calibri"/>
              <a:buChar char="-"/>
            </a:pPr>
            <a:r>
              <a:rPr lang="en-US" sz="2240"/>
              <a:t>Without access to clean water</a:t>
            </a:r>
            <a:endParaRPr sz="2240"/>
          </a:p>
          <a:p>
            <a:pPr indent="-342900" lvl="0" marL="457200" rtl="0" algn="l">
              <a:lnSpc>
                <a:spcPct val="70000"/>
              </a:lnSpc>
              <a:spcBef>
                <a:spcPts val="360"/>
              </a:spcBef>
              <a:spcAft>
                <a:spcPts val="0"/>
              </a:spcAft>
              <a:buSzPts val="1800"/>
              <a:buFont typeface="Calibri"/>
              <a:buChar char="-"/>
            </a:pPr>
            <a:r>
              <a:rPr lang="en-US" sz="2240">
                <a:highlight>
                  <a:srgbClr val="00FF00"/>
                </a:highlight>
              </a:rPr>
              <a:t>Without access to clean toilets</a:t>
            </a:r>
            <a:endParaRPr sz="2240">
              <a:highlight>
                <a:srgbClr val="00FF00"/>
              </a:highlight>
            </a:endParaRPr>
          </a:p>
          <a:p>
            <a:pPr indent="-228600" lvl="0" marL="457200" rtl="0" algn="l">
              <a:lnSpc>
                <a:spcPct val="70000"/>
              </a:lnSpc>
              <a:spcBef>
                <a:spcPts val="360"/>
              </a:spcBef>
              <a:spcAft>
                <a:spcPts val="0"/>
              </a:spcAft>
              <a:buSzPts val="1800"/>
              <a:buFont typeface="Calibri"/>
              <a:buNone/>
            </a:pPr>
            <a:r>
              <a:t/>
            </a:r>
            <a:endParaRPr sz="2240"/>
          </a:p>
          <a:p>
            <a:pPr indent="0" lvl="0" marL="114300" rtl="0" algn="l">
              <a:lnSpc>
                <a:spcPct val="70000"/>
              </a:lnSpc>
              <a:spcBef>
                <a:spcPts val="360"/>
              </a:spcBef>
              <a:spcAft>
                <a:spcPts val="0"/>
              </a:spcAft>
              <a:buSzPts val="1800"/>
              <a:buNone/>
            </a:pPr>
            <a:r>
              <a:rPr b="1" lang="en-US" sz="2240"/>
              <a:t>3. List the 5 targets which should be achieved by 2030:</a:t>
            </a:r>
            <a:endParaRPr sz="2240"/>
          </a:p>
          <a:p>
            <a:pPr indent="0" lvl="0" marL="114300" rtl="0" algn="l">
              <a:lnSpc>
                <a:spcPct val="70000"/>
              </a:lnSpc>
              <a:spcBef>
                <a:spcPts val="360"/>
              </a:spcBef>
              <a:spcAft>
                <a:spcPts val="0"/>
              </a:spcAft>
              <a:buSzPts val="1800"/>
              <a:buNone/>
            </a:pPr>
            <a:r>
              <a:rPr lang="en-US" sz="2240"/>
              <a:t>- Access to clean and affordable water for all</a:t>
            </a:r>
            <a:endParaRPr/>
          </a:p>
          <a:p>
            <a:pPr indent="0" lvl="0" marL="114300" rtl="0" algn="l">
              <a:lnSpc>
                <a:spcPct val="70000"/>
              </a:lnSpc>
              <a:spcBef>
                <a:spcPts val="360"/>
              </a:spcBef>
              <a:spcAft>
                <a:spcPts val="0"/>
              </a:spcAft>
              <a:buSzPts val="1800"/>
              <a:buNone/>
            </a:pPr>
            <a:r>
              <a:rPr lang="en-US" sz="2240"/>
              <a:t>- Access to clean sanitary facilities and hygene for all</a:t>
            </a:r>
            <a:endParaRPr/>
          </a:p>
          <a:p>
            <a:pPr indent="0" lvl="0" marL="114300" rtl="0" algn="l">
              <a:lnSpc>
                <a:spcPct val="70000"/>
              </a:lnSpc>
              <a:spcBef>
                <a:spcPts val="360"/>
              </a:spcBef>
              <a:spcAft>
                <a:spcPts val="0"/>
              </a:spcAft>
              <a:buSzPts val="1800"/>
              <a:buNone/>
            </a:pPr>
            <a:r>
              <a:rPr lang="en-US" sz="2240"/>
              <a:t>-  Improvement of water quality through less pollution and better recycling </a:t>
            </a:r>
            <a:endParaRPr/>
          </a:p>
          <a:p>
            <a:pPr indent="0" lvl="0" marL="114300" rtl="0" algn="l">
              <a:lnSpc>
                <a:spcPct val="70000"/>
              </a:lnSpc>
              <a:spcBef>
                <a:spcPts val="360"/>
              </a:spcBef>
              <a:spcAft>
                <a:spcPts val="0"/>
              </a:spcAft>
              <a:buSzPts val="1800"/>
              <a:buNone/>
            </a:pPr>
            <a:r>
              <a:rPr lang="en-US" sz="2240"/>
              <a:t>- More efficient use of water and sustainable cultivation of fresh water</a:t>
            </a:r>
            <a:endParaRPr sz="2240"/>
          </a:p>
          <a:p>
            <a:pPr indent="0" lvl="0" marL="114300" rtl="0" algn="l">
              <a:lnSpc>
                <a:spcPct val="70000"/>
              </a:lnSpc>
              <a:spcBef>
                <a:spcPts val="360"/>
              </a:spcBef>
              <a:spcAft>
                <a:spcPts val="0"/>
              </a:spcAft>
              <a:buSzPts val="1800"/>
              <a:buNone/>
            </a:pPr>
            <a:r>
              <a:rPr lang="en-US" sz="2240"/>
              <a:t>- Support of developing countries in the provision of water and sanitation</a:t>
            </a:r>
            <a:endParaRPr sz="2240"/>
          </a:p>
        </p:txBody>
      </p:sp>
      <p:sp>
        <p:nvSpPr>
          <p:cNvPr id="243" name="Google Shape;243;p7"/>
          <p:cNvSpPr txBox="1"/>
          <p:nvPr>
            <p:ph type="title"/>
          </p:nvPr>
        </p:nvSpPr>
        <p:spPr>
          <a:xfrm>
            <a:off x="457200" y="0"/>
            <a:ext cx="8229600" cy="91249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b="1" lang="en-US" sz="4000">
                <a:solidFill>
                  <a:schemeClr val="dk2"/>
                </a:solidFill>
              </a:rPr>
              <a:t>Verständnisfragen - Lösungen</a:t>
            </a:r>
            <a:endParaRPr b="1" sz="40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txBox="1"/>
          <p:nvPr>
            <p:ph type="title"/>
          </p:nvPr>
        </p:nvSpPr>
        <p:spPr>
          <a:xfrm>
            <a:off x="66800" y="0"/>
            <a:ext cx="89511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206">
                <a:solidFill>
                  <a:srgbClr val="00527D"/>
                </a:solidFill>
              </a:rPr>
              <a:t>Warum gibt es nicht genug Trinkwasser in der Welt?</a:t>
            </a:r>
            <a:endParaRPr b="1" sz="3206">
              <a:solidFill>
                <a:srgbClr val="00527D"/>
              </a:solidFill>
            </a:endParaRPr>
          </a:p>
        </p:txBody>
      </p:sp>
      <p:sp>
        <p:nvSpPr>
          <p:cNvPr id="250" name="Google Shape;250;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p:txBody>
      </p:sp>
      <p:graphicFrame>
        <p:nvGraphicFramePr>
          <p:cNvPr id="251" name="Google Shape;251;p21"/>
          <p:cNvGraphicFramePr/>
          <p:nvPr/>
        </p:nvGraphicFramePr>
        <p:xfrm>
          <a:off x="261975" y="1028531"/>
          <a:ext cx="3000000" cy="3000000"/>
        </p:xfrm>
        <a:graphic>
          <a:graphicData uri="http://schemas.openxmlformats.org/drawingml/2006/table">
            <a:tbl>
              <a:tblPr bandRow="1" firstRow="1">
                <a:noFill/>
                <a:tableStyleId>{21666849-0263-45ED-BDDA-36A6CE194E31}</a:tableStyleId>
              </a:tblPr>
              <a:tblGrid>
                <a:gridCol w="1712150"/>
                <a:gridCol w="1712150"/>
                <a:gridCol w="1712150"/>
                <a:gridCol w="1712150"/>
                <a:gridCol w="1712150"/>
              </a:tblGrid>
              <a:tr h="1879600">
                <a:tc>
                  <a:txBody>
                    <a:bodyPr/>
                    <a:lstStyle/>
                    <a:p>
                      <a:pPr indent="0" lvl="0" marL="0" marR="0" rtl="0" algn="l">
                        <a:lnSpc>
                          <a:spcPct val="100000"/>
                        </a:lnSpc>
                        <a:spcBef>
                          <a:spcPts val="0"/>
                        </a:spcBef>
                        <a:spcAft>
                          <a:spcPts val="0"/>
                        </a:spcAft>
                        <a:buClr>
                          <a:srgbClr val="FF0000"/>
                        </a:buClr>
                        <a:buSzPts val="1800"/>
                        <a:buFont typeface="Calibri"/>
                        <a:buNone/>
                      </a:pPr>
                      <a:r>
                        <a:rPr lang="en-US" sz="1800" u="none" cap="none" strike="noStrike">
                          <a:solidFill>
                            <a:srgbClr val="FF0000"/>
                          </a:solidFill>
                        </a:rPr>
                        <a:t>Der Internationale Tag des Wassers </a:t>
                      </a:r>
                      <a:r>
                        <a:rPr lang="en-US" sz="1800" u="none" cap="none" strike="noStrike">
                          <a:solidFill>
                            <a:schemeClr val="dk1"/>
                          </a:solidFill>
                        </a:rPr>
                        <a:t>ist der 22. März.</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FF0000"/>
                        </a:buClr>
                        <a:buSzPts val="1800"/>
                        <a:buFont typeface="Calibri"/>
                        <a:buNone/>
                      </a:pPr>
                      <a:r>
                        <a:rPr lang="en-US" sz="1800" u="none" cap="none" strike="noStrike">
                          <a:solidFill>
                            <a:srgbClr val="FF0000"/>
                          </a:solidFill>
                        </a:rPr>
                        <a:t>Trinkwasser ist</a:t>
                      </a:r>
                      <a:r>
                        <a:rPr lang="en-US" sz="1800" u="none" cap="none" strike="noStrike"/>
                        <a:t> Wasser, dass du </a:t>
                      </a:r>
                      <a:r>
                        <a:rPr lang="en-US" sz="1800" u="none" cap="none" strike="noStrike">
                          <a:solidFill>
                            <a:srgbClr val="FF0000"/>
                          </a:solidFill>
                        </a:rPr>
                        <a:t>trinken</a:t>
                      </a:r>
                      <a:r>
                        <a:rPr lang="en-US" sz="1800" u="none" cap="none" strike="noStrike"/>
                        <a:t> kannst ohne deine </a:t>
                      </a:r>
                      <a:r>
                        <a:rPr lang="en-US" sz="1800" u="none" cap="none" strike="noStrike">
                          <a:solidFill>
                            <a:srgbClr val="FF0000"/>
                          </a:solidFill>
                        </a:rPr>
                        <a:t>Gesundheit</a:t>
                      </a:r>
                      <a:r>
                        <a:rPr lang="en-US" sz="1800" u="none" cap="none" strike="noStrike"/>
                        <a:t> in Gefahr zu bringen.</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Eine von fünf Personen auf der Welt hat keinen Zugang zu Wasser zu Hause, in der Schule oder auf der Arbeit.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Diese Situation wird sich wahrscheinlich </a:t>
                      </a:r>
                      <a:r>
                        <a:rPr lang="en-US" sz="1800" u="none" cap="none" strike="noStrike">
                          <a:solidFill>
                            <a:srgbClr val="FF0000"/>
                          </a:solidFill>
                        </a:rPr>
                        <a:t>verschlechtern</a:t>
                      </a:r>
                      <a:r>
                        <a:rPr lang="en-US" sz="1800" u="none" cap="none" strike="noStrike"/>
                        <a:t>, insbesondere aufgrund des </a:t>
                      </a:r>
                      <a:r>
                        <a:rPr lang="en-US" sz="1800" u="none" cap="none" strike="noStrike">
                          <a:solidFill>
                            <a:srgbClr val="FF0000"/>
                          </a:solidFill>
                        </a:rPr>
                        <a:t>Bevölkerungs-</a:t>
                      </a:r>
                      <a:endParaRPr sz="1800" u="none" cap="none" strike="noStrike">
                        <a:solidFill>
                          <a:srgbClr val="FF0000"/>
                        </a:solidFill>
                      </a:endParaRPr>
                    </a:p>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rPr>
                        <a:t>wachstums</a:t>
                      </a:r>
                      <a:r>
                        <a:rPr lang="en-US" sz="1800" u="none" cap="none" strike="noStrike"/>
                        <a:t>.</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Um Trinkwasser herzustellen, braucht man Süßwasser.  Aber nur 1% des Wassers auf der Erde ist Süßwasser.</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6800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Frisches Wasser ist zum Trinken, zum </a:t>
                      </a:r>
                      <a:r>
                        <a:rPr lang="en-US" sz="1800" u="none" cap="none" strike="noStrike">
                          <a:solidFill>
                            <a:srgbClr val="FF0000"/>
                          </a:solidFill>
                        </a:rPr>
                        <a:t>Waschen</a:t>
                      </a:r>
                      <a:r>
                        <a:rPr lang="en-US" sz="1800" u="none" cap="none" strike="noStrike"/>
                        <a:t> und zur Herstellung von Gegenständen </a:t>
                      </a:r>
                      <a:r>
                        <a:rPr lang="en-US" sz="1800" u="none" cap="none" strike="noStrike">
                          <a:solidFill>
                            <a:srgbClr val="FF0000"/>
                          </a:solidFill>
                        </a:rPr>
                        <a:t>unerlässlich</a:t>
                      </a:r>
                      <a:r>
                        <a:rPr lang="en-US" sz="1800" u="none" cap="none" strike="noStrike"/>
                        <a:t>.</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Man braucht Wasser hauptsächlich zur </a:t>
                      </a:r>
                      <a:r>
                        <a:rPr lang="en-US" sz="1800" u="none" cap="none" strike="noStrike">
                          <a:solidFill>
                            <a:srgbClr val="FF0000"/>
                          </a:solidFill>
                        </a:rPr>
                        <a:t>Bewässerung der Felder</a:t>
                      </a:r>
                      <a:r>
                        <a:rPr lang="en-US" sz="1800" u="none" cap="none" strike="noStrike"/>
                        <a:t>. Je mehr Menschen </a:t>
                      </a:r>
                      <a:r>
                        <a:rPr lang="en-US" sz="1800" u="none" cap="none" strike="noStrike">
                          <a:solidFill>
                            <a:srgbClr val="FF0000"/>
                          </a:solidFill>
                        </a:rPr>
                        <a:t>ernährt</a:t>
                      </a:r>
                      <a:r>
                        <a:rPr lang="en-US" sz="1800" u="none" cap="none" strike="noStrike"/>
                        <a:t> werden müssen, desto mehr frisches Wasser wird benötigt.</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Wir müssen also </a:t>
                      </a:r>
                      <a:r>
                        <a:rPr lang="en-US" sz="1800" u="none" cap="none" strike="noStrike">
                          <a:solidFill>
                            <a:srgbClr val="FF0000"/>
                          </a:solidFill>
                        </a:rPr>
                        <a:t>Wasserver-</a:t>
                      </a:r>
                      <a:endParaRPr sz="1800" u="none" cap="none" strike="noStrike">
                        <a:solidFill>
                          <a:srgbClr val="FF0000"/>
                        </a:solidFill>
                      </a:endParaRPr>
                    </a:p>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FF0000"/>
                          </a:solidFill>
                        </a:rPr>
                        <a:t>schwendung vermeiden.</a:t>
                      </a:r>
                      <a:endParaRPr sz="1800" u="none" cap="none" strike="noStrike">
                        <a:solidFill>
                          <a:srgbClr val="FF0000"/>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In zwanzig Jahren wird jede vierte Person auf der Welt einen Mangel an Trinkwasser haben.</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Wir denken deshalb über Lösungen nach, wie z.B. die </a:t>
                      </a:r>
                      <a:r>
                        <a:rPr lang="en-US" sz="1800" u="none" cap="none" strike="noStrike">
                          <a:solidFill>
                            <a:srgbClr val="FF0000"/>
                          </a:solidFill>
                        </a:rPr>
                        <a:t>Entsalzung</a:t>
                      </a:r>
                      <a:r>
                        <a:rPr lang="en-US" sz="1800" u="none" cap="none" strike="noStrike"/>
                        <a:t> von Meerwasser in </a:t>
                      </a:r>
                      <a:r>
                        <a:rPr lang="en-US" sz="1800" u="none" cap="none" strike="noStrike">
                          <a:solidFill>
                            <a:srgbClr val="FF0000"/>
                          </a:solidFill>
                        </a:rPr>
                        <a:t>Fabriken</a:t>
                      </a:r>
                      <a:r>
                        <a:rPr lang="en-US" sz="1800" u="none" cap="none" strike="noStrike"/>
                        <a:t>: es gibt bereits 20.000 davon in der Welt!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3"/>
          <p:cNvSpPr txBox="1"/>
          <p:nvPr>
            <p:ph type="title"/>
          </p:nvPr>
        </p:nvSpPr>
        <p:spPr>
          <a:xfrm>
            <a:off x="55675" y="0"/>
            <a:ext cx="9028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206">
                <a:solidFill>
                  <a:srgbClr val="00527D"/>
                </a:solidFill>
              </a:rPr>
              <a:t>Why is there not enough drinking water in the world?</a:t>
            </a:r>
            <a:endParaRPr b="1" sz="3206">
              <a:solidFill>
                <a:srgbClr val="00527D"/>
              </a:solidFill>
            </a:endParaRPr>
          </a:p>
        </p:txBody>
      </p:sp>
      <p:sp>
        <p:nvSpPr>
          <p:cNvPr id="258" name="Google Shape;258;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p:txBody>
      </p:sp>
      <p:graphicFrame>
        <p:nvGraphicFramePr>
          <p:cNvPr id="259" name="Google Shape;259;p23"/>
          <p:cNvGraphicFramePr/>
          <p:nvPr/>
        </p:nvGraphicFramePr>
        <p:xfrm>
          <a:off x="457200" y="1295400"/>
          <a:ext cx="3000000" cy="3000000"/>
        </p:xfrm>
        <a:graphic>
          <a:graphicData uri="http://schemas.openxmlformats.org/drawingml/2006/table">
            <a:tbl>
              <a:tblPr bandRow="1" firstRow="1">
                <a:noFill/>
                <a:tableStyleId>{21666849-0263-45ED-BDDA-36A6CE194E31}</a:tableStyleId>
              </a:tblPr>
              <a:tblGrid>
                <a:gridCol w="1645925"/>
                <a:gridCol w="1645925"/>
                <a:gridCol w="1645925"/>
                <a:gridCol w="1645925"/>
                <a:gridCol w="1645925"/>
              </a:tblGrid>
              <a:tr h="1879600">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t>World water day is on the 22</a:t>
                      </a:r>
                      <a:r>
                        <a:rPr baseline="30000" lang="en-US" sz="1800" u="none" cap="none" strike="noStrike"/>
                        <a:t>nd</a:t>
                      </a:r>
                      <a:r>
                        <a:rPr lang="en-US" sz="1800" u="none" cap="none" strike="noStrike"/>
                        <a:t> March.</a:t>
                      </a:r>
                      <a:endParaRPr sz="1800" u="none" cap="none" strike="noStrike"/>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t>Drinking water is water that you can drink without any danger to your health.</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In the world, 1 person in every 5 does not have drinking water, be that at home, at school or at work.</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This situation risks getting worse, mainly because of the rise in populations…</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To make drinking water, you need pure water.  But only 1% of the earth’s water is soft.</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6800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Pure water is essential for drinking, for washing and producing objects.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It is especially important for watering fields.  And the more people there are, the more pure water is needed.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We should avoid wasting this water.</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In 20 years, 1 person in every 4 risks not having drinking water.</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Solutions such as desalinating sea water in factories are being conceived: there are already 20 000 in the world!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7e24d2a21b_0_82"/>
          <p:cNvPicPr preferRelativeResize="0"/>
          <p:nvPr/>
        </p:nvPicPr>
        <p:blipFill rotWithShape="1">
          <a:blip r:embed="rId3">
            <a:alphaModFix/>
          </a:blip>
          <a:srcRect b="13026" l="0" r="0" t="60102"/>
          <a:stretch/>
        </p:blipFill>
        <p:spPr>
          <a:xfrm>
            <a:off x="93516" y="1726809"/>
            <a:ext cx="8956967" cy="3404382"/>
          </a:xfrm>
          <a:prstGeom prst="rect">
            <a:avLst/>
          </a:prstGeom>
          <a:noFill/>
          <a:ln>
            <a:noFill/>
          </a:ln>
        </p:spPr>
      </p:pic>
      <p:pic>
        <p:nvPicPr>
          <p:cNvPr id="97" name="Google Shape;97;g7e24d2a21b_0_82"/>
          <p:cNvPicPr preferRelativeResize="0"/>
          <p:nvPr/>
        </p:nvPicPr>
        <p:blipFill rotWithShape="1">
          <a:blip r:embed="rId4">
            <a:alphaModFix/>
          </a:blip>
          <a:srcRect b="91795" l="38394" r="0" t="0"/>
          <a:stretch/>
        </p:blipFill>
        <p:spPr>
          <a:xfrm>
            <a:off x="4009291" y="0"/>
            <a:ext cx="4853890"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type="title"/>
          </p:nvPr>
        </p:nvSpPr>
        <p:spPr>
          <a:xfrm>
            <a:off x="27353" y="175721"/>
            <a:ext cx="8229600" cy="30948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3563">
                <a:solidFill>
                  <a:srgbClr val="00527D"/>
                </a:solidFill>
              </a:rPr>
              <a:t>Help Sheet</a:t>
            </a:r>
            <a:endParaRPr b="1" sz="3563">
              <a:solidFill>
                <a:srgbClr val="00527D"/>
              </a:solidFill>
            </a:endParaRPr>
          </a:p>
        </p:txBody>
      </p:sp>
      <p:graphicFrame>
        <p:nvGraphicFramePr>
          <p:cNvPr id="265" name="Google Shape;265;p22"/>
          <p:cNvGraphicFramePr/>
          <p:nvPr/>
        </p:nvGraphicFramePr>
        <p:xfrm>
          <a:off x="715889" y="763075"/>
          <a:ext cx="3000000" cy="3000000"/>
        </p:xfrm>
        <a:graphic>
          <a:graphicData uri="http://schemas.openxmlformats.org/drawingml/2006/table">
            <a:tbl>
              <a:tblPr bandRow="1" firstRow="1">
                <a:noFill/>
                <a:tableStyleId>{21666849-0263-45ED-BDDA-36A6CE194E31}</a:tableStyleId>
              </a:tblPr>
              <a:tblGrid>
                <a:gridCol w="3968650"/>
                <a:gridCol w="3460650"/>
              </a:tblGrid>
              <a:tr h="3595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sng" cap="none" strike="noStrike"/>
                        <a:t>Deutsch</a:t>
                      </a:r>
                      <a:endParaRPr b="1" sz="1800" u="sng"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lang="en-US" sz="1800" u="sng" cap="none" strike="noStrike"/>
                        <a:t>Englisch</a:t>
                      </a:r>
                      <a:endParaRPr b="0" sz="1800" u="sng"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chemeClr val="dk1"/>
                        </a:buClr>
                        <a:buSzPts val="1800"/>
                        <a:buFont typeface="Calibri"/>
                        <a:buNone/>
                      </a:pPr>
                      <a:r>
                        <a:rPr b="1" lang="en-US" sz="1800" u="none" cap="none" strike="noStrike">
                          <a:solidFill>
                            <a:schemeClr val="dk1"/>
                          </a:solidFill>
                        </a:rPr>
                        <a:t>Weltwassertag</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world water day</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d</a:t>
                      </a:r>
                      <a:r>
                        <a:rPr b="1" lang="en-US" sz="1800" u="none" cap="none" strike="noStrike">
                          <a:solidFill>
                            <a:schemeClr val="dk1"/>
                          </a:solidFill>
                        </a:rPr>
                        <a:t>as Trinkwasser</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drinking water</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rPr>
                        <a:t>trinken</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to drink</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rPr>
                        <a:t>die Gesundheit</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health</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verschlechtern</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aggravate</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Bevölkerungswachstum</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Population growth</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Süßwasser</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fresh water</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unerlässlich</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essential</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sich waschen</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to wash oneself</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Bewässerung der Felder</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to water the fields</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ernähren</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to feed</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vermeiden von Wasserverschwendung</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to avoid waste of water</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der Mangel</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to miss/ to have a lack of</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Entsalzung von Meerwasser</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to desalinate the sea</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Fabriken</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factories</a:t>
                      </a:r>
                      <a:endParaRPr b="0" sz="1800" u="none" cap="none" strike="noStrike"/>
                    </a:p>
                  </a:txBody>
                  <a:tcPr marT="45725" marB="45725" marR="91450" marL="91450">
                    <a:solidFill>
                      <a:srgbClr val="FFFFF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p:nvPr/>
        </p:nvSpPr>
        <p:spPr>
          <a:xfrm>
            <a:off x="233800" y="1380500"/>
            <a:ext cx="8561400" cy="5032200"/>
          </a:xfrm>
          <a:prstGeom prst="roundRect">
            <a:avLst>
              <a:gd fmla="val 12831"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Follow on task</a:t>
            </a:r>
            <a:endParaRPr b="1">
              <a:solidFill>
                <a:srgbClr val="00527D"/>
              </a:solidFill>
            </a:endParaRPr>
          </a:p>
        </p:txBody>
      </p:sp>
      <p:sp>
        <p:nvSpPr>
          <p:cNvPr id="272" name="Google Shape;272;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None/>
            </a:pPr>
            <a:r>
              <a:rPr lang="en-US"/>
              <a:t>Use vocab from these lessons to produce</a:t>
            </a:r>
            <a:endParaRPr/>
          </a:p>
          <a:p>
            <a:pPr indent="-342900" lvl="0" marL="342900" rtl="0" algn="l">
              <a:lnSpc>
                <a:spcPct val="90000"/>
              </a:lnSpc>
              <a:spcBef>
                <a:spcPts val="640"/>
              </a:spcBef>
              <a:spcAft>
                <a:spcPts val="0"/>
              </a:spcAft>
              <a:buClr>
                <a:schemeClr val="dk1"/>
              </a:buClr>
              <a:buSzPts val="3200"/>
              <a:buNone/>
            </a:pPr>
            <a:r>
              <a:rPr b="1" lang="en-US"/>
              <a:t>1 Infographic using Canva</a:t>
            </a:r>
            <a:endParaRPr b="1"/>
          </a:p>
          <a:p>
            <a:pPr indent="-342900" lvl="0" marL="342900" rtl="0" algn="l">
              <a:lnSpc>
                <a:spcPct val="90000"/>
              </a:lnSpc>
              <a:spcBef>
                <a:spcPts val="640"/>
              </a:spcBef>
              <a:spcAft>
                <a:spcPts val="0"/>
              </a:spcAft>
              <a:buClr>
                <a:schemeClr val="dk1"/>
              </a:buClr>
              <a:buSzPts val="3200"/>
              <a:buNone/>
            </a:pPr>
            <a:r>
              <a:rPr b="1" lang="en-US"/>
              <a:t>2 Poster</a:t>
            </a:r>
            <a:endParaRPr/>
          </a:p>
          <a:p>
            <a:pPr indent="-342900" lvl="0" marL="342900" rtl="0" algn="l">
              <a:lnSpc>
                <a:spcPct val="90000"/>
              </a:lnSpc>
              <a:spcBef>
                <a:spcPts val="640"/>
              </a:spcBef>
              <a:spcAft>
                <a:spcPts val="0"/>
              </a:spcAft>
              <a:buClr>
                <a:schemeClr val="dk1"/>
              </a:buClr>
              <a:buSzPts val="3200"/>
              <a:buNone/>
            </a:pPr>
            <a:r>
              <a:rPr b="1" lang="en-US"/>
              <a:t>3 PPT</a:t>
            </a:r>
            <a:endParaRPr/>
          </a:p>
          <a:p>
            <a:pPr indent="-342900" lvl="0" marL="342900" rtl="0" algn="l">
              <a:lnSpc>
                <a:spcPct val="90000"/>
              </a:lnSpc>
              <a:spcBef>
                <a:spcPts val="640"/>
              </a:spcBef>
              <a:spcAft>
                <a:spcPts val="0"/>
              </a:spcAft>
              <a:buClr>
                <a:schemeClr val="dk1"/>
              </a:buClr>
              <a:buSzPts val="3200"/>
              <a:buNone/>
            </a:pPr>
            <a:r>
              <a:rPr b="1" lang="en-US"/>
              <a:t>4 A short video using an iPad /phone </a:t>
            </a:r>
            <a:r>
              <a:rPr lang="en-US"/>
              <a:t>to summarise your own H20 imprint and</a:t>
            </a:r>
            <a:endParaRPr/>
          </a:p>
          <a:p>
            <a:pPr indent="-342900" lvl="0" marL="342900" rtl="0" algn="l">
              <a:lnSpc>
                <a:spcPct val="90000"/>
              </a:lnSpc>
              <a:spcBef>
                <a:spcPts val="640"/>
              </a:spcBef>
              <a:spcAft>
                <a:spcPts val="0"/>
              </a:spcAft>
              <a:buClr>
                <a:schemeClr val="dk1"/>
              </a:buClr>
              <a:buSzPts val="3200"/>
              <a:buNone/>
            </a:pPr>
            <a:r>
              <a:rPr lang="en-US"/>
              <a:t>	understanding of hidden water consumption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9">
            <a:hlinkClick r:id="rId3"/>
          </p:cNvPr>
          <p:cNvPicPr preferRelativeResize="0"/>
          <p:nvPr/>
        </p:nvPicPr>
        <p:blipFill rotWithShape="1">
          <a:blip r:embed="rId4">
            <a:alphaModFix/>
          </a:blip>
          <a:srcRect b="15041" l="0" r="0" t="50700"/>
          <a:stretch/>
        </p:blipFill>
        <p:spPr>
          <a:xfrm>
            <a:off x="224418" y="1125417"/>
            <a:ext cx="8695164" cy="42130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p:nvPr/>
        </p:nvSpPr>
        <p:spPr>
          <a:xfrm>
            <a:off x="244925" y="183389"/>
            <a:ext cx="8706000" cy="6435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t>Extra resources to explore</a:t>
            </a:r>
            <a:endParaRPr b="1"/>
          </a:p>
        </p:txBody>
      </p:sp>
      <p:sp>
        <p:nvSpPr>
          <p:cNvPr id="284" name="Google Shape;284;p38"/>
          <p:cNvSpPr txBox="1"/>
          <p:nvPr>
            <p:ph idx="1" type="body"/>
          </p:nvPr>
        </p:nvSpPr>
        <p:spPr>
          <a:xfrm>
            <a:off x="244925" y="1417638"/>
            <a:ext cx="8654149" cy="5200751"/>
          </a:xfrm>
          <a:prstGeom prst="rect">
            <a:avLst/>
          </a:prstGeom>
          <a:noFill/>
          <a:ln>
            <a:noFill/>
          </a:ln>
        </p:spPr>
        <p:txBody>
          <a:bodyPr anchorCtr="0" anchor="t" bIns="45700" lIns="91425" spcFirstLastPara="1" rIns="91425" wrap="square" tIns="45700">
            <a:normAutofit/>
          </a:bodyPr>
          <a:lstStyle/>
          <a:p>
            <a:pPr indent="-457200" lvl="0" marL="629920" rtl="0" algn="l">
              <a:lnSpc>
                <a:spcPct val="80000"/>
              </a:lnSpc>
              <a:spcBef>
                <a:spcPts val="544"/>
              </a:spcBef>
              <a:spcAft>
                <a:spcPts val="0"/>
              </a:spcAft>
              <a:buSzPts val="2720"/>
              <a:buChar char="•"/>
            </a:pPr>
            <a:r>
              <a:rPr lang="en-US" u="sng">
                <a:solidFill>
                  <a:schemeClr val="hlink"/>
                </a:solidFill>
                <a:hlinkClick r:id="rId3"/>
              </a:rPr>
              <a:t>https://www.worldwaterday.org/</a:t>
            </a:r>
            <a:r>
              <a:rPr lang="en-US"/>
              <a:t> </a:t>
            </a:r>
            <a:endParaRPr/>
          </a:p>
          <a:p>
            <a:pPr indent="-457200" lvl="0" marL="629920" rtl="0" algn="l">
              <a:lnSpc>
                <a:spcPct val="80000"/>
              </a:lnSpc>
              <a:spcBef>
                <a:spcPts val="544"/>
              </a:spcBef>
              <a:spcAft>
                <a:spcPts val="0"/>
              </a:spcAft>
              <a:buSzPts val="2720"/>
              <a:buChar char="•"/>
            </a:pPr>
            <a:r>
              <a:rPr lang="en-US" u="sng">
                <a:solidFill>
                  <a:schemeClr val="hlink"/>
                </a:solidFill>
                <a:hlinkClick r:id="rId4"/>
              </a:rPr>
              <a:t>https://www.alumniportal-deutschland.org/digitales-lernen/quizze/trinkwasser/quiz/</a:t>
            </a:r>
            <a:r>
              <a:rPr lang="en-US"/>
              <a:t> </a:t>
            </a:r>
            <a:endParaRPr/>
          </a:p>
          <a:p>
            <a:pPr indent="-457200" lvl="0" marL="629920" rtl="0" algn="l">
              <a:lnSpc>
                <a:spcPct val="80000"/>
              </a:lnSpc>
              <a:spcBef>
                <a:spcPts val="544"/>
              </a:spcBef>
              <a:spcAft>
                <a:spcPts val="0"/>
              </a:spcAft>
              <a:buSzPts val="2720"/>
              <a:buChar char="•"/>
            </a:pPr>
            <a:r>
              <a:rPr lang="en-US" u="sng">
                <a:solidFill>
                  <a:schemeClr val="hlink"/>
                </a:solidFill>
                <a:hlinkClick r:id="rId5"/>
              </a:rPr>
              <a:t>http://thewaterweeat.com/</a:t>
            </a:r>
            <a:r>
              <a:rPr lang="en-US"/>
              <a:t> </a:t>
            </a:r>
            <a:endParaRPr/>
          </a:p>
          <a:p>
            <a:pPr indent="-457200" lvl="0" marL="629920" rtl="0" algn="l">
              <a:lnSpc>
                <a:spcPct val="80000"/>
              </a:lnSpc>
              <a:spcBef>
                <a:spcPts val="544"/>
              </a:spcBef>
              <a:spcAft>
                <a:spcPts val="0"/>
              </a:spcAft>
              <a:buSzPts val="2720"/>
              <a:buChar char="•"/>
            </a:pPr>
            <a:r>
              <a:rPr lang="en-US" u="sng">
                <a:solidFill>
                  <a:schemeClr val="hlink"/>
                </a:solidFill>
                <a:hlinkClick r:id="rId6"/>
              </a:rPr>
              <a:t>https://www.unesco.de/kultur-und-natur/wasser-und-ozeane/un-weltwasserbericht-2020-wasser-und-klimawandel</a:t>
            </a:r>
            <a:endParaRPr/>
          </a:p>
          <a:p>
            <a:pPr indent="-457200" lvl="0" marL="629920" rtl="0" algn="l">
              <a:lnSpc>
                <a:spcPct val="80000"/>
              </a:lnSpc>
              <a:spcBef>
                <a:spcPts val="544"/>
              </a:spcBef>
              <a:spcAft>
                <a:spcPts val="0"/>
              </a:spcAft>
              <a:buSzPts val="2720"/>
              <a:buChar char="•"/>
            </a:pPr>
            <a:r>
              <a:rPr lang="en-US" u="sng">
                <a:solidFill>
                  <a:schemeClr val="hlink"/>
                </a:solidFill>
                <a:hlinkClick r:id="rId7"/>
              </a:rPr>
              <a:t>https://reset.org/act/dein-taeglicher-wasserverbrauch-der-wasser-fussabdruck</a:t>
            </a:r>
            <a:r>
              <a:rPr lang="en-US"/>
              <a:t> </a:t>
            </a:r>
            <a:endParaRPr/>
          </a:p>
          <a:p>
            <a:pPr indent="-284478" lvl="0" marL="629920" rtl="0" algn="l">
              <a:lnSpc>
                <a:spcPct val="80000"/>
              </a:lnSpc>
              <a:spcBef>
                <a:spcPts val="544"/>
              </a:spcBef>
              <a:spcAft>
                <a:spcPts val="0"/>
              </a:spcAft>
              <a:buSzPts val="2720"/>
              <a:buNone/>
            </a:pPr>
            <a:r>
              <a:t/>
            </a:r>
            <a:endParaRPr/>
          </a:p>
          <a:p>
            <a:pPr indent="-284478" lvl="0" marL="629920" rtl="0" algn="l">
              <a:lnSpc>
                <a:spcPct val="80000"/>
              </a:lnSpc>
              <a:spcBef>
                <a:spcPts val="544"/>
              </a:spcBef>
              <a:spcAft>
                <a:spcPts val="0"/>
              </a:spcAft>
              <a:buSzPts val="2720"/>
              <a:buNone/>
            </a:pPr>
            <a:r>
              <a:t/>
            </a:r>
            <a:endParaRPr sz="2720"/>
          </a:p>
          <a:p>
            <a:pPr indent="-284478" lvl="0" marL="629920" rtl="0" algn="l">
              <a:lnSpc>
                <a:spcPct val="80000"/>
              </a:lnSpc>
              <a:spcBef>
                <a:spcPts val="544"/>
              </a:spcBef>
              <a:spcAft>
                <a:spcPts val="0"/>
              </a:spcAft>
              <a:buSzPts val="2720"/>
              <a:buNone/>
            </a:pPr>
            <a:r>
              <a:t/>
            </a:r>
            <a:endParaRPr sz="2720"/>
          </a:p>
          <a:p>
            <a:pPr indent="-17018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g7e24d2a21b_0_0"/>
          <p:cNvPicPr preferRelativeResize="0"/>
          <p:nvPr/>
        </p:nvPicPr>
        <p:blipFill rotWithShape="1">
          <a:blip r:embed="rId3">
            <a:alphaModFix/>
          </a:blip>
          <a:srcRect b="0" l="0" r="32800" t="0"/>
          <a:stretch/>
        </p:blipFill>
        <p:spPr>
          <a:xfrm>
            <a:off x="3295071" y="2059623"/>
            <a:ext cx="2849475" cy="1112600"/>
          </a:xfrm>
          <a:prstGeom prst="rect">
            <a:avLst/>
          </a:prstGeom>
          <a:noFill/>
          <a:ln>
            <a:noFill/>
          </a:ln>
        </p:spPr>
      </p:pic>
      <p:pic>
        <p:nvPicPr>
          <p:cNvPr id="291" name="Google Shape;291;g7e24d2a21b_0_0"/>
          <p:cNvPicPr preferRelativeResize="0"/>
          <p:nvPr/>
        </p:nvPicPr>
        <p:blipFill rotWithShape="1">
          <a:blip r:embed="rId4">
            <a:alphaModFix/>
          </a:blip>
          <a:srcRect b="0" l="0" r="0" t="0"/>
          <a:stretch/>
        </p:blipFill>
        <p:spPr>
          <a:xfrm>
            <a:off x="3295075" y="3217450"/>
            <a:ext cx="957775" cy="981775"/>
          </a:xfrm>
          <a:prstGeom prst="rect">
            <a:avLst/>
          </a:prstGeom>
          <a:noFill/>
          <a:ln>
            <a:noFill/>
          </a:ln>
        </p:spPr>
      </p:pic>
      <p:sp>
        <p:nvSpPr>
          <p:cNvPr id="292" name="Google Shape;292;g7e24d2a21b_0_0"/>
          <p:cNvSpPr/>
          <p:nvPr/>
        </p:nvSpPr>
        <p:spPr>
          <a:xfrm>
            <a:off x="4174925" y="3217450"/>
            <a:ext cx="20709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8"/>
          <p:cNvPicPr preferRelativeResize="0"/>
          <p:nvPr/>
        </p:nvPicPr>
        <p:blipFill rotWithShape="1">
          <a:blip r:embed="rId3">
            <a:alphaModFix/>
          </a:blip>
          <a:srcRect b="91795" l="38394" r="0" t="0"/>
          <a:stretch/>
        </p:blipFill>
        <p:spPr>
          <a:xfrm>
            <a:off x="4009291" y="0"/>
            <a:ext cx="4853890" cy="914400"/>
          </a:xfrm>
          <a:prstGeom prst="rect">
            <a:avLst/>
          </a:prstGeom>
          <a:noFill/>
          <a:ln>
            <a:noFill/>
          </a:ln>
        </p:spPr>
      </p:pic>
      <p:pic>
        <p:nvPicPr>
          <p:cNvPr id="104" name="Google Shape;104;p8"/>
          <p:cNvPicPr preferRelativeResize="0"/>
          <p:nvPr/>
        </p:nvPicPr>
        <p:blipFill rotWithShape="1">
          <a:blip r:embed="rId4">
            <a:alphaModFix/>
          </a:blip>
          <a:srcRect b="48512" l="0" r="0" t="15178"/>
          <a:stretch/>
        </p:blipFill>
        <p:spPr>
          <a:xfrm>
            <a:off x="165131" y="1336429"/>
            <a:ext cx="8813738" cy="45262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0" y="0"/>
            <a:ext cx="9242474"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Font typeface="Calibri"/>
              <a:buNone/>
            </a:pPr>
            <a:r>
              <a:rPr b="1" lang="en-US" sz="3240">
                <a:solidFill>
                  <a:schemeClr val="dk2"/>
                </a:solidFill>
              </a:rPr>
              <a:t>Der Wasserverbrauch von Haushalten und Kleingewerben in Deutschland</a:t>
            </a:r>
            <a:endParaRPr b="1" sz="3240">
              <a:solidFill>
                <a:schemeClr val="dk2"/>
              </a:solidFill>
            </a:endParaRPr>
          </a:p>
        </p:txBody>
      </p:sp>
      <p:pic>
        <p:nvPicPr>
          <p:cNvPr descr="Ein Bild, das Screenshot enthält.&#10;&#10;Automatisch generierte Beschreibung" id="111" name="Google Shape;111;p19"/>
          <p:cNvPicPr preferRelativeResize="0"/>
          <p:nvPr/>
        </p:nvPicPr>
        <p:blipFill rotWithShape="1">
          <a:blip r:embed="rId3">
            <a:alphaModFix/>
          </a:blip>
          <a:srcRect b="0" l="15803" r="16126" t="0"/>
          <a:stretch/>
        </p:blipFill>
        <p:spPr>
          <a:xfrm>
            <a:off x="928024" y="1143001"/>
            <a:ext cx="7755331" cy="571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b="1" lang="en-US" sz="4000">
                <a:solidFill>
                  <a:schemeClr val="dk2"/>
                </a:solidFill>
              </a:rPr>
              <a:t>Deutsches Trinkwasser</a:t>
            </a:r>
            <a:endParaRPr b="1" sz="4000">
              <a:solidFill>
                <a:schemeClr val="dk2"/>
              </a:solidFill>
            </a:endParaRPr>
          </a:p>
        </p:txBody>
      </p:sp>
      <p:pic>
        <p:nvPicPr>
          <p:cNvPr descr="Ein Bild, das Text enthält.&#10;&#10;Automatisch generierte Beschreibung" id="118" name="Google Shape;118;p1"/>
          <p:cNvPicPr preferRelativeResize="0"/>
          <p:nvPr/>
        </p:nvPicPr>
        <p:blipFill rotWithShape="1">
          <a:blip r:embed="rId3">
            <a:alphaModFix/>
          </a:blip>
          <a:srcRect b="0" l="0" r="0" t="0"/>
          <a:stretch/>
        </p:blipFill>
        <p:spPr>
          <a:xfrm>
            <a:off x="0" y="1135602"/>
            <a:ext cx="9144000" cy="45867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Font typeface="Calibri"/>
              <a:buNone/>
            </a:pPr>
            <a:r>
              <a:rPr b="1" lang="en-US" sz="4000">
                <a:solidFill>
                  <a:schemeClr val="dk2"/>
                </a:solidFill>
              </a:rPr>
              <a:t>Vokabeln</a:t>
            </a:r>
            <a:endParaRPr b="1" sz="4000">
              <a:solidFill>
                <a:schemeClr val="dk2"/>
              </a:solidFill>
            </a:endParaRPr>
          </a:p>
        </p:txBody>
      </p:sp>
      <p:graphicFrame>
        <p:nvGraphicFramePr>
          <p:cNvPr id="125" name="Google Shape;125;p2"/>
          <p:cNvGraphicFramePr/>
          <p:nvPr/>
        </p:nvGraphicFramePr>
        <p:xfrm>
          <a:off x="777240" y="1143000"/>
          <a:ext cx="3000000" cy="3000000"/>
        </p:xfrm>
        <a:graphic>
          <a:graphicData uri="http://schemas.openxmlformats.org/drawingml/2006/table">
            <a:tbl>
              <a:tblPr bandRow="1" firstRow="1">
                <a:gradFill>
                  <a:gsLst>
                    <a:gs pos="0">
                      <a:srgbClr val="DAFEA4"/>
                    </a:gs>
                    <a:gs pos="35000">
                      <a:srgbClr val="E3FEBF"/>
                    </a:gs>
                    <a:gs pos="100000">
                      <a:srgbClr val="F4FEE6"/>
                    </a:gs>
                  </a:gsLst>
                  <a:lin ang="16200000" scaled="0"/>
                </a:gradFill>
                <a:tableStyleId>{79AA3FA9-331C-480D-963D-1BE9E447F94E}</a:tableStyleId>
              </a:tblPr>
              <a:tblGrid>
                <a:gridCol w="3794750"/>
                <a:gridCol w="3794750"/>
              </a:tblGrid>
              <a:tr h="4582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Deutsch</a:t>
                      </a:r>
                      <a:endParaRPr b="1" sz="2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Englisch</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das Trinkwasser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drinking water</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das Leitungswasser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tap water</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der Wasserverbrauch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water consumption</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die Körperpflege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body care/ hygiene</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das Kleingewerbe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small business</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der Haushalt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household</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das Wäschewaschen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washing laundry</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das Geschirrspülen</a:t>
                      </a:r>
                      <a:endParaRPr b="1" sz="2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dish washing</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die Raumreinigung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room cleaning</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die Autopflege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car maintenance</a:t>
                      </a:r>
                      <a:endParaRPr b="1" sz="2000" u="none" cap="none" strike="noStrike"/>
                    </a:p>
                  </a:txBody>
                  <a:tcPr marT="45725" marB="45725" marR="91450" marL="91450"/>
                </a:tc>
              </a:tr>
              <a:tr h="4582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die Toilettenspülung</a:t>
                      </a:r>
                      <a:endParaRPr b="1" sz="2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toilet flush</a:t>
                      </a:r>
                      <a:endParaRPr b="1" sz="2000" u="none" cap="none" strike="noStrike"/>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2"/>
          <p:cNvSpPr/>
          <p:nvPr/>
        </p:nvSpPr>
        <p:spPr>
          <a:xfrm rot="-928894">
            <a:off x="58443" y="-121868"/>
            <a:ext cx="3860800" cy="3378200"/>
          </a:xfrm>
          <a:prstGeom prst="star5">
            <a:avLst>
              <a:gd fmla="val 19098" name="adj"/>
              <a:gd fmla="val 105146" name="hf"/>
              <a:gd fmla="val 110557" name="vf"/>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32"/>
          <p:cNvSpPr/>
          <p:nvPr/>
        </p:nvSpPr>
        <p:spPr>
          <a:xfrm rot="763888">
            <a:off x="5232388" y="3145839"/>
            <a:ext cx="3860800" cy="3378200"/>
          </a:xfrm>
          <a:prstGeom prst="star5">
            <a:avLst>
              <a:gd fmla="val 19098" name="adj"/>
              <a:gd fmla="val 105146" name="hf"/>
              <a:gd fmla="val 110557" name="vf"/>
            </a:avLst>
          </a:prstGeom>
          <a:gradFill>
            <a:gsLst>
              <a:gs pos="0">
                <a:srgbClr val="38B6D8"/>
              </a:gs>
              <a:gs pos="100000">
                <a:srgbClr val="91ECFF"/>
              </a:gs>
            </a:gsLst>
            <a:lin ang="16200000" scaled="0"/>
          </a:gra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32"/>
          <p:cNvSpPr/>
          <p:nvPr/>
        </p:nvSpPr>
        <p:spPr>
          <a:xfrm rot="4469958">
            <a:off x="52751" y="3562981"/>
            <a:ext cx="3732460" cy="3239267"/>
          </a:xfrm>
          <a:prstGeom prst="star5">
            <a:avLst>
              <a:gd fmla="val 19098" name="adj"/>
              <a:gd fmla="val 105146" name="hf"/>
              <a:gd fmla="val 110557" name="vf"/>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32"/>
          <p:cNvSpPr/>
          <p:nvPr/>
        </p:nvSpPr>
        <p:spPr>
          <a:xfrm rot="855002">
            <a:off x="5232388" y="-91080"/>
            <a:ext cx="3860800" cy="3378200"/>
          </a:xfrm>
          <a:prstGeom prst="star5">
            <a:avLst>
              <a:gd fmla="val 19098" name="adj"/>
              <a:gd fmla="val 105146" name="hf"/>
              <a:gd fmla="val 110557" name="vf"/>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32"/>
          <p:cNvSpPr/>
          <p:nvPr/>
        </p:nvSpPr>
        <p:spPr>
          <a:xfrm>
            <a:off x="2657638" y="1723374"/>
            <a:ext cx="3860800" cy="3378200"/>
          </a:xfrm>
          <a:prstGeom prst="star5">
            <a:avLst>
              <a:gd fmla="val 19098" name="adj"/>
              <a:gd fmla="val 105146" name="hf"/>
              <a:gd fmla="val 110557" name="vf"/>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2"/>
          <p:cNvSpPr txBox="1"/>
          <p:nvPr/>
        </p:nvSpPr>
        <p:spPr>
          <a:xfrm rot="-897389">
            <a:off x="787400" y="1184784"/>
            <a:ext cx="2590800" cy="10771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In Deutschland verbraucht eine Person pro Tag im Durchschnitt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123 Liter Wasser. </a:t>
            </a:r>
            <a:endParaRPr b="1" i="0" sz="1600" u="none" cap="none" strike="noStrike">
              <a:solidFill>
                <a:schemeClr val="dk1"/>
              </a:solidFill>
              <a:latin typeface="Calibri"/>
              <a:ea typeface="Calibri"/>
              <a:cs typeface="Calibri"/>
              <a:sym typeface="Calibri"/>
            </a:endParaRPr>
          </a:p>
        </p:txBody>
      </p:sp>
      <p:sp>
        <p:nvSpPr>
          <p:cNvPr id="137" name="Google Shape;137;p32"/>
          <p:cNvSpPr txBox="1"/>
          <p:nvPr/>
        </p:nvSpPr>
        <p:spPr>
          <a:xfrm>
            <a:off x="3362088" y="2961858"/>
            <a:ext cx="2451900" cy="135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Man braucht 35 000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Liter Wasser für die Herstellung von Computern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32"/>
          <p:cNvSpPr txBox="1"/>
          <p:nvPr/>
        </p:nvSpPr>
        <p:spPr>
          <a:xfrm rot="795497">
            <a:off x="5895546" y="1307894"/>
            <a:ext cx="259080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Man braucht 1000 Liter Wasser für einen Liter Milch.</a:t>
            </a:r>
            <a:endParaRPr b="0" i="0" sz="1800" u="none" cap="none" strike="noStrike">
              <a:solidFill>
                <a:schemeClr val="dk1"/>
              </a:solidFill>
              <a:latin typeface="Calibri"/>
              <a:ea typeface="Calibri"/>
              <a:cs typeface="Calibri"/>
              <a:sym typeface="Calibri"/>
            </a:endParaRPr>
          </a:p>
        </p:txBody>
      </p:sp>
      <p:sp>
        <p:nvSpPr>
          <p:cNvPr id="139" name="Google Shape;139;p32"/>
          <p:cNvSpPr txBox="1"/>
          <p:nvPr/>
        </p:nvSpPr>
        <p:spPr>
          <a:xfrm rot="-2190043">
            <a:off x="685962" y="4864336"/>
            <a:ext cx="2309388" cy="8309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Rechne deinen Wasserverbrauch aus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Calibri"/>
                <a:ea typeface="Calibri"/>
                <a:cs typeface="Calibri"/>
                <a:sym typeface="Calibri"/>
                <a:hlinkClick r:id="rId3"/>
              </a:rPr>
              <a:t>www.empreinteh2o.com</a:t>
            </a:r>
            <a:r>
              <a:rPr b="1" i="0" lang="en-US" sz="1600" u="none" cap="none" strike="noStrike">
                <a:solidFill>
                  <a:schemeClr val="dk1"/>
                </a:solidFill>
                <a:latin typeface="Calibri"/>
                <a:ea typeface="Calibri"/>
                <a:cs typeface="Calibri"/>
                <a:sym typeface="Calibri"/>
              </a:rPr>
              <a:t> </a:t>
            </a:r>
            <a:endParaRPr b="1" i="0" sz="1600" u="none" cap="none" strike="noStrike">
              <a:solidFill>
                <a:schemeClr val="dk1"/>
              </a:solidFill>
              <a:latin typeface="Calibri"/>
              <a:ea typeface="Calibri"/>
              <a:cs typeface="Calibri"/>
              <a:sym typeface="Calibri"/>
            </a:endParaRPr>
          </a:p>
        </p:txBody>
      </p:sp>
      <p:sp>
        <p:nvSpPr>
          <p:cNvPr id="140" name="Google Shape;140;p32"/>
          <p:cNvSpPr txBox="1"/>
          <p:nvPr/>
        </p:nvSpPr>
        <p:spPr>
          <a:xfrm rot="-1166661">
            <a:off x="5843043" y="4767130"/>
            <a:ext cx="2852588"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Ein Mensch braucht mindestens 2.5 Liter Wasser pro Tag.</a:t>
            </a:r>
            <a:endParaRPr b="1" i="0" sz="1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3"/>
          <p:cNvSpPr/>
          <p:nvPr/>
        </p:nvSpPr>
        <p:spPr>
          <a:xfrm rot="-928894">
            <a:off x="26369" y="-105322"/>
            <a:ext cx="3860800" cy="3378200"/>
          </a:xfrm>
          <a:prstGeom prst="star5">
            <a:avLst>
              <a:gd fmla="val 19098" name="adj"/>
              <a:gd fmla="val 105146" name="hf"/>
              <a:gd fmla="val 110557" name="vf"/>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33"/>
          <p:cNvSpPr/>
          <p:nvPr/>
        </p:nvSpPr>
        <p:spPr>
          <a:xfrm rot="1012480">
            <a:off x="5283198" y="3253787"/>
            <a:ext cx="3860800" cy="3378200"/>
          </a:xfrm>
          <a:prstGeom prst="star5">
            <a:avLst>
              <a:gd fmla="val 19098" name="adj"/>
              <a:gd fmla="val 105146" name="hf"/>
              <a:gd fmla="val 110557" name="vf"/>
            </a:avLst>
          </a:prstGeom>
          <a:gradFill>
            <a:gsLst>
              <a:gs pos="0">
                <a:srgbClr val="38B6D8"/>
              </a:gs>
              <a:gs pos="100000">
                <a:srgbClr val="91ECFF"/>
              </a:gs>
            </a:gsLst>
            <a:lin ang="16200000" scaled="0"/>
          </a:gra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33"/>
          <p:cNvSpPr/>
          <p:nvPr/>
        </p:nvSpPr>
        <p:spPr>
          <a:xfrm rot="-2236504">
            <a:off x="-189412" y="3412473"/>
            <a:ext cx="3860800" cy="3378200"/>
          </a:xfrm>
          <a:prstGeom prst="star5">
            <a:avLst>
              <a:gd fmla="val 19098" name="adj"/>
              <a:gd fmla="val 105146" name="hf"/>
              <a:gd fmla="val 110557" name="vf"/>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p33"/>
          <p:cNvSpPr/>
          <p:nvPr/>
        </p:nvSpPr>
        <p:spPr>
          <a:xfrm rot="855002">
            <a:off x="5232388" y="-91080"/>
            <a:ext cx="3860800" cy="3378200"/>
          </a:xfrm>
          <a:prstGeom prst="star5">
            <a:avLst>
              <a:gd fmla="val 19098" name="adj"/>
              <a:gd fmla="val 105146" name="hf"/>
              <a:gd fmla="val 110557" name="vf"/>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33"/>
          <p:cNvSpPr/>
          <p:nvPr/>
        </p:nvSpPr>
        <p:spPr>
          <a:xfrm>
            <a:off x="2349326" y="1723373"/>
            <a:ext cx="3860800" cy="3378200"/>
          </a:xfrm>
          <a:prstGeom prst="star5">
            <a:avLst>
              <a:gd fmla="val 19098" name="adj"/>
              <a:gd fmla="val 105146" name="hf"/>
              <a:gd fmla="val 110557" name="vf"/>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33"/>
          <p:cNvSpPr txBox="1"/>
          <p:nvPr/>
        </p:nvSpPr>
        <p:spPr>
          <a:xfrm rot="-897389">
            <a:off x="723658" y="1108235"/>
            <a:ext cx="259080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127 lit</a:t>
            </a:r>
            <a:r>
              <a:rPr b="1" lang="en-US" sz="1600">
                <a:solidFill>
                  <a:schemeClr val="dk1"/>
                </a:solidFill>
                <a:latin typeface="Calibri"/>
                <a:ea typeface="Calibri"/>
                <a:cs typeface="Calibri"/>
                <a:sym typeface="Calibri"/>
              </a:rPr>
              <a:t>res </a:t>
            </a:r>
            <a:r>
              <a:rPr b="1" i="0" lang="en-US" sz="1600" u="none" cap="none" strike="noStrike">
                <a:solidFill>
                  <a:schemeClr val="dk1"/>
                </a:solidFill>
                <a:latin typeface="Calibri"/>
                <a:ea typeface="Calibri"/>
                <a:cs typeface="Calibri"/>
                <a:sym typeface="Calibri"/>
              </a:rPr>
              <a:t>of water are used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per person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per day in Germany</a:t>
            </a:r>
            <a:endParaRPr b="1" i="0" sz="1600" u="none" cap="none" strike="noStrike">
              <a:solidFill>
                <a:schemeClr val="dk1"/>
              </a:solidFill>
              <a:latin typeface="Calibri"/>
              <a:ea typeface="Calibri"/>
              <a:cs typeface="Calibri"/>
              <a:sym typeface="Calibri"/>
            </a:endParaRPr>
          </a:p>
        </p:txBody>
      </p:sp>
      <p:sp>
        <p:nvSpPr>
          <p:cNvPr id="152" name="Google Shape;152;p33"/>
          <p:cNvSpPr txBox="1"/>
          <p:nvPr/>
        </p:nvSpPr>
        <p:spPr>
          <a:xfrm>
            <a:off x="3004670" y="2971660"/>
            <a:ext cx="2590800" cy="1354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You need 35 000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lit</a:t>
            </a:r>
            <a:r>
              <a:rPr b="1" lang="en-US" sz="1600">
                <a:solidFill>
                  <a:schemeClr val="dk1"/>
                </a:solidFill>
                <a:latin typeface="Calibri"/>
                <a:ea typeface="Calibri"/>
                <a:cs typeface="Calibri"/>
                <a:sym typeface="Calibri"/>
              </a:rPr>
              <a:t>res</a:t>
            </a:r>
            <a:r>
              <a:rPr b="1" i="0" lang="en-US" sz="1600" u="none" cap="none" strike="noStrike">
                <a:solidFill>
                  <a:schemeClr val="dk1"/>
                </a:solidFill>
                <a:latin typeface="Calibri"/>
                <a:ea typeface="Calibri"/>
                <a:cs typeface="Calibri"/>
                <a:sym typeface="Calibri"/>
              </a:rPr>
              <a:t> of water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make 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computer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33"/>
          <p:cNvSpPr txBox="1"/>
          <p:nvPr/>
        </p:nvSpPr>
        <p:spPr>
          <a:xfrm rot="795497">
            <a:off x="5730352" y="1198668"/>
            <a:ext cx="2590800" cy="1354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You need 1 000 lit</a:t>
            </a:r>
            <a:r>
              <a:rPr b="1" lang="en-US" sz="1600">
                <a:solidFill>
                  <a:schemeClr val="dk1"/>
                </a:solidFill>
                <a:latin typeface="Calibri"/>
                <a:ea typeface="Calibri"/>
                <a:cs typeface="Calibri"/>
                <a:sym typeface="Calibri"/>
              </a:rPr>
              <a:t>res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of water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make 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litre of milk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33"/>
          <p:cNvSpPr txBox="1"/>
          <p:nvPr/>
        </p:nvSpPr>
        <p:spPr>
          <a:xfrm rot="-2189784">
            <a:off x="347552" y="4384102"/>
            <a:ext cx="259080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Calculate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water imprint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Calibri"/>
                <a:ea typeface="Calibri"/>
                <a:cs typeface="Calibri"/>
                <a:sym typeface="Calibri"/>
                <a:hlinkClick r:id="rId3"/>
              </a:rPr>
              <a:t>www.empreinteh2o.com</a:t>
            </a:r>
            <a:r>
              <a:rPr b="1" i="0" lang="en-US" sz="1600" u="none" cap="none" strike="noStrike">
                <a:solidFill>
                  <a:schemeClr val="dk1"/>
                </a:solidFill>
                <a:latin typeface="Calibri"/>
                <a:ea typeface="Calibri"/>
                <a:cs typeface="Calibri"/>
                <a:sym typeface="Calibri"/>
              </a:rPr>
              <a:t> </a:t>
            </a:r>
            <a:endParaRPr b="1" i="0" sz="1600" u="none" cap="none" strike="noStrike">
              <a:solidFill>
                <a:schemeClr val="dk1"/>
              </a:solidFill>
              <a:latin typeface="Calibri"/>
              <a:ea typeface="Calibri"/>
              <a:cs typeface="Calibri"/>
              <a:sym typeface="Calibri"/>
            </a:endParaRPr>
          </a:p>
        </p:txBody>
      </p:sp>
      <p:sp>
        <p:nvSpPr>
          <p:cNvPr id="155" name="Google Shape;155;p33"/>
          <p:cNvSpPr txBox="1"/>
          <p:nvPr/>
        </p:nvSpPr>
        <p:spPr>
          <a:xfrm rot="-897389">
            <a:off x="5737788" y="4307318"/>
            <a:ext cx="2852588"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2</a:t>
            </a:r>
            <a:r>
              <a:rPr b="1" lang="en-US">
                <a:solidFill>
                  <a:schemeClr val="dk1"/>
                </a:solidFill>
                <a:latin typeface="Calibri"/>
                <a:ea typeface="Calibri"/>
                <a:cs typeface="Calibri"/>
                <a:sym typeface="Calibri"/>
              </a:rPr>
              <a:t>.</a:t>
            </a:r>
            <a:r>
              <a:rPr b="1" i="0" lang="en-US" sz="1400" u="none" cap="none" strike="noStrike">
                <a:solidFill>
                  <a:schemeClr val="dk1"/>
                </a:solidFill>
                <a:latin typeface="Calibri"/>
                <a:ea typeface="Calibri"/>
                <a:cs typeface="Calibri"/>
                <a:sym typeface="Calibri"/>
              </a:rPr>
              <a:t>5 lit</a:t>
            </a:r>
            <a:r>
              <a:rPr b="1" lang="en-US">
                <a:solidFill>
                  <a:schemeClr val="dk1"/>
                </a:solidFill>
                <a:latin typeface="Calibri"/>
                <a:ea typeface="Calibri"/>
                <a:cs typeface="Calibri"/>
                <a:sym typeface="Calibri"/>
              </a:rPr>
              <a:t>res</a:t>
            </a:r>
            <a:r>
              <a:rPr b="1" i="0" lang="en-US" sz="1400" u="none" cap="none" strike="noStrike">
                <a:solidFill>
                  <a:schemeClr val="dk1"/>
                </a:solidFill>
                <a:latin typeface="Calibri"/>
                <a:ea typeface="Calibri"/>
                <a:cs typeface="Calibri"/>
                <a:sym typeface="Calibri"/>
              </a:rPr>
              <a:t> of water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person and per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day, is the minimum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quantity of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a human being</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4"/>
          <p:cNvSpPr/>
          <p:nvPr/>
        </p:nvSpPr>
        <p:spPr>
          <a:xfrm rot="-928894">
            <a:off x="58443" y="-121868"/>
            <a:ext cx="3860800" cy="3378200"/>
          </a:xfrm>
          <a:prstGeom prst="star5">
            <a:avLst>
              <a:gd fmla="val 19098" name="adj"/>
              <a:gd fmla="val 105146" name="hf"/>
              <a:gd fmla="val 110557" name="vf"/>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34"/>
          <p:cNvSpPr/>
          <p:nvPr/>
        </p:nvSpPr>
        <p:spPr>
          <a:xfrm rot="1012480">
            <a:off x="5283198" y="3253786"/>
            <a:ext cx="3860800" cy="3378200"/>
          </a:xfrm>
          <a:prstGeom prst="star5">
            <a:avLst>
              <a:gd fmla="val 19098" name="adj"/>
              <a:gd fmla="val 105146" name="hf"/>
              <a:gd fmla="val 110557" name="vf"/>
            </a:avLst>
          </a:prstGeom>
          <a:gradFill>
            <a:gsLst>
              <a:gs pos="0">
                <a:srgbClr val="38B6D8"/>
              </a:gs>
              <a:gs pos="100000">
                <a:srgbClr val="91ECFF"/>
              </a:gs>
            </a:gsLst>
            <a:lin ang="16200000" scaled="0"/>
          </a:gra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34"/>
          <p:cNvSpPr/>
          <p:nvPr/>
        </p:nvSpPr>
        <p:spPr>
          <a:xfrm rot="-2236504">
            <a:off x="-189412" y="3412473"/>
            <a:ext cx="3860800" cy="3378200"/>
          </a:xfrm>
          <a:prstGeom prst="star5">
            <a:avLst>
              <a:gd fmla="val 19098" name="adj"/>
              <a:gd fmla="val 105146" name="hf"/>
              <a:gd fmla="val 110557" name="vf"/>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34"/>
          <p:cNvSpPr/>
          <p:nvPr/>
        </p:nvSpPr>
        <p:spPr>
          <a:xfrm rot="855002">
            <a:off x="5232388" y="-91080"/>
            <a:ext cx="3860800" cy="3378200"/>
          </a:xfrm>
          <a:prstGeom prst="star5">
            <a:avLst>
              <a:gd fmla="val 19098" name="adj"/>
              <a:gd fmla="val 105146" name="hf"/>
              <a:gd fmla="val 110557" name="vf"/>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34"/>
          <p:cNvSpPr/>
          <p:nvPr/>
        </p:nvSpPr>
        <p:spPr>
          <a:xfrm>
            <a:off x="2349326" y="1723373"/>
            <a:ext cx="3860800" cy="3378200"/>
          </a:xfrm>
          <a:prstGeom prst="star5">
            <a:avLst>
              <a:gd fmla="val 19098" name="adj"/>
              <a:gd fmla="val 105146" name="hf"/>
              <a:gd fmla="val 110557" name="vf"/>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34"/>
          <p:cNvSpPr txBox="1"/>
          <p:nvPr/>
        </p:nvSpPr>
        <p:spPr>
          <a:xfrm rot="-897389">
            <a:off x="756006" y="1200640"/>
            <a:ext cx="2462345" cy="11196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Man benötigt eine enorme Wassermenge für die Produktion vieler Dinge, die wir kaufen.</a:t>
            </a:r>
            <a:endParaRPr b="1" i="0" sz="1600" u="none" cap="none" strike="noStrike">
              <a:solidFill>
                <a:schemeClr val="dk1"/>
              </a:solidFill>
              <a:latin typeface="Calibri"/>
              <a:ea typeface="Calibri"/>
              <a:cs typeface="Calibri"/>
              <a:sym typeface="Calibri"/>
            </a:endParaRPr>
          </a:p>
        </p:txBody>
      </p:sp>
      <p:sp>
        <p:nvSpPr>
          <p:cNvPr id="167" name="Google Shape;167;p34"/>
          <p:cNvSpPr txBox="1"/>
          <p:nvPr/>
        </p:nvSpPr>
        <p:spPr>
          <a:xfrm>
            <a:off x="3040103" y="3003880"/>
            <a:ext cx="2590800" cy="16003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Bevor du ein neues Kleidungsstück oder Produkt kaufst, schau ob du es Second-Hand kaufen kannst.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34"/>
          <p:cNvSpPr txBox="1"/>
          <p:nvPr/>
        </p:nvSpPr>
        <p:spPr>
          <a:xfrm rot="795497">
            <a:off x="5835674" y="1185676"/>
            <a:ext cx="2590800" cy="8617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Um Wasser zu sparen, muss man Obst und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   Gemüse der Saison essen</a:t>
            </a:r>
            <a:r>
              <a:rPr b="1" i="0" lang="en-US" sz="1800" u="none" cap="none" strike="noStrike">
                <a:solidFill>
                  <a:schemeClr val="dk1"/>
                </a:solidFill>
                <a:latin typeface="Calibri"/>
                <a:ea typeface="Calibri"/>
                <a:cs typeface="Calibri"/>
                <a:sym typeface="Calibri"/>
              </a:rPr>
              <a:t>.</a:t>
            </a:r>
            <a:endParaRPr b="1" i="0" sz="1600" u="none" cap="none" strike="noStrike">
              <a:solidFill>
                <a:schemeClr val="dk1"/>
              </a:solidFill>
              <a:latin typeface="Calibri"/>
              <a:ea typeface="Calibri"/>
              <a:cs typeface="Calibri"/>
              <a:sym typeface="Calibri"/>
            </a:endParaRPr>
          </a:p>
        </p:txBody>
      </p:sp>
      <p:sp>
        <p:nvSpPr>
          <p:cNvPr id="169" name="Google Shape;169;p34"/>
          <p:cNvSpPr txBox="1"/>
          <p:nvPr/>
        </p:nvSpPr>
        <p:spPr>
          <a:xfrm rot="-2189784">
            <a:off x="517561" y="4696236"/>
            <a:ext cx="259080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Dreh den Wasserhahn zu, während du duschst oder dir die die Zähne putzt.</a:t>
            </a:r>
            <a:endParaRPr b="1" i="0" sz="1600" u="none" cap="none" strike="noStrike">
              <a:solidFill>
                <a:schemeClr val="dk1"/>
              </a:solidFill>
              <a:latin typeface="Calibri"/>
              <a:ea typeface="Calibri"/>
              <a:cs typeface="Calibri"/>
              <a:sym typeface="Calibri"/>
            </a:endParaRPr>
          </a:p>
        </p:txBody>
      </p:sp>
      <p:sp>
        <p:nvSpPr>
          <p:cNvPr id="170" name="Google Shape;170;p34"/>
          <p:cNvSpPr txBox="1"/>
          <p:nvPr/>
        </p:nvSpPr>
        <p:spPr>
          <a:xfrm rot="938287">
            <a:off x="5787304" y="4533229"/>
            <a:ext cx="2852588"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Man braucht 8-12 Liter Wasser für die Toilettenspülung.</a:t>
            </a:r>
            <a:endParaRPr b="1" i="0" sz="16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2019-12-19T08:48:46Z</dcterms:created>
  <dc:creator>Suzi Bewell</dc:creator>
</cp:coreProperties>
</file>