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8" roundtripDataSignature="AMtx7mi6GzAxlq/9YN29Ak8bZf6N4kzX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FB7FBC-6CDE-42CB-AF0F-E637D3DD27D9}">
  <a:tblStyle styleId="{0EFB7FBC-6CDE-42CB-AF0F-E637D3DD27D9}"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https://pixabay.com/illustrations/earth-protection-environment-globe-1987763/</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https://pixabay.com/photos/carsharing-electric-car-auto-smart-4382651/</a:t>
            </a:r>
            <a:endParaRPr/>
          </a:p>
        </p:txBody>
      </p:sp>
      <p:sp>
        <p:nvSpPr>
          <p:cNvPr id="155" name="Google Shape;15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https://pixabay.com/photos/virgin-airline-sky-flight-air-2721333/</a:t>
            </a:r>
            <a:endParaRPr/>
          </a:p>
        </p:txBody>
      </p:sp>
      <p:sp>
        <p:nvSpPr>
          <p:cNvPr id="163" name="Google Shape;16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Extension 2: Write 5 sentences in German talking about how often you use the different means of transportation.</a:t>
            </a:r>
            <a:endParaRPr/>
          </a:p>
        </p:txBody>
      </p:sp>
      <p:sp>
        <p:nvSpPr>
          <p:cNvPr id="170" name="Google Shape;17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Card sort match up – cut up the cards and match the correct picture with the correct image.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Original source in French: With thanks to 1jour1actu ; Video link: https://www.youtube.com/watch?v=bnYajDU6udY</a:t>
            </a:r>
            <a:endParaRPr/>
          </a:p>
        </p:txBody>
      </p:sp>
      <p:sp>
        <p:nvSpPr>
          <p:cNvPr id="179" name="Google Shape;17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Translated from French into German (AC): With thanks to 1jour1actu; Source - Video link (text differs slightly): https://www.youtube.com/watch?v=bnYajDU6udY</a:t>
            </a:r>
            <a:endParaRPr/>
          </a:p>
        </p:txBody>
      </p:sp>
      <p:sp>
        <p:nvSpPr>
          <p:cNvPr id="188" name="Google Shape;188;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a:t>Translated from French into German (AC): With thanks to 1jour1actu; Source - Video link (text differs slightly): https://www.youtube.com/watch?v=bnYajDU6udY</a:t>
            </a:r>
            <a:endParaRPr/>
          </a:p>
          <a:p>
            <a:pPr marL="0" lvl="0" indent="0" algn="l" rtl="0">
              <a:lnSpc>
                <a:spcPct val="100000"/>
              </a:lnSpc>
              <a:spcBef>
                <a:spcPts val="0"/>
              </a:spcBef>
              <a:spcAft>
                <a:spcPts val="0"/>
              </a:spcAft>
              <a:buSzPts val="1400"/>
              <a:buNone/>
            </a:pPr>
            <a:endParaRPr/>
          </a:p>
        </p:txBody>
      </p:sp>
      <p:sp>
        <p:nvSpPr>
          <p:cNvPr id="198" name="Google Shape;198;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a:t>Translated from French into German (AC): With thanks to 1jour1actu; Source - Video link (text differs slightly): https://www.youtube.com/watch?v=bnYajDU6udY</a:t>
            </a:r>
            <a:endParaRPr/>
          </a:p>
          <a:p>
            <a:pPr marL="0" lvl="0" indent="0" algn="l" rtl="0">
              <a:lnSpc>
                <a:spcPct val="100000"/>
              </a:lnSpc>
              <a:spcBef>
                <a:spcPts val="0"/>
              </a:spcBef>
              <a:spcAft>
                <a:spcPts val="0"/>
              </a:spcAft>
              <a:buSzPts val="1400"/>
              <a:buNone/>
            </a:pPr>
            <a:endParaRPr/>
          </a:p>
        </p:txBody>
      </p:sp>
      <p:sp>
        <p:nvSpPr>
          <p:cNvPr id="207" name="Google Shape;20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a:t>Translated from French into German (AC): With thanks to 1jour1actu; Source - Video link (text differs slightly): https://www.youtube.com/watch?v=bnYajDU6udY</a:t>
            </a:r>
            <a:endParaRPr/>
          </a:p>
          <a:p>
            <a:pPr marL="0" lvl="0" indent="0" algn="l" rtl="0">
              <a:lnSpc>
                <a:spcPct val="100000"/>
              </a:lnSpc>
              <a:spcBef>
                <a:spcPts val="0"/>
              </a:spcBef>
              <a:spcAft>
                <a:spcPts val="0"/>
              </a:spcAft>
              <a:buSzPts val="1400"/>
              <a:buNone/>
            </a:pPr>
            <a:endParaRPr/>
          </a:p>
        </p:txBody>
      </p:sp>
      <p:sp>
        <p:nvSpPr>
          <p:cNvPr id="216" name="Google Shape;21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a:t>Translated from French into German (AC): With thanks to 1jour1actu; Source - Video link (text differs slightly): https://www.youtube.com/watch?v=bnYajDU6udY</a:t>
            </a:r>
            <a:endParaRPr/>
          </a:p>
          <a:p>
            <a:pPr marL="0" lvl="0" indent="0" algn="l" rtl="0">
              <a:lnSpc>
                <a:spcPct val="100000"/>
              </a:lnSpc>
              <a:spcBef>
                <a:spcPts val="0"/>
              </a:spcBef>
              <a:spcAft>
                <a:spcPts val="0"/>
              </a:spcAft>
              <a:buSzPts val="1400"/>
              <a:buNone/>
            </a:pPr>
            <a:endParaRPr/>
          </a:p>
        </p:txBody>
      </p:sp>
      <p:sp>
        <p:nvSpPr>
          <p:cNvPr id="231" name="Google Shape;23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de3210d12_0_19: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7de3210d12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de3210d12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7de3210d1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7de3210d12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https://pixabay.com/photos/scooter-man-guy-tattoos-tattooed-1605608/</a:t>
            </a:r>
            <a:endParaRPr/>
          </a:p>
        </p:txBody>
      </p:sp>
      <p:sp>
        <p:nvSpPr>
          <p:cNvPr id="107" name="Google Shape;10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https://pixabay.com/photos/blur-commute-commuting-locomotive-1239439/</a:t>
            </a:r>
            <a:endParaRPr/>
          </a:p>
        </p:txBody>
      </p:sp>
      <p:sp>
        <p:nvSpPr>
          <p:cNvPr id="115" name="Google Shape;11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https://pixabay.com/photos/tube-london-underground-station-1209419/</a:t>
            </a:r>
            <a:endParaRPr/>
          </a:p>
        </p:txBody>
      </p:sp>
      <p:sp>
        <p:nvSpPr>
          <p:cNvPr id="123" name="Google Shape;12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https://pixabay.com/photos/hiking-walking-hiking-shoes-1149891/</a:t>
            </a:r>
            <a:endParaRPr/>
          </a:p>
        </p:txBody>
      </p:sp>
      <p:sp>
        <p:nvSpPr>
          <p:cNvPr id="131" name="Google Shape;13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https://pixabay.com/photos/girl-bicycle-bike-cycling-sunset-1906405/</a:t>
            </a:r>
            <a:endParaRPr/>
          </a:p>
        </p:txBody>
      </p:sp>
      <p:sp>
        <p:nvSpPr>
          <p:cNvPr id="139" name="Google Shape;13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https://pixabay.com/photos/auto-2cv-citro%C3%ABn-oldtimer-duck-1399087/</a:t>
            </a:r>
            <a:endParaRPr/>
          </a:p>
        </p:txBody>
      </p:sp>
      <p:sp>
        <p:nvSpPr>
          <p:cNvPr id="147" name="Google Shape;14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hubbub.org.uk/plastic-pioneer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556650" y="5154600"/>
            <a:ext cx="8260800"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000" b="1" i="0" u="none" strike="noStrike" cap="none">
                <a:solidFill>
                  <a:srgbClr val="FFFFFF"/>
                </a:solidFill>
                <a:latin typeface="Calibri"/>
                <a:ea typeface="Calibri"/>
                <a:cs typeface="Calibri"/>
                <a:sym typeface="Calibri"/>
              </a:rPr>
              <a:t>Maßnahmen gegen den Klimawandel</a:t>
            </a:r>
            <a:endParaRPr sz="3000" b="1" i="0" u="none" strike="noStrike" cap="none">
              <a:solidFill>
                <a:srgbClr val="FFFFFF"/>
              </a:solidFill>
              <a:latin typeface="Calibri"/>
              <a:ea typeface="Calibri"/>
              <a:cs typeface="Calibri"/>
              <a:sym typeface="Calibri"/>
            </a:endParaRPr>
          </a:p>
        </p:txBody>
      </p:sp>
      <p:pic>
        <p:nvPicPr>
          <p:cNvPr id="90" name="Google Shape;90;p1"/>
          <p:cNvPicPr preferRelativeResize="0"/>
          <p:nvPr/>
        </p:nvPicPr>
        <p:blipFill rotWithShape="1">
          <a:blip r:embed="rId3">
            <a:alphaModFix/>
          </a:blip>
          <a:srcRect/>
          <a:stretch/>
        </p:blipFill>
        <p:spPr>
          <a:xfrm>
            <a:off x="0" y="0"/>
            <a:ext cx="9144001" cy="4542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p:nvPr/>
        </p:nvSpPr>
        <p:spPr>
          <a:xfrm>
            <a:off x="231575" y="172264"/>
            <a:ext cx="8687342" cy="14361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1"/>
          <p:cNvSpPr txBox="1">
            <a:spLocks noGrp="1"/>
          </p:cNvSpPr>
          <p:nvPr>
            <p:ph type="title"/>
          </p:nvPr>
        </p:nvSpPr>
        <p:spPr>
          <a:xfrm>
            <a:off x="457200" y="274638"/>
            <a:ext cx="8686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3959"/>
              <a:buNone/>
            </a:pPr>
            <a:r>
              <a:rPr lang="en-US" sz="3563" b="1">
                <a:solidFill>
                  <a:srgbClr val="00527D"/>
                </a:solidFill>
              </a:rPr>
              <a:t>Meine Familie hat ein </a:t>
            </a:r>
            <a:r>
              <a:rPr lang="en-US" sz="3563" b="1" u="sng">
                <a:solidFill>
                  <a:srgbClr val="FF0000"/>
                </a:solidFill>
              </a:rPr>
              <a:t>Elektroauto</a:t>
            </a:r>
            <a:r>
              <a:rPr lang="en-US" sz="3563" b="1">
                <a:solidFill>
                  <a:srgbClr val="00527D"/>
                </a:solidFill>
              </a:rPr>
              <a:t> gekauft.</a:t>
            </a:r>
            <a:endParaRPr sz="3563" b="1">
              <a:solidFill>
                <a:srgbClr val="00527D"/>
              </a:solidFill>
            </a:endParaRPr>
          </a:p>
        </p:txBody>
      </p:sp>
      <p:pic>
        <p:nvPicPr>
          <p:cNvPr id="159" name="Google Shape;159;p11" descr="carsharing-4382651_1920.jpg"/>
          <p:cNvPicPr preferRelativeResize="0">
            <a:picLocks noGrp="1"/>
          </p:cNvPicPr>
          <p:nvPr>
            <p:ph type="body" idx="1"/>
          </p:nvPr>
        </p:nvPicPr>
        <p:blipFill rotWithShape="1">
          <a:blip r:embed="rId3">
            <a:alphaModFix/>
          </a:blip>
          <a:srcRect/>
          <a:stretch/>
        </p:blipFill>
        <p:spPr>
          <a:xfrm>
            <a:off x="1177500" y="1867400"/>
            <a:ext cx="6789000" cy="4526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p:nvPr/>
        </p:nvSpPr>
        <p:spPr>
          <a:xfrm>
            <a:off x="846125" y="400800"/>
            <a:ext cx="7468200" cy="10353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b="1">
                <a:solidFill>
                  <a:srgbClr val="00527D"/>
                </a:solidFill>
              </a:rPr>
              <a:t>Ich fliege nie mit dem </a:t>
            </a:r>
            <a:r>
              <a:rPr lang="en-US" b="1" u="sng">
                <a:solidFill>
                  <a:srgbClr val="FF0000"/>
                </a:solidFill>
              </a:rPr>
              <a:t>Flugzeug</a:t>
            </a:r>
            <a:r>
              <a:rPr lang="en-US" b="1">
                <a:solidFill>
                  <a:srgbClr val="00527D"/>
                </a:solidFill>
              </a:rPr>
              <a:t>.</a:t>
            </a:r>
            <a:endParaRPr b="1" u="sng">
              <a:solidFill>
                <a:srgbClr val="00527D"/>
              </a:solidFill>
            </a:endParaRPr>
          </a:p>
        </p:txBody>
      </p:sp>
      <p:pic>
        <p:nvPicPr>
          <p:cNvPr id="167" name="Google Shape;167;p12" descr="virgin-2721333_1920.jpg"/>
          <p:cNvPicPr preferRelativeResize="0">
            <a:picLocks noGrp="1"/>
          </p:cNvPicPr>
          <p:nvPr>
            <p:ph type="body" idx="1"/>
          </p:nvPr>
        </p:nvPicPr>
        <p:blipFill rotWithShape="1">
          <a:blip r:embed="rId3">
            <a:alphaModFix/>
          </a:blip>
          <a:srcRect t="-668" b="-668"/>
          <a:stretch/>
        </p:blipFill>
        <p:spPr>
          <a:xfrm>
            <a:off x="835836" y="1600200"/>
            <a:ext cx="7468257" cy="45259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Follow on task - extension</a:t>
            </a:r>
            <a:endParaRPr b="1">
              <a:solidFill>
                <a:srgbClr val="00527D"/>
              </a:solidFill>
            </a:endParaRPr>
          </a:p>
        </p:txBody>
      </p:sp>
      <p:sp>
        <p:nvSpPr>
          <p:cNvPr id="173" name="Google Shape;17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sz="2800"/>
              <a:t>Find the German for the following </a:t>
            </a:r>
            <a:r>
              <a:rPr lang="en-US" sz="2800" u="sng"/>
              <a:t>time phrases</a:t>
            </a:r>
            <a:r>
              <a:rPr lang="en-US" sz="2800"/>
              <a:t>:</a:t>
            </a:r>
            <a:endParaRPr/>
          </a:p>
          <a:p>
            <a:pPr marL="342900" lvl="0" indent="-1397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342900" algn="l" rtl="0">
              <a:lnSpc>
                <a:spcPct val="100000"/>
              </a:lnSpc>
              <a:spcBef>
                <a:spcPts val="560"/>
              </a:spcBef>
              <a:spcAft>
                <a:spcPts val="0"/>
              </a:spcAft>
              <a:buClr>
                <a:schemeClr val="dk1"/>
              </a:buClr>
              <a:buSzPts val="2800"/>
              <a:buChar char="•"/>
            </a:pPr>
            <a:r>
              <a:rPr lang="en-US" sz="2800"/>
              <a:t>Find the German for the following </a:t>
            </a:r>
            <a:r>
              <a:rPr lang="en-US" sz="2800" u="sng"/>
              <a:t>useful sentence starters</a:t>
            </a:r>
            <a:r>
              <a:rPr lang="en-US" sz="2800"/>
              <a:t>:</a:t>
            </a:r>
            <a:endParaRPr/>
          </a:p>
          <a:p>
            <a:pPr marL="342900" lvl="0" indent="-3429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342900" algn="l" rtl="0">
              <a:lnSpc>
                <a:spcPct val="100000"/>
              </a:lnSpc>
              <a:spcBef>
                <a:spcPts val="640"/>
              </a:spcBef>
              <a:spcAft>
                <a:spcPts val="0"/>
              </a:spcAft>
              <a:buClr>
                <a:schemeClr val="dk1"/>
              </a:buClr>
              <a:buSzPts val="3200"/>
              <a:buNone/>
            </a:pPr>
            <a:endParaRPr/>
          </a:p>
          <a:p>
            <a:pPr marL="342900" lvl="0" indent="-342900" algn="l" rtl="0">
              <a:lnSpc>
                <a:spcPct val="100000"/>
              </a:lnSpc>
              <a:spcBef>
                <a:spcPts val="640"/>
              </a:spcBef>
              <a:spcAft>
                <a:spcPts val="0"/>
              </a:spcAft>
              <a:buClr>
                <a:schemeClr val="dk1"/>
              </a:buClr>
              <a:buSzPts val="3200"/>
              <a:buNone/>
            </a:pPr>
            <a:endParaRPr/>
          </a:p>
        </p:txBody>
      </p:sp>
      <p:graphicFrame>
        <p:nvGraphicFramePr>
          <p:cNvPr id="174" name="Google Shape;174;p13"/>
          <p:cNvGraphicFramePr/>
          <p:nvPr/>
        </p:nvGraphicFramePr>
        <p:xfrm>
          <a:off x="457204" y="2407920"/>
          <a:ext cx="3000000" cy="3000000"/>
        </p:xfrm>
        <a:graphic>
          <a:graphicData uri="http://schemas.openxmlformats.org/drawingml/2006/table">
            <a:tbl>
              <a:tblPr firstRow="1" bandRow="1">
                <a:noFill/>
                <a:tableStyleId>{0EFB7FBC-6CDE-42CB-AF0F-E637D3DD27D9}</a:tableStyleId>
              </a:tblPr>
              <a:tblGrid>
                <a:gridCol w="13716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436875">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every day</a:t>
                      </a:r>
                      <a:endParaRPr sz="18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daily </a:t>
                      </a:r>
                      <a:endParaRPr sz="18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twice a week</a:t>
                      </a:r>
                      <a:endParaRPr sz="18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often </a:t>
                      </a:r>
                      <a:endParaRPr sz="18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never</a:t>
                      </a:r>
                      <a:endParaRPr sz="18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rarely </a:t>
                      </a:r>
                      <a:endParaRPr sz="1800" u="none" strike="noStrike" cap="none"/>
                    </a:p>
                  </a:txBody>
                  <a:tcPr marL="91450" marR="91450" marT="45725" marB="45725">
                    <a:solidFill>
                      <a:srgbClr val="FFFFFF"/>
                    </a:solidFill>
                  </a:tcPr>
                </a:tc>
                <a:extLst>
                  <a:ext uri="{0D108BD9-81ED-4DB2-BD59-A6C34878D82A}">
                    <a16:rowId xmlns:a16="http://schemas.microsoft.com/office/drawing/2014/main" val="10000"/>
                  </a:ext>
                </a:extLst>
              </a:tr>
              <a:tr h="602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1"/>
                  </a:ext>
                </a:extLst>
              </a:tr>
            </a:tbl>
          </a:graphicData>
        </a:graphic>
      </p:graphicFrame>
      <p:graphicFrame>
        <p:nvGraphicFramePr>
          <p:cNvPr id="175" name="Google Shape;175;p13"/>
          <p:cNvGraphicFramePr/>
          <p:nvPr/>
        </p:nvGraphicFramePr>
        <p:xfrm>
          <a:off x="457206" y="5118100"/>
          <a:ext cx="3000000" cy="3000000"/>
        </p:xfrm>
        <a:graphic>
          <a:graphicData uri="http://schemas.openxmlformats.org/drawingml/2006/table">
            <a:tbl>
              <a:tblPr firstRow="1" bandRow="1">
                <a:noFill/>
                <a:tableStyleId>{0EFB7FBC-6CDE-42CB-AF0F-E637D3DD27D9}</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6183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 take my bike</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 never travel by plane</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 get around on foot</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My favourite transport</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My family bought</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 travel by car</a:t>
                      </a:r>
                      <a:endParaRPr sz="1800" u="none" strike="noStrike" cap="none"/>
                    </a:p>
                  </a:txBody>
                  <a:tcPr marL="91450" marR="91450" marT="45725" marB="45725">
                    <a:solidFill>
                      <a:srgbClr val="FFFFFF"/>
                    </a:solidFill>
                  </a:tcPr>
                </a:tc>
                <a:extLst>
                  <a:ext uri="{0D108BD9-81ED-4DB2-BD59-A6C34878D82A}">
                    <a16:rowId xmlns:a16="http://schemas.microsoft.com/office/drawing/2014/main" val="10000"/>
                  </a:ext>
                </a:extLst>
              </a:tr>
              <a:tr h="6183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aphicFrame>
        <p:nvGraphicFramePr>
          <p:cNvPr id="181" name="Google Shape;181;p14"/>
          <p:cNvGraphicFramePr/>
          <p:nvPr/>
        </p:nvGraphicFramePr>
        <p:xfrm>
          <a:off x="1320800" y="1600200"/>
          <a:ext cx="3000000" cy="3000000"/>
        </p:xfrm>
        <a:graphic>
          <a:graphicData uri="http://schemas.openxmlformats.org/drawingml/2006/table">
            <a:tbl>
              <a:tblPr firstRow="1" bandRow="1">
                <a:noFill/>
                <a:tableStyleId>{0EFB7FBC-6CDE-42CB-AF0F-E637D3DD27D9}</a:tableStyleId>
              </a:tblPr>
              <a:tblGrid>
                <a:gridCol w="3295650">
                  <a:extLst>
                    <a:ext uri="{9D8B030D-6E8A-4147-A177-3AD203B41FA5}">
                      <a16:colId xmlns:a16="http://schemas.microsoft.com/office/drawing/2014/main" val="20000"/>
                    </a:ext>
                  </a:extLst>
                </a:gridCol>
                <a:gridCol w="3295650">
                  <a:extLst>
                    <a:ext uri="{9D8B030D-6E8A-4147-A177-3AD203B41FA5}">
                      <a16:colId xmlns:a16="http://schemas.microsoft.com/office/drawing/2014/main" val="20001"/>
                    </a:ext>
                  </a:extLst>
                </a:gridCol>
              </a:tblGrid>
              <a:tr h="2262975">
                <a:tc>
                  <a:txBody>
                    <a:bodyPr/>
                    <a:lstStyle/>
                    <a:p>
                      <a:pPr marL="0" marR="0" lvl="0" indent="0" algn="l" rtl="0">
                        <a:lnSpc>
                          <a:spcPct val="100000"/>
                        </a:lnSpc>
                        <a:spcBef>
                          <a:spcPts val="0"/>
                        </a:spcBef>
                        <a:spcAft>
                          <a:spcPts val="0"/>
                        </a:spcAft>
                        <a:buClr>
                          <a:schemeClr val="dk1"/>
                        </a:buClr>
                        <a:buSzPts val="2000"/>
                        <a:buFont typeface="Calibri"/>
                        <a:buNone/>
                      </a:pPr>
                      <a:r>
                        <a:rPr lang="en-US" sz="2000" b="1" u="none" strike="noStrike" cap="none"/>
                        <a:t>Das Auto ist für viele Menschen das bevorzugte Verkehrsmittel, aber Autofahren produziert eine Menge Treibhausgase.</a:t>
                      </a:r>
                      <a:endParaRPr sz="2000" b="1" u="none" strike="noStrike" cap="none"/>
                    </a:p>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0"/>
                  </a:ext>
                </a:extLst>
              </a:tr>
              <a:tr h="22629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Natürlich gibt es Busse, U-Bahnen, Straßenbahnen, Züge: öffentliche Verkehrsmittel, die zu weniger Luftverschmutzung beitragen.</a:t>
                      </a:r>
                      <a:endParaRPr sz="20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1"/>
                  </a:ext>
                </a:extLst>
              </a:tr>
            </a:tbl>
          </a:graphicData>
        </a:graphic>
      </p:graphicFrame>
      <p:sp>
        <p:nvSpPr>
          <p:cNvPr id="182" name="Google Shape;182;p14"/>
          <p:cNvSpPr txBox="1">
            <a:spLocks noGrp="1"/>
          </p:cNvSpPr>
          <p:nvPr>
            <p:ph type="title"/>
          </p:nvPr>
        </p:nvSpPr>
        <p:spPr>
          <a:xfrm>
            <a:off x="295422" y="274638"/>
            <a:ext cx="8391378"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ts val="3959"/>
              <a:buNone/>
            </a:pPr>
            <a:r>
              <a:rPr lang="en-US" sz="3563" b="1">
                <a:solidFill>
                  <a:srgbClr val="00527D"/>
                </a:solidFill>
              </a:rPr>
              <a:t>Wie man sich ohne Umweltverschmutzung fortbewegt:</a:t>
            </a:r>
            <a:endParaRPr sz="3563" b="1">
              <a:solidFill>
                <a:srgbClr val="00527D"/>
              </a:solidFill>
            </a:endParaRPr>
          </a:p>
        </p:txBody>
      </p:sp>
      <p:pic>
        <p:nvPicPr>
          <p:cNvPr id="183" name="Google Shape;183;p14" descr="Screen Shot 2019-11-05 at 13.59.33.png"/>
          <p:cNvPicPr preferRelativeResize="0">
            <a:picLocks noGrp="1"/>
          </p:cNvPicPr>
          <p:nvPr>
            <p:ph type="body" idx="1"/>
          </p:nvPr>
        </p:nvPicPr>
        <p:blipFill rotWithShape="1">
          <a:blip r:embed="rId3">
            <a:alphaModFix/>
          </a:blip>
          <a:srcRect l="-1033" r="-1031"/>
          <a:stretch/>
        </p:blipFill>
        <p:spPr>
          <a:xfrm>
            <a:off x="4709300" y="3985425"/>
            <a:ext cx="3041400" cy="1729500"/>
          </a:xfrm>
          <a:prstGeom prst="rect">
            <a:avLst/>
          </a:prstGeom>
          <a:noFill/>
          <a:ln>
            <a:noFill/>
          </a:ln>
        </p:spPr>
      </p:pic>
      <p:pic>
        <p:nvPicPr>
          <p:cNvPr id="184" name="Google Shape;184;p14" descr="Screen Shot 2019-11-05 at 14.31.35.png"/>
          <p:cNvPicPr preferRelativeResize="0"/>
          <p:nvPr/>
        </p:nvPicPr>
        <p:blipFill rotWithShape="1">
          <a:blip r:embed="rId4">
            <a:alphaModFix/>
          </a:blip>
          <a:srcRect/>
          <a:stretch/>
        </p:blipFill>
        <p:spPr>
          <a:xfrm>
            <a:off x="4767186" y="1846259"/>
            <a:ext cx="3144914" cy="17878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aphicFrame>
        <p:nvGraphicFramePr>
          <p:cNvPr id="190" name="Google Shape;190;p15"/>
          <p:cNvGraphicFramePr/>
          <p:nvPr/>
        </p:nvGraphicFramePr>
        <p:xfrm>
          <a:off x="1320800" y="1600200"/>
          <a:ext cx="3000000" cy="3000000"/>
        </p:xfrm>
        <a:graphic>
          <a:graphicData uri="http://schemas.openxmlformats.org/drawingml/2006/table">
            <a:tbl>
              <a:tblPr firstRow="1" bandRow="1">
                <a:noFill/>
                <a:tableStyleId>{0EFB7FBC-6CDE-42CB-AF0F-E637D3DD27D9}</a:tableStyleId>
              </a:tblPr>
              <a:tblGrid>
                <a:gridCol w="3295650">
                  <a:extLst>
                    <a:ext uri="{9D8B030D-6E8A-4147-A177-3AD203B41FA5}">
                      <a16:colId xmlns:a16="http://schemas.microsoft.com/office/drawing/2014/main" val="20000"/>
                    </a:ext>
                  </a:extLst>
                </a:gridCol>
                <a:gridCol w="3295650">
                  <a:extLst>
                    <a:ext uri="{9D8B030D-6E8A-4147-A177-3AD203B41FA5}">
                      <a16:colId xmlns:a16="http://schemas.microsoft.com/office/drawing/2014/main" val="20001"/>
                    </a:ext>
                  </a:extLst>
                </a:gridCol>
              </a:tblGrid>
              <a:tr h="2262975">
                <a:tc>
                  <a:txBody>
                    <a:bodyPr/>
                    <a:lstStyle/>
                    <a:p>
                      <a:pPr marL="0" marR="0" lvl="0" indent="0" algn="l" rtl="0">
                        <a:lnSpc>
                          <a:spcPct val="100000"/>
                        </a:lnSpc>
                        <a:spcBef>
                          <a:spcPts val="0"/>
                        </a:spcBef>
                        <a:spcAft>
                          <a:spcPts val="0"/>
                        </a:spcAft>
                        <a:buClr>
                          <a:schemeClr val="dk1"/>
                        </a:buClr>
                        <a:buSzPts val="2000"/>
                        <a:buFont typeface="Calibri"/>
                        <a:buNone/>
                      </a:pPr>
                      <a:r>
                        <a:rPr lang="en-US" sz="2000" b="1" u="none" strike="noStrike" cap="none"/>
                        <a:t>Das Auto, das viermal mehr CO2 ausstößt als ein Bus, bleibt trotzdem das Lieblingsfahrzeug vieler Menschen.</a:t>
                      </a:r>
                      <a:endParaRPr sz="2000" b="1" u="none" strike="noStrike" cap="none"/>
                    </a:p>
                    <a:p>
                      <a:pPr marL="0" marR="0" lvl="0" indent="0" algn="l" rtl="0">
                        <a:lnSpc>
                          <a:spcPct val="100000"/>
                        </a:lnSpc>
                        <a:spcBef>
                          <a:spcPts val="0"/>
                        </a:spcBef>
                        <a:spcAft>
                          <a:spcPts val="0"/>
                        </a:spcAft>
                        <a:buClr>
                          <a:schemeClr val="dk1"/>
                        </a:buClr>
                        <a:buSzPts val="2000"/>
                        <a:buFont typeface="Calibri"/>
                        <a:buNone/>
                      </a:pPr>
                      <a:endParaRPr sz="2000" b="1" u="none" strike="noStrike" cap="none"/>
                    </a:p>
                    <a:p>
                      <a:pPr marL="0" marR="0" lvl="0" indent="0" algn="l" rtl="0">
                        <a:lnSpc>
                          <a:spcPct val="100000"/>
                        </a:lnSpc>
                        <a:spcBef>
                          <a:spcPts val="0"/>
                        </a:spcBef>
                        <a:spcAft>
                          <a:spcPts val="0"/>
                        </a:spcAft>
                        <a:buClr>
                          <a:srgbClr val="000000"/>
                        </a:buClr>
                        <a:buSzPts val="2000"/>
                        <a:buFont typeface="Arial"/>
                        <a:buNone/>
                      </a:pPr>
                      <a:endParaRPr sz="20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0"/>
                  </a:ext>
                </a:extLst>
              </a:tr>
              <a:tr h="22629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Wie fahren Sie sauberer? Durch die Nutzung umweltfreundlicher Transportmittel, wie z.B. Fahrräder.</a:t>
                      </a:r>
                      <a:endParaRPr sz="20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1"/>
                  </a:ext>
                </a:extLst>
              </a:tr>
            </a:tbl>
          </a:graphicData>
        </a:graphic>
      </p:graphicFrame>
      <p:sp>
        <p:nvSpPr>
          <p:cNvPr id="191" name="Google Shape;19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ts val="3959"/>
              <a:buNone/>
            </a:pPr>
            <a:r>
              <a:rPr lang="en-US" sz="3563" b="1">
                <a:solidFill>
                  <a:srgbClr val="00527D"/>
                </a:solidFill>
              </a:rPr>
              <a:t>Wie man sich ohne Umweltverschmutzung fortbewegt:</a:t>
            </a:r>
            <a:endParaRPr sz="3563" b="1">
              <a:solidFill>
                <a:srgbClr val="00527D"/>
              </a:solidFill>
            </a:endParaRPr>
          </a:p>
        </p:txBody>
      </p:sp>
      <p:pic>
        <p:nvPicPr>
          <p:cNvPr id="192" name="Google Shape;192;p15" descr="Screen Shot 2019-11-05 at 14.00.00.png"/>
          <p:cNvPicPr preferRelativeResize="0">
            <a:picLocks noGrp="1"/>
          </p:cNvPicPr>
          <p:nvPr>
            <p:ph type="body" idx="1"/>
          </p:nvPr>
        </p:nvPicPr>
        <p:blipFill rotWithShape="1">
          <a:blip r:embed="rId3">
            <a:alphaModFix/>
          </a:blip>
          <a:srcRect t="-280" b="-278"/>
          <a:stretch/>
        </p:blipFill>
        <p:spPr>
          <a:xfrm>
            <a:off x="4720450" y="1879600"/>
            <a:ext cx="3191700" cy="1871700"/>
          </a:xfrm>
          <a:prstGeom prst="rect">
            <a:avLst/>
          </a:prstGeom>
          <a:noFill/>
          <a:ln>
            <a:noFill/>
          </a:ln>
        </p:spPr>
      </p:pic>
      <p:pic>
        <p:nvPicPr>
          <p:cNvPr id="193" name="Google Shape;193;p15" descr="Screen Shot 2019-11-05 at 14.37.04.png"/>
          <p:cNvPicPr preferRelativeResize="0"/>
          <p:nvPr/>
        </p:nvPicPr>
        <p:blipFill rotWithShape="1">
          <a:blip r:embed="rId4">
            <a:alphaModFix/>
          </a:blip>
          <a:srcRect/>
          <a:stretch/>
        </p:blipFill>
        <p:spPr>
          <a:xfrm>
            <a:off x="4805224" y="4048369"/>
            <a:ext cx="3106876" cy="1881386"/>
          </a:xfrm>
          <a:prstGeom prst="rect">
            <a:avLst/>
          </a:prstGeom>
          <a:noFill/>
          <a:ln>
            <a:noFill/>
          </a:ln>
        </p:spPr>
      </p:pic>
      <p:sp>
        <p:nvSpPr>
          <p:cNvPr id="194" name="Google Shape;194;p15"/>
          <p:cNvSpPr/>
          <p:nvPr/>
        </p:nvSpPr>
        <p:spPr>
          <a:xfrm>
            <a:off x="5932984" y="2147863"/>
            <a:ext cx="1526996" cy="3048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rgbClr val="FF0000"/>
                </a:solidFill>
                <a:latin typeface="Comic Sans MS"/>
                <a:ea typeface="Comic Sans MS"/>
                <a:cs typeface="Comic Sans MS"/>
                <a:sym typeface="Comic Sans MS"/>
              </a:rPr>
              <a:t>4 Mal mehr CO2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aphicFrame>
        <p:nvGraphicFramePr>
          <p:cNvPr id="200" name="Google Shape;200;p16"/>
          <p:cNvGraphicFramePr/>
          <p:nvPr/>
        </p:nvGraphicFramePr>
        <p:xfrm>
          <a:off x="1320800" y="1600200"/>
          <a:ext cx="3000000" cy="3000000"/>
        </p:xfrm>
        <a:graphic>
          <a:graphicData uri="http://schemas.openxmlformats.org/drawingml/2006/table">
            <a:tbl>
              <a:tblPr firstRow="1" bandRow="1">
                <a:noFill/>
                <a:tableStyleId>{0EFB7FBC-6CDE-42CB-AF0F-E637D3DD27D9}</a:tableStyleId>
              </a:tblPr>
              <a:tblGrid>
                <a:gridCol w="3295650">
                  <a:extLst>
                    <a:ext uri="{9D8B030D-6E8A-4147-A177-3AD203B41FA5}">
                      <a16:colId xmlns:a16="http://schemas.microsoft.com/office/drawing/2014/main" val="20000"/>
                    </a:ext>
                  </a:extLst>
                </a:gridCol>
                <a:gridCol w="3295650">
                  <a:extLst>
                    <a:ext uri="{9D8B030D-6E8A-4147-A177-3AD203B41FA5}">
                      <a16:colId xmlns:a16="http://schemas.microsoft.com/office/drawing/2014/main" val="20001"/>
                    </a:ext>
                  </a:extLst>
                </a:gridCol>
              </a:tblGrid>
              <a:tr h="2262975">
                <a:tc>
                  <a:txBody>
                    <a:bodyPr/>
                    <a:lstStyle/>
                    <a:p>
                      <a:pPr marL="0" marR="0" lvl="0" indent="0" algn="l" rtl="0">
                        <a:lnSpc>
                          <a:spcPct val="100000"/>
                        </a:lnSpc>
                        <a:spcBef>
                          <a:spcPts val="0"/>
                        </a:spcBef>
                        <a:spcAft>
                          <a:spcPts val="0"/>
                        </a:spcAft>
                        <a:buClr>
                          <a:schemeClr val="dk1"/>
                        </a:buClr>
                        <a:buSzPts val="2000"/>
                        <a:buFont typeface="Calibri"/>
                        <a:buNone/>
                      </a:pPr>
                      <a:r>
                        <a:rPr lang="en-US" sz="2000" b="1" u="none" strike="noStrike" cap="none"/>
                        <a:t>Das beliebteste Fortbewegungsmittel ist das Fahrrad.  Es ist die schnellste Art des Reisens in großen Städten.</a:t>
                      </a:r>
                      <a:endParaRPr sz="2000" b="1" u="none" strike="noStrike" cap="none"/>
                    </a:p>
                    <a:p>
                      <a:pPr marL="0" marR="0" lvl="0" indent="0" algn="l" rtl="0">
                        <a:lnSpc>
                          <a:spcPct val="100000"/>
                        </a:lnSpc>
                        <a:spcBef>
                          <a:spcPts val="0"/>
                        </a:spcBef>
                        <a:spcAft>
                          <a:spcPts val="0"/>
                        </a:spcAft>
                        <a:buClr>
                          <a:schemeClr val="dk1"/>
                        </a:buClr>
                        <a:buSzPts val="2000"/>
                        <a:buFont typeface="Calibri"/>
                        <a:buNone/>
                      </a:pPr>
                      <a:endParaRPr sz="2000" b="1" u="none" strike="noStrike" cap="none"/>
                    </a:p>
                    <a:p>
                      <a:pPr marL="0" marR="0" lvl="0" indent="0" algn="l" rtl="0">
                        <a:lnSpc>
                          <a:spcPct val="100000"/>
                        </a:lnSpc>
                        <a:spcBef>
                          <a:spcPts val="0"/>
                        </a:spcBef>
                        <a:spcAft>
                          <a:spcPts val="0"/>
                        </a:spcAft>
                        <a:buClr>
                          <a:schemeClr val="dk1"/>
                        </a:buClr>
                        <a:buSzPts val="2000"/>
                        <a:buFont typeface="Calibri"/>
                        <a:buNone/>
                      </a:pPr>
                      <a:endParaRPr sz="2000" b="1" u="none" strike="noStrike" cap="none"/>
                    </a:p>
                    <a:p>
                      <a:pPr marL="0" marR="0" lvl="0" indent="0" algn="l" rtl="0">
                        <a:lnSpc>
                          <a:spcPct val="100000"/>
                        </a:lnSpc>
                        <a:spcBef>
                          <a:spcPts val="0"/>
                        </a:spcBef>
                        <a:spcAft>
                          <a:spcPts val="0"/>
                        </a:spcAft>
                        <a:buClr>
                          <a:srgbClr val="000000"/>
                        </a:buClr>
                        <a:buSzPts val="2000"/>
                        <a:buFont typeface="Arial"/>
                        <a:buNone/>
                      </a:pPr>
                      <a:endParaRPr sz="20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0"/>
                  </a:ext>
                </a:extLst>
              </a:tr>
              <a:tr h="22629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Deshalb nimmt die Zahl der Fahrradbahnhöfe zu: Viele Großstädte stellen für ihre Bewohner tausende von</a:t>
                      </a:r>
                      <a:r>
                        <a:rPr lang="en-US" sz="2000" b="1" u="none" strike="noStrike" cap="none">
                          <a:solidFill>
                            <a:srgbClr val="FF0000"/>
                          </a:solidFill>
                        </a:rPr>
                        <a:t> </a:t>
                      </a:r>
                      <a:r>
                        <a:rPr lang="en-US" sz="2000" b="1" u="none" strike="noStrike" cap="none"/>
                        <a:t>Fahrrädern zur Verfügung.</a:t>
                      </a:r>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1"/>
                  </a:ext>
                </a:extLst>
              </a:tr>
            </a:tbl>
          </a:graphicData>
        </a:graphic>
      </p:graphicFrame>
      <p:sp>
        <p:nvSpPr>
          <p:cNvPr id="201" name="Google Shape;20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ts val="3959"/>
              <a:buNone/>
            </a:pPr>
            <a:r>
              <a:rPr lang="en-US" sz="3563" b="1">
                <a:solidFill>
                  <a:srgbClr val="00527D"/>
                </a:solidFill>
              </a:rPr>
              <a:t>Wie man sich ohne Umweltverschmutzung fortbewegt:</a:t>
            </a:r>
            <a:endParaRPr sz="3563" b="1">
              <a:solidFill>
                <a:srgbClr val="00527D"/>
              </a:solidFill>
            </a:endParaRPr>
          </a:p>
        </p:txBody>
      </p:sp>
      <p:pic>
        <p:nvPicPr>
          <p:cNvPr id="202" name="Google Shape;202;p16" descr="Screen Shot 2019-11-05 at 14.00.15.png"/>
          <p:cNvPicPr preferRelativeResize="0">
            <a:picLocks noGrp="1"/>
          </p:cNvPicPr>
          <p:nvPr>
            <p:ph type="body" idx="1"/>
          </p:nvPr>
        </p:nvPicPr>
        <p:blipFill rotWithShape="1">
          <a:blip r:embed="rId3">
            <a:alphaModFix/>
          </a:blip>
          <a:srcRect l="-1033" r="-1031"/>
          <a:stretch/>
        </p:blipFill>
        <p:spPr>
          <a:xfrm>
            <a:off x="4641063" y="4174730"/>
            <a:ext cx="3279139" cy="1803400"/>
          </a:xfrm>
          <a:prstGeom prst="rect">
            <a:avLst/>
          </a:prstGeom>
          <a:noFill/>
          <a:ln>
            <a:noFill/>
          </a:ln>
        </p:spPr>
      </p:pic>
      <p:pic>
        <p:nvPicPr>
          <p:cNvPr id="203" name="Google Shape;203;p16" descr="Screen Shot 2019-11-05 at 14.00.05.png"/>
          <p:cNvPicPr preferRelativeResize="0"/>
          <p:nvPr/>
        </p:nvPicPr>
        <p:blipFill rotWithShape="1">
          <a:blip r:embed="rId4">
            <a:alphaModFix/>
          </a:blip>
          <a:srcRect/>
          <a:stretch/>
        </p:blipFill>
        <p:spPr>
          <a:xfrm>
            <a:off x="4641063" y="1951011"/>
            <a:ext cx="3206553" cy="1808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09" name="Google Shape;209;p17"/>
          <p:cNvGraphicFramePr/>
          <p:nvPr/>
        </p:nvGraphicFramePr>
        <p:xfrm>
          <a:off x="1320800" y="1600200"/>
          <a:ext cx="3000000" cy="3000000"/>
        </p:xfrm>
        <a:graphic>
          <a:graphicData uri="http://schemas.openxmlformats.org/drawingml/2006/table">
            <a:tbl>
              <a:tblPr firstRow="1" bandRow="1">
                <a:noFill/>
                <a:tableStyleId>{0EFB7FBC-6CDE-42CB-AF0F-E637D3DD27D9}</a:tableStyleId>
              </a:tblPr>
              <a:tblGrid>
                <a:gridCol w="3295650">
                  <a:extLst>
                    <a:ext uri="{9D8B030D-6E8A-4147-A177-3AD203B41FA5}">
                      <a16:colId xmlns:a16="http://schemas.microsoft.com/office/drawing/2014/main" val="20000"/>
                    </a:ext>
                  </a:extLst>
                </a:gridCol>
                <a:gridCol w="3295650">
                  <a:extLst>
                    <a:ext uri="{9D8B030D-6E8A-4147-A177-3AD203B41FA5}">
                      <a16:colId xmlns:a16="http://schemas.microsoft.com/office/drawing/2014/main" val="20001"/>
                    </a:ext>
                  </a:extLst>
                </a:gridCol>
              </a:tblGrid>
              <a:tr h="2262975">
                <a:tc>
                  <a:txBody>
                    <a:bodyPr/>
                    <a:lstStyle/>
                    <a:p>
                      <a:pPr marL="0" marR="0" lvl="0" indent="0" algn="l" rtl="0">
                        <a:lnSpc>
                          <a:spcPct val="100000"/>
                        </a:lnSpc>
                        <a:spcBef>
                          <a:spcPts val="0"/>
                        </a:spcBef>
                        <a:spcAft>
                          <a:spcPts val="0"/>
                        </a:spcAft>
                        <a:buClr>
                          <a:schemeClr val="dk1"/>
                        </a:buClr>
                        <a:buSzPts val="2000"/>
                        <a:buFont typeface="Calibri"/>
                        <a:buNone/>
                      </a:pPr>
                      <a:r>
                        <a:rPr lang="en-US" sz="2000" b="1" u="none" strike="noStrike" cap="none"/>
                        <a:t>Und das Familienfahrrad erfindet neue Funktionen: Lastenfahrrad, Fahrrad mit Gepäckträger vorne oder hinten oder beides, Rollanhänger, Kinderfahrrad-Anhänger...</a:t>
                      </a:r>
                      <a:endParaRPr/>
                    </a:p>
                    <a:p>
                      <a:pPr marL="0" marR="0" lvl="0" indent="0" algn="l" rtl="0">
                        <a:lnSpc>
                          <a:spcPct val="100000"/>
                        </a:lnSpc>
                        <a:spcBef>
                          <a:spcPts val="0"/>
                        </a:spcBef>
                        <a:spcAft>
                          <a:spcPts val="0"/>
                        </a:spcAft>
                        <a:buClr>
                          <a:schemeClr val="dk1"/>
                        </a:buClr>
                        <a:buSzPts val="2000"/>
                        <a:buFont typeface="Calibri"/>
                        <a:buNone/>
                      </a:pPr>
                      <a:endParaRPr sz="20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0"/>
                  </a:ext>
                </a:extLst>
              </a:tr>
              <a:tr h="22629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Aber wenn immer mehr Menschen mit dem Fahrrad fahren, hat das Auto immer noch seinen Platz auf der Straße.</a:t>
                      </a:r>
                      <a:endParaRPr/>
                    </a:p>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1"/>
                  </a:ext>
                </a:extLst>
              </a:tr>
            </a:tbl>
          </a:graphicData>
        </a:graphic>
      </p:graphicFrame>
      <p:sp>
        <p:nvSpPr>
          <p:cNvPr id="210" name="Google Shape;2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ts val="3959"/>
              <a:buNone/>
            </a:pPr>
            <a:r>
              <a:rPr lang="en-US" sz="3563" b="1">
                <a:solidFill>
                  <a:srgbClr val="00527D"/>
                </a:solidFill>
              </a:rPr>
              <a:t>Wie man sich ohne Umweltverschmutzung fortbewegt:</a:t>
            </a:r>
            <a:endParaRPr sz="3563" b="1">
              <a:solidFill>
                <a:srgbClr val="00527D"/>
              </a:solidFill>
            </a:endParaRPr>
          </a:p>
        </p:txBody>
      </p:sp>
      <p:pic>
        <p:nvPicPr>
          <p:cNvPr id="211" name="Google Shape;211;p17" descr="Screen Shot 2019-11-05 at 14.00.31.png"/>
          <p:cNvPicPr preferRelativeResize="0">
            <a:picLocks noGrp="1"/>
          </p:cNvPicPr>
          <p:nvPr>
            <p:ph type="body" idx="1"/>
          </p:nvPr>
        </p:nvPicPr>
        <p:blipFill rotWithShape="1">
          <a:blip r:embed="rId3">
            <a:alphaModFix/>
          </a:blip>
          <a:srcRect l="-509" r="-509"/>
          <a:stretch/>
        </p:blipFill>
        <p:spPr>
          <a:xfrm>
            <a:off x="4700478" y="4331550"/>
            <a:ext cx="3046500" cy="1852500"/>
          </a:xfrm>
          <a:prstGeom prst="rect">
            <a:avLst/>
          </a:prstGeom>
          <a:noFill/>
          <a:ln>
            <a:noFill/>
          </a:ln>
        </p:spPr>
      </p:pic>
      <p:pic>
        <p:nvPicPr>
          <p:cNvPr id="212" name="Google Shape;212;p17" descr="Screen Shot 2019-11-05 at 14.00.22.png"/>
          <p:cNvPicPr preferRelativeResize="0"/>
          <p:nvPr/>
        </p:nvPicPr>
        <p:blipFill rotWithShape="1">
          <a:blip r:embed="rId4">
            <a:alphaModFix/>
          </a:blip>
          <a:srcRect/>
          <a:stretch/>
        </p:blipFill>
        <p:spPr>
          <a:xfrm>
            <a:off x="4700478" y="1797365"/>
            <a:ext cx="3202369" cy="19778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218" name="Google Shape;218;p18"/>
          <p:cNvGraphicFramePr/>
          <p:nvPr/>
        </p:nvGraphicFramePr>
        <p:xfrm>
          <a:off x="1320800" y="1600200"/>
          <a:ext cx="3000000" cy="3000000"/>
        </p:xfrm>
        <a:graphic>
          <a:graphicData uri="http://schemas.openxmlformats.org/drawingml/2006/table">
            <a:tbl>
              <a:tblPr firstRow="1" bandRow="1">
                <a:noFill/>
                <a:tableStyleId>{0EFB7FBC-6CDE-42CB-AF0F-E637D3DD27D9}</a:tableStyleId>
              </a:tblPr>
              <a:tblGrid>
                <a:gridCol w="3295650">
                  <a:extLst>
                    <a:ext uri="{9D8B030D-6E8A-4147-A177-3AD203B41FA5}">
                      <a16:colId xmlns:a16="http://schemas.microsoft.com/office/drawing/2014/main" val="20000"/>
                    </a:ext>
                  </a:extLst>
                </a:gridCol>
                <a:gridCol w="3295650">
                  <a:extLst>
                    <a:ext uri="{9D8B030D-6E8A-4147-A177-3AD203B41FA5}">
                      <a16:colId xmlns:a16="http://schemas.microsoft.com/office/drawing/2014/main" val="20001"/>
                    </a:ext>
                  </a:extLst>
                </a:gridCol>
              </a:tblGrid>
              <a:tr h="2262975">
                <a:tc>
                  <a:txBody>
                    <a:bodyPr/>
                    <a:lstStyle/>
                    <a:p>
                      <a:pPr marL="0" marR="0" lvl="0" indent="0" algn="l" rtl="0">
                        <a:lnSpc>
                          <a:spcPct val="100000"/>
                        </a:lnSpc>
                        <a:spcBef>
                          <a:spcPts val="0"/>
                        </a:spcBef>
                        <a:spcAft>
                          <a:spcPts val="0"/>
                        </a:spcAft>
                        <a:buClr>
                          <a:schemeClr val="dk1"/>
                        </a:buClr>
                        <a:buSzPts val="2000"/>
                        <a:buFont typeface="Calibri"/>
                        <a:buNone/>
                      </a:pPr>
                      <a:r>
                        <a:rPr lang="en-US" sz="2000" b="1" u="none" strike="noStrike" cap="none"/>
                        <a:t>Die Hersteller arbeiten daran, die CO2-Emissionen von Autos zu reduzieren. Zum Beispiel bauen sie sauberere Motoren.</a:t>
                      </a:r>
                      <a:endParaRPr sz="2000" b="1" u="none" strike="noStrike" cap="none"/>
                    </a:p>
                    <a:p>
                      <a:pPr marL="0" marR="0" lvl="0" indent="0" algn="l" rtl="0">
                        <a:lnSpc>
                          <a:spcPct val="100000"/>
                        </a:lnSpc>
                        <a:spcBef>
                          <a:spcPts val="0"/>
                        </a:spcBef>
                        <a:spcAft>
                          <a:spcPts val="0"/>
                        </a:spcAft>
                        <a:buClr>
                          <a:schemeClr val="dk1"/>
                        </a:buClr>
                        <a:buSzPts val="2000"/>
                        <a:buFont typeface="Calibri"/>
                        <a:buNone/>
                      </a:pPr>
                      <a:endParaRPr sz="2000" b="1" u="none" strike="noStrike" cap="none"/>
                    </a:p>
                    <a:p>
                      <a:pPr marL="0" marR="0" lvl="0" indent="0" algn="l" rtl="0">
                        <a:lnSpc>
                          <a:spcPct val="100000"/>
                        </a:lnSpc>
                        <a:spcBef>
                          <a:spcPts val="0"/>
                        </a:spcBef>
                        <a:spcAft>
                          <a:spcPts val="0"/>
                        </a:spcAft>
                        <a:buClr>
                          <a:srgbClr val="000000"/>
                        </a:buClr>
                        <a:buSzPts val="2000"/>
                        <a:buFont typeface="Arial"/>
                        <a:buNone/>
                      </a:pPr>
                      <a:endParaRPr sz="20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0"/>
                  </a:ext>
                </a:extLst>
              </a:tr>
              <a:tr h="22629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Viele Autofahrer führen neue Gewohnheiten ein, wie die Gründung von Fahrgemeinschaften.</a:t>
                      </a:r>
                      <a:endParaRPr sz="20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1"/>
                  </a:ext>
                </a:extLst>
              </a:tr>
            </a:tbl>
          </a:graphicData>
        </a:graphic>
      </p:graphicFrame>
      <p:sp>
        <p:nvSpPr>
          <p:cNvPr id="219" name="Google Shape;21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ts val="3959"/>
              <a:buNone/>
            </a:pPr>
            <a:r>
              <a:rPr lang="en-US" sz="3563" b="1">
                <a:solidFill>
                  <a:srgbClr val="00527D"/>
                </a:solidFill>
              </a:rPr>
              <a:t>Wie man sich ohne Umweltverschmutzung fortbewegt:</a:t>
            </a:r>
            <a:endParaRPr sz="3563" b="1">
              <a:solidFill>
                <a:srgbClr val="00527D"/>
              </a:solidFill>
            </a:endParaRPr>
          </a:p>
        </p:txBody>
      </p:sp>
      <p:pic>
        <p:nvPicPr>
          <p:cNvPr id="220" name="Google Shape;220;p18" descr="Screen Shot 2019-11-05 at 14.02.07.png"/>
          <p:cNvPicPr preferRelativeResize="0">
            <a:picLocks noGrp="1"/>
          </p:cNvPicPr>
          <p:nvPr>
            <p:ph type="body" idx="1"/>
          </p:nvPr>
        </p:nvPicPr>
        <p:blipFill rotWithShape="1">
          <a:blip r:embed="rId3">
            <a:alphaModFix/>
          </a:blip>
          <a:srcRect l="-1538" r="-1538"/>
          <a:stretch/>
        </p:blipFill>
        <p:spPr>
          <a:xfrm>
            <a:off x="4666059" y="4283770"/>
            <a:ext cx="3149601" cy="1732159"/>
          </a:xfrm>
          <a:prstGeom prst="rect">
            <a:avLst/>
          </a:prstGeom>
          <a:noFill/>
          <a:ln>
            <a:noFill/>
          </a:ln>
        </p:spPr>
      </p:pic>
      <p:pic>
        <p:nvPicPr>
          <p:cNvPr id="221" name="Google Shape;221;p18" descr="Screen Shot 2019-11-05 at 14.01.07.png"/>
          <p:cNvPicPr preferRelativeResize="0"/>
          <p:nvPr/>
        </p:nvPicPr>
        <p:blipFill rotWithShape="1">
          <a:blip r:embed="rId4">
            <a:alphaModFix/>
          </a:blip>
          <a:srcRect/>
          <a:stretch/>
        </p:blipFill>
        <p:spPr>
          <a:xfrm>
            <a:off x="4754562" y="1851055"/>
            <a:ext cx="3157538" cy="1753081"/>
          </a:xfrm>
          <a:prstGeom prst="rect">
            <a:avLst/>
          </a:prstGeom>
          <a:noFill/>
          <a:ln>
            <a:noFill/>
          </a:ln>
        </p:spPr>
      </p:pic>
      <p:sp>
        <p:nvSpPr>
          <p:cNvPr id="222" name="Google Shape;222;p18"/>
          <p:cNvSpPr/>
          <p:nvPr/>
        </p:nvSpPr>
        <p:spPr>
          <a:xfrm>
            <a:off x="5346700" y="4425950"/>
            <a:ext cx="838200" cy="292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3" name="Google Shape;223;p18"/>
          <p:cNvSpPr/>
          <p:nvPr/>
        </p:nvSpPr>
        <p:spPr>
          <a:xfrm>
            <a:off x="6333331" y="4356100"/>
            <a:ext cx="838200" cy="292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4" name="Google Shape;224;p18"/>
          <p:cNvSpPr/>
          <p:nvPr/>
        </p:nvSpPr>
        <p:spPr>
          <a:xfrm>
            <a:off x="5499100" y="4578350"/>
            <a:ext cx="838200" cy="292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5" name="Google Shape;225;p18"/>
          <p:cNvSpPr/>
          <p:nvPr/>
        </p:nvSpPr>
        <p:spPr>
          <a:xfrm>
            <a:off x="5821759" y="5165030"/>
            <a:ext cx="838200" cy="25833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6" name="Google Shape;226;p18"/>
          <p:cNvSpPr/>
          <p:nvPr/>
        </p:nvSpPr>
        <p:spPr>
          <a:xfrm>
            <a:off x="6115050" y="2305829"/>
            <a:ext cx="346075" cy="150195"/>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600" b="0" i="0" u="none" strike="noStrike" cap="none">
                <a:solidFill>
                  <a:schemeClr val="lt1"/>
                </a:solidFill>
                <a:latin typeface="Comic Sans MS"/>
                <a:ea typeface="Comic Sans MS"/>
                <a:cs typeface="Comic Sans MS"/>
                <a:sym typeface="Comic Sans MS"/>
              </a:rPr>
              <a:t>nein</a:t>
            </a:r>
            <a:endParaRPr/>
          </a:p>
        </p:txBody>
      </p:sp>
      <p:sp>
        <p:nvSpPr>
          <p:cNvPr id="227" name="Google Shape;227;p18"/>
          <p:cNvSpPr/>
          <p:nvPr/>
        </p:nvSpPr>
        <p:spPr>
          <a:xfrm rot="-292649">
            <a:off x="6115050" y="2677207"/>
            <a:ext cx="309563" cy="150195"/>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600" b="0" i="0" u="none" strike="noStrike" cap="none">
                <a:solidFill>
                  <a:schemeClr val="lt1"/>
                </a:solidFill>
                <a:latin typeface="Comic Sans MS"/>
                <a:ea typeface="Comic Sans MS"/>
                <a:cs typeface="Comic Sans MS"/>
                <a:sym typeface="Comic Sans MS"/>
              </a:rPr>
              <a:t>ja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aphicFrame>
        <p:nvGraphicFramePr>
          <p:cNvPr id="233" name="Google Shape;233;p19"/>
          <p:cNvGraphicFramePr/>
          <p:nvPr/>
        </p:nvGraphicFramePr>
        <p:xfrm>
          <a:off x="1320800" y="1600200"/>
          <a:ext cx="3000000" cy="3000000"/>
        </p:xfrm>
        <a:graphic>
          <a:graphicData uri="http://schemas.openxmlformats.org/drawingml/2006/table">
            <a:tbl>
              <a:tblPr firstRow="1" bandRow="1">
                <a:noFill/>
                <a:tableStyleId>{0EFB7FBC-6CDE-42CB-AF0F-E637D3DD27D9}</a:tableStyleId>
              </a:tblPr>
              <a:tblGrid>
                <a:gridCol w="3295650">
                  <a:extLst>
                    <a:ext uri="{9D8B030D-6E8A-4147-A177-3AD203B41FA5}">
                      <a16:colId xmlns:a16="http://schemas.microsoft.com/office/drawing/2014/main" val="20000"/>
                    </a:ext>
                  </a:extLst>
                </a:gridCol>
                <a:gridCol w="3295650">
                  <a:extLst>
                    <a:ext uri="{9D8B030D-6E8A-4147-A177-3AD203B41FA5}">
                      <a16:colId xmlns:a16="http://schemas.microsoft.com/office/drawing/2014/main" val="20001"/>
                    </a:ext>
                  </a:extLst>
                </a:gridCol>
              </a:tblGrid>
              <a:tr h="22629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Und der neue Trend ist das Skaten in der Stadt: Rollschuhe, Scooter, Skateboards, Schlittschuhe, die auf den Bürgersteigen rollen.</a:t>
                      </a:r>
                      <a:endParaRPr sz="20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0"/>
                  </a:ext>
                </a:extLst>
              </a:tr>
              <a:tr h="22629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Aber vergessen wir nicht das umweltfreundlichste, zuverlässigste und älteste Verkehrsmittel: das Gehen.</a:t>
                      </a:r>
                      <a:endParaRPr sz="20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1"/>
                  </a:ext>
                </a:extLst>
              </a:tr>
            </a:tbl>
          </a:graphicData>
        </a:graphic>
      </p:graphicFrame>
      <p:sp>
        <p:nvSpPr>
          <p:cNvPr id="234" name="Google Shape;23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ts val="3959"/>
              <a:buNone/>
            </a:pPr>
            <a:r>
              <a:rPr lang="en-US" sz="3563" b="1">
                <a:solidFill>
                  <a:srgbClr val="00527D"/>
                </a:solidFill>
              </a:rPr>
              <a:t>Wie man sich ohne Umweltverschmutzung fortbewegt:</a:t>
            </a:r>
            <a:endParaRPr sz="3563" b="1">
              <a:solidFill>
                <a:srgbClr val="00527D"/>
              </a:solidFill>
            </a:endParaRPr>
          </a:p>
        </p:txBody>
      </p:sp>
      <p:pic>
        <p:nvPicPr>
          <p:cNvPr id="235" name="Google Shape;235;p19" descr="Screen Shot 2019-11-05 at 14.02.30.png"/>
          <p:cNvPicPr preferRelativeResize="0">
            <a:picLocks noGrp="1"/>
          </p:cNvPicPr>
          <p:nvPr>
            <p:ph type="body" idx="1"/>
          </p:nvPr>
        </p:nvPicPr>
        <p:blipFill rotWithShape="1">
          <a:blip r:embed="rId3">
            <a:alphaModFix/>
          </a:blip>
          <a:srcRect l="-764" r="-764"/>
          <a:stretch/>
        </p:blipFill>
        <p:spPr>
          <a:xfrm>
            <a:off x="4671081" y="4191000"/>
            <a:ext cx="3025119" cy="1663699"/>
          </a:xfrm>
          <a:prstGeom prst="rect">
            <a:avLst/>
          </a:prstGeom>
          <a:noFill/>
          <a:ln>
            <a:noFill/>
          </a:ln>
        </p:spPr>
      </p:pic>
      <p:pic>
        <p:nvPicPr>
          <p:cNvPr id="236" name="Google Shape;236;p19" descr="Screen Shot 2019-11-05 at 14.02.25.png"/>
          <p:cNvPicPr preferRelativeResize="0"/>
          <p:nvPr/>
        </p:nvPicPr>
        <p:blipFill rotWithShape="1">
          <a:blip r:embed="rId4">
            <a:alphaModFix/>
          </a:blip>
          <a:srcRect/>
          <a:stretch/>
        </p:blipFill>
        <p:spPr>
          <a:xfrm>
            <a:off x="4671080" y="1923194"/>
            <a:ext cx="3096261" cy="1747106"/>
          </a:xfrm>
          <a:prstGeom prst="rect">
            <a:avLst/>
          </a:prstGeom>
          <a:noFill/>
          <a:ln>
            <a:noFill/>
          </a:ln>
        </p:spPr>
      </p:pic>
      <p:sp>
        <p:nvSpPr>
          <p:cNvPr id="237" name="Google Shape;237;p19"/>
          <p:cNvSpPr/>
          <p:nvPr/>
        </p:nvSpPr>
        <p:spPr>
          <a:xfrm>
            <a:off x="5501640" y="2080260"/>
            <a:ext cx="289560" cy="27432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8" name="Google Shape;238;p19"/>
          <p:cNvSpPr/>
          <p:nvPr/>
        </p:nvSpPr>
        <p:spPr>
          <a:xfrm>
            <a:off x="5718800" y="1973580"/>
            <a:ext cx="289560" cy="27432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9" name="Google Shape;239;p19"/>
          <p:cNvSpPr/>
          <p:nvPr/>
        </p:nvSpPr>
        <p:spPr>
          <a:xfrm>
            <a:off x="6205870" y="1982470"/>
            <a:ext cx="537830" cy="27432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0" name="Google Shape;240;p19"/>
          <p:cNvSpPr/>
          <p:nvPr/>
        </p:nvSpPr>
        <p:spPr>
          <a:xfrm>
            <a:off x="5501640" y="2757170"/>
            <a:ext cx="289560" cy="23622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1" name="Google Shape;241;p19"/>
          <p:cNvSpPr/>
          <p:nvPr/>
        </p:nvSpPr>
        <p:spPr>
          <a:xfrm>
            <a:off x="5929650" y="2689225"/>
            <a:ext cx="289560" cy="23622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2" name="Google Shape;242;p19"/>
          <p:cNvSpPr/>
          <p:nvPr/>
        </p:nvSpPr>
        <p:spPr>
          <a:xfrm>
            <a:off x="5821679" y="2753139"/>
            <a:ext cx="130851" cy="96741"/>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3" name="Google Shape;243;p19"/>
          <p:cNvSpPr/>
          <p:nvPr/>
        </p:nvSpPr>
        <p:spPr>
          <a:xfrm>
            <a:off x="6275704" y="2719070"/>
            <a:ext cx="407035" cy="27432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0"/>
          <p:cNvSpPr/>
          <p:nvPr/>
        </p:nvSpPr>
        <p:spPr>
          <a:xfrm>
            <a:off x="345125" y="1335975"/>
            <a:ext cx="8439000" cy="4731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Mehr als.../weniger als.. </a:t>
            </a:r>
            <a:endParaRPr b="1">
              <a:solidFill>
                <a:srgbClr val="00527D"/>
              </a:solidFill>
            </a:endParaRPr>
          </a:p>
        </p:txBody>
      </p:sp>
      <p:sp>
        <p:nvSpPr>
          <p:cNvPr id="250" name="Google Shape;250;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None/>
            </a:pPr>
            <a:r>
              <a:rPr lang="en-US" sz="2960"/>
              <a:t>Can you find the German within the card sort:</a:t>
            </a:r>
            <a:endParaRPr/>
          </a:p>
          <a:p>
            <a:pPr marL="342900" lvl="0" indent="-342900" algn="l" rtl="0">
              <a:lnSpc>
                <a:spcPct val="80000"/>
              </a:lnSpc>
              <a:spcBef>
                <a:spcPts val="592"/>
              </a:spcBef>
              <a:spcAft>
                <a:spcPts val="0"/>
              </a:spcAft>
              <a:buClr>
                <a:schemeClr val="dk1"/>
              </a:buClr>
              <a:buSzPts val="2960"/>
              <a:buNone/>
            </a:pPr>
            <a:r>
              <a:rPr lang="en-US" sz="2960"/>
              <a:t>video for:</a:t>
            </a:r>
            <a:endParaRPr/>
          </a:p>
          <a:p>
            <a:pPr marL="342900" lvl="0" indent="-342900" algn="l" rtl="0">
              <a:lnSpc>
                <a:spcPct val="80000"/>
              </a:lnSpc>
              <a:spcBef>
                <a:spcPts val="592"/>
              </a:spcBef>
              <a:spcAft>
                <a:spcPts val="0"/>
              </a:spcAft>
              <a:buClr>
                <a:schemeClr val="dk1"/>
              </a:buClr>
              <a:buSzPts val="2960"/>
              <a:buNone/>
            </a:pPr>
            <a:endParaRPr sz="2960"/>
          </a:p>
          <a:p>
            <a:pPr marL="342900" lvl="0" indent="-342900" algn="l" rtl="0">
              <a:lnSpc>
                <a:spcPct val="80000"/>
              </a:lnSpc>
              <a:spcBef>
                <a:spcPts val="592"/>
              </a:spcBef>
              <a:spcAft>
                <a:spcPts val="0"/>
              </a:spcAft>
              <a:buClr>
                <a:schemeClr val="dk1"/>
              </a:buClr>
              <a:buSzPts val="2960"/>
              <a:buNone/>
            </a:pPr>
            <a:r>
              <a:rPr lang="en-US" sz="2960"/>
              <a:t>1 the most popular </a:t>
            </a:r>
            <a:endParaRPr sz="2960"/>
          </a:p>
          <a:p>
            <a:pPr marL="342900" lvl="0" indent="-342900" algn="l" rtl="0">
              <a:lnSpc>
                <a:spcPct val="80000"/>
              </a:lnSpc>
              <a:spcBef>
                <a:spcPts val="592"/>
              </a:spcBef>
              <a:spcAft>
                <a:spcPts val="0"/>
              </a:spcAft>
              <a:buClr>
                <a:schemeClr val="dk1"/>
              </a:buClr>
              <a:buSzPts val="2960"/>
              <a:buNone/>
            </a:pPr>
            <a:r>
              <a:rPr lang="en-US" sz="2960"/>
              <a:t>2 the fastest</a:t>
            </a:r>
            <a:endParaRPr/>
          </a:p>
          <a:p>
            <a:pPr marL="342900" lvl="0" indent="-342900" algn="l" rtl="0">
              <a:lnSpc>
                <a:spcPct val="80000"/>
              </a:lnSpc>
              <a:spcBef>
                <a:spcPts val="592"/>
              </a:spcBef>
              <a:spcAft>
                <a:spcPts val="0"/>
              </a:spcAft>
              <a:buClr>
                <a:schemeClr val="dk1"/>
              </a:buClr>
              <a:buSzPts val="2960"/>
              <a:buNone/>
            </a:pPr>
            <a:r>
              <a:rPr lang="en-US" sz="2960"/>
              <a:t>3 the most eco-friendly</a:t>
            </a:r>
            <a:endParaRPr/>
          </a:p>
          <a:p>
            <a:pPr marL="342900" lvl="0" indent="-342900" algn="l" rtl="0">
              <a:lnSpc>
                <a:spcPct val="80000"/>
              </a:lnSpc>
              <a:spcBef>
                <a:spcPts val="592"/>
              </a:spcBef>
              <a:spcAft>
                <a:spcPts val="0"/>
              </a:spcAft>
              <a:buClr>
                <a:schemeClr val="dk1"/>
              </a:buClr>
              <a:buSzPts val="2960"/>
              <a:buNone/>
            </a:pPr>
            <a:r>
              <a:rPr lang="en-US" sz="2960"/>
              <a:t>4 the oldest</a:t>
            </a:r>
            <a:endParaRPr/>
          </a:p>
          <a:p>
            <a:pPr marL="342900" lvl="0" indent="-342900" algn="l" rtl="0">
              <a:lnSpc>
                <a:spcPct val="80000"/>
              </a:lnSpc>
              <a:spcBef>
                <a:spcPts val="592"/>
              </a:spcBef>
              <a:spcAft>
                <a:spcPts val="0"/>
              </a:spcAft>
              <a:buClr>
                <a:schemeClr val="dk1"/>
              </a:buClr>
              <a:buSzPts val="2960"/>
              <a:buNone/>
            </a:pPr>
            <a:r>
              <a:rPr lang="en-US" sz="2960"/>
              <a:t>5 the most reliable </a:t>
            </a:r>
            <a:endParaRPr/>
          </a:p>
          <a:p>
            <a:pPr marL="342900" lvl="0" indent="-342900" algn="l" rtl="0">
              <a:lnSpc>
                <a:spcPct val="80000"/>
              </a:lnSpc>
              <a:spcBef>
                <a:spcPts val="592"/>
              </a:spcBef>
              <a:spcAft>
                <a:spcPts val="0"/>
              </a:spcAft>
              <a:buClr>
                <a:schemeClr val="dk1"/>
              </a:buClr>
              <a:buSzPts val="2960"/>
              <a:buNone/>
            </a:pPr>
            <a:endParaRPr sz="296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6" name="Google Shape;96;p3"/>
          <p:cNvPicPr preferRelativeResize="0"/>
          <p:nvPr/>
        </p:nvPicPr>
        <p:blipFill rotWithShape="1">
          <a:blip r:embed="rId3">
            <a:alphaModFix/>
          </a:blip>
          <a:srcRect/>
          <a:stretch/>
        </p:blipFill>
        <p:spPr>
          <a:xfrm>
            <a:off x="0" y="1461650"/>
            <a:ext cx="9144000" cy="3892063"/>
          </a:xfrm>
          <a:prstGeom prst="rect">
            <a:avLst/>
          </a:prstGeom>
          <a:noFill/>
          <a:ln>
            <a:noFill/>
          </a:ln>
        </p:spPr>
      </p:pic>
      <p:pic>
        <p:nvPicPr>
          <p:cNvPr id="2" name="Picture 1">
            <a:extLst>
              <a:ext uri="{FF2B5EF4-FFF2-40B4-BE49-F238E27FC236}">
                <a16:creationId xmlns:a16="http://schemas.microsoft.com/office/drawing/2014/main" id="{3261277F-4382-42B3-8D73-4D07C5D213AA}"/>
              </a:ext>
            </a:extLst>
          </p:cNvPr>
          <p:cNvPicPr>
            <a:picLocks noChangeAspect="1"/>
          </p:cNvPicPr>
          <p:nvPr/>
        </p:nvPicPr>
        <p:blipFill rotWithShape="1">
          <a:blip r:embed="rId4"/>
          <a:srcRect l="46923" t="30640" r="20000" b="56499"/>
          <a:stretch/>
        </p:blipFill>
        <p:spPr>
          <a:xfrm>
            <a:off x="4572000" y="0"/>
            <a:ext cx="4375954" cy="95660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
          <p:cNvSpPr/>
          <p:nvPr/>
        </p:nvSpPr>
        <p:spPr>
          <a:xfrm>
            <a:off x="345125" y="1335975"/>
            <a:ext cx="8439000" cy="4731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959" b="1">
                <a:solidFill>
                  <a:srgbClr val="00527D"/>
                </a:solidFill>
              </a:rPr>
              <a:t>Mehr als.../weniger als... - Lösungen</a:t>
            </a:r>
            <a:endParaRPr sz="3959" b="1">
              <a:solidFill>
                <a:srgbClr val="00527D"/>
              </a:solidFill>
            </a:endParaRPr>
          </a:p>
        </p:txBody>
      </p:sp>
      <p:sp>
        <p:nvSpPr>
          <p:cNvPr id="257" name="Google Shape;25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None/>
            </a:pPr>
            <a:r>
              <a:rPr lang="en-US" sz="2960"/>
              <a:t>Can you find the German within the card sort:</a:t>
            </a:r>
            <a:endParaRPr/>
          </a:p>
          <a:p>
            <a:pPr marL="342900" lvl="0" indent="-342900" algn="l" rtl="0">
              <a:lnSpc>
                <a:spcPct val="80000"/>
              </a:lnSpc>
              <a:spcBef>
                <a:spcPts val="592"/>
              </a:spcBef>
              <a:spcAft>
                <a:spcPts val="0"/>
              </a:spcAft>
              <a:buClr>
                <a:schemeClr val="dk1"/>
              </a:buClr>
              <a:buSzPts val="2960"/>
              <a:buNone/>
            </a:pPr>
            <a:r>
              <a:rPr lang="en-US" sz="2960"/>
              <a:t>video for:</a:t>
            </a:r>
            <a:endParaRPr/>
          </a:p>
          <a:p>
            <a:pPr marL="342900" lvl="0" indent="-342900" algn="l" rtl="0">
              <a:lnSpc>
                <a:spcPct val="80000"/>
              </a:lnSpc>
              <a:spcBef>
                <a:spcPts val="592"/>
              </a:spcBef>
              <a:spcAft>
                <a:spcPts val="0"/>
              </a:spcAft>
              <a:buClr>
                <a:schemeClr val="dk1"/>
              </a:buClr>
              <a:buSzPts val="2960"/>
              <a:buNone/>
            </a:pPr>
            <a:endParaRPr sz="2960"/>
          </a:p>
          <a:p>
            <a:pPr marL="342900" lvl="0" indent="-342900" algn="l" rtl="0">
              <a:lnSpc>
                <a:spcPct val="80000"/>
              </a:lnSpc>
              <a:spcBef>
                <a:spcPts val="592"/>
              </a:spcBef>
              <a:spcAft>
                <a:spcPts val="0"/>
              </a:spcAft>
              <a:buClr>
                <a:schemeClr val="dk1"/>
              </a:buClr>
              <a:buSzPts val="2960"/>
              <a:buNone/>
            </a:pPr>
            <a:r>
              <a:rPr lang="en-US" sz="2960"/>
              <a:t>1 the most popular – am beliebtesten</a:t>
            </a:r>
            <a:endParaRPr sz="2960"/>
          </a:p>
          <a:p>
            <a:pPr marL="342900" lvl="0" indent="-342900" algn="l" rtl="0">
              <a:lnSpc>
                <a:spcPct val="80000"/>
              </a:lnSpc>
              <a:spcBef>
                <a:spcPts val="592"/>
              </a:spcBef>
              <a:spcAft>
                <a:spcPts val="0"/>
              </a:spcAft>
              <a:buClr>
                <a:schemeClr val="dk1"/>
              </a:buClr>
              <a:buSzPts val="2960"/>
              <a:buNone/>
            </a:pPr>
            <a:r>
              <a:rPr lang="en-US" sz="2960"/>
              <a:t>2 the fastest – am schnellsten</a:t>
            </a:r>
            <a:endParaRPr/>
          </a:p>
          <a:p>
            <a:pPr marL="342900" lvl="0" indent="-342900" algn="l" rtl="0">
              <a:lnSpc>
                <a:spcPct val="80000"/>
              </a:lnSpc>
              <a:spcBef>
                <a:spcPts val="592"/>
              </a:spcBef>
              <a:spcAft>
                <a:spcPts val="0"/>
              </a:spcAft>
              <a:buClr>
                <a:schemeClr val="dk1"/>
              </a:buClr>
              <a:buSzPts val="2960"/>
              <a:buNone/>
            </a:pPr>
            <a:r>
              <a:rPr lang="en-US" sz="2960"/>
              <a:t>3 the most eco-friendly – am umweltfreundlichsten</a:t>
            </a:r>
            <a:endParaRPr/>
          </a:p>
          <a:p>
            <a:pPr marL="342900" lvl="0" indent="-342900" algn="l" rtl="0">
              <a:lnSpc>
                <a:spcPct val="80000"/>
              </a:lnSpc>
              <a:spcBef>
                <a:spcPts val="592"/>
              </a:spcBef>
              <a:spcAft>
                <a:spcPts val="0"/>
              </a:spcAft>
              <a:buClr>
                <a:schemeClr val="dk1"/>
              </a:buClr>
              <a:buSzPts val="2960"/>
              <a:buNone/>
            </a:pPr>
            <a:r>
              <a:rPr lang="en-US" sz="2960"/>
              <a:t>4 the oldest – am ältesten</a:t>
            </a:r>
            <a:endParaRPr/>
          </a:p>
          <a:p>
            <a:pPr marL="342900" lvl="0" indent="-342900" algn="l" rtl="0">
              <a:lnSpc>
                <a:spcPct val="80000"/>
              </a:lnSpc>
              <a:spcBef>
                <a:spcPts val="592"/>
              </a:spcBef>
              <a:spcAft>
                <a:spcPts val="0"/>
              </a:spcAft>
              <a:buClr>
                <a:schemeClr val="dk1"/>
              </a:buClr>
              <a:buSzPts val="2960"/>
              <a:buNone/>
            </a:pPr>
            <a:r>
              <a:rPr lang="en-US" sz="2960"/>
              <a:t>5 the most reliable –am zuverlässigsten</a:t>
            </a:r>
            <a:endParaRPr/>
          </a:p>
          <a:p>
            <a:pPr marL="342900" lvl="0" indent="-342900" algn="l" rtl="0">
              <a:lnSpc>
                <a:spcPct val="80000"/>
              </a:lnSpc>
              <a:spcBef>
                <a:spcPts val="592"/>
              </a:spcBef>
              <a:spcAft>
                <a:spcPts val="0"/>
              </a:spcAft>
              <a:buClr>
                <a:schemeClr val="dk1"/>
              </a:buClr>
              <a:buSzPts val="2960"/>
              <a:buNone/>
            </a:pPr>
            <a:endParaRPr sz="296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54BB-9E31-4549-B146-C38967E5D64A}"/>
              </a:ext>
            </a:extLst>
          </p:cNvPr>
          <p:cNvSpPr>
            <a:spLocks noGrp="1"/>
          </p:cNvSpPr>
          <p:nvPr>
            <p:ph type="title"/>
          </p:nvPr>
        </p:nvSpPr>
        <p:spPr/>
        <p:txBody>
          <a:bodyPr/>
          <a:lstStyle/>
          <a:p>
            <a:endParaRPr lang="en-GB"/>
          </a:p>
        </p:txBody>
      </p:sp>
      <p:pic>
        <p:nvPicPr>
          <p:cNvPr id="4" name="Picture 3">
            <a:hlinkClick r:id="rId2"/>
            <a:extLst>
              <a:ext uri="{FF2B5EF4-FFF2-40B4-BE49-F238E27FC236}">
                <a16:creationId xmlns:a16="http://schemas.microsoft.com/office/drawing/2014/main" id="{D3FAF45D-B709-472B-B786-613BAF3B0D00}"/>
              </a:ext>
            </a:extLst>
          </p:cNvPr>
          <p:cNvPicPr>
            <a:picLocks noChangeAspect="1"/>
          </p:cNvPicPr>
          <p:nvPr/>
        </p:nvPicPr>
        <p:blipFill>
          <a:blip r:embed="rId3"/>
          <a:stretch>
            <a:fillRect/>
          </a:stretch>
        </p:blipFill>
        <p:spPr>
          <a:xfrm>
            <a:off x="42203" y="1148898"/>
            <a:ext cx="8693649" cy="4560203"/>
          </a:xfrm>
          <a:prstGeom prst="rect">
            <a:avLst/>
          </a:prstGeom>
        </p:spPr>
      </p:pic>
    </p:spTree>
    <p:extLst>
      <p:ext uri="{BB962C8B-B14F-4D97-AF65-F5344CB8AC3E}">
        <p14:creationId xmlns:p14="http://schemas.microsoft.com/office/powerpoint/2010/main" val="342552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g7de3210d12_0_19"/>
          <p:cNvPicPr preferRelativeResize="0"/>
          <p:nvPr/>
        </p:nvPicPr>
        <p:blipFill rotWithShape="1">
          <a:blip r:embed="rId3">
            <a:alphaModFix/>
          </a:blip>
          <a:srcRect/>
          <a:stretch/>
        </p:blipFill>
        <p:spPr>
          <a:xfrm>
            <a:off x="2571826" y="2560624"/>
            <a:ext cx="4000350" cy="1161775"/>
          </a:xfrm>
          <a:prstGeom prst="rect">
            <a:avLst/>
          </a:prstGeom>
          <a:noFill/>
          <a:ln>
            <a:noFill/>
          </a:ln>
        </p:spPr>
      </p:pic>
      <p:pic>
        <p:nvPicPr>
          <p:cNvPr id="263" name="Google Shape;263;g7de3210d12_0_19"/>
          <p:cNvPicPr preferRelativeResize="0"/>
          <p:nvPr/>
        </p:nvPicPr>
        <p:blipFill rotWithShape="1">
          <a:blip r:embed="rId4">
            <a:alphaModFix/>
          </a:blip>
          <a:srcRect/>
          <a:stretch/>
        </p:blipFill>
        <p:spPr>
          <a:xfrm>
            <a:off x="2571821" y="3829569"/>
            <a:ext cx="1484869" cy="992644"/>
          </a:xfrm>
          <a:prstGeom prst="rect">
            <a:avLst/>
          </a:prstGeom>
          <a:noFill/>
          <a:ln>
            <a:noFill/>
          </a:ln>
        </p:spPr>
      </p:pic>
      <p:sp>
        <p:nvSpPr>
          <p:cNvPr id="264" name="Google Shape;264;g7de3210d12_0_19"/>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3" name="Picture 2">
            <a:extLst>
              <a:ext uri="{FF2B5EF4-FFF2-40B4-BE49-F238E27FC236}">
                <a16:creationId xmlns:a16="http://schemas.microsoft.com/office/drawing/2014/main" id="{FDCF044A-7F9A-48F5-8AFE-8CCE2EF011B7}"/>
              </a:ext>
            </a:extLst>
          </p:cNvPr>
          <p:cNvPicPr>
            <a:picLocks noChangeAspect="1"/>
          </p:cNvPicPr>
          <p:nvPr/>
        </p:nvPicPr>
        <p:blipFill>
          <a:blip r:embed="rId3"/>
          <a:stretch>
            <a:fillRect/>
          </a:stretch>
        </p:blipFill>
        <p:spPr>
          <a:xfrm>
            <a:off x="4687083" y="0"/>
            <a:ext cx="4377307" cy="957155"/>
          </a:xfrm>
          <a:prstGeom prst="rect">
            <a:avLst/>
          </a:prstGeom>
        </p:spPr>
      </p:pic>
      <p:pic>
        <p:nvPicPr>
          <p:cNvPr id="5" name="Picture 4">
            <a:extLst>
              <a:ext uri="{FF2B5EF4-FFF2-40B4-BE49-F238E27FC236}">
                <a16:creationId xmlns:a16="http://schemas.microsoft.com/office/drawing/2014/main" id="{6B6CB2C6-A50C-480E-ABE2-5600046396D6}"/>
              </a:ext>
            </a:extLst>
          </p:cNvPr>
          <p:cNvPicPr>
            <a:picLocks noChangeAspect="1"/>
          </p:cNvPicPr>
          <p:nvPr/>
        </p:nvPicPr>
        <p:blipFill rotWithShape="1">
          <a:blip r:embed="rId4"/>
          <a:srcRect t="13957" b="51590"/>
          <a:stretch/>
        </p:blipFill>
        <p:spPr>
          <a:xfrm>
            <a:off x="0" y="1434905"/>
            <a:ext cx="9064390" cy="44172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p:nvPr/>
        </p:nvSpPr>
        <p:spPr>
          <a:xfrm>
            <a:off x="278325" y="221925"/>
            <a:ext cx="8672700" cy="14697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5"/>
          <p:cNvSpPr txBox="1">
            <a:spLocks noGrp="1"/>
          </p:cNvSpPr>
          <p:nvPr>
            <p:ph type="title"/>
          </p:nvPr>
        </p:nvSpPr>
        <p:spPr>
          <a:xfrm>
            <a:off x="278326" y="353175"/>
            <a:ext cx="8672699"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3959"/>
              <a:buNone/>
            </a:pPr>
            <a:r>
              <a:rPr lang="en-US" sz="3563" b="1" i="1">
                <a:solidFill>
                  <a:srgbClr val="00527D"/>
                </a:solidFill>
              </a:rPr>
              <a:t>Mein Lieblingsverkehrsmittel ist </a:t>
            </a:r>
            <a:r>
              <a:rPr lang="en-US" sz="3563" b="1" i="1" u="sng">
                <a:solidFill>
                  <a:srgbClr val="FF0000"/>
                </a:solidFill>
              </a:rPr>
              <a:t>mein Roller.</a:t>
            </a:r>
            <a:endParaRPr sz="3563" b="1" i="1" u="sng">
              <a:solidFill>
                <a:srgbClr val="FF0000"/>
              </a:solidFill>
            </a:endParaRPr>
          </a:p>
        </p:txBody>
      </p:sp>
      <p:pic>
        <p:nvPicPr>
          <p:cNvPr id="111" name="Google Shape;111;p5" descr="scooter-1605608_1920.jpg"/>
          <p:cNvPicPr preferRelativeResize="0">
            <a:picLocks noGrp="1"/>
          </p:cNvPicPr>
          <p:nvPr>
            <p:ph type="body" idx="1"/>
          </p:nvPr>
        </p:nvPicPr>
        <p:blipFill rotWithShape="1">
          <a:blip r:embed="rId3">
            <a:alphaModFix/>
          </a:blip>
          <a:srcRect/>
          <a:stretch/>
        </p:blipFill>
        <p:spPr>
          <a:xfrm>
            <a:off x="1244775" y="1978725"/>
            <a:ext cx="6654000" cy="4526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p:nvPr/>
        </p:nvSpPr>
        <p:spPr>
          <a:xfrm>
            <a:off x="1135575" y="388925"/>
            <a:ext cx="6913800" cy="1143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i="1">
                <a:solidFill>
                  <a:srgbClr val="00527D"/>
                </a:solidFill>
              </a:rPr>
              <a:t>Ich verreise oft mit dem </a:t>
            </a:r>
            <a:r>
              <a:rPr lang="en-US" b="1" i="1" u="sng">
                <a:solidFill>
                  <a:srgbClr val="FF0000"/>
                </a:solidFill>
              </a:rPr>
              <a:t>Zug.</a:t>
            </a:r>
            <a:endParaRPr b="1" u="sng">
              <a:solidFill>
                <a:srgbClr val="FF0000"/>
              </a:solidFill>
            </a:endParaRPr>
          </a:p>
        </p:txBody>
      </p:sp>
      <p:pic>
        <p:nvPicPr>
          <p:cNvPr id="119" name="Google Shape;119;p6" descr="blur-1239439_1920.jpg"/>
          <p:cNvPicPr preferRelativeResize="0">
            <a:picLocks noGrp="1"/>
          </p:cNvPicPr>
          <p:nvPr>
            <p:ph type="body" idx="1"/>
          </p:nvPr>
        </p:nvPicPr>
        <p:blipFill rotWithShape="1">
          <a:blip r:embed="rId3">
            <a:alphaModFix/>
          </a:blip>
          <a:srcRect r="-79"/>
          <a:stretch/>
        </p:blipFill>
        <p:spPr>
          <a:xfrm>
            <a:off x="1118200" y="1867400"/>
            <a:ext cx="6913800" cy="4526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p:nvPr/>
        </p:nvSpPr>
        <p:spPr>
          <a:xfrm>
            <a:off x="857250" y="423050"/>
            <a:ext cx="7492500" cy="994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i="1">
                <a:solidFill>
                  <a:srgbClr val="00527D"/>
                </a:solidFill>
              </a:rPr>
              <a:t>Ich fahre selten mit der </a:t>
            </a:r>
            <a:r>
              <a:rPr lang="en-US" b="1" i="1" u="sng">
                <a:solidFill>
                  <a:srgbClr val="FF0000"/>
                </a:solidFill>
              </a:rPr>
              <a:t>U-Bahn.</a:t>
            </a:r>
            <a:endParaRPr b="1" u="sng">
              <a:solidFill>
                <a:srgbClr val="FF0000"/>
              </a:solidFill>
            </a:endParaRPr>
          </a:p>
        </p:txBody>
      </p:sp>
      <p:pic>
        <p:nvPicPr>
          <p:cNvPr id="127" name="Google Shape;127;p7"/>
          <p:cNvPicPr preferRelativeResize="0"/>
          <p:nvPr/>
        </p:nvPicPr>
        <p:blipFill rotWithShape="1">
          <a:blip r:embed="rId3">
            <a:alphaModFix/>
          </a:blip>
          <a:srcRect/>
          <a:stretch/>
        </p:blipFill>
        <p:spPr>
          <a:xfrm>
            <a:off x="1263758" y="1989850"/>
            <a:ext cx="6765653" cy="45259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p:nvPr/>
        </p:nvSpPr>
        <p:spPr>
          <a:xfrm>
            <a:off x="334000" y="411925"/>
            <a:ext cx="8539200" cy="1005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i="1">
                <a:solidFill>
                  <a:srgbClr val="00527D"/>
                </a:solidFill>
              </a:rPr>
              <a:t>Ich </a:t>
            </a:r>
            <a:r>
              <a:rPr lang="en-US" b="1" i="1" u="sng">
                <a:solidFill>
                  <a:srgbClr val="FF0000"/>
                </a:solidFill>
              </a:rPr>
              <a:t>gehe</a:t>
            </a:r>
            <a:r>
              <a:rPr lang="en-US" b="1" i="1">
                <a:solidFill>
                  <a:srgbClr val="00527D"/>
                </a:solidFill>
              </a:rPr>
              <a:t> jeden Tag </a:t>
            </a:r>
            <a:r>
              <a:rPr lang="en-US" b="1" i="1" u="sng">
                <a:solidFill>
                  <a:srgbClr val="FF0000"/>
                </a:solidFill>
              </a:rPr>
              <a:t>zu Fuß</a:t>
            </a:r>
            <a:r>
              <a:rPr lang="en-US" b="1" i="1" u="sng">
                <a:solidFill>
                  <a:srgbClr val="00527D"/>
                </a:solidFill>
              </a:rPr>
              <a:t>.</a:t>
            </a:r>
            <a:endParaRPr b="1" u="sng">
              <a:solidFill>
                <a:srgbClr val="00527D"/>
              </a:solidFill>
            </a:endParaRPr>
          </a:p>
        </p:txBody>
      </p:sp>
      <p:pic>
        <p:nvPicPr>
          <p:cNvPr id="135" name="Google Shape;135;p8" descr="hiking-1149891_1920.jpg"/>
          <p:cNvPicPr preferRelativeResize="0">
            <a:picLocks noGrp="1"/>
          </p:cNvPicPr>
          <p:nvPr>
            <p:ph type="body" idx="1"/>
          </p:nvPr>
        </p:nvPicPr>
        <p:blipFill rotWithShape="1">
          <a:blip r:embed="rId3">
            <a:alphaModFix/>
          </a:blip>
          <a:srcRect/>
          <a:stretch/>
        </p:blipFill>
        <p:spPr>
          <a:xfrm>
            <a:off x="1230550" y="1878525"/>
            <a:ext cx="6794700" cy="4526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p:nvPr/>
        </p:nvSpPr>
        <p:spPr>
          <a:xfrm>
            <a:off x="378525" y="456450"/>
            <a:ext cx="8461200" cy="9612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i="1">
                <a:solidFill>
                  <a:srgbClr val="00527D"/>
                </a:solidFill>
              </a:rPr>
              <a:t>Ich </a:t>
            </a:r>
            <a:r>
              <a:rPr lang="en-US" sz="3959" b="1" i="1" u="sng">
                <a:solidFill>
                  <a:srgbClr val="FF0000"/>
                </a:solidFill>
              </a:rPr>
              <a:t>fahre</a:t>
            </a:r>
            <a:r>
              <a:rPr lang="en-US" sz="3959" b="1" i="1">
                <a:solidFill>
                  <a:srgbClr val="00527D"/>
                </a:solidFill>
              </a:rPr>
              <a:t> jeden Tag mit dem </a:t>
            </a:r>
            <a:r>
              <a:rPr lang="en-US" sz="3959" b="1" i="1" u="sng">
                <a:solidFill>
                  <a:srgbClr val="FF0000"/>
                </a:solidFill>
              </a:rPr>
              <a:t>Fahrrad</a:t>
            </a:r>
            <a:r>
              <a:rPr lang="en-US" sz="3959" b="1" i="1">
                <a:solidFill>
                  <a:srgbClr val="00527D"/>
                </a:solidFill>
              </a:rPr>
              <a:t>.</a:t>
            </a:r>
            <a:endParaRPr sz="3959" b="1" u="sng">
              <a:solidFill>
                <a:srgbClr val="00527D"/>
              </a:solidFill>
            </a:endParaRPr>
          </a:p>
        </p:txBody>
      </p:sp>
      <p:pic>
        <p:nvPicPr>
          <p:cNvPr id="143" name="Google Shape;143;p9" descr="girl-1906405_1920.jpg"/>
          <p:cNvPicPr preferRelativeResize="0">
            <a:picLocks noGrp="1"/>
          </p:cNvPicPr>
          <p:nvPr>
            <p:ph type="body" idx="1"/>
          </p:nvPr>
        </p:nvPicPr>
        <p:blipFill rotWithShape="1">
          <a:blip r:embed="rId3">
            <a:alphaModFix/>
          </a:blip>
          <a:srcRect/>
          <a:stretch/>
        </p:blipFill>
        <p:spPr>
          <a:xfrm>
            <a:off x="1365425" y="1800600"/>
            <a:ext cx="6412800" cy="4526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p:nvPr/>
        </p:nvSpPr>
        <p:spPr>
          <a:xfrm>
            <a:off x="288387" y="91874"/>
            <a:ext cx="8567225" cy="1279651"/>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0"/>
          <p:cNvSpPr txBox="1">
            <a:spLocks noGrp="1"/>
          </p:cNvSpPr>
          <p:nvPr>
            <p:ph type="title"/>
          </p:nvPr>
        </p:nvSpPr>
        <p:spPr>
          <a:xfrm>
            <a:off x="288387" y="292242"/>
            <a:ext cx="8686800" cy="87891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959"/>
              <a:buNone/>
            </a:pPr>
            <a:r>
              <a:rPr lang="en-US" sz="3563" b="1">
                <a:solidFill>
                  <a:srgbClr val="00527D"/>
                </a:solidFill>
              </a:rPr>
              <a:t>Ich fahre </a:t>
            </a:r>
            <a:r>
              <a:rPr lang="en-US" sz="3563" b="1">
                <a:solidFill>
                  <a:schemeClr val="dk2"/>
                </a:solidFill>
              </a:rPr>
              <a:t>zweimal pro Woche </a:t>
            </a:r>
            <a:r>
              <a:rPr lang="en-US" sz="3563" b="1">
                <a:solidFill>
                  <a:srgbClr val="00527D"/>
                </a:solidFill>
              </a:rPr>
              <a:t>mit dem </a:t>
            </a:r>
            <a:r>
              <a:rPr lang="en-US" sz="3563" b="1" u="sng">
                <a:solidFill>
                  <a:srgbClr val="FF0000"/>
                </a:solidFill>
              </a:rPr>
              <a:t>Auto</a:t>
            </a:r>
            <a:r>
              <a:rPr lang="en-US" sz="3563" b="1">
                <a:solidFill>
                  <a:srgbClr val="00527D"/>
                </a:solidFill>
              </a:rPr>
              <a:t>.</a:t>
            </a:r>
            <a:endParaRPr sz="3563" b="1">
              <a:solidFill>
                <a:srgbClr val="00527D"/>
              </a:solidFill>
            </a:endParaRPr>
          </a:p>
        </p:txBody>
      </p:sp>
      <p:pic>
        <p:nvPicPr>
          <p:cNvPr id="151" name="Google Shape;151;p10" descr="auto-1399087_1920.jpg"/>
          <p:cNvPicPr preferRelativeResize="0">
            <a:picLocks noGrp="1"/>
          </p:cNvPicPr>
          <p:nvPr>
            <p:ph type="body" idx="1"/>
          </p:nvPr>
        </p:nvPicPr>
        <p:blipFill rotWithShape="1">
          <a:blip r:embed="rId3">
            <a:alphaModFix/>
          </a:blip>
          <a:srcRect/>
          <a:stretch/>
        </p:blipFill>
        <p:spPr>
          <a:xfrm>
            <a:off x="1554700" y="1600200"/>
            <a:ext cx="6034500" cy="45261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877</Words>
  <Application>Microsoft Office PowerPoint</Application>
  <PresentationFormat>On-screen Show (4:3)</PresentationFormat>
  <Paragraphs>114</Paragraphs>
  <Slides>22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PowerPoint Presentation</vt:lpstr>
      <vt:lpstr>PowerPoint Presentation</vt:lpstr>
      <vt:lpstr>PowerPoint Presentation</vt:lpstr>
      <vt:lpstr>Mein Lieblingsverkehrsmittel ist mein Roller.</vt:lpstr>
      <vt:lpstr>Ich verreise oft mit dem Zug.</vt:lpstr>
      <vt:lpstr>Ich fahre selten mit der U-Bahn.</vt:lpstr>
      <vt:lpstr>Ich gehe jeden Tag zu Fuß.</vt:lpstr>
      <vt:lpstr>Ich fahre jeden Tag mit dem Fahrrad.</vt:lpstr>
      <vt:lpstr>Ich fahre zweimal pro Woche mit dem Auto.</vt:lpstr>
      <vt:lpstr>Meine Familie hat ein Elektroauto gekauft.</vt:lpstr>
      <vt:lpstr>Ich fliege nie mit dem Flugzeug.</vt:lpstr>
      <vt:lpstr>Follow on task - extension</vt:lpstr>
      <vt:lpstr>Wie man sich ohne Umweltverschmutzung fortbewegt:</vt:lpstr>
      <vt:lpstr>Wie man sich ohne Umweltverschmutzung fortbewegt:</vt:lpstr>
      <vt:lpstr>Wie man sich ohne Umweltverschmutzung fortbewegt:</vt:lpstr>
      <vt:lpstr>Wie man sich ohne Umweltverschmutzung fortbewegt:</vt:lpstr>
      <vt:lpstr>Wie man sich ohne Umweltverschmutzung fortbewegt:</vt:lpstr>
      <vt:lpstr>Wie man sich ohne Umweltverschmutzung fortbewegt:</vt:lpstr>
      <vt:lpstr>Mehr als.../weniger als.. </vt:lpstr>
      <vt:lpstr>Mehr als.../weniger als... - Lösungen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Hannah Langdana</cp:lastModifiedBy>
  <cp:revision>4</cp:revision>
  <dcterms:created xsi:type="dcterms:W3CDTF">2019-11-18T18:01:27Z</dcterms:created>
  <dcterms:modified xsi:type="dcterms:W3CDTF">2020-06-15T12:42:01Z</dcterms:modified>
</cp:coreProperties>
</file>