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4" roundtripDataSignature="AMtx7mgVIcUXEgeclBXijfG1YQExINf+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6ECA0B-4BE0-49C7-A466-15A61A0371D0}">
  <a:tblStyle styleId="{AF6ECA0B-4BE0-49C7-A466-15A61A0371D0}"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e/photos/kopfh%C3%B6rer-h%C3%B6ren-musik-lautsprecher-186861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org/es/observances/World-Day-Against-Child-Labou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o.org/wcmsp5/groups/public/@ed_norm/@ipec/documents/publication/wcms_673498.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3328b1f4c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https://pixabay.com/photos/poor-child-labor-boy-little-3277840/</a:t>
            </a:r>
            <a:endParaRPr/>
          </a:p>
        </p:txBody>
      </p:sp>
      <p:sp>
        <p:nvSpPr>
          <p:cNvPr id="86" name="Google Shape;86;g73328b1f4c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Listening activity – please find audio file also in the resource section on our website.  </a:t>
            </a:r>
            <a:endParaRPr/>
          </a:p>
          <a:p>
            <a:pPr indent="0" lvl="0" marL="0" rtl="0" algn="l">
              <a:lnSpc>
                <a:spcPct val="100000"/>
              </a:lnSpc>
              <a:spcBef>
                <a:spcPts val="0"/>
              </a:spcBef>
              <a:spcAft>
                <a:spcPts val="0"/>
              </a:spcAft>
              <a:buSzPts val="1400"/>
              <a:buNone/>
            </a:pPr>
            <a:r>
              <a:rPr lang="en-US" u="sng">
                <a:solidFill>
                  <a:schemeClr val="hlink"/>
                </a:solidFill>
                <a:hlinkClick r:id="rId2"/>
              </a:rPr>
              <a:t>https://pixabay.com/de/photos/kopfh%C3%B6rer-h%C3%B6ren-musik-lautsprecher-1868612/</a:t>
            </a:r>
            <a:r>
              <a:rPr lang="en-US"/>
              <a:t> </a:t>
            </a:r>
            <a:endParaRPr/>
          </a:p>
        </p:txBody>
      </p:sp>
      <p:sp>
        <p:nvSpPr>
          <p:cNvPr id="152" name="Google Shape;15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3328b1f4c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73328b1f4c_0_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Listening task – fill the missing gaps</a:t>
            </a:r>
            <a:endParaRPr/>
          </a:p>
          <a:p>
            <a:pPr indent="0" lvl="0" marL="0" rtl="0" algn="l">
              <a:lnSpc>
                <a:spcPct val="100000"/>
              </a:lnSpc>
              <a:spcBef>
                <a:spcPts val="0"/>
              </a:spcBef>
              <a:spcAft>
                <a:spcPts val="0"/>
              </a:spcAft>
              <a:buSzPts val="1400"/>
              <a:buNone/>
            </a:pPr>
            <a:r>
              <a:rPr lang="en-US"/>
              <a:t>Inspired by a text taken from Unicef Kids BE ‘Le travail des enfants’</a:t>
            </a:r>
            <a:endParaRPr/>
          </a:p>
          <a:p>
            <a:pPr indent="0" lvl="0" marL="0" rtl="0" algn="l">
              <a:lnSpc>
                <a:spcPct val="100000"/>
              </a:lnSpc>
              <a:spcBef>
                <a:spcPts val="0"/>
              </a:spcBef>
              <a:spcAft>
                <a:spcPts val="0"/>
              </a:spcAft>
              <a:buSzPts val="1400"/>
              <a:buNone/>
            </a:pPr>
            <a:r>
              <a:rPr lang="en-US"/>
              <a:t>www.unicef.be/kids </a:t>
            </a:r>
            <a:endParaRPr/>
          </a:p>
          <a:p>
            <a:pPr indent="0" lvl="0" marL="0" rtl="0" algn="l">
              <a:lnSpc>
                <a:spcPct val="100000"/>
              </a:lnSpc>
              <a:spcBef>
                <a:spcPts val="0"/>
              </a:spcBef>
              <a:spcAft>
                <a:spcPts val="0"/>
              </a:spcAft>
              <a:buSzPts val="1400"/>
              <a:buNone/>
            </a:pPr>
            <a:r>
              <a:t/>
            </a:r>
            <a:endParaRPr/>
          </a:p>
        </p:txBody>
      </p:sp>
      <p:sp>
        <p:nvSpPr>
          <p:cNvPr id="160" name="Google Shape;160;g73328b1f4c_0_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3328b1f4c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73328b1f4c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Should some children need additional support, here are the missing words from the listening task for them to consult</a:t>
            </a:r>
            <a:endParaRPr/>
          </a:p>
        </p:txBody>
      </p:sp>
      <p:sp>
        <p:nvSpPr>
          <p:cNvPr id="168" name="Google Shape;168;g73328b1f4c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3328b1f4c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73328b1f4c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Listening task – fill the missing gaps</a:t>
            </a:r>
            <a:endParaRPr/>
          </a:p>
          <a:p>
            <a:pPr indent="0" lvl="0" marL="0" rtl="0" algn="l">
              <a:lnSpc>
                <a:spcPct val="100000"/>
              </a:lnSpc>
              <a:spcBef>
                <a:spcPts val="0"/>
              </a:spcBef>
              <a:spcAft>
                <a:spcPts val="0"/>
              </a:spcAft>
              <a:buSzPts val="1400"/>
              <a:buNone/>
            </a:pPr>
            <a:r>
              <a:rPr lang="en-US"/>
              <a:t>Inspired by a text taken from Unicef Kids BE ‘Le travail des enfants’</a:t>
            </a:r>
            <a:endParaRPr/>
          </a:p>
          <a:p>
            <a:pPr indent="0" lvl="0" marL="0" rtl="0" algn="l">
              <a:lnSpc>
                <a:spcPct val="100000"/>
              </a:lnSpc>
              <a:spcBef>
                <a:spcPts val="0"/>
              </a:spcBef>
              <a:spcAft>
                <a:spcPts val="0"/>
              </a:spcAft>
              <a:buSzPts val="1400"/>
              <a:buNone/>
            </a:pPr>
            <a:r>
              <a:rPr lang="en-US"/>
              <a:t>www.unicef.be/kids </a:t>
            </a:r>
            <a:endParaRPr/>
          </a:p>
          <a:p>
            <a:pPr indent="0" lvl="0" marL="0" rtl="0" algn="l">
              <a:lnSpc>
                <a:spcPct val="100000"/>
              </a:lnSpc>
              <a:spcBef>
                <a:spcPts val="0"/>
              </a:spcBef>
              <a:spcAft>
                <a:spcPts val="0"/>
              </a:spcAft>
              <a:buSzPts val="1400"/>
              <a:buNone/>
            </a:pPr>
            <a:r>
              <a:t/>
            </a:r>
            <a:endParaRPr/>
          </a:p>
        </p:txBody>
      </p:sp>
      <p:sp>
        <p:nvSpPr>
          <p:cNvPr id="176" name="Google Shape;176;g73328b1f4c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3328b1f4c_0_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73328b1f4c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Listening task – fill the missing gaps</a:t>
            </a:r>
            <a:endParaRPr/>
          </a:p>
          <a:p>
            <a:pPr indent="0" lvl="0" marL="0" rtl="0" algn="l">
              <a:lnSpc>
                <a:spcPct val="100000"/>
              </a:lnSpc>
              <a:spcBef>
                <a:spcPts val="0"/>
              </a:spcBef>
              <a:spcAft>
                <a:spcPts val="0"/>
              </a:spcAft>
              <a:buSzPts val="1400"/>
              <a:buNone/>
            </a:pPr>
            <a:r>
              <a:rPr lang="en-US"/>
              <a:t>Inspired by a text taken from Unicef Kids BE ‘Le travail des enfants’</a:t>
            </a:r>
            <a:endParaRPr/>
          </a:p>
          <a:p>
            <a:pPr indent="0" lvl="0" marL="0" rtl="0" algn="l">
              <a:lnSpc>
                <a:spcPct val="100000"/>
              </a:lnSpc>
              <a:spcBef>
                <a:spcPts val="0"/>
              </a:spcBef>
              <a:spcAft>
                <a:spcPts val="0"/>
              </a:spcAft>
              <a:buSzPts val="1400"/>
              <a:buNone/>
            </a:pPr>
            <a:r>
              <a:rPr lang="en-US"/>
              <a:t>www.unicef.be/kids </a:t>
            </a:r>
            <a:endParaRPr/>
          </a:p>
          <a:p>
            <a:pPr indent="0" lvl="0" marL="0" rtl="0" algn="l">
              <a:lnSpc>
                <a:spcPct val="100000"/>
              </a:lnSpc>
              <a:spcBef>
                <a:spcPts val="0"/>
              </a:spcBef>
              <a:spcAft>
                <a:spcPts val="0"/>
              </a:spcAft>
              <a:buSzPts val="1400"/>
              <a:buNone/>
            </a:pPr>
            <a:r>
              <a:t/>
            </a:r>
            <a:endParaRPr/>
          </a:p>
        </p:txBody>
      </p:sp>
      <p:sp>
        <p:nvSpPr>
          <p:cNvPr id="184" name="Google Shape;184;g73328b1f4c_0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35d4b0c3e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735d4b0c3e_0_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Listening task – fill the missing gaps</a:t>
            </a:r>
            <a:endParaRPr/>
          </a:p>
          <a:p>
            <a:pPr indent="0" lvl="0" marL="0" rtl="0" algn="l">
              <a:lnSpc>
                <a:spcPct val="100000"/>
              </a:lnSpc>
              <a:spcBef>
                <a:spcPts val="0"/>
              </a:spcBef>
              <a:spcAft>
                <a:spcPts val="0"/>
              </a:spcAft>
              <a:buSzPts val="1400"/>
              <a:buNone/>
            </a:pPr>
            <a:r>
              <a:rPr lang="en-US"/>
              <a:t>Inspired by a text taken from Unicef Kids BE ‘Le travail des enfants’</a:t>
            </a:r>
            <a:endParaRPr/>
          </a:p>
          <a:p>
            <a:pPr indent="0" lvl="0" marL="0" rtl="0" algn="l">
              <a:lnSpc>
                <a:spcPct val="100000"/>
              </a:lnSpc>
              <a:spcBef>
                <a:spcPts val="0"/>
              </a:spcBef>
              <a:spcAft>
                <a:spcPts val="0"/>
              </a:spcAft>
              <a:buSzPts val="1400"/>
              <a:buNone/>
            </a:pPr>
            <a:r>
              <a:rPr lang="en-US"/>
              <a:t>www.unicef.be/kids </a:t>
            </a:r>
            <a:endParaRPr/>
          </a:p>
          <a:p>
            <a:pPr indent="0" lvl="0" marL="0" rtl="0" algn="l">
              <a:lnSpc>
                <a:spcPct val="100000"/>
              </a:lnSpc>
              <a:spcBef>
                <a:spcPts val="0"/>
              </a:spcBef>
              <a:spcAft>
                <a:spcPts val="0"/>
              </a:spcAft>
              <a:buSzPts val="1400"/>
              <a:buNone/>
            </a:pPr>
            <a:r>
              <a:t/>
            </a:r>
            <a:endParaRPr/>
          </a:p>
        </p:txBody>
      </p:sp>
      <p:sp>
        <p:nvSpPr>
          <p:cNvPr id="193" name="Google Shape;193;g735d4b0c3e_0_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3328b1f4c_0_113: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73328b1f4c_0_1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73328b1f4c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73328b1f4c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73328b1f4c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73328b1f4c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73328b1f4c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73328b1f4c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3328b1f4c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73328b1f4c_0_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Generate a discussion around the image and what they think the topic might be. Downloaded from </a:t>
            </a:r>
            <a:r>
              <a:rPr lang="en-US" u="sng">
                <a:solidFill>
                  <a:schemeClr val="hlink"/>
                </a:solidFill>
                <a:hlinkClick r:id="rId2"/>
              </a:rPr>
              <a:t>https://www.un.org/es/observances/World-Day-Against-Child-Labour</a:t>
            </a:r>
            <a:endParaRPr/>
          </a:p>
          <a:p>
            <a:pPr indent="0" lvl="0" marL="0" rtl="0" algn="l">
              <a:lnSpc>
                <a:spcPct val="100000"/>
              </a:lnSpc>
              <a:spcBef>
                <a:spcPts val="0"/>
              </a:spcBef>
              <a:spcAft>
                <a:spcPts val="0"/>
              </a:spcAft>
              <a:buSzPts val="1400"/>
              <a:buNone/>
            </a:pPr>
            <a:r>
              <a:rPr lang="en-US"/>
              <a:t>Revisit at the end of the unit of work as part of a creative HW task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Lo único que un niño debería hacer trabajar es su imaginación. </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7" name="Google Shape;107;g73328b1f4c_0_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3328b1f4c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73328b1f4c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Dictionary task – ask pupils to pair up and find the English for the 15 phrases highlighted and then go over the meaning of the text together to give them a greater understanding of the key issues</a:t>
            </a:r>
            <a:endParaRPr/>
          </a:p>
          <a:p>
            <a:pPr indent="0" lvl="0" marL="0" rtl="0" algn="l">
              <a:lnSpc>
                <a:spcPct val="100000"/>
              </a:lnSpc>
              <a:spcBef>
                <a:spcPts val="0"/>
              </a:spcBef>
              <a:spcAft>
                <a:spcPts val="0"/>
              </a:spcAft>
              <a:buSzPts val="1400"/>
              <a:buNone/>
            </a:pPr>
            <a:r>
              <a:rPr lang="en-US"/>
              <a:t>Inspired by a text taken from Unicef Kids BE ‘Le travail des enfants’</a:t>
            </a:r>
            <a:endParaRPr/>
          </a:p>
          <a:p>
            <a:pPr indent="0" lvl="0" marL="0" rtl="0" algn="l">
              <a:lnSpc>
                <a:spcPct val="100000"/>
              </a:lnSpc>
              <a:spcBef>
                <a:spcPts val="0"/>
              </a:spcBef>
              <a:spcAft>
                <a:spcPts val="0"/>
              </a:spcAft>
              <a:buSzPts val="1400"/>
              <a:buNone/>
            </a:pPr>
            <a:r>
              <a:rPr lang="en-US"/>
              <a:t>www.unicef.be/kids </a:t>
            </a:r>
            <a:endParaRPr/>
          </a:p>
        </p:txBody>
      </p:sp>
      <p:sp>
        <p:nvSpPr>
          <p:cNvPr id="114" name="Google Shape;114;g73328b1f4c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3328b1f4c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73328b1f4c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Vocab list to complete</a:t>
            </a:r>
            <a:endParaRPr/>
          </a:p>
        </p:txBody>
      </p:sp>
      <p:sp>
        <p:nvSpPr>
          <p:cNvPr id="123" name="Google Shape;123;g73328b1f4c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73328b1f4c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73328b1f4c_0_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Translation task – correct the English according to the spanish  text – 3 mistakes </a:t>
            </a:r>
            <a:endParaRPr/>
          </a:p>
          <a:p>
            <a:pPr indent="0" lvl="0" marL="0" rtl="0" algn="l">
              <a:lnSpc>
                <a:spcPct val="100000"/>
              </a:lnSpc>
              <a:spcBef>
                <a:spcPts val="0"/>
              </a:spcBef>
              <a:spcAft>
                <a:spcPts val="0"/>
              </a:spcAft>
              <a:buSzPts val="1400"/>
              <a:buNone/>
            </a:pPr>
            <a:r>
              <a:rPr lang="en-US"/>
              <a:t>Source: https://www.ilo.org/wcmsp5/groups/public/@ed_norm/@ipec/documents/publication/wcms_673498.pdf (International Labour Organization)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Hoy en día, entre los jóvenes que tienen 5 a 17 años</a:t>
            </a:r>
            <a:endParaRPr b="1"/>
          </a:p>
          <a:p>
            <a:pPr indent="0" lvl="0" marL="0" rtl="0" algn="l">
              <a:lnSpc>
                <a:spcPct val="100000"/>
              </a:lnSpc>
              <a:spcBef>
                <a:spcPts val="0"/>
              </a:spcBef>
              <a:spcAft>
                <a:spcPts val="0"/>
              </a:spcAft>
              <a:buSzPts val="1400"/>
              <a:buNone/>
            </a:pPr>
            <a:r>
              <a:rPr b="1" lang="en-US"/>
              <a:t>152 millones están involucrados en el trabajo infantil </a:t>
            </a:r>
            <a:endParaRPr b="1"/>
          </a:p>
          <a:p>
            <a:pPr indent="0" lvl="0" marL="0" rtl="0" algn="l">
              <a:lnSpc>
                <a:spcPct val="100000"/>
              </a:lnSpc>
              <a:spcBef>
                <a:spcPts val="0"/>
              </a:spcBef>
              <a:spcAft>
                <a:spcPts val="0"/>
              </a:spcAft>
              <a:buSzPts val="1400"/>
              <a:buNone/>
            </a:pPr>
            <a:r>
              <a:rPr b="1" lang="en-US"/>
              <a:t>73 millones realizan trabajo peligroso </a:t>
            </a:r>
            <a:endParaRPr b="1"/>
          </a:p>
          <a:p>
            <a:pPr indent="0" lvl="0" marL="0" rtl="0" algn="l">
              <a:lnSpc>
                <a:spcPct val="100000"/>
              </a:lnSpc>
              <a:spcBef>
                <a:spcPts val="0"/>
              </a:spcBef>
              <a:spcAft>
                <a:spcPts val="0"/>
              </a:spcAft>
              <a:buSzPts val="1400"/>
              <a:buNone/>
            </a:pPr>
            <a:r>
              <a:rPr b="1" lang="en-US"/>
              <a:t>108 millones trabajan en el sector agrícola </a:t>
            </a:r>
            <a:endParaRPr b="1"/>
          </a:p>
          <a:p>
            <a:pPr indent="0" lvl="0" marL="0" rtl="0" algn="l">
              <a:lnSpc>
                <a:spcPct val="100000"/>
              </a:lnSpc>
              <a:spcBef>
                <a:spcPts val="0"/>
              </a:spcBef>
              <a:spcAft>
                <a:spcPts val="0"/>
              </a:spcAft>
              <a:buSzPts val="1400"/>
              <a:buNone/>
            </a:pPr>
            <a:r>
              <a:rPr b="1" lang="en-US"/>
              <a:t>75 millones realizan un trabajo no remunerado en su propia unidad familiar</a:t>
            </a:r>
            <a:endParaRPr b="1"/>
          </a:p>
          <a:p>
            <a:pPr indent="0" lvl="0" marL="0" rtl="0" algn="l">
              <a:lnSpc>
                <a:spcPct val="100000"/>
              </a:lnSpc>
              <a:spcBef>
                <a:spcPts val="0"/>
              </a:spcBef>
              <a:spcAft>
                <a:spcPts val="0"/>
              </a:spcAft>
              <a:buSzPts val="1400"/>
              <a:buNone/>
            </a:pPr>
            <a:r>
              <a:t/>
            </a:r>
            <a:endParaRPr/>
          </a:p>
        </p:txBody>
      </p:sp>
      <p:sp>
        <p:nvSpPr>
          <p:cNvPr id="130" name="Google Shape;130;g73328b1f4c_0_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3328b1f4c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73328b1f4c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Translation task – correct the English according to the French text – 3 mistakes </a:t>
            </a:r>
            <a:endParaRPr/>
          </a:p>
          <a:p>
            <a:pPr indent="0" lvl="0" marL="0" rtl="0" algn="l">
              <a:lnSpc>
                <a:spcPct val="100000"/>
              </a:lnSpc>
              <a:spcBef>
                <a:spcPts val="0"/>
              </a:spcBef>
              <a:spcAft>
                <a:spcPts val="0"/>
              </a:spcAft>
              <a:buSzPts val="1400"/>
              <a:buNone/>
            </a:pPr>
            <a:r>
              <a:rPr lang="en-US"/>
              <a:t>Source: </a:t>
            </a:r>
            <a:r>
              <a:rPr lang="en-US" u="sng">
                <a:solidFill>
                  <a:schemeClr val="hlink"/>
                </a:solidFill>
                <a:hlinkClick r:id="rId2"/>
              </a:rPr>
              <a:t>https://www.ilo.org/wcmsp5/groups/public/@ed_norm/@ipec/documents/publication/wcms_673498.pdf</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Hoy en día, entre los jóvenes que tienen 5 a 17 años</a:t>
            </a:r>
            <a:endParaRPr b="1"/>
          </a:p>
          <a:p>
            <a:pPr indent="0" lvl="0" marL="0" rtl="0" algn="l">
              <a:lnSpc>
                <a:spcPct val="100000"/>
              </a:lnSpc>
              <a:spcBef>
                <a:spcPts val="0"/>
              </a:spcBef>
              <a:spcAft>
                <a:spcPts val="0"/>
              </a:spcAft>
              <a:buClr>
                <a:schemeClr val="dk1"/>
              </a:buClr>
              <a:buSzPts val="1400"/>
              <a:buFont typeface="Arial"/>
              <a:buNone/>
            </a:pPr>
            <a:r>
              <a:rPr b="1" lang="en-US"/>
              <a:t>152 millones están involucrados en el trabajo infantil </a:t>
            </a:r>
            <a:endParaRPr b="1"/>
          </a:p>
          <a:p>
            <a:pPr indent="0" lvl="0" marL="0" rtl="0" algn="l">
              <a:lnSpc>
                <a:spcPct val="100000"/>
              </a:lnSpc>
              <a:spcBef>
                <a:spcPts val="0"/>
              </a:spcBef>
              <a:spcAft>
                <a:spcPts val="0"/>
              </a:spcAft>
              <a:buClr>
                <a:schemeClr val="dk1"/>
              </a:buClr>
              <a:buSzPts val="1400"/>
              <a:buFont typeface="Arial"/>
              <a:buNone/>
            </a:pPr>
            <a:r>
              <a:rPr b="1" lang="en-US"/>
              <a:t>73 millones realizan trabajo peligroso </a:t>
            </a:r>
            <a:endParaRPr b="1"/>
          </a:p>
          <a:p>
            <a:pPr indent="0" lvl="0" marL="0" rtl="0" algn="l">
              <a:lnSpc>
                <a:spcPct val="100000"/>
              </a:lnSpc>
              <a:spcBef>
                <a:spcPts val="0"/>
              </a:spcBef>
              <a:spcAft>
                <a:spcPts val="0"/>
              </a:spcAft>
              <a:buClr>
                <a:schemeClr val="dk1"/>
              </a:buClr>
              <a:buSzPts val="1400"/>
              <a:buFont typeface="Arial"/>
              <a:buNone/>
            </a:pPr>
            <a:r>
              <a:rPr b="1" lang="en-US"/>
              <a:t>108 millones trabajan en el sector agrícola </a:t>
            </a:r>
            <a:endParaRPr b="1"/>
          </a:p>
          <a:p>
            <a:pPr indent="0" lvl="0" marL="0" rtl="0" algn="l">
              <a:lnSpc>
                <a:spcPct val="100000"/>
              </a:lnSpc>
              <a:spcBef>
                <a:spcPts val="0"/>
              </a:spcBef>
              <a:spcAft>
                <a:spcPts val="0"/>
              </a:spcAft>
              <a:buClr>
                <a:schemeClr val="dk1"/>
              </a:buClr>
              <a:buSzPts val="1400"/>
              <a:buFont typeface="Arial"/>
              <a:buNone/>
            </a:pPr>
            <a:r>
              <a:rPr b="1" lang="en-US"/>
              <a:t>75 millones realizan un trabajo no remunerado en su propia unidad familiar</a:t>
            </a:r>
            <a:endParaRPr/>
          </a:p>
        </p:txBody>
      </p:sp>
      <p:sp>
        <p:nvSpPr>
          <p:cNvPr id="138" name="Google Shape;138;g73328b1f4c_0_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labourbehindthelabel.net/wp-content/uploads/2019/06/TailoredWagesUK-FP-updated.pdf"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g73328b1f4c_0_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9" name="Google Shape;89;g73328b1f4c_0_19"/>
          <p:cNvSpPr txBox="1"/>
          <p:nvPr/>
        </p:nvSpPr>
        <p:spPr>
          <a:xfrm>
            <a:off x="175875" y="131150"/>
            <a:ext cx="52806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FFFF"/>
                </a:solidFill>
                <a:latin typeface="Calibri"/>
                <a:ea typeface="Calibri"/>
                <a:cs typeface="Calibri"/>
                <a:sym typeface="Calibri"/>
              </a:rPr>
              <a:t>Trabajo decente y crecimiento económico </a:t>
            </a:r>
            <a:endParaRPr b="1" i="0" sz="4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Calibri"/>
                <a:ea typeface="Calibri"/>
                <a:cs typeface="Calibri"/>
                <a:sym typeface="Calibri"/>
              </a:rPr>
              <a:t>Lesson 1</a:t>
            </a:r>
            <a:endParaRPr b="1" i="0" sz="30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p:nvPr/>
        </p:nvSpPr>
        <p:spPr>
          <a:xfrm>
            <a:off x="815926" y="233800"/>
            <a:ext cx="7498080" cy="1341782"/>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3959"/>
              <a:buNone/>
            </a:pPr>
            <a:r>
              <a:rPr b="1" lang="en-US" sz="3600">
                <a:solidFill>
                  <a:srgbClr val="00527D"/>
                </a:solidFill>
              </a:rPr>
              <a:t>¿Por qué existe el trabajo infantil?</a:t>
            </a:r>
            <a:br>
              <a:rPr lang="en-US" sz="3563"/>
            </a:br>
            <a:r>
              <a:rPr lang="en-US" sz="3563"/>
              <a:t>Listening activity</a:t>
            </a:r>
            <a:endParaRPr sz="3563"/>
          </a:p>
        </p:txBody>
      </p:sp>
      <p:pic>
        <p:nvPicPr>
          <p:cNvPr id="156" name="Google Shape;156;p3"/>
          <p:cNvPicPr preferRelativeResize="0"/>
          <p:nvPr/>
        </p:nvPicPr>
        <p:blipFill rotWithShape="1">
          <a:blip r:embed="rId3">
            <a:alphaModFix/>
          </a:blip>
          <a:srcRect b="0" l="0" r="0" t="0"/>
          <a:stretch/>
        </p:blipFill>
        <p:spPr>
          <a:xfrm>
            <a:off x="2316159" y="2295775"/>
            <a:ext cx="3962400" cy="2641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73328b1f4c_0_77"/>
          <p:cNvSpPr/>
          <p:nvPr/>
        </p:nvSpPr>
        <p:spPr>
          <a:xfrm>
            <a:off x="167200" y="1152125"/>
            <a:ext cx="8876400" cy="5431237"/>
          </a:xfrm>
          <a:prstGeom prst="roundRect">
            <a:avLst>
              <a:gd fmla="val 12986"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73328b1f4c_0_77"/>
          <p:cNvSpPr txBox="1"/>
          <p:nvPr>
            <p:ph type="title"/>
          </p:nvPr>
        </p:nvSpPr>
        <p:spPr>
          <a:xfrm>
            <a:off x="457200" y="14188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600">
                <a:solidFill>
                  <a:srgbClr val="00527D"/>
                </a:solidFill>
              </a:rPr>
              <a:t>¿Por qué existe el trabajo infantil?</a:t>
            </a:r>
            <a:endParaRPr b="1" sz="3600">
              <a:solidFill>
                <a:srgbClr val="00527D"/>
              </a:solidFill>
            </a:endParaRPr>
          </a:p>
        </p:txBody>
      </p:sp>
      <p:sp>
        <p:nvSpPr>
          <p:cNvPr id="164" name="Google Shape;164;g73328b1f4c_0_77"/>
          <p:cNvSpPr txBox="1"/>
          <p:nvPr>
            <p:ph idx="1" type="body"/>
          </p:nvPr>
        </p:nvSpPr>
        <p:spPr>
          <a:xfrm>
            <a:off x="457200" y="1417638"/>
            <a:ext cx="8229600" cy="518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1800"/>
              <a:buNone/>
            </a:pPr>
            <a:r>
              <a:rPr lang="en-US" sz="2321"/>
              <a:t>Hay muchas razones</a:t>
            </a:r>
            <a:r>
              <a:rPr lang="en-US" sz="2400"/>
              <a:t>:</a:t>
            </a:r>
            <a:endParaRPr/>
          </a:p>
          <a:p>
            <a:pPr indent="-342900" lvl="0" marL="342900" rtl="0" algn="l">
              <a:lnSpc>
                <a:spcPct val="80000"/>
              </a:lnSpc>
              <a:spcBef>
                <a:spcPts val="480"/>
              </a:spcBef>
              <a:spcAft>
                <a:spcPts val="0"/>
              </a:spcAft>
              <a:buClr>
                <a:srgbClr val="000000"/>
              </a:buClr>
              <a:buSzPts val="2400"/>
              <a:buFont typeface="Noto Sans Symbols"/>
              <a:buChar char="✔"/>
            </a:pPr>
            <a:r>
              <a:rPr b="1" lang="en-US" sz="2400">
                <a:solidFill>
                  <a:srgbClr val="000000"/>
                </a:solidFill>
              </a:rPr>
              <a:t>La _______</a:t>
            </a:r>
            <a:r>
              <a:rPr lang="en-US" sz="2400">
                <a:solidFill>
                  <a:srgbClr val="000000"/>
                </a:solidFill>
              </a:rPr>
              <a:t>– sin el ________ infantil, la familia no puede ganar el dinero suficiente para _____ y sobrevivir. El salario de los _______ por sí solos no son suficientes.</a:t>
            </a:r>
            <a:endParaRPr>
              <a:solidFill>
                <a:srgbClr val="000000"/>
              </a:solidFill>
            </a:endParaRPr>
          </a:p>
          <a:p>
            <a:pPr indent="-342900" lvl="0" marL="342900" rtl="0" algn="l">
              <a:lnSpc>
                <a:spcPct val="80000"/>
              </a:lnSpc>
              <a:spcBef>
                <a:spcPts val="480"/>
              </a:spcBef>
              <a:spcAft>
                <a:spcPts val="0"/>
              </a:spcAft>
              <a:buClr>
                <a:srgbClr val="000000"/>
              </a:buClr>
              <a:buSzPts val="2400"/>
              <a:buFont typeface="Noto Sans Symbols"/>
              <a:buChar char="✔"/>
            </a:pPr>
            <a:r>
              <a:rPr b="1" lang="en-US" sz="2400">
                <a:solidFill>
                  <a:srgbClr val="000000"/>
                </a:solidFill>
              </a:rPr>
              <a:t>Falta de buenas ________</a:t>
            </a:r>
            <a:r>
              <a:rPr lang="en-US" sz="2400">
                <a:solidFill>
                  <a:srgbClr val="000000"/>
                </a:solidFill>
              </a:rPr>
              <a:t> si la escuela es ________ cara, si no es de buena ________, si no se les explica su importancia, muchos padres prefieren que sus niños ______ en lugar de ir a la escuela.</a:t>
            </a:r>
            <a:endParaRPr>
              <a:solidFill>
                <a:srgbClr val="000000"/>
              </a:solidFill>
            </a:endParaRPr>
          </a:p>
          <a:p>
            <a:pPr indent="-342900" lvl="0" marL="342900" rtl="0" algn="l">
              <a:lnSpc>
                <a:spcPct val="80000"/>
              </a:lnSpc>
              <a:spcBef>
                <a:spcPts val="480"/>
              </a:spcBef>
              <a:spcAft>
                <a:spcPts val="0"/>
              </a:spcAft>
              <a:buClr>
                <a:srgbClr val="000000"/>
              </a:buClr>
              <a:buSzPts val="2400"/>
              <a:buFont typeface="Noto Sans Symbols"/>
              <a:buChar char="✔"/>
            </a:pPr>
            <a:r>
              <a:rPr b="1" lang="en-US" sz="2400">
                <a:solidFill>
                  <a:srgbClr val="000000"/>
                </a:solidFill>
              </a:rPr>
              <a:t>Los niños tienen que ________ solos</a:t>
            </a:r>
            <a:r>
              <a:rPr lang="en-US" sz="2400">
                <a:solidFill>
                  <a:srgbClr val="000000"/>
                </a:solidFill>
              </a:rPr>
              <a:t> - ciertos niños no tienen padres por causa de la ______, del SIDA o de otras enfermedades y no les queda nadie para __________los. </a:t>
            </a:r>
            <a:endParaRPr>
              <a:solidFill>
                <a:srgbClr val="000000"/>
              </a:solidFill>
            </a:endParaRPr>
          </a:p>
          <a:p>
            <a:pPr indent="-342900" lvl="0" marL="342900" rtl="0" algn="l">
              <a:lnSpc>
                <a:spcPct val="80000"/>
              </a:lnSpc>
              <a:spcBef>
                <a:spcPts val="480"/>
              </a:spcBef>
              <a:spcAft>
                <a:spcPts val="0"/>
              </a:spcAft>
              <a:buClr>
                <a:srgbClr val="000000"/>
              </a:buClr>
              <a:buSzPts val="2400"/>
              <a:buFont typeface="Noto Sans Symbols"/>
              <a:buChar char="✔"/>
            </a:pPr>
            <a:r>
              <a:rPr b="1" lang="en-US" sz="2400">
                <a:solidFill>
                  <a:srgbClr val="000000"/>
                </a:solidFill>
              </a:rPr>
              <a:t>Es más _____ usar a los niños para trabajos arduos que a los adultos -</a:t>
            </a:r>
            <a:r>
              <a:rPr lang="en-US" sz="2400">
                <a:solidFill>
                  <a:srgbClr val="000000"/>
                </a:solidFill>
              </a:rPr>
              <a:t> ellos son ________ y flexibles y tienen menos _________ para gatear en espacios pequeños y bajos como las minas. También son empleados más ________: ellos tienen un salario mucho más _____ que el de los adultos. </a:t>
            </a:r>
            <a:endParaRPr sz="2400">
              <a:solidFill>
                <a:srgbClr val="000000"/>
              </a:solidFill>
            </a:endParaRPr>
          </a:p>
          <a:p>
            <a:pPr indent="0" lvl="0" marL="457200" rtl="0" algn="l">
              <a:lnSpc>
                <a:spcPct val="80000"/>
              </a:lnSpc>
              <a:spcBef>
                <a:spcPts val="480"/>
              </a:spcBef>
              <a:spcAft>
                <a:spcPts val="0"/>
              </a:spcAft>
              <a:buSzPts val="1800"/>
              <a:buNone/>
            </a:pPr>
            <a:r>
              <a:t/>
            </a:r>
            <a:endParaRPr sz="24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73328b1f4c_0_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600">
                <a:solidFill>
                  <a:srgbClr val="00527D"/>
                </a:solidFill>
              </a:rPr>
              <a:t>¿Por qué existe el trabajo infantil?</a:t>
            </a:r>
            <a:endParaRPr sz="3600">
              <a:solidFill>
                <a:srgbClr val="00527D"/>
              </a:solidFill>
            </a:endParaRPr>
          </a:p>
        </p:txBody>
      </p:sp>
      <p:sp>
        <p:nvSpPr>
          <p:cNvPr id="171" name="Google Shape;171;g73328b1f4c_0_8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None/>
            </a:pPr>
            <a:r>
              <a:rPr lang="en-US"/>
              <a:t>Additional support:</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None/>
            </a:pPr>
            <a:r>
              <a:t/>
            </a:r>
            <a:endParaRPr/>
          </a:p>
        </p:txBody>
      </p:sp>
      <p:graphicFrame>
        <p:nvGraphicFramePr>
          <p:cNvPr id="172" name="Google Shape;172;g73328b1f4c_0_84"/>
          <p:cNvGraphicFramePr/>
          <p:nvPr/>
        </p:nvGraphicFramePr>
        <p:xfrm>
          <a:off x="457200" y="2641600"/>
          <a:ext cx="3000000" cy="3000000"/>
        </p:xfrm>
        <a:graphic>
          <a:graphicData uri="http://schemas.openxmlformats.org/drawingml/2006/table">
            <a:tbl>
              <a:tblPr bandRow="1" firstRow="1">
                <a:noFill/>
                <a:tableStyleId>{AF6ECA0B-4BE0-49C7-A466-15A61A0371D0}</a:tableStyleId>
              </a:tblPr>
              <a:tblGrid>
                <a:gridCol w="1595125"/>
                <a:gridCol w="1595125"/>
                <a:gridCol w="1595125"/>
                <a:gridCol w="1595125"/>
                <a:gridCol w="1595125"/>
              </a:tblGrid>
              <a:tr h="526425">
                <a:tc>
                  <a:txBody>
                    <a:bodyPr/>
                    <a:lstStyle/>
                    <a:p>
                      <a:pPr indent="0" lvl="0" marL="0" marR="0" rtl="0" algn="l">
                        <a:lnSpc>
                          <a:spcPct val="100000"/>
                        </a:lnSpc>
                        <a:spcBef>
                          <a:spcPts val="0"/>
                        </a:spcBef>
                        <a:spcAft>
                          <a:spcPts val="0"/>
                        </a:spcAft>
                        <a:buClr>
                          <a:srgbClr val="000000"/>
                        </a:buClr>
                        <a:buSzPts val="2200"/>
                        <a:buFont typeface="Arial"/>
                        <a:buNone/>
                      </a:pPr>
                      <a:r>
                        <a:rPr lang="en-US" sz="2200" u="none" cap="none" strike="noStrike">
                          <a:solidFill>
                            <a:srgbClr val="FF0000"/>
                          </a:solidFill>
                        </a:rPr>
                        <a:t>    comer</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trabajo</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suficiente</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padres</a:t>
                      </a:r>
                      <a:r>
                        <a:rPr lang="en-US" sz="2200" u="none" cap="none" strike="noStrike"/>
                        <a:t> </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calidad</a:t>
                      </a:r>
                      <a:endParaRPr sz="2200" u="none" cap="none" strike="noStrike"/>
                    </a:p>
                  </a:txBody>
                  <a:tcPr marT="45725" marB="45725" marR="91450" marL="91450">
                    <a:solidFill>
                      <a:srgbClr val="FFFFFF"/>
                    </a:solidFill>
                  </a:tcPr>
                </a:tc>
              </a:tr>
              <a:tr h="526425">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guerra</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rgbClr val="FF0000"/>
                          </a:solidFill>
                        </a:rPr>
                        <a:t>colegios</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bajo</a:t>
                      </a:r>
                      <a:endParaRPr sz="22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dificultades</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proteger</a:t>
                      </a:r>
                      <a:endParaRPr sz="2200" u="none" cap="none" strike="noStrike"/>
                    </a:p>
                  </a:txBody>
                  <a:tcPr marT="45725" marB="45725" marR="91450" marL="91450">
                    <a:solidFill>
                      <a:srgbClr val="FFFFFF"/>
                    </a:solidFill>
                  </a:tcPr>
                </a:tc>
              </a:tr>
              <a:tr h="526425">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barato</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rgbClr val="FF0000"/>
                          </a:solidFill>
                        </a:rPr>
                        <a:t>pobreza</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cuidarse</a:t>
                      </a:r>
                      <a:endParaRPr sz="2200" u="none" cap="none" strike="noStrike">
                        <a:highlight>
                          <a:srgbClr val="EAD1DC"/>
                        </a:highlight>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pequeños</a:t>
                      </a:r>
                      <a:endParaRPr sz="2200" u="none" cap="none" strike="noStrike">
                        <a:highlight>
                          <a:srgbClr val="FFFFFF"/>
                        </a:highlight>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US" sz="2200" u="none" cap="none" strike="noStrike">
                          <a:solidFill>
                            <a:srgbClr val="FF0000"/>
                          </a:solidFill>
                        </a:rPr>
                        <a:t>facilmente</a:t>
                      </a:r>
                      <a:endParaRPr sz="2200" u="none" cap="none" strike="noStrike"/>
                    </a:p>
                  </a:txBody>
                  <a:tcPr marT="45725" marB="45725" marR="91450" marL="91450">
                    <a:solidFill>
                      <a:srgbClr val="FFFFFF"/>
                    </a:solidFill>
                  </a:tcPr>
                </a:tc>
              </a:tr>
              <a:tr h="526425">
                <a:tc>
                  <a:txBody>
                    <a:bodyPr/>
                    <a:lstStyle/>
                    <a:p>
                      <a:pPr indent="0" lvl="0" marL="0" marR="0" rtl="0" algn="ctr">
                        <a:lnSpc>
                          <a:spcPct val="100000"/>
                        </a:lnSpc>
                        <a:spcBef>
                          <a:spcPts val="0"/>
                        </a:spcBef>
                        <a:spcAft>
                          <a:spcPts val="0"/>
                        </a:spcAft>
                        <a:buClr>
                          <a:srgbClr val="000000"/>
                        </a:buClr>
                        <a:buSzPts val="2200"/>
                        <a:buFont typeface="Arial"/>
                        <a:buNone/>
                      </a:pPr>
                      <a:r>
                        <a:rPr lang="en-US" sz="2200" u="none" cap="none" strike="noStrike">
                          <a:solidFill>
                            <a:srgbClr val="FF0000"/>
                          </a:solidFill>
                        </a:rPr>
                        <a:t>demasiado</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FF0000"/>
                        </a:buClr>
                        <a:buSzPts val="2200"/>
                        <a:buFont typeface="Calibri"/>
                        <a:buNone/>
                      </a:pPr>
                      <a:r>
                        <a:rPr lang="en-US" sz="2200" u="none" cap="none" strike="noStrike">
                          <a:solidFill>
                            <a:srgbClr val="FF0000"/>
                          </a:solidFill>
                        </a:rPr>
                        <a:t>trabajen</a:t>
                      </a:r>
                      <a:endParaRPr sz="2200" u="none" cap="none" strike="noStrike"/>
                    </a:p>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2200"/>
                        <a:buFont typeface="Arial"/>
                        <a:buNone/>
                      </a:pPr>
                      <a:r>
                        <a:t/>
                      </a:r>
                      <a:endParaRPr sz="2200" u="none" cap="none" strike="noStrike"/>
                    </a:p>
                  </a:txBody>
                  <a:tcPr marT="45725" marB="45725" marR="91450" marL="91450">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73328b1f4c_0_91"/>
          <p:cNvSpPr/>
          <p:nvPr/>
        </p:nvSpPr>
        <p:spPr>
          <a:xfrm>
            <a:off x="155025" y="1200750"/>
            <a:ext cx="8706300" cy="5403300"/>
          </a:xfrm>
          <a:prstGeom prst="roundRect">
            <a:avLst>
              <a:gd fmla="val 1372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73328b1f4c_0_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600">
                <a:solidFill>
                  <a:srgbClr val="00527D"/>
                </a:solidFill>
              </a:rPr>
              <a:t>¿Por qué existe el trabajo infantil?</a:t>
            </a:r>
            <a:endParaRPr b="1" sz="3600">
              <a:solidFill>
                <a:srgbClr val="00527D"/>
              </a:solidFill>
            </a:endParaRPr>
          </a:p>
        </p:txBody>
      </p:sp>
      <p:sp>
        <p:nvSpPr>
          <p:cNvPr id="180" name="Google Shape;180;g73328b1f4c_0_91"/>
          <p:cNvSpPr txBox="1"/>
          <p:nvPr>
            <p:ph idx="1" type="body"/>
          </p:nvPr>
        </p:nvSpPr>
        <p:spPr>
          <a:xfrm>
            <a:off x="457200" y="1417638"/>
            <a:ext cx="8229600" cy="518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321"/>
              <a:buNone/>
            </a:pPr>
            <a:r>
              <a:rPr lang="en-US" sz="2321"/>
              <a:t>Hay muchas razones</a:t>
            </a:r>
            <a:r>
              <a:rPr lang="en-US" sz="2400"/>
              <a:t>:</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La </a:t>
            </a:r>
            <a:r>
              <a:rPr b="1" lang="en-US" sz="2400">
                <a:solidFill>
                  <a:srgbClr val="FF0000"/>
                </a:solidFill>
              </a:rPr>
              <a:t>pobreza</a:t>
            </a:r>
            <a:r>
              <a:rPr lang="en-US" sz="2400"/>
              <a:t>– sin el </a:t>
            </a:r>
            <a:r>
              <a:rPr lang="en-US" sz="2400">
                <a:solidFill>
                  <a:srgbClr val="FF0000"/>
                </a:solidFill>
              </a:rPr>
              <a:t>trabajo</a:t>
            </a:r>
            <a:r>
              <a:rPr lang="en-US" sz="2400"/>
              <a:t> infantil, la familia no puede ganar el dinero suficiente para </a:t>
            </a:r>
            <a:r>
              <a:rPr lang="en-US" sz="2400">
                <a:solidFill>
                  <a:srgbClr val="FF0000"/>
                </a:solidFill>
              </a:rPr>
              <a:t>comer</a:t>
            </a:r>
            <a:r>
              <a:rPr lang="en-US" sz="2400"/>
              <a:t> y sobrevivir. El salario de los </a:t>
            </a:r>
            <a:r>
              <a:rPr lang="en-US" sz="2400">
                <a:solidFill>
                  <a:srgbClr val="FF0000"/>
                </a:solidFill>
              </a:rPr>
              <a:t>padres</a:t>
            </a:r>
            <a:r>
              <a:rPr lang="en-US" sz="2400"/>
              <a:t> por sí solos no son suficientes.</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Falta de buenas </a:t>
            </a:r>
            <a:r>
              <a:rPr b="1" lang="en-US" sz="2400">
                <a:solidFill>
                  <a:srgbClr val="FF0000"/>
                </a:solidFill>
              </a:rPr>
              <a:t>escuelas</a:t>
            </a:r>
            <a:r>
              <a:rPr lang="en-US" sz="2400"/>
              <a:t>–  si la escuela es </a:t>
            </a:r>
            <a:r>
              <a:rPr lang="en-US" sz="2400">
                <a:solidFill>
                  <a:srgbClr val="FF0000"/>
                </a:solidFill>
              </a:rPr>
              <a:t>demasiado</a:t>
            </a:r>
            <a:r>
              <a:rPr lang="en-US" sz="2400"/>
              <a:t> cara, si no es de buena </a:t>
            </a:r>
            <a:r>
              <a:rPr lang="en-US" sz="2400">
                <a:solidFill>
                  <a:srgbClr val="FF0000"/>
                </a:solidFill>
              </a:rPr>
              <a:t>calidad</a:t>
            </a:r>
            <a:r>
              <a:rPr lang="en-US" sz="2400"/>
              <a:t>, si no se les explica su importancia, muchos padres prefieren que sus niños </a:t>
            </a:r>
            <a:r>
              <a:rPr lang="en-US" sz="2400">
                <a:solidFill>
                  <a:srgbClr val="FF0000"/>
                </a:solidFill>
              </a:rPr>
              <a:t>trabajen</a:t>
            </a:r>
            <a:r>
              <a:rPr lang="en-US" sz="2400"/>
              <a:t> en lugar de ir a la escuela.</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Los niños tienen que </a:t>
            </a:r>
            <a:r>
              <a:rPr b="1" lang="en-US" sz="2400">
                <a:solidFill>
                  <a:srgbClr val="FF0000"/>
                </a:solidFill>
              </a:rPr>
              <a:t>cuidarse</a:t>
            </a:r>
            <a:r>
              <a:rPr b="1" lang="en-US" sz="2400"/>
              <a:t> solos</a:t>
            </a:r>
            <a:r>
              <a:rPr lang="en-US" sz="2400"/>
              <a:t> - ciertos niños no tienen padres por causa de </a:t>
            </a:r>
            <a:r>
              <a:rPr lang="en-US" sz="2400">
                <a:solidFill>
                  <a:srgbClr val="000000"/>
                </a:solidFill>
              </a:rPr>
              <a:t>la </a:t>
            </a:r>
            <a:r>
              <a:rPr lang="en-US" sz="2400">
                <a:solidFill>
                  <a:srgbClr val="FF0000"/>
                </a:solidFill>
              </a:rPr>
              <a:t>guerra</a:t>
            </a:r>
            <a:r>
              <a:rPr lang="en-US" sz="2400"/>
              <a:t>, del SIDA o de otras enfermedades y no les queda nadie para </a:t>
            </a:r>
            <a:r>
              <a:rPr lang="en-US" sz="2400">
                <a:solidFill>
                  <a:srgbClr val="FF0000"/>
                </a:solidFill>
              </a:rPr>
              <a:t>proteger</a:t>
            </a:r>
            <a:r>
              <a:rPr lang="en-US" sz="2400"/>
              <a:t>los. </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Es más </a:t>
            </a:r>
            <a:r>
              <a:rPr b="1" lang="en-US" sz="2400">
                <a:solidFill>
                  <a:srgbClr val="FF0000"/>
                </a:solidFill>
              </a:rPr>
              <a:t>fácil</a:t>
            </a:r>
            <a:r>
              <a:rPr b="1" lang="en-US" sz="2400"/>
              <a:t> usar a los niños para trabajos arduos que a los adultos -</a:t>
            </a:r>
            <a:r>
              <a:rPr lang="en-US" sz="2400"/>
              <a:t> ellos son </a:t>
            </a:r>
            <a:r>
              <a:rPr lang="en-US" sz="2400">
                <a:solidFill>
                  <a:srgbClr val="FF0000"/>
                </a:solidFill>
              </a:rPr>
              <a:t>pequeños</a:t>
            </a:r>
            <a:r>
              <a:rPr lang="en-US" sz="2400"/>
              <a:t> y flexibles y tienen menos </a:t>
            </a:r>
            <a:r>
              <a:rPr lang="en-US" sz="2400">
                <a:solidFill>
                  <a:srgbClr val="FF0000"/>
                </a:solidFill>
              </a:rPr>
              <a:t>dificultad </a:t>
            </a:r>
            <a:r>
              <a:rPr lang="en-US" sz="2400"/>
              <a:t>para gatear en espacios pequeños y bajos como las minas. También son empleados más </a:t>
            </a:r>
            <a:r>
              <a:rPr lang="en-US" sz="2400">
                <a:solidFill>
                  <a:srgbClr val="FF0000"/>
                </a:solidFill>
              </a:rPr>
              <a:t>baratos</a:t>
            </a:r>
            <a:r>
              <a:rPr lang="en-US" sz="2400"/>
              <a:t>: ellos tienen un salario mucho más </a:t>
            </a:r>
            <a:r>
              <a:rPr lang="en-US" sz="2400">
                <a:solidFill>
                  <a:srgbClr val="FF0000"/>
                </a:solidFill>
              </a:rPr>
              <a:t>bajo</a:t>
            </a:r>
            <a:r>
              <a:rPr lang="en-US" sz="2400"/>
              <a:t> que el de los adultos.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73328b1f4c_0_98"/>
          <p:cNvSpPr/>
          <p:nvPr/>
        </p:nvSpPr>
        <p:spPr>
          <a:xfrm>
            <a:off x="132525" y="994225"/>
            <a:ext cx="6368100" cy="5564700"/>
          </a:xfrm>
          <a:prstGeom prst="roundRect">
            <a:avLst>
              <a:gd fmla="val 1666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Arial"/>
              <a:ea typeface="Arial"/>
              <a:cs typeface="Arial"/>
              <a:sym typeface="Arial"/>
            </a:endParaRPr>
          </a:p>
        </p:txBody>
      </p:sp>
      <p:sp>
        <p:nvSpPr>
          <p:cNvPr id="187" name="Google Shape;187;g73328b1f4c_0_98"/>
          <p:cNvSpPr txBox="1"/>
          <p:nvPr>
            <p:ph type="title"/>
          </p:nvPr>
        </p:nvSpPr>
        <p:spPr>
          <a:xfrm>
            <a:off x="248475" y="0"/>
            <a:ext cx="8578200" cy="99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400">
                <a:solidFill>
                  <a:srgbClr val="00527D"/>
                </a:solidFill>
              </a:rPr>
              <a:t>¿Por qué existe el trabajo infantil?</a:t>
            </a:r>
            <a:endParaRPr b="1" sz="3400">
              <a:solidFill>
                <a:srgbClr val="00527D"/>
              </a:solidFill>
            </a:endParaRPr>
          </a:p>
        </p:txBody>
      </p:sp>
      <p:sp>
        <p:nvSpPr>
          <p:cNvPr id="188" name="Google Shape;188;g73328b1f4c_0_98"/>
          <p:cNvSpPr txBox="1"/>
          <p:nvPr>
            <p:ph idx="1" type="body"/>
          </p:nvPr>
        </p:nvSpPr>
        <p:spPr>
          <a:xfrm>
            <a:off x="248474" y="1293300"/>
            <a:ext cx="6252300" cy="55647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321"/>
              <a:buFont typeface="Arial"/>
              <a:buNone/>
            </a:pPr>
            <a:r>
              <a:rPr lang="en-US" sz="2100"/>
              <a:t>Hay muchas razones:</a:t>
            </a:r>
            <a:endParaRPr sz="2100"/>
          </a:p>
          <a:p>
            <a:pPr indent="-323850" lvl="0" marL="342900" rtl="0" algn="l">
              <a:lnSpc>
                <a:spcPct val="80000"/>
              </a:lnSpc>
              <a:spcBef>
                <a:spcPts val="480"/>
              </a:spcBef>
              <a:spcAft>
                <a:spcPts val="0"/>
              </a:spcAft>
              <a:buSzPts val="2100"/>
              <a:buFont typeface="Noto Sans Symbols"/>
              <a:buChar char="✔"/>
            </a:pPr>
            <a:r>
              <a:rPr b="1" lang="en-US" sz="2100"/>
              <a:t>La </a:t>
            </a:r>
            <a:r>
              <a:rPr b="1" lang="en-US" sz="2100">
                <a:solidFill>
                  <a:srgbClr val="FF0000"/>
                </a:solidFill>
              </a:rPr>
              <a:t>pobreza</a:t>
            </a:r>
            <a:r>
              <a:rPr lang="en-US" sz="2100"/>
              <a:t>– sin el </a:t>
            </a:r>
            <a:r>
              <a:rPr lang="en-US" sz="2100">
                <a:solidFill>
                  <a:srgbClr val="FF0000"/>
                </a:solidFill>
              </a:rPr>
              <a:t>trabajo</a:t>
            </a:r>
            <a:r>
              <a:rPr lang="en-US" sz="2100"/>
              <a:t> infantil, la familia no puede ganar el dinero suficiente para </a:t>
            </a:r>
            <a:r>
              <a:rPr lang="en-US" sz="2100">
                <a:solidFill>
                  <a:srgbClr val="FF0000"/>
                </a:solidFill>
              </a:rPr>
              <a:t>comer</a:t>
            </a:r>
            <a:r>
              <a:rPr lang="en-US" sz="2100"/>
              <a:t> y sobrevivir. El salario de los </a:t>
            </a:r>
            <a:r>
              <a:rPr lang="en-US" sz="2100">
                <a:solidFill>
                  <a:srgbClr val="FF0000"/>
                </a:solidFill>
              </a:rPr>
              <a:t>padres</a:t>
            </a:r>
            <a:r>
              <a:rPr lang="en-US" sz="2100"/>
              <a:t> por si solos no son suficientes.</a:t>
            </a:r>
            <a:endParaRPr sz="2100"/>
          </a:p>
          <a:p>
            <a:pPr indent="-323850" lvl="0" marL="342900" rtl="0" algn="l">
              <a:lnSpc>
                <a:spcPct val="80000"/>
              </a:lnSpc>
              <a:spcBef>
                <a:spcPts val="480"/>
              </a:spcBef>
              <a:spcAft>
                <a:spcPts val="0"/>
              </a:spcAft>
              <a:buSzPts val="2100"/>
              <a:buFont typeface="Noto Sans Symbols"/>
              <a:buChar char="✔"/>
            </a:pPr>
            <a:r>
              <a:rPr b="1" lang="en-US" sz="2100"/>
              <a:t>Falta de buenas </a:t>
            </a:r>
            <a:r>
              <a:rPr b="1" lang="en-US" sz="2100">
                <a:solidFill>
                  <a:srgbClr val="FF0000"/>
                </a:solidFill>
              </a:rPr>
              <a:t>escuelas</a:t>
            </a:r>
            <a:r>
              <a:rPr lang="en-US" sz="2100"/>
              <a:t>–  si la escuela es </a:t>
            </a:r>
            <a:r>
              <a:rPr lang="en-US" sz="2100">
                <a:solidFill>
                  <a:srgbClr val="FF0000"/>
                </a:solidFill>
              </a:rPr>
              <a:t>demasiado</a:t>
            </a:r>
            <a:r>
              <a:rPr lang="en-US" sz="2100"/>
              <a:t> cara, si no es de buena </a:t>
            </a:r>
            <a:r>
              <a:rPr lang="en-US" sz="2100">
                <a:solidFill>
                  <a:srgbClr val="FF0000"/>
                </a:solidFill>
              </a:rPr>
              <a:t>calidad</a:t>
            </a:r>
            <a:r>
              <a:rPr lang="en-US" sz="2100"/>
              <a:t>, si no se les explica su importancia, muchos padres prefieren que sus niños </a:t>
            </a:r>
            <a:r>
              <a:rPr lang="en-US" sz="2100">
                <a:solidFill>
                  <a:srgbClr val="FF0000"/>
                </a:solidFill>
              </a:rPr>
              <a:t>trabajen</a:t>
            </a:r>
            <a:r>
              <a:rPr lang="en-US" sz="2100"/>
              <a:t> en lugar de ir a la escuela.</a:t>
            </a:r>
            <a:endParaRPr sz="2100"/>
          </a:p>
          <a:p>
            <a:pPr indent="-323850" lvl="0" marL="342900" rtl="0" algn="l">
              <a:lnSpc>
                <a:spcPct val="80000"/>
              </a:lnSpc>
              <a:spcBef>
                <a:spcPts val="480"/>
              </a:spcBef>
              <a:spcAft>
                <a:spcPts val="0"/>
              </a:spcAft>
              <a:buSzPts val="2100"/>
              <a:buFont typeface="Noto Sans Symbols"/>
              <a:buChar char="✔"/>
            </a:pPr>
            <a:r>
              <a:rPr b="1" lang="en-US" sz="2100"/>
              <a:t>Los niños tienen que </a:t>
            </a:r>
            <a:r>
              <a:rPr b="1" lang="en-US" sz="2100">
                <a:solidFill>
                  <a:srgbClr val="FF0000"/>
                </a:solidFill>
              </a:rPr>
              <a:t>cuidarse</a:t>
            </a:r>
            <a:r>
              <a:rPr b="1" lang="en-US" sz="2100"/>
              <a:t> solos</a:t>
            </a:r>
            <a:r>
              <a:rPr lang="en-US" sz="2100"/>
              <a:t> - ciertos niños no tienen padres por causa de </a:t>
            </a:r>
            <a:r>
              <a:rPr lang="en-US" sz="2100">
                <a:solidFill>
                  <a:srgbClr val="FF0000"/>
                </a:solidFill>
              </a:rPr>
              <a:t>la guerra</a:t>
            </a:r>
            <a:r>
              <a:rPr lang="en-US" sz="2100"/>
              <a:t>, del SIDA o de otras enfermedades y no les queda nadie para </a:t>
            </a:r>
            <a:r>
              <a:rPr lang="en-US" sz="2100">
                <a:solidFill>
                  <a:srgbClr val="FF0000"/>
                </a:solidFill>
              </a:rPr>
              <a:t>proteger</a:t>
            </a:r>
            <a:r>
              <a:rPr lang="en-US" sz="2100"/>
              <a:t>los. </a:t>
            </a:r>
            <a:endParaRPr sz="2100"/>
          </a:p>
          <a:p>
            <a:pPr indent="-323850" lvl="0" marL="342900" rtl="0" algn="l">
              <a:lnSpc>
                <a:spcPct val="80000"/>
              </a:lnSpc>
              <a:spcBef>
                <a:spcPts val="480"/>
              </a:spcBef>
              <a:spcAft>
                <a:spcPts val="0"/>
              </a:spcAft>
              <a:buSzPts val="2100"/>
              <a:buFont typeface="Noto Sans Symbols"/>
              <a:buChar char="✔"/>
            </a:pPr>
            <a:r>
              <a:rPr b="1" lang="en-US" sz="2100"/>
              <a:t>Es más </a:t>
            </a:r>
            <a:r>
              <a:rPr b="1" lang="en-US" sz="2100">
                <a:solidFill>
                  <a:srgbClr val="FF0000"/>
                </a:solidFill>
              </a:rPr>
              <a:t>fácil</a:t>
            </a:r>
            <a:r>
              <a:rPr b="1" lang="en-US" sz="2100"/>
              <a:t> usar a los niños para trabajos arduos que a los adultos -</a:t>
            </a:r>
            <a:r>
              <a:rPr lang="en-US" sz="2100"/>
              <a:t> ellos son </a:t>
            </a:r>
            <a:r>
              <a:rPr lang="en-US" sz="2100">
                <a:solidFill>
                  <a:srgbClr val="FF0000"/>
                </a:solidFill>
              </a:rPr>
              <a:t>pequeños</a:t>
            </a:r>
            <a:r>
              <a:rPr lang="en-US" sz="2100"/>
              <a:t> y flexibles y tienen menos </a:t>
            </a:r>
            <a:r>
              <a:rPr lang="en-US" sz="2100">
                <a:solidFill>
                  <a:srgbClr val="FF0000"/>
                </a:solidFill>
              </a:rPr>
              <a:t>dificultad </a:t>
            </a:r>
            <a:r>
              <a:rPr lang="en-US" sz="2100"/>
              <a:t>para gatear en espacios pequeños y bajos como las minas. También son empleados más </a:t>
            </a:r>
            <a:r>
              <a:rPr lang="en-US" sz="2100">
                <a:solidFill>
                  <a:srgbClr val="FF0000"/>
                </a:solidFill>
              </a:rPr>
              <a:t>baratos</a:t>
            </a:r>
            <a:r>
              <a:rPr lang="en-US" sz="2100"/>
              <a:t>: ellos tienen un salario mucho más </a:t>
            </a:r>
            <a:r>
              <a:rPr lang="en-US" sz="2100">
                <a:solidFill>
                  <a:srgbClr val="FF0000"/>
                </a:solidFill>
              </a:rPr>
              <a:t>bajo</a:t>
            </a:r>
            <a:r>
              <a:rPr lang="en-US" sz="2100"/>
              <a:t> que el de los adultos. </a:t>
            </a:r>
            <a:endParaRPr sz="2100"/>
          </a:p>
          <a:p>
            <a:pPr indent="-342900" lvl="0" marL="342900" rtl="0" algn="l">
              <a:lnSpc>
                <a:spcPct val="80000"/>
              </a:lnSpc>
              <a:spcBef>
                <a:spcPts val="0"/>
              </a:spcBef>
              <a:spcAft>
                <a:spcPts val="0"/>
              </a:spcAft>
              <a:buClr>
                <a:schemeClr val="dk1"/>
              </a:buClr>
              <a:buSzPts val="1764"/>
              <a:buNone/>
            </a:pPr>
            <a:r>
              <a:t/>
            </a:r>
            <a:endParaRPr sz="2100"/>
          </a:p>
        </p:txBody>
      </p:sp>
      <p:sp>
        <p:nvSpPr>
          <p:cNvPr id="189" name="Google Shape;189;g73328b1f4c_0_98"/>
          <p:cNvSpPr txBox="1"/>
          <p:nvPr/>
        </p:nvSpPr>
        <p:spPr>
          <a:xfrm>
            <a:off x="6588691" y="948690"/>
            <a:ext cx="2370300" cy="56322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Subrayad</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Verbs </a:t>
            </a:r>
            <a:r>
              <a:rPr b="0" i="0" lang="en-US" sz="1800" u="none" cap="none" strike="noStrike">
                <a:solidFill>
                  <a:schemeClr val="dk1"/>
                </a:solidFill>
                <a:latin typeface="Calibri"/>
                <a:ea typeface="Calibri"/>
                <a:cs typeface="Calibri"/>
                <a:sym typeface="Calibri"/>
              </a:rPr>
              <a:t>– write English translation in book</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Adjectives</a:t>
            </a:r>
            <a:r>
              <a:rPr b="0" i="0" lang="en-US" sz="1800" u="none" cap="none" strike="noStrike">
                <a:solidFill>
                  <a:schemeClr val="dk1"/>
                </a:solidFill>
                <a:latin typeface="Calibri"/>
                <a:ea typeface="Calibri"/>
                <a:cs typeface="Calibri"/>
                <a:sym typeface="Calibri"/>
              </a:rPr>
              <a:t> – write English translation in book</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b="1" i="0" lang="en-US" sz="1800" u="none" cap="none" strike="noStrike">
                <a:solidFill>
                  <a:schemeClr val="dk1"/>
                </a:solidFill>
                <a:latin typeface="Calibri"/>
                <a:ea typeface="Calibri"/>
                <a:cs typeface="Calibri"/>
                <a:sym typeface="Calibri"/>
              </a:rPr>
              <a:t>New vocabulary </a:t>
            </a:r>
            <a:r>
              <a:rPr b="0" i="0" lang="en-US" sz="1800" u="none" cap="none" strike="noStrike">
                <a:solidFill>
                  <a:schemeClr val="dk1"/>
                </a:solidFill>
                <a:latin typeface="Calibri"/>
                <a:ea typeface="Calibri"/>
                <a:cs typeface="Calibri"/>
                <a:sym typeface="Calibri"/>
              </a:rPr>
              <a:t>– write English translation in 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Escribid</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Write your own sentences incorporating the vocabulary you highlighted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735d4b0c3e_0_4"/>
          <p:cNvSpPr/>
          <p:nvPr/>
        </p:nvSpPr>
        <p:spPr>
          <a:xfrm>
            <a:off x="155025" y="1200750"/>
            <a:ext cx="8706300" cy="5403300"/>
          </a:xfrm>
          <a:prstGeom prst="roundRect">
            <a:avLst>
              <a:gd fmla="val 13727"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735d4b0c3e_0_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Calibri"/>
              <a:buNone/>
            </a:pPr>
            <a:r>
              <a:rPr b="1" lang="en-US" sz="3600">
                <a:solidFill>
                  <a:srgbClr val="00527D"/>
                </a:solidFill>
              </a:rPr>
              <a:t>¿Por qué existe el trabajo infantil?</a:t>
            </a:r>
            <a:endParaRPr b="1" sz="3600">
              <a:solidFill>
                <a:srgbClr val="00527D"/>
              </a:solidFill>
            </a:endParaRPr>
          </a:p>
        </p:txBody>
      </p:sp>
      <p:sp>
        <p:nvSpPr>
          <p:cNvPr id="197" name="Google Shape;197;g735d4b0c3e_0_4"/>
          <p:cNvSpPr txBox="1"/>
          <p:nvPr>
            <p:ph idx="1" type="body"/>
          </p:nvPr>
        </p:nvSpPr>
        <p:spPr>
          <a:xfrm>
            <a:off x="457200" y="1417638"/>
            <a:ext cx="8229600" cy="51864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321"/>
              <a:buNone/>
            </a:pPr>
            <a:r>
              <a:rPr lang="en-US" sz="2321"/>
              <a:t>Hay muchas razones</a:t>
            </a:r>
            <a:r>
              <a:rPr lang="en-US" sz="2400"/>
              <a:t>:</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La </a:t>
            </a:r>
            <a:r>
              <a:rPr b="1" lang="en-US" sz="2400">
                <a:solidFill>
                  <a:srgbClr val="FF0000"/>
                </a:solidFill>
              </a:rPr>
              <a:t>pobreza</a:t>
            </a:r>
            <a:r>
              <a:rPr lang="en-US" sz="2400"/>
              <a:t>– sin el </a:t>
            </a:r>
            <a:r>
              <a:rPr lang="en-US" sz="2400">
                <a:solidFill>
                  <a:srgbClr val="FF0000"/>
                </a:solidFill>
              </a:rPr>
              <a:t>trabajo</a:t>
            </a:r>
            <a:r>
              <a:rPr lang="en-US" sz="2400"/>
              <a:t> infantil, la familia no puede ganar el dinero suficiente para </a:t>
            </a:r>
            <a:r>
              <a:rPr lang="en-US" sz="2400">
                <a:solidFill>
                  <a:srgbClr val="FF0000"/>
                </a:solidFill>
              </a:rPr>
              <a:t>comer</a:t>
            </a:r>
            <a:r>
              <a:rPr lang="en-US" sz="2400"/>
              <a:t> y sobrevivir. El salario de los </a:t>
            </a:r>
            <a:r>
              <a:rPr lang="en-US" sz="2400">
                <a:solidFill>
                  <a:srgbClr val="FF0000"/>
                </a:solidFill>
              </a:rPr>
              <a:t>padres</a:t>
            </a:r>
            <a:r>
              <a:rPr lang="en-US" sz="2400"/>
              <a:t> por sí solos no son suficientes.</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Falta de buenas </a:t>
            </a:r>
            <a:r>
              <a:rPr b="1" lang="en-US" sz="2400">
                <a:solidFill>
                  <a:srgbClr val="FF0000"/>
                </a:solidFill>
              </a:rPr>
              <a:t>escuelas</a:t>
            </a:r>
            <a:r>
              <a:rPr lang="en-US" sz="2400"/>
              <a:t>–  si la escuela es </a:t>
            </a:r>
            <a:r>
              <a:rPr lang="en-US" sz="2400">
                <a:solidFill>
                  <a:srgbClr val="FF0000"/>
                </a:solidFill>
              </a:rPr>
              <a:t>demasiado</a:t>
            </a:r>
            <a:r>
              <a:rPr lang="en-US" sz="2400"/>
              <a:t> cara, si no es de buena </a:t>
            </a:r>
            <a:r>
              <a:rPr lang="en-US" sz="2400">
                <a:solidFill>
                  <a:srgbClr val="FF0000"/>
                </a:solidFill>
              </a:rPr>
              <a:t>calidad</a:t>
            </a:r>
            <a:r>
              <a:rPr lang="en-US" sz="2400"/>
              <a:t>, si no se les explica su importancia, muchos padres prefieren que sus niños </a:t>
            </a:r>
            <a:r>
              <a:rPr lang="en-US" sz="2400">
                <a:solidFill>
                  <a:srgbClr val="FF0000"/>
                </a:solidFill>
              </a:rPr>
              <a:t>trabajen</a:t>
            </a:r>
            <a:r>
              <a:rPr lang="en-US" sz="2400"/>
              <a:t> en lugar de ir a la escuela.</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Los niños tienen que </a:t>
            </a:r>
            <a:r>
              <a:rPr b="1" lang="en-US" sz="2400">
                <a:solidFill>
                  <a:srgbClr val="FF0000"/>
                </a:solidFill>
              </a:rPr>
              <a:t>cuidarse</a:t>
            </a:r>
            <a:r>
              <a:rPr b="1" lang="en-US" sz="2400"/>
              <a:t> solos</a:t>
            </a:r>
            <a:r>
              <a:rPr lang="en-US" sz="2400"/>
              <a:t> - ciertos niños no tienen padres por causa de </a:t>
            </a:r>
            <a:r>
              <a:rPr lang="en-US" sz="2400">
                <a:solidFill>
                  <a:srgbClr val="000000"/>
                </a:solidFill>
              </a:rPr>
              <a:t>la </a:t>
            </a:r>
            <a:r>
              <a:rPr lang="en-US" sz="2400">
                <a:solidFill>
                  <a:srgbClr val="FF0000"/>
                </a:solidFill>
              </a:rPr>
              <a:t>guerra</a:t>
            </a:r>
            <a:r>
              <a:rPr lang="en-US" sz="2400"/>
              <a:t>, del SIDA o de otras enfermedades y no les queda nadie para </a:t>
            </a:r>
            <a:r>
              <a:rPr lang="en-US" sz="2400">
                <a:solidFill>
                  <a:srgbClr val="FF0000"/>
                </a:solidFill>
              </a:rPr>
              <a:t>proteger</a:t>
            </a:r>
            <a:r>
              <a:rPr lang="en-US" sz="2400"/>
              <a:t>los. </a:t>
            </a:r>
            <a:endParaRPr/>
          </a:p>
          <a:p>
            <a:pPr indent="-342900" lvl="0" marL="342900" rtl="0" algn="l">
              <a:lnSpc>
                <a:spcPct val="80000"/>
              </a:lnSpc>
              <a:spcBef>
                <a:spcPts val="480"/>
              </a:spcBef>
              <a:spcAft>
                <a:spcPts val="0"/>
              </a:spcAft>
              <a:buClr>
                <a:schemeClr val="dk1"/>
              </a:buClr>
              <a:buSzPts val="2400"/>
              <a:buFont typeface="Noto Sans Symbols"/>
              <a:buChar char="✔"/>
            </a:pPr>
            <a:r>
              <a:rPr b="1" lang="en-US" sz="2400"/>
              <a:t>Es más </a:t>
            </a:r>
            <a:r>
              <a:rPr b="1" lang="en-US" sz="2400">
                <a:solidFill>
                  <a:srgbClr val="FF0000"/>
                </a:solidFill>
              </a:rPr>
              <a:t>fácil</a:t>
            </a:r>
            <a:r>
              <a:rPr b="1" lang="en-US" sz="2400"/>
              <a:t> usar a los niños para trabajos arduos que a los adultos -</a:t>
            </a:r>
            <a:r>
              <a:rPr lang="en-US" sz="2400"/>
              <a:t> ellos son </a:t>
            </a:r>
            <a:r>
              <a:rPr lang="en-US" sz="2400">
                <a:solidFill>
                  <a:srgbClr val="FF0000"/>
                </a:solidFill>
              </a:rPr>
              <a:t>pequeños</a:t>
            </a:r>
            <a:r>
              <a:rPr lang="en-US" sz="2400"/>
              <a:t> y flexibles y tienen menos </a:t>
            </a:r>
            <a:r>
              <a:rPr lang="en-US" sz="2400">
                <a:solidFill>
                  <a:srgbClr val="FF0000"/>
                </a:solidFill>
              </a:rPr>
              <a:t>dificultad </a:t>
            </a:r>
            <a:r>
              <a:rPr lang="en-US" sz="2400"/>
              <a:t>para gatear en espacios pequeños y bajos como las minas. También son empleados más </a:t>
            </a:r>
            <a:r>
              <a:rPr lang="en-US" sz="2400">
                <a:solidFill>
                  <a:srgbClr val="FF0000"/>
                </a:solidFill>
              </a:rPr>
              <a:t>baratos</a:t>
            </a:r>
            <a:r>
              <a:rPr lang="en-US" sz="2400"/>
              <a:t>: ellos tienen un salario mucho más </a:t>
            </a:r>
            <a:r>
              <a:rPr lang="en-US" sz="2400">
                <a:solidFill>
                  <a:srgbClr val="FF0000"/>
                </a:solidFill>
              </a:rPr>
              <a:t>bajo</a:t>
            </a:r>
            <a:r>
              <a:rPr lang="en-US" sz="2400"/>
              <a:t> que el de los adultos.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4">
            <a:hlinkClick r:id="rId3"/>
          </p:cNvPr>
          <p:cNvPicPr preferRelativeResize="0"/>
          <p:nvPr/>
        </p:nvPicPr>
        <p:blipFill rotWithShape="1">
          <a:blip r:embed="rId4">
            <a:alphaModFix/>
          </a:blip>
          <a:srcRect b="13895" l="36616" r="6461" t="36386"/>
          <a:stretch/>
        </p:blipFill>
        <p:spPr>
          <a:xfrm>
            <a:off x="285492" y="1262575"/>
            <a:ext cx="8573015" cy="4209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g73328b1f4c_0_113"/>
          <p:cNvPicPr preferRelativeResize="0"/>
          <p:nvPr/>
        </p:nvPicPr>
        <p:blipFill rotWithShape="1">
          <a:blip r:embed="rId3">
            <a:alphaModFix/>
          </a:blip>
          <a:srcRect b="0" l="0" r="0" t="0"/>
          <a:stretch/>
        </p:blipFill>
        <p:spPr>
          <a:xfrm>
            <a:off x="2571826" y="2560624"/>
            <a:ext cx="4000350" cy="1161775"/>
          </a:xfrm>
          <a:prstGeom prst="rect">
            <a:avLst/>
          </a:prstGeom>
          <a:noFill/>
          <a:ln>
            <a:noFill/>
          </a:ln>
        </p:spPr>
      </p:pic>
      <p:pic>
        <p:nvPicPr>
          <p:cNvPr id="208" name="Google Shape;208;g73328b1f4c_0_113"/>
          <p:cNvPicPr preferRelativeResize="0"/>
          <p:nvPr/>
        </p:nvPicPr>
        <p:blipFill rotWithShape="1">
          <a:blip r:embed="rId4">
            <a:alphaModFix/>
          </a:blip>
          <a:srcRect b="0" l="0" r="0" t="0"/>
          <a:stretch/>
        </p:blipFill>
        <p:spPr>
          <a:xfrm>
            <a:off x="2571821" y="3829569"/>
            <a:ext cx="1484869" cy="992644"/>
          </a:xfrm>
          <a:prstGeom prst="rect">
            <a:avLst/>
          </a:prstGeom>
          <a:noFill/>
          <a:ln>
            <a:noFill/>
          </a:ln>
        </p:spPr>
      </p:pic>
      <p:sp>
        <p:nvSpPr>
          <p:cNvPr id="209" name="Google Shape;209;g73328b1f4c_0_113"/>
          <p:cNvSpPr/>
          <p:nvPr/>
        </p:nvSpPr>
        <p:spPr>
          <a:xfrm>
            <a:off x="4056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73328b1f4c_0_24"/>
          <p:cNvPicPr preferRelativeResize="0"/>
          <p:nvPr/>
        </p:nvPicPr>
        <p:blipFill rotWithShape="1">
          <a:blip r:embed="rId3">
            <a:alphaModFix/>
          </a:blip>
          <a:srcRect b="57318" l="46307" r="19999" t="30366"/>
          <a:stretch/>
        </p:blipFill>
        <p:spPr>
          <a:xfrm>
            <a:off x="4492345" y="0"/>
            <a:ext cx="4587005" cy="942535"/>
          </a:xfrm>
          <a:prstGeom prst="rect">
            <a:avLst/>
          </a:prstGeom>
          <a:noFill/>
          <a:ln>
            <a:noFill/>
          </a:ln>
        </p:spPr>
      </p:pic>
      <p:pic>
        <p:nvPicPr>
          <p:cNvPr id="96" name="Google Shape;96;g73328b1f4c_0_24"/>
          <p:cNvPicPr preferRelativeResize="0"/>
          <p:nvPr/>
        </p:nvPicPr>
        <p:blipFill rotWithShape="1">
          <a:blip r:embed="rId4">
            <a:alphaModFix/>
          </a:blip>
          <a:srcRect b="1536" l="0" r="0" t="64821"/>
          <a:stretch/>
        </p:blipFill>
        <p:spPr>
          <a:xfrm>
            <a:off x="126700" y="1758423"/>
            <a:ext cx="9017300" cy="42906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g73328b1f4c_0_30"/>
          <p:cNvPicPr preferRelativeResize="0"/>
          <p:nvPr/>
        </p:nvPicPr>
        <p:blipFill rotWithShape="1">
          <a:blip r:embed="rId3">
            <a:alphaModFix/>
          </a:blip>
          <a:srcRect b="57318" l="46307" r="19999" t="30366"/>
          <a:stretch/>
        </p:blipFill>
        <p:spPr>
          <a:xfrm>
            <a:off x="4492345" y="0"/>
            <a:ext cx="4587005" cy="942535"/>
          </a:xfrm>
          <a:prstGeom prst="rect">
            <a:avLst/>
          </a:prstGeom>
          <a:noFill/>
          <a:ln>
            <a:noFill/>
          </a:ln>
        </p:spPr>
      </p:pic>
      <p:pic>
        <p:nvPicPr>
          <p:cNvPr id="103" name="Google Shape;103;g73328b1f4c_0_30"/>
          <p:cNvPicPr preferRelativeResize="0"/>
          <p:nvPr/>
        </p:nvPicPr>
        <p:blipFill rotWithShape="1">
          <a:blip r:embed="rId4">
            <a:alphaModFix/>
          </a:blip>
          <a:srcRect b="47692" l="0" r="0" t="15385"/>
          <a:stretch/>
        </p:blipFill>
        <p:spPr>
          <a:xfrm>
            <a:off x="61641" y="1294227"/>
            <a:ext cx="9050727" cy="47267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73328b1f4c_0_36"/>
          <p:cNvSpPr txBox="1"/>
          <p:nvPr>
            <p:ph type="title"/>
          </p:nvPr>
        </p:nvSpPr>
        <p:spPr>
          <a:xfrm>
            <a:off x="231375" y="241600"/>
            <a:ext cx="90009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Calibri"/>
              <a:buNone/>
            </a:pPr>
            <a:r>
              <a:rPr b="1" lang="en-US" sz="4000">
                <a:solidFill>
                  <a:srgbClr val="00527D"/>
                </a:solidFill>
              </a:rPr>
              <a:t>El 12 de junio: Dia mundial contra </a:t>
            </a:r>
            <a:br>
              <a:rPr b="1" lang="en-US" sz="4000">
                <a:solidFill>
                  <a:srgbClr val="00527D"/>
                </a:solidFill>
              </a:rPr>
            </a:br>
            <a:r>
              <a:rPr b="1" lang="en-US" sz="4000">
                <a:solidFill>
                  <a:srgbClr val="00527D"/>
                </a:solidFill>
              </a:rPr>
              <a:t>el trabajo infantil </a:t>
            </a:r>
            <a:endParaRPr b="1" sz="4000">
              <a:solidFill>
                <a:srgbClr val="00527D"/>
              </a:solidFill>
            </a:endParaRPr>
          </a:p>
        </p:txBody>
      </p:sp>
      <p:pic>
        <p:nvPicPr>
          <p:cNvPr id="110" name="Google Shape;110;g73328b1f4c_0_36"/>
          <p:cNvPicPr preferRelativeResize="0"/>
          <p:nvPr/>
        </p:nvPicPr>
        <p:blipFill rotWithShape="1">
          <a:blip r:embed="rId3">
            <a:alphaModFix/>
          </a:blip>
          <a:srcRect b="0" l="0" r="0" t="0"/>
          <a:stretch/>
        </p:blipFill>
        <p:spPr>
          <a:xfrm>
            <a:off x="0" y="1477907"/>
            <a:ext cx="9144000" cy="51384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73328b1f4c_0_44"/>
          <p:cNvSpPr/>
          <p:nvPr/>
        </p:nvSpPr>
        <p:spPr>
          <a:xfrm>
            <a:off x="300950" y="629250"/>
            <a:ext cx="8511600" cy="5532600"/>
          </a:xfrm>
          <a:prstGeom prst="roundRect">
            <a:avLst>
              <a:gd fmla="val 13186"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73328b1f4c_0_44"/>
          <p:cNvSpPr txBox="1"/>
          <p:nvPr>
            <p:ph type="title"/>
          </p:nvPr>
        </p:nvSpPr>
        <p:spPr>
          <a:xfrm>
            <a:off x="457200" y="191717"/>
            <a:ext cx="8229600" cy="801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Calibri"/>
              <a:buNone/>
            </a:pPr>
            <a:r>
              <a:rPr b="1" lang="en-US" sz="3959">
                <a:solidFill>
                  <a:srgbClr val="00527D"/>
                </a:solidFill>
              </a:rPr>
              <a:t>¿Qué es el trabajo infantil?</a:t>
            </a:r>
            <a:br>
              <a:rPr b="1" lang="en-US" sz="3959">
                <a:solidFill>
                  <a:srgbClr val="00527D"/>
                </a:solidFill>
              </a:rPr>
            </a:br>
            <a:endParaRPr sz="3959">
              <a:solidFill>
                <a:srgbClr val="00527D"/>
              </a:solidFill>
            </a:endParaRPr>
          </a:p>
        </p:txBody>
      </p:sp>
      <p:sp>
        <p:nvSpPr>
          <p:cNvPr id="118" name="Google Shape;118;g73328b1f4c_0_44"/>
          <p:cNvSpPr txBox="1"/>
          <p:nvPr>
            <p:ph idx="1" type="body"/>
          </p:nvPr>
        </p:nvSpPr>
        <p:spPr>
          <a:xfrm>
            <a:off x="441950" y="478509"/>
            <a:ext cx="8229600" cy="5257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None/>
            </a:pPr>
            <a:r>
              <a:t/>
            </a:r>
            <a:endParaRPr sz="2000"/>
          </a:p>
          <a:p>
            <a:pPr indent="-342900" lvl="0" marL="342900" rtl="0" algn="ctr">
              <a:lnSpc>
                <a:spcPct val="100000"/>
              </a:lnSpc>
              <a:spcBef>
                <a:spcPts val="0"/>
              </a:spcBef>
              <a:spcAft>
                <a:spcPts val="0"/>
              </a:spcAft>
              <a:buClr>
                <a:schemeClr val="dk1"/>
              </a:buClr>
              <a:buSzPts val="2000"/>
              <a:buNone/>
            </a:pPr>
            <a:r>
              <a:rPr lang="en-US" sz="2000"/>
              <a:t>El trabajo infantil hace referencia a trabajo difícil y monótono. Los niños tienen que trabajar 1</a:t>
            </a:r>
            <a:r>
              <a:rPr b="1" lang="en-US" sz="2000"/>
              <a:t> a menudo</a:t>
            </a:r>
            <a:r>
              <a:rPr lang="en-US" sz="2000"/>
              <a:t> y 2</a:t>
            </a:r>
            <a:r>
              <a:rPr b="1" lang="en-US" sz="2000"/>
              <a:t> por mucho tiempo</a:t>
            </a:r>
            <a:r>
              <a:rPr lang="en-US" sz="2000"/>
              <a:t>. Ellos reciben un   3</a:t>
            </a:r>
            <a:r>
              <a:rPr b="1" lang="en-US" sz="2000"/>
              <a:t> pequeño salario</a:t>
            </a:r>
            <a:r>
              <a:rPr lang="en-US" sz="2000"/>
              <a:t> o no les pagan 4 </a:t>
            </a:r>
            <a:r>
              <a:rPr b="1" lang="en-US" sz="2000"/>
              <a:t>en absoluto</a:t>
            </a:r>
            <a:r>
              <a:rPr lang="en-US" sz="2000"/>
              <a:t>. A menudo, no van a la escuela o tienen que dejar su educación prematuramente. Existen grandes diferencias entre los tipos de trabajo que los niños pueden            5</a:t>
            </a:r>
            <a:r>
              <a:rPr b="1" lang="en-US" sz="2000"/>
              <a:t> realizar</a:t>
            </a:r>
            <a:r>
              <a:rPr lang="en-US" sz="2000"/>
              <a:t>.</a:t>
            </a:r>
            <a:endParaRPr sz="2000"/>
          </a:p>
          <a:p>
            <a:pPr indent="0" lvl="0" marL="0" rtl="0" algn="ctr">
              <a:lnSpc>
                <a:spcPct val="100000"/>
              </a:lnSpc>
              <a:spcBef>
                <a:spcPts val="400"/>
              </a:spcBef>
              <a:spcAft>
                <a:spcPts val="0"/>
              </a:spcAft>
              <a:buClr>
                <a:schemeClr val="dk1"/>
              </a:buClr>
              <a:buSzPts val="2000"/>
              <a:buNone/>
            </a:pPr>
            <a:r>
              <a:rPr lang="en-US"/>
              <a:t>    </a:t>
            </a:r>
            <a:r>
              <a:rPr lang="en-US" sz="2000"/>
              <a:t> 6 </a:t>
            </a:r>
            <a:r>
              <a:rPr b="1" lang="en-US" sz="2000"/>
              <a:t>Arreglar su cuarto</a:t>
            </a:r>
            <a:r>
              <a:rPr lang="en-US" sz="2000"/>
              <a:t>, 7 </a:t>
            </a:r>
            <a:r>
              <a:rPr b="1" lang="en-US" sz="2000"/>
              <a:t>lavar los platos,</a:t>
            </a:r>
            <a:r>
              <a:rPr lang="en-US" sz="2000"/>
              <a:t> 8 </a:t>
            </a:r>
            <a:r>
              <a:rPr b="1" lang="en-US" sz="2000"/>
              <a:t>ayudar a sus padres en casa o  </a:t>
            </a:r>
            <a:r>
              <a:rPr lang="en-US" sz="2000"/>
              <a:t>9</a:t>
            </a:r>
            <a:r>
              <a:rPr b="1" lang="en-US" sz="2000"/>
              <a:t> ganar un poco de dinero de bolsillo</a:t>
            </a:r>
            <a:r>
              <a:rPr lang="en-US" sz="2000"/>
              <a:t> después del colegio o durante las vacaciones, no caben en “el trabajo infantil”.  10 </a:t>
            </a:r>
            <a:r>
              <a:rPr b="1" lang="en-US" sz="2000"/>
              <a:t>Sin embargo</a:t>
            </a:r>
            <a:r>
              <a:rPr lang="en-US" sz="2000"/>
              <a:t>, el trabajo infantil incluye todas las actividades que 11</a:t>
            </a:r>
            <a:r>
              <a:rPr b="1" lang="en-US" sz="2000"/>
              <a:t> privan</a:t>
            </a:r>
            <a:r>
              <a:rPr lang="en-US" sz="2000"/>
              <a:t> a los ninos </a:t>
            </a:r>
            <a:r>
              <a:rPr b="1" lang="en-US" sz="2000"/>
              <a:t>de</a:t>
            </a:r>
            <a:r>
              <a:rPr lang="en-US" sz="2000"/>
              <a:t> su infancia, de su potencial y su dignidad, y 12</a:t>
            </a:r>
            <a:r>
              <a:rPr b="1" lang="en-US" sz="2000"/>
              <a:t> prejudican</a:t>
            </a:r>
            <a:r>
              <a:rPr lang="en-US" sz="2000"/>
              <a:t> su salud, su educacion, su desarollo y su 13</a:t>
            </a:r>
            <a:r>
              <a:rPr b="1" lang="en-US" sz="2000"/>
              <a:t> bien estar</a:t>
            </a:r>
            <a:r>
              <a:rPr lang="en-US" sz="2000"/>
              <a:t>.</a:t>
            </a:r>
            <a:endParaRPr sz="2000"/>
          </a:p>
          <a:p>
            <a:pPr indent="0" lvl="0" marL="0" rtl="0" algn="ctr">
              <a:lnSpc>
                <a:spcPct val="100000"/>
              </a:lnSpc>
              <a:spcBef>
                <a:spcPts val="400"/>
              </a:spcBef>
              <a:spcAft>
                <a:spcPts val="0"/>
              </a:spcAft>
              <a:buClr>
                <a:schemeClr val="dk1"/>
              </a:buClr>
              <a:buSzPts val="2000"/>
              <a:buNone/>
            </a:pPr>
            <a:r>
              <a:t/>
            </a:r>
            <a:endParaRPr sz="2000"/>
          </a:p>
          <a:p>
            <a:pPr indent="0" lvl="0" marL="0" rtl="0" algn="ctr">
              <a:lnSpc>
                <a:spcPct val="100000"/>
              </a:lnSpc>
              <a:spcBef>
                <a:spcPts val="400"/>
              </a:spcBef>
              <a:spcAft>
                <a:spcPts val="0"/>
              </a:spcAft>
              <a:buClr>
                <a:schemeClr val="dk1"/>
              </a:buClr>
              <a:buSzPts val="2000"/>
              <a:buNone/>
            </a:pPr>
            <a:r>
              <a:rPr lang="en-US" sz="2000"/>
              <a:t>	Todos los ninos del mundo tienen 14 </a:t>
            </a:r>
            <a:r>
              <a:rPr b="1" lang="en-US" sz="2000"/>
              <a:t>el derecho</a:t>
            </a:r>
            <a:r>
              <a:rPr lang="en-US" sz="2000"/>
              <a:t> a estar protegidos contra este tipo de explotación y 15</a:t>
            </a:r>
            <a:r>
              <a:rPr b="1" lang="en-US" sz="2000"/>
              <a:t> abuso.</a:t>
            </a:r>
            <a:r>
              <a:rPr lang="en-US" sz="2000"/>
              <a:t> </a:t>
            </a:r>
            <a:endParaRPr sz="2000"/>
          </a:p>
          <a:p>
            <a:pPr indent="-342900" lvl="0" marL="342900" rtl="0" algn="ctr">
              <a:lnSpc>
                <a:spcPct val="100000"/>
              </a:lnSpc>
              <a:spcBef>
                <a:spcPts val="400"/>
              </a:spcBef>
              <a:spcAft>
                <a:spcPts val="0"/>
              </a:spcAft>
              <a:buClr>
                <a:schemeClr val="dk1"/>
              </a:buClr>
              <a:buSzPts val="2000"/>
              <a:buNone/>
            </a:pPr>
            <a:r>
              <a:rPr lang="en-US" sz="2000"/>
              <a:t>	</a:t>
            </a:r>
            <a:endParaRPr/>
          </a:p>
        </p:txBody>
      </p:sp>
      <p:sp>
        <p:nvSpPr>
          <p:cNvPr id="119" name="Google Shape;119;g73328b1f4c_0_44"/>
          <p:cNvSpPr txBox="1"/>
          <p:nvPr/>
        </p:nvSpPr>
        <p:spPr>
          <a:xfrm>
            <a:off x="1209821" y="6020083"/>
            <a:ext cx="6724357" cy="6462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1. Encontrad el inglés por las palabras/ frases 1-15 </a:t>
            </a:r>
            <a:r>
              <a:rPr b="1" i="0" lang="en-US" sz="1800" u="none" cap="none" strike="noStrike">
                <a:solidFill>
                  <a:schemeClr val="dk1"/>
                </a:solidFill>
                <a:latin typeface="Calibri"/>
                <a:ea typeface="Calibri"/>
                <a:cs typeface="Calibri"/>
                <a:sym typeface="Calibri"/>
              </a:rPr>
              <a:t>en negrita</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 Leed el texto juntos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aphicFrame>
        <p:nvGraphicFramePr>
          <p:cNvPr id="125" name="Google Shape;125;g73328b1f4c_0_52"/>
          <p:cNvGraphicFramePr/>
          <p:nvPr/>
        </p:nvGraphicFramePr>
        <p:xfrm>
          <a:off x="457200" y="762000"/>
          <a:ext cx="3000000" cy="3000000"/>
        </p:xfrm>
        <a:graphic>
          <a:graphicData uri="http://schemas.openxmlformats.org/drawingml/2006/table">
            <a:tbl>
              <a:tblPr bandRow="1" firstRow="1">
                <a:noFill/>
                <a:tableStyleId>{AF6ECA0B-4BE0-49C7-A466-15A61A0371D0}</a:tableStyleId>
              </a:tblPr>
              <a:tblGrid>
                <a:gridCol w="4114800"/>
                <a:gridCol w="4114800"/>
              </a:tblGrid>
              <a:tr h="370850">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Español</a:t>
                      </a:r>
                      <a:endParaRPr b="1" sz="1800" u="none" cap="none" strike="noStrike">
                        <a:solidFill>
                          <a:srgbClr val="FF0000"/>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solidFill>
                            <a:srgbClr val="FF0000"/>
                          </a:solidFill>
                        </a:rPr>
                        <a:t>Inglés</a:t>
                      </a:r>
                      <a:endParaRPr b="1" sz="1800" u="none" cap="none" strike="noStrike">
                        <a:solidFill>
                          <a:srgbClr val="FF0000"/>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1 </a:t>
                      </a:r>
                      <a:r>
                        <a:rPr lang="en-US" sz="1800" u="none" cap="none" strike="noStrike"/>
                        <a:t>a menudo</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2 </a:t>
                      </a:r>
                      <a:r>
                        <a:rPr lang="en-US" sz="1800" u="none" cap="none" strike="noStrike"/>
                        <a:t>por mucho tiempo</a:t>
                      </a:r>
                      <a:endParaRPr sz="1800" u="none" cap="none" strike="noStrike">
                        <a:solidFill>
                          <a:schemeClr val="dk1"/>
                        </a:solidFill>
                      </a:endParaRPr>
                    </a:p>
                  </a:txBody>
                  <a:tcPr marT="45725" marB="45725" marR="91450" marL="91450">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3 un </a:t>
                      </a:r>
                      <a:r>
                        <a:rPr lang="en-US" sz="1800" u="none" cap="none" strike="noStrike"/>
                        <a:t>pequ</a:t>
                      </a:r>
                      <a:r>
                        <a:rPr lang="en-US" sz="1800" u="none" cap="none" strike="noStrike">
                          <a:solidFill>
                            <a:srgbClr val="000000"/>
                          </a:solidFill>
                          <a:highlight>
                            <a:srgbClr val="FFFFFF"/>
                          </a:highlight>
                        </a:rPr>
                        <a:t>eñ</a:t>
                      </a:r>
                      <a:r>
                        <a:rPr lang="en-US" sz="1800" u="none" cap="none" strike="noStrike">
                          <a:highlight>
                            <a:srgbClr val="FFFFFF"/>
                          </a:highlight>
                        </a:rPr>
                        <a:t>o</a:t>
                      </a:r>
                      <a:r>
                        <a:rPr lang="en-US" sz="1800" u="none" cap="none" strike="noStrike"/>
                        <a:t> salario</a:t>
                      </a:r>
                      <a:endParaRPr sz="1800" u="none" cap="none" strike="noStrike">
                        <a:solidFill>
                          <a:schemeClr val="dk1"/>
                        </a:solidFil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lnL cap="flat" cmpd="sng" w="12700">
                      <a:solidFill>
                        <a:srgbClr val="000000"/>
                      </a:solidFill>
                      <a:prstDash val="solid"/>
                      <a:round/>
                      <a:headEnd len="sm" w="sm" type="none"/>
                      <a:tailEnd len="sm" w="sm" type="none"/>
                    </a:lnL>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4</a:t>
                      </a:r>
                      <a:r>
                        <a:rPr lang="en-US" sz="1800" u="none" cap="none" strike="noStrike"/>
                        <a:t> en absoluto</a:t>
                      </a:r>
                      <a:endParaRPr sz="1800" u="none" cap="none" strike="noStrike">
                        <a:solidFill>
                          <a:schemeClr val="dk1"/>
                        </a:solidFill>
                      </a:endParaRPr>
                    </a:p>
                  </a:txBody>
                  <a:tcPr marT="45725" marB="45725" marR="91450" marL="91450">
                    <a:lnT cap="flat" cmpd="sng" w="12700">
                      <a:solidFill>
                        <a:srgbClr val="000000"/>
                      </a:solidFill>
                      <a:prstDash val="solid"/>
                      <a:round/>
                      <a:headEnd len="sm" w="sm" type="none"/>
                      <a:tailEnd len="sm" w="sm" type="none"/>
                    </a:lnT>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5 </a:t>
                      </a:r>
                      <a:r>
                        <a:rPr lang="en-US" sz="1800" u="none" cap="none" strike="noStrike"/>
                        <a:t>realizar</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6 </a:t>
                      </a:r>
                      <a:r>
                        <a:rPr lang="en-US" sz="1800" u="none" cap="none" strike="noStrike"/>
                        <a:t>arreglar su habitación</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7 </a:t>
                      </a:r>
                      <a:r>
                        <a:rPr lang="en-US" sz="1800" u="none" cap="none" strike="noStrike"/>
                        <a:t>lavar los platos</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8 </a:t>
                      </a:r>
                      <a:r>
                        <a:rPr lang="en-US" sz="1800" u="none" cap="none" strike="noStrike"/>
                        <a:t>ayudar a sus padres en casa </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9 ga</a:t>
                      </a:r>
                      <a:r>
                        <a:rPr lang="en-US" sz="1800" u="none" cap="none" strike="noStrike"/>
                        <a:t>nar un poco de dinero de bolsillo</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10</a:t>
                      </a:r>
                      <a:r>
                        <a:rPr lang="en-US" sz="1800" u="none" cap="none" strike="noStrike"/>
                        <a:t> sin embargo</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11 privan a </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12 prejudican a </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rPr>
                        <a:t>13 bien estar</a:t>
                      </a:r>
                      <a:endParaRPr b="0" sz="1800" u="none" cap="none" strike="noStrike">
                        <a:solidFill>
                          <a:schemeClr val="dk1"/>
                        </a:solidFill>
                      </a:endParaRPr>
                    </a:p>
                  </a:txBody>
                  <a:tcPr marT="45725" marB="45725" marR="91450" marL="91450">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b="1" sz="1800" u="none" cap="none" strike="noStrike">
                        <a:solidFill>
                          <a:srgbClr val="FF0000"/>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14 </a:t>
                      </a:r>
                      <a:r>
                        <a:rPr lang="en-US" sz="1800" u="none" cap="none" strike="noStrike"/>
                        <a:t>el derecho a</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r h="37085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chemeClr val="dk1"/>
                          </a:solidFill>
                        </a:rPr>
                        <a:t>15 </a:t>
                      </a:r>
                      <a:r>
                        <a:rPr lang="en-US" sz="1800" u="none" cap="none" strike="noStrike"/>
                        <a:t>abuso</a:t>
                      </a:r>
                      <a:endParaRPr sz="1800" u="none" cap="none" strike="noStrike">
                        <a:solidFill>
                          <a:schemeClr val="dk1"/>
                        </a:solidFill>
                      </a:endParaRPr>
                    </a:p>
                  </a:txBody>
                  <a:tcPr marT="45725" marB="45725" marR="91450" marL="91450">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chemeClr val="dk1"/>
                        </a:solidFill>
                      </a:endParaRPr>
                    </a:p>
                  </a:txBody>
                  <a:tcPr marT="45725" marB="45725" marR="91450" marL="91450">
                    <a:solidFill>
                      <a:srgbClr val="FFFFFF"/>
                    </a:solidFill>
                  </a:tcPr>
                </a:tc>
              </a:tr>
            </a:tbl>
          </a:graphicData>
        </a:graphic>
      </p:graphicFrame>
      <p:sp>
        <p:nvSpPr>
          <p:cNvPr id="126" name="Google Shape;126;g73328b1f4c_0_52"/>
          <p:cNvSpPr txBox="1"/>
          <p:nvPr/>
        </p:nvSpPr>
        <p:spPr>
          <a:xfrm>
            <a:off x="0" y="0"/>
            <a:ext cx="9022800" cy="3000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59"/>
              <a:buFont typeface="Arial"/>
              <a:buNone/>
            </a:pPr>
            <a:r>
              <a:rPr b="1" i="0" lang="en-US" sz="3959" u="none" cap="none" strike="noStrike">
                <a:solidFill>
                  <a:srgbClr val="00527D"/>
                </a:solidFill>
                <a:latin typeface="Calibri"/>
                <a:ea typeface="Calibri"/>
                <a:cs typeface="Calibri"/>
                <a:sym typeface="Calibri"/>
              </a:rPr>
              <a:t>¿Qué es el trabajo infantil?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73328b1f4c_0_58"/>
          <p:cNvSpPr/>
          <p:nvPr/>
        </p:nvSpPr>
        <p:spPr>
          <a:xfrm>
            <a:off x="5639000" y="726525"/>
            <a:ext cx="3295200" cy="5131500"/>
          </a:xfrm>
          <a:prstGeom prst="roundRect">
            <a:avLst>
              <a:gd fmla="val 16667" name="adj"/>
            </a:avLst>
          </a:prstGeom>
          <a:solidFill>
            <a:srgbClr val="00527D"/>
          </a:solidFill>
          <a:ln cap="flat" cmpd="sng" w="9525">
            <a:solidFill>
              <a:srgbClr val="0052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73328b1f4c_0_58"/>
          <p:cNvSpPr txBox="1"/>
          <p:nvPr/>
        </p:nvSpPr>
        <p:spPr>
          <a:xfrm>
            <a:off x="5825692" y="943413"/>
            <a:ext cx="3031200" cy="532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FFFF"/>
                </a:solidFill>
                <a:latin typeface="Calibri"/>
                <a:ea typeface="Calibri"/>
                <a:cs typeface="Calibri"/>
                <a:sym typeface="Calibri"/>
              </a:rPr>
              <a:t>Correct the English translation of the text: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Calibri"/>
                <a:ea typeface="Calibri"/>
                <a:cs typeface="Calibri"/>
                <a:sym typeface="Calibri"/>
              </a:rPr>
              <a:t>Today, amongst children aged from 5 to 17, 152 thousand are forced into child labour.  73 million engage in nice jobs.  108 million work in the business sector.  75 million work for free within their own family circle.</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34" name="Google Shape;134;g73328b1f4c_0_58"/>
          <p:cNvPicPr preferRelativeResize="0"/>
          <p:nvPr/>
        </p:nvPicPr>
        <p:blipFill rotWithShape="1">
          <a:blip r:embed="rId3">
            <a:alphaModFix/>
          </a:blip>
          <a:srcRect b="0" l="0" r="0" t="0"/>
          <a:stretch/>
        </p:blipFill>
        <p:spPr>
          <a:xfrm>
            <a:off x="152400" y="152400"/>
            <a:ext cx="5390150" cy="6361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73328b1f4c_0_65"/>
          <p:cNvSpPr/>
          <p:nvPr/>
        </p:nvSpPr>
        <p:spPr>
          <a:xfrm>
            <a:off x="5728417" y="702224"/>
            <a:ext cx="3234300" cy="5228700"/>
          </a:xfrm>
          <a:prstGeom prst="roundRect">
            <a:avLst>
              <a:gd fmla="val 16667" name="adj"/>
            </a:avLst>
          </a:prstGeom>
          <a:solidFill>
            <a:srgbClr val="00527D"/>
          </a:solidFill>
          <a:ln cap="flat" cmpd="sng" w="9525">
            <a:solidFill>
              <a:srgbClr val="0052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g73328b1f4c_0_65"/>
          <p:cNvSpPr txBox="1"/>
          <p:nvPr/>
        </p:nvSpPr>
        <p:spPr>
          <a:xfrm>
            <a:off x="5829967" y="927076"/>
            <a:ext cx="3031200" cy="532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FFFFFF"/>
                </a:solidFill>
                <a:latin typeface="Calibri"/>
                <a:ea typeface="Calibri"/>
                <a:cs typeface="Calibri"/>
                <a:sym typeface="Calibri"/>
              </a:rPr>
              <a:t>Correct the English translation of the text:</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FFFFFF"/>
                </a:solidFill>
                <a:latin typeface="Calibri"/>
                <a:ea typeface="Calibri"/>
                <a:cs typeface="Calibri"/>
                <a:sym typeface="Calibri"/>
              </a:rPr>
              <a:t>Today, amongst children aged from 5 to 17, 152 </a:t>
            </a:r>
            <a:r>
              <a:rPr b="1" i="0" lang="en-US" sz="2200" u="none" cap="none" strike="noStrike">
                <a:solidFill>
                  <a:srgbClr val="FF0000"/>
                </a:solidFill>
                <a:latin typeface="Calibri"/>
                <a:ea typeface="Calibri"/>
                <a:cs typeface="Calibri"/>
                <a:sym typeface="Calibri"/>
              </a:rPr>
              <a:t>million</a:t>
            </a:r>
            <a:r>
              <a:rPr b="0" i="0" lang="en-US" sz="2200" u="none" cap="none" strike="noStrike">
                <a:solidFill>
                  <a:schemeClr val="dk1"/>
                </a:solidFill>
                <a:latin typeface="Calibri"/>
                <a:ea typeface="Calibri"/>
                <a:cs typeface="Calibri"/>
                <a:sym typeface="Calibri"/>
              </a:rPr>
              <a:t> </a:t>
            </a:r>
            <a:r>
              <a:rPr b="0" i="0" lang="en-US" sz="2200" u="none" cap="none" strike="noStrike">
                <a:solidFill>
                  <a:srgbClr val="FFFFFF"/>
                </a:solidFill>
                <a:latin typeface="Calibri"/>
                <a:ea typeface="Calibri"/>
                <a:cs typeface="Calibri"/>
                <a:sym typeface="Calibri"/>
              </a:rPr>
              <a:t>are forced into</a:t>
            </a:r>
            <a:r>
              <a:rPr b="0" i="0" lang="en-US" sz="2200" u="none" cap="none" strike="noStrike">
                <a:solidFill>
                  <a:schemeClr val="dk1"/>
                </a:solidFill>
                <a:latin typeface="Calibri"/>
                <a:ea typeface="Calibri"/>
                <a:cs typeface="Calibri"/>
                <a:sym typeface="Calibri"/>
              </a:rPr>
              <a:t> </a:t>
            </a:r>
            <a:r>
              <a:rPr b="0" i="0" lang="en-US" sz="2200" u="none" cap="none" strike="noStrike">
                <a:solidFill>
                  <a:srgbClr val="FFFFFF"/>
                </a:solidFill>
                <a:latin typeface="Calibri"/>
                <a:ea typeface="Calibri"/>
                <a:cs typeface="Calibri"/>
                <a:sym typeface="Calibri"/>
              </a:rPr>
              <a:t>child labour.  73 million engage in</a:t>
            </a:r>
            <a:r>
              <a:rPr b="0" i="0" lang="en-US" sz="2200" u="none" cap="none" strike="noStrike">
                <a:solidFill>
                  <a:schemeClr val="dk1"/>
                </a:solidFill>
                <a:latin typeface="Calibri"/>
                <a:ea typeface="Calibri"/>
                <a:cs typeface="Calibri"/>
                <a:sym typeface="Calibri"/>
              </a:rPr>
              <a:t> </a:t>
            </a:r>
            <a:r>
              <a:rPr b="1" i="0" lang="en-US" sz="2200" u="none" cap="none" strike="noStrike">
                <a:solidFill>
                  <a:srgbClr val="FF0000"/>
                </a:solidFill>
                <a:latin typeface="Calibri"/>
                <a:ea typeface="Calibri"/>
                <a:cs typeface="Calibri"/>
                <a:sym typeface="Calibri"/>
              </a:rPr>
              <a:t>dangerous</a:t>
            </a:r>
            <a:r>
              <a:rPr b="0" i="0" lang="en-US" sz="2200" u="none" cap="none" strike="noStrike">
                <a:solidFill>
                  <a:schemeClr val="dk1"/>
                </a:solidFill>
                <a:latin typeface="Calibri"/>
                <a:ea typeface="Calibri"/>
                <a:cs typeface="Calibri"/>
                <a:sym typeface="Calibri"/>
              </a:rPr>
              <a:t> </a:t>
            </a:r>
            <a:r>
              <a:rPr b="0" i="0" lang="en-US" sz="2200" u="none" cap="none" strike="noStrike">
                <a:solidFill>
                  <a:srgbClr val="FFFFFF"/>
                </a:solidFill>
                <a:latin typeface="Calibri"/>
                <a:ea typeface="Calibri"/>
                <a:cs typeface="Calibri"/>
                <a:sym typeface="Calibri"/>
              </a:rPr>
              <a:t>jobs.  108 million work in the</a:t>
            </a:r>
            <a:r>
              <a:rPr b="0" i="0" lang="en-US" sz="2200" u="none" cap="none" strike="noStrike">
                <a:solidFill>
                  <a:schemeClr val="dk1"/>
                </a:solidFill>
                <a:latin typeface="Calibri"/>
                <a:ea typeface="Calibri"/>
                <a:cs typeface="Calibri"/>
                <a:sym typeface="Calibri"/>
              </a:rPr>
              <a:t> </a:t>
            </a:r>
            <a:r>
              <a:rPr b="1" i="0" lang="en-US" sz="2200" u="none" cap="none" strike="noStrike">
                <a:solidFill>
                  <a:srgbClr val="FF0000"/>
                </a:solidFill>
                <a:latin typeface="Calibri"/>
                <a:ea typeface="Calibri"/>
                <a:cs typeface="Calibri"/>
                <a:sym typeface="Calibri"/>
              </a:rPr>
              <a:t>agricultural</a:t>
            </a:r>
            <a:r>
              <a:rPr b="0" i="0" lang="en-US" sz="2200" u="none" cap="none" strike="noStrike">
                <a:solidFill>
                  <a:schemeClr val="dk1"/>
                </a:solidFill>
                <a:latin typeface="Calibri"/>
                <a:ea typeface="Calibri"/>
                <a:cs typeface="Calibri"/>
                <a:sym typeface="Calibri"/>
              </a:rPr>
              <a:t> </a:t>
            </a:r>
            <a:r>
              <a:rPr b="0" i="0" lang="en-US" sz="2200" u="none" cap="none" strike="noStrike">
                <a:solidFill>
                  <a:srgbClr val="FFFFFF"/>
                </a:solidFill>
                <a:latin typeface="Calibri"/>
                <a:ea typeface="Calibri"/>
                <a:cs typeface="Calibri"/>
                <a:sym typeface="Calibri"/>
              </a:rPr>
              <a:t>sector. </a:t>
            </a:r>
            <a:r>
              <a:rPr b="0" i="0" lang="en-US" sz="2200" u="none" cap="none" strike="noStrike">
                <a:solidFill>
                  <a:schemeClr val="dk1"/>
                </a:solidFill>
                <a:latin typeface="Calibri"/>
                <a:ea typeface="Calibri"/>
                <a:cs typeface="Calibri"/>
                <a:sym typeface="Calibri"/>
              </a:rPr>
              <a:t> </a:t>
            </a:r>
            <a:r>
              <a:rPr b="0" i="0" lang="en-US" sz="2200" u="none" cap="none" strike="noStrike">
                <a:solidFill>
                  <a:srgbClr val="FFFFFF"/>
                </a:solidFill>
                <a:latin typeface="Calibri"/>
                <a:ea typeface="Calibri"/>
                <a:cs typeface="Calibri"/>
                <a:sym typeface="Calibri"/>
              </a:rPr>
              <a:t>75 million work for free within their own family circle.</a:t>
            </a:r>
            <a:endParaRPr b="0" i="0" sz="14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2" name="Google Shape;142;g73328b1f4c_0_65"/>
          <p:cNvPicPr preferRelativeResize="0"/>
          <p:nvPr/>
        </p:nvPicPr>
        <p:blipFill rotWithShape="1">
          <a:blip r:embed="rId3">
            <a:alphaModFix/>
          </a:blip>
          <a:srcRect b="0" l="0" r="0" t="0"/>
          <a:stretch/>
        </p:blipFill>
        <p:spPr>
          <a:xfrm>
            <a:off x="152417" y="198276"/>
            <a:ext cx="5474450" cy="64614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
          <p:cNvPicPr preferRelativeResize="0"/>
          <p:nvPr/>
        </p:nvPicPr>
        <p:blipFill rotWithShape="1">
          <a:blip r:embed="rId3">
            <a:alphaModFix/>
          </a:blip>
          <a:srcRect b="8611" l="14000" r="51075" t="8749"/>
          <a:stretch/>
        </p:blipFill>
        <p:spPr>
          <a:xfrm>
            <a:off x="562708" y="550717"/>
            <a:ext cx="4009292" cy="5333948"/>
          </a:xfrm>
          <a:prstGeom prst="rect">
            <a:avLst/>
          </a:prstGeom>
          <a:noFill/>
          <a:ln>
            <a:noFill/>
          </a:ln>
        </p:spPr>
      </p:pic>
      <p:pic>
        <p:nvPicPr>
          <p:cNvPr id="148" name="Google Shape;148;p2"/>
          <p:cNvPicPr preferRelativeResize="0"/>
          <p:nvPr/>
        </p:nvPicPr>
        <p:blipFill rotWithShape="1">
          <a:blip r:embed="rId3">
            <a:alphaModFix/>
          </a:blip>
          <a:srcRect b="8064" l="50000" r="15385" t="8475"/>
          <a:stretch/>
        </p:blipFill>
        <p:spPr>
          <a:xfrm>
            <a:off x="4923692" y="550717"/>
            <a:ext cx="3934879" cy="53339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2019-11-18T17:39:44Z</dcterms:created>
  <dc:creator>Suzi Bewell</dc:creator>
</cp:coreProperties>
</file>