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iPXekaI+uKCfs9MT0fBpfCvl3X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es/observances/World-Day-Against-Child-Labou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ipec/Campaignandadvocacy/Youthinaction/WCMS_113865/lang--es/index.ht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global/topics/child-labour/lang--en/index.ht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12/08/18/43/pen-3006462__340.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39184501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https://pixabay.com/photos/poor-child-labor-boy-little-3277840/</a:t>
            </a:r>
            <a:endParaRPr/>
          </a:p>
        </p:txBody>
      </p:sp>
      <p:sp>
        <p:nvSpPr>
          <p:cNvPr id="86" name="Google Shape;86;g739184501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Clr>
                <a:srgbClr val="000000"/>
              </a:buClr>
              <a:buSzPts val="1400"/>
              <a:buFont typeface="Arial"/>
              <a:buNone/>
            </a:pPr>
            <a:r>
              <a:rPr lang="en-US"/>
              <a:t>Revisit this image from the start of the unit. What can students translate? Downloaded from </a:t>
            </a:r>
            <a:r>
              <a:rPr lang="en-US" u="sng">
                <a:solidFill>
                  <a:schemeClr val="hlink"/>
                </a:solidFill>
                <a:hlinkClick r:id="rId2"/>
              </a:rPr>
              <a:t>https://www.un.org/es/observances/World-Day-Against-Child-Labour</a:t>
            </a:r>
            <a:r>
              <a:rPr lang="en-US"/>
              <a:t> Thanks to the International Labour Organisation for giving us permission to use this image. </a:t>
            </a:r>
            <a:endParaRPr/>
          </a:p>
        </p:txBody>
      </p:sp>
      <p:sp>
        <p:nvSpPr>
          <p:cNvPr id="150" name="Google Shape;15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Clr>
                <a:srgbClr val="000000"/>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157" name="Google Shape;15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165" name="Google Shape;16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171" name="Google Shape;17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rtl="0" algn="l">
              <a:spcBef>
                <a:spcPts val="0"/>
              </a:spcBef>
              <a:spcAft>
                <a:spcPts val="0"/>
              </a:spcAft>
              <a:buClr>
                <a:schemeClr val="dk1"/>
              </a:buClr>
              <a:buSzPts val="1400"/>
              <a:buFont typeface="Arial"/>
              <a:buNone/>
            </a:pPr>
            <a:r>
              <a:rPr lang="en-US"/>
              <a:t>The International Labour Organisation invited children from all over the world to create posters to depict their views of child labour. Here are a few examples. The full gallery can be downloaded here </a:t>
            </a:r>
            <a:r>
              <a:rPr lang="en-US" u="sng">
                <a:solidFill>
                  <a:schemeClr val="hlink"/>
                </a:solidFill>
                <a:hlinkClick r:id="rId2"/>
              </a:rPr>
              <a:t>https://www.ilo.org/ipec/Campaignandadvocacy/Youthinaction/WCMS_113865/lang--es/index.htm</a:t>
            </a:r>
            <a:endParaRPr/>
          </a:p>
        </p:txBody>
      </p:sp>
      <p:sp>
        <p:nvSpPr>
          <p:cNvPr id="178" name="Google Shape;17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Source: </a:t>
            </a:r>
            <a:r>
              <a:rPr lang="en-US" u="sng">
                <a:solidFill>
                  <a:schemeClr val="hlink"/>
                </a:solidFill>
                <a:hlinkClick r:id="rId2"/>
              </a:rPr>
              <a:t>https://www.ilo.org/global/topics/child-labour/lang--en/index.htm</a:t>
            </a:r>
            <a:endParaRPr/>
          </a:p>
        </p:txBody>
      </p:sp>
      <p:sp>
        <p:nvSpPr>
          <p:cNvPr id="194" name="Google Shape;1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391845017_0_10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7391845017_0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391845017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7391845017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391845017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https://cdn.pixabay.com/photo/2017/12/08/18/43/pen-3006462__340.jpg</a:t>
            </a:r>
            <a:r>
              <a:rPr lang="en-US"/>
              <a:t> </a:t>
            </a:r>
            <a:endParaRPr/>
          </a:p>
        </p:txBody>
      </p:sp>
      <p:sp>
        <p:nvSpPr>
          <p:cNvPr id="113" name="Google Shape;113;g7391845017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5c4d4d140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85c4d4d140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85c4d4d140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391845017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7391845017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391845017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7391845017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391845017_0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7391845017_0_2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hyperlink" Target="https://www.ilo.org/ipec/Campaignandadvocacy/Youthinaction/WCMS_113865/lang--es/index.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AiigMxu6Roc"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7391845017_0_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9" name="Google Shape;89;g7391845017_0_0"/>
          <p:cNvSpPr txBox="1"/>
          <p:nvPr/>
        </p:nvSpPr>
        <p:spPr>
          <a:xfrm>
            <a:off x="151500" y="204125"/>
            <a:ext cx="53538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cap="none" strike="noStrike">
                <a:solidFill>
                  <a:schemeClr val="lt1"/>
                </a:solidFill>
                <a:latin typeface="Calibri"/>
                <a:ea typeface="Calibri"/>
                <a:cs typeface="Calibri"/>
                <a:sym typeface="Calibri"/>
              </a:rPr>
              <a:t>Trabajo decente y crecimiento económico:</a:t>
            </a:r>
            <a:endParaRPr b="1" i="0" sz="4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rgbClr val="FFFFFF"/>
                </a:solidFill>
                <a:latin typeface="Calibri"/>
                <a:ea typeface="Calibri"/>
                <a:cs typeface="Calibri"/>
                <a:sym typeface="Calibri"/>
              </a:rPr>
              <a:t>Lesson 2</a:t>
            </a:r>
            <a:endParaRPr b="1" i="0" sz="30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US">
                <a:solidFill>
                  <a:srgbClr val="00527D"/>
                </a:solidFill>
              </a:rPr>
              <a:t>¿Qué has visto?</a:t>
            </a:r>
            <a:r>
              <a:rPr lang="en-US"/>
              <a:t> </a:t>
            </a:r>
            <a:endParaRPr/>
          </a:p>
        </p:txBody>
      </p:sp>
      <p:pic>
        <p:nvPicPr>
          <p:cNvPr id="153" name="Google Shape;153;p4"/>
          <p:cNvPicPr preferRelativeResize="0"/>
          <p:nvPr/>
        </p:nvPicPr>
        <p:blipFill rotWithShape="1">
          <a:blip r:embed="rId3">
            <a:alphaModFix/>
          </a:blip>
          <a:srcRect b="0" l="0" r="0" t="0"/>
          <a:stretch/>
        </p:blipFill>
        <p:spPr>
          <a:xfrm>
            <a:off x="67990" y="1655113"/>
            <a:ext cx="9008019" cy="3547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p5"/>
          <p:cNvPicPr preferRelativeResize="0"/>
          <p:nvPr/>
        </p:nvPicPr>
        <p:blipFill rotWithShape="1">
          <a:blip r:embed="rId3">
            <a:alphaModFix/>
          </a:blip>
          <a:srcRect b="31318" l="40342" r="41561" t="23044"/>
          <a:stretch/>
        </p:blipFill>
        <p:spPr>
          <a:xfrm>
            <a:off x="685607" y="702149"/>
            <a:ext cx="3642684" cy="5164745"/>
          </a:xfrm>
          <a:prstGeom prst="rect">
            <a:avLst/>
          </a:prstGeom>
          <a:noFill/>
          <a:ln>
            <a:noFill/>
          </a:ln>
        </p:spPr>
      </p:pic>
      <p:pic>
        <p:nvPicPr>
          <p:cNvPr id="161" name="Google Shape;161;p5"/>
          <p:cNvPicPr preferRelativeResize="0"/>
          <p:nvPr/>
        </p:nvPicPr>
        <p:blipFill rotWithShape="1">
          <a:blip r:embed="rId3">
            <a:alphaModFix/>
          </a:blip>
          <a:srcRect b="13383" l="35566" r="36869" t="70369"/>
          <a:stretch/>
        </p:blipFill>
        <p:spPr>
          <a:xfrm>
            <a:off x="4553829" y="4052988"/>
            <a:ext cx="4045241" cy="1340480"/>
          </a:xfrm>
          <a:prstGeom prst="rect">
            <a:avLst/>
          </a:prstGeom>
          <a:noFill/>
          <a:ln>
            <a:noFill/>
          </a:ln>
        </p:spPr>
      </p:pic>
      <p:sp>
        <p:nvSpPr>
          <p:cNvPr id="162" name="Google Shape;162;p5"/>
          <p:cNvSpPr txBox="1"/>
          <p:nvPr/>
        </p:nvSpPr>
        <p:spPr>
          <a:xfrm>
            <a:off x="4553829" y="1393441"/>
            <a:ext cx="390456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Children from across the world were invited to create posters to depict their views on child labour. Here are a few examples. Thanks to the Geneva World Association for giving us permission to reproduce these images.   </a:t>
            </a:r>
            <a:r>
              <a:rPr b="0" i="0" lang="en-US" sz="14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https://www.ilo.org/ipec/Campaignandadvocacy/Youthinaction/WCMS_113865/lang--es/index.htm</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p6"/>
          <p:cNvPicPr preferRelativeResize="0"/>
          <p:nvPr/>
        </p:nvPicPr>
        <p:blipFill rotWithShape="1">
          <a:blip r:embed="rId3">
            <a:alphaModFix/>
          </a:blip>
          <a:srcRect b="26025" l="37110" r="38514" t="14870"/>
          <a:stretch/>
        </p:blipFill>
        <p:spPr>
          <a:xfrm>
            <a:off x="2785402" y="668480"/>
            <a:ext cx="3840481" cy="52355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p7"/>
          <p:cNvPicPr preferRelativeResize="0"/>
          <p:nvPr/>
        </p:nvPicPr>
        <p:blipFill rotWithShape="1">
          <a:blip r:embed="rId3">
            <a:alphaModFix/>
          </a:blip>
          <a:srcRect b="22001" l="37225" r="38531" t="15778"/>
          <a:stretch/>
        </p:blipFill>
        <p:spPr>
          <a:xfrm>
            <a:off x="2926080" y="645661"/>
            <a:ext cx="3657600" cy="52777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p:nvPr/>
        </p:nvSpPr>
        <p:spPr>
          <a:xfrm>
            <a:off x="283050" y="534572"/>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 name="Google Shape;181;p8"/>
          <p:cNvPicPr preferRelativeResize="0"/>
          <p:nvPr/>
        </p:nvPicPr>
        <p:blipFill rotWithShape="1">
          <a:blip r:embed="rId3">
            <a:alphaModFix/>
          </a:blip>
          <a:srcRect b="21164" l="37244" r="38250" t="17061"/>
          <a:stretch/>
        </p:blipFill>
        <p:spPr>
          <a:xfrm>
            <a:off x="2729132" y="672733"/>
            <a:ext cx="3685736" cy="52235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p:nvPr/>
        </p:nvSpPr>
        <p:spPr>
          <a:xfrm>
            <a:off x="457200" y="1526650"/>
            <a:ext cx="8293350" cy="4900396"/>
          </a:xfrm>
          <a:prstGeom prst="roundRect">
            <a:avLst>
              <a:gd fmla="val 1324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US">
                <a:solidFill>
                  <a:srgbClr val="00527D"/>
                </a:solidFill>
              </a:rPr>
              <a:t>¿Qué hacer para estos niños?</a:t>
            </a:r>
            <a:endParaRPr/>
          </a:p>
        </p:txBody>
      </p:sp>
      <p:sp>
        <p:nvSpPr>
          <p:cNvPr id="188" name="Google Shape;188;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114300" rtl="0" algn="ctr">
              <a:lnSpc>
                <a:spcPct val="100000"/>
              </a:lnSpc>
              <a:spcBef>
                <a:spcPts val="360"/>
              </a:spcBef>
              <a:spcAft>
                <a:spcPts val="0"/>
              </a:spcAft>
              <a:buSzPts val="1800"/>
              <a:buNone/>
            </a:pPr>
            <a:r>
              <a:rPr lang="en-US"/>
              <a:t>What do you want to communicate? What slogans and images will you use in your poster? </a:t>
            </a:r>
            <a:endParaRPr/>
          </a:p>
        </p:txBody>
      </p:sp>
      <p:pic>
        <p:nvPicPr>
          <p:cNvPr id="189" name="Google Shape;189;p9"/>
          <p:cNvPicPr preferRelativeResize="0"/>
          <p:nvPr/>
        </p:nvPicPr>
        <p:blipFill rotWithShape="1">
          <a:blip r:embed="rId3">
            <a:alphaModFix/>
          </a:blip>
          <a:srcRect b="26875" l="27239" r="3931" t="21448"/>
          <a:stretch/>
        </p:blipFill>
        <p:spPr>
          <a:xfrm>
            <a:off x="2580927" y="2672861"/>
            <a:ext cx="4187355" cy="1767461"/>
          </a:xfrm>
          <a:prstGeom prst="rect">
            <a:avLst/>
          </a:prstGeom>
          <a:noFill/>
          <a:ln>
            <a:noFill/>
          </a:ln>
        </p:spPr>
      </p:pic>
      <p:pic>
        <p:nvPicPr>
          <p:cNvPr id="190" name="Google Shape;190;p9"/>
          <p:cNvPicPr preferRelativeResize="0"/>
          <p:nvPr/>
        </p:nvPicPr>
        <p:blipFill rotWithShape="1">
          <a:blip r:embed="rId4">
            <a:alphaModFix/>
          </a:blip>
          <a:srcRect b="22240" l="37579" r="38922" t="17000"/>
          <a:stretch/>
        </p:blipFill>
        <p:spPr>
          <a:xfrm rot="534869">
            <a:off x="6290586" y="3556017"/>
            <a:ext cx="1848831" cy="2687541"/>
          </a:xfrm>
          <a:prstGeom prst="rect">
            <a:avLst/>
          </a:prstGeom>
          <a:noFill/>
          <a:ln>
            <a:noFill/>
          </a:ln>
        </p:spPr>
      </p:pic>
      <p:pic>
        <p:nvPicPr>
          <p:cNvPr id="191" name="Google Shape;191;p9"/>
          <p:cNvPicPr preferRelativeResize="0"/>
          <p:nvPr/>
        </p:nvPicPr>
        <p:blipFill rotWithShape="1">
          <a:blip r:embed="rId5">
            <a:alphaModFix/>
          </a:blip>
          <a:srcRect b="20590" l="37887" r="38948" t="18158"/>
          <a:stretch/>
        </p:blipFill>
        <p:spPr>
          <a:xfrm rot="-801795">
            <a:off x="956528" y="3458989"/>
            <a:ext cx="1807848" cy="26875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
          <p:cNvPicPr preferRelativeResize="0"/>
          <p:nvPr/>
        </p:nvPicPr>
        <p:blipFill rotWithShape="1">
          <a:blip r:embed="rId3">
            <a:alphaModFix/>
          </a:blip>
          <a:srcRect b="13845" l="0" r="0" t="53539"/>
          <a:stretch/>
        </p:blipFill>
        <p:spPr>
          <a:xfrm>
            <a:off x="108026" y="1369675"/>
            <a:ext cx="8927948" cy="4118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7391845017_0_104"/>
          <p:cNvPicPr preferRelativeResize="0"/>
          <p:nvPr/>
        </p:nvPicPr>
        <p:blipFill rotWithShape="1">
          <a:blip r:embed="rId3">
            <a:alphaModFix/>
          </a:blip>
          <a:srcRect b="0" l="0" r="0" t="0"/>
          <a:stretch/>
        </p:blipFill>
        <p:spPr>
          <a:xfrm>
            <a:off x="2571825" y="2582875"/>
            <a:ext cx="3923725" cy="1139525"/>
          </a:xfrm>
          <a:prstGeom prst="rect">
            <a:avLst/>
          </a:prstGeom>
          <a:noFill/>
          <a:ln>
            <a:noFill/>
          </a:ln>
        </p:spPr>
      </p:pic>
      <p:pic>
        <p:nvPicPr>
          <p:cNvPr id="202" name="Google Shape;202;g7391845017_0_104"/>
          <p:cNvPicPr preferRelativeResize="0"/>
          <p:nvPr/>
        </p:nvPicPr>
        <p:blipFill rotWithShape="1">
          <a:blip r:embed="rId4">
            <a:alphaModFix/>
          </a:blip>
          <a:srcRect b="0" l="0" r="0" t="0"/>
          <a:stretch/>
        </p:blipFill>
        <p:spPr>
          <a:xfrm>
            <a:off x="2571825" y="3829574"/>
            <a:ext cx="1484875" cy="902000"/>
          </a:xfrm>
          <a:prstGeom prst="rect">
            <a:avLst/>
          </a:prstGeom>
          <a:noFill/>
          <a:ln>
            <a:noFill/>
          </a:ln>
        </p:spPr>
      </p:pic>
      <p:sp>
        <p:nvSpPr>
          <p:cNvPr id="203" name="Google Shape;203;g7391845017_0_104"/>
          <p:cNvSpPr/>
          <p:nvPr/>
        </p:nvSpPr>
        <p:spPr>
          <a:xfrm>
            <a:off x="4056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b="57318" l="46308" r="19999" t="30366"/>
          <a:stretch/>
        </p:blipFill>
        <p:spPr>
          <a:xfrm>
            <a:off x="4492345" y="0"/>
            <a:ext cx="4587005" cy="942535"/>
          </a:xfrm>
          <a:prstGeom prst="rect">
            <a:avLst/>
          </a:prstGeom>
          <a:noFill/>
          <a:ln>
            <a:noFill/>
          </a:ln>
        </p:spPr>
      </p:pic>
      <p:pic>
        <p:nvPicPr>
          <p:cNvPr id="96" name="Google Shape;96;p1"/>
          <p:cNvPicPr preferRelativeResize="0"/>
          <p:nvPr/>
        </p:nvPicPr>
        <p:blipFill rotWithShape="1">
          <a:blip r:embed="rId4">
            <a:alphaModFix/>
          </a:blip>
          <a:srcRect b="7897" l="0" r="0" t="61128"/>
          <a:stretch/>
        </p:blipFill>
        <p:spPr>
          <a:xfrm>
            <a:off x="1" y="1663205"/>
            <a:ext cx="9144000" cy="4006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b="57318" l="46308" r="19999" t="30366"/>
          <a:stretch/>
        </p:blipFill>
        <p:spPr>
          <a:xfrm>
            <a:off x="4492345" y="0"/>
            <a:ext cx="4587005" cy="942535"/>
          </a:xfrm>
          <a:prstGeom prst="rect">
            <a:avLst/>
          </a:prstGeom>
          <a:noFill/>
          <a:ln>
            <a:noFill/>
          </a:ln>
        </p:spPr>
      </p:pic>
      <p:pic>
        <p:nvPicPr>
          <p:cNvPr id="103" name="Google Shape;103;p3"/>
          <p:cNvPicPr preferRelativeResize="0"/>
          <p:nvPr/>
        </p:nvPicPr>
        <p:blipFill rotWithShape="1">
          <a:blip r:embed="rId4">
            <a:alphaModFix/>
          </a:blip>
          <a:srcRect b="47692" l="0" r="0" t="15385"/>
          <a:stretch/>
        </p:blipFill>
        <p:spPr>
          <a:xfrm>
            <a:off x="61641" y="1294227"/>
            <a:ext cx="9050727" cy="47267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7391845017_0_46"/>
          <p:cNvSpPr txBox="1"/>
          <p:nvPr/>
        </p:nvSpPr>
        <p:spPr>
          <a:xfrm>
            <a:off x="7342277" y="5847050"/>
            <a:ext cx="1774500" cy="923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Notad</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 puntos claves</a:t>
            </a:r>
            <a:endParaRPr b="0" i="0" sz="1800" u="none" cap="none" strike="noStrike">
              <a:solidFill>
                <a:schemeClr val="dk1"/>
              </a:solidFill>
              <a:latin typeface="Calibri"/>
              <a:ea typeface="Calibri"/>
              <a:cs typeface="Calibri"/>
              <a:sym typeface="Calibri"/>
            </a:endParaRPr>
          </a:p>
        </p:txBody>
      </p:sp>
      <p:sp>
        <p:nvSpPr>
          <p:cNvPr id="109" name="Google Shape;109;g7391845017_0_46"/>
          <p:cNvSpPr txBox="1"/>
          <p:nvPr/>
        </p:nvSpPr>
        <p:spPr>
          <a:xfrm>
            <a:off x="280925" y="5767325"/>
            <a:ext cx="7601700" cy="57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sng" cap="none" strike="noStrike">
                <a:solidFill>
                  <a:srgbClr val="000000"/>
                </a:solidFill>
                <a:latin typeface="Arial"/>
                <a:ea typeface="Arial"/>
                <a:cs typeface="Arial"/>
                <a:sym typeface="Arial"/>
                <a:hlinkClick r:id="rId3">
                  <a:extLst>
                    <a:ext uri="{A12FA001-AC4F-418D-AE19-62706E023703}">
                      <ahyp:hlinkClr val="tx"/>
                    </a:ext>
                  </a:extLst>
                </a:hlinkClick>
              </a:rPr>
              <a:t>https://www.youtube.com/watch?v=AiigMxu6Roc</a:t>
            </a:r>
            <a:endParaRPr b="0" i="0" sz="2000" u="none" cap="none" strike="noStrike">
              <a:solidFill>
                <a:srgbClr val="000000"/>
              </a:solidFill>
              <a:latin typeface="Arial"/>
              <a:ea typeface="Arial"/>
              <a:cs typeface="Arial"/>
              <a:sym typeface="Arial"/>
            </a:endParaRPr>
          </a:p>
        </p:txBody>
      </p:sp>
      <p:pic>
        <p:nvPicPr>
          <p:cNvPr id="110" name="Google Shape;110;g7391845017_0_46"/>
          <p:cNvPicPr preferRelativeResize="0"/>
          <p:nvPr/>
        </p:nvPicPr>
        <p:blipFill rotWithShape="1">
          <a:blip r:embed="rId4">
            <a:alphaModFix/>
          </a:blip>
          <a:srcRect b="0" l="0" r="0" t="0"/>
          <a:stretch/>
        </p:blipFill>
        <p:spPr>
          <a:xfrm>
            <a:off x="361950" y="154372"/>
            <a:ext cx="8420100" cy="524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7391845017_0_52"/>
          <p:cNvSpPr txBox="1"/>
          <p:nvPr>
            <p:ph type="title"/>
          </p:nvPr>
        </p:nvSpPr>
        <p:spPr>
          <a:xfrm>
            <a:off x="457200" y="274638"/>
            <a:ext cx="8229600" cy="2011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¿Qué has visto?</a:t>
            </a:r>
            <a:br>
              <a:rPr b="1" lang="en-US">
                <a:solidFill>
                  <a:srgbClr val="00527D"/>
                </a:solidFill>
              </a:rPr>
            </a:br>
            <a:r>
              <a:rPr b="1" lang="en-US">
                <a:solidFill>
                  <a:srgbClr val="00527D"/>
                </a:solidFill>
              </a:rPr>
              <a:t>¿Qué notaste?</a:t>
            </a:r>
            <a:endParaRPr b="1">
              <a:solidFill>
                <a:srgbClr val="00527D"/>
              </a:solidFill>
            </a:endParaRPr>
          </a:p>
        </p:txBody>
      </p:sp>
      <p:pic>
        <p:nvPicPr>
          <p:cNvPr id="116" name="Google Shape;116;g7391845017_0_52"/>
          <p:cNvPicPr preferRelativeResize="0"/>
          <p:nvPr/>
        </p:nvPicPr>
        <p:blipFill rotWithShape="1">
          <a:blip r:embed="rId3">
            <a:alphaModFix/>
          </a:blip>
          <a:srcRect b="0" l="0" r="0" t="0"/>
          <a:stretch/>
        </p:blipFill>
        <p:spPr>
          <a:xfrm>
            <a:off x="2323375" y="2449550"/>
            <a:ext cx="4857750"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85c4d4d140_0_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t>Preguntas sobre el vídeo </a:t>
            </a:r>
            <a:endParaRPr/>
          </a:p>
        </p:txBody>
      </p:sp>
      <p:sp>
        <p:nvSpPr>
          <p:cNvPr id="123" name="Google Shape;123;g85c4d4d140_0_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a:t>¿Cuántos niños realizan una forma de trabajo en Bolivia? </a:t>
            </a:r>
            <a:endParaRPr/>
          </a:p>
          <a:p>
            <a:pPr indent="-342900" lvl="0" marL="457200" rtl="0" algn="l">
              <a:lnSpc>
                <a:spcPct val="150000"/>
              </a:lnSpc>
              <a:spcBef>
                <a:spcPts val="0"/>
              </a:spcBef>
              <a:spcAft>
                <a:spcPts val="0"/>
              </a:spcAft>
              <a:buSzPts val="1800"/>
              <a:buChar char="-"/>
            </a:pPr>
            <a:r>
              <a:rPr lang="en-US"/>
              <a:t>¿Por qué es el trabajo infantil tan normalizado allá?</a:t>
            </a:r>
            <a:endParaRPr/>
          </a:p>
          <a:p>
            <a:pPr indent="-342900" lvl="0" marL="457200" rtl="0" algn="l">
              <a:lnSpc>
                <a:spcPct val="150000"/>
              </a:lnSpc>
              <a:spcBef>
                <a:spcPts val="0"/>
              </a:spcBef>
              <a:spcAft>
                <a:spcPts val="0"/>
              </a:spcAft>
              <a:buSzPts val="1800"/>
              <a:buChar char="-"/>
            </a:pPr>
            <a:r>
              <a:rPr lang="en-US"/>
              <a:t>¿Cuales tipos de trabajo infantil se puede ver en el vídeo?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7391845017_0_69"/>
          <p:cNvSpPr/>
          <p:nvPr/>
        </p:nvSpPr>
        <p:spPr>
          <a:xfrm>
            <a:off x="256050" y="968575"/>
            <a:ext cx="8494500" cy="5633400"/>
          </a:xfrm>
          <a:prstGeom prst="roundRect">
            <a:avLst>
              <a:gd fmla="val 1324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7391845017_0_6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¿Qué hacer para estos niños?</a:t>
            </a:r>
            <a:endParaRPr b="1">
              <a:solidFill>
                <a:srgbClr val="00527D"/>
              </a:solidFill>
            </a:endParaRPr>
          </a:p>
        </p:txBody>
      </p:sp>
      <p:sp>
        <p:nvSpPr>
          <p:cNvPr id="130" name="Google Shape;130;g7391845017_0_69"/>
          <p:cNvSpPr txBox="1"/>
          <p:nvPr>
            <p:ph idx="1" type="body"/>
          </p:nvPr>
        </p:nvSpPr>
        <p:spPr>
          <a:xfrm>
            <a:off x="388500" y="1198375"/>
            <a:ext cx="8229600" cy="51069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00"/>
              <a:buNone/>
            </a:pPr>
            <a:r>
              <a:rPr lang="en-US" sz="1800"/>
              <a:t>Los niños tienen el derecho a ser protegidos del trabajo infantil. Según la Convención sobre los Derechos del Niño: </a:t>
            </a:r>
            <a:endParaRPr sz="1800"/>
          </a:p>
          <a:p>
            <a:pPr indent="-342900" lvl="0" marL="342900" rtl="0" algn="l">
              <a:lnSpc>
                <a:spcPct val="80000"/>
              </a:lnSpc>
              <a:spcBef>
                <a:spcPts val="0"/>
              </a:spcBef>
              <a:spcAft>
                <a:spcPts val="0"/>
              </a:spcAft>
              <a:buClr>
                <a:schemeClr val="dk1"/>
              </a:buClr>
              <a:buSzPts val="1800"/>
              <a:buNone/>
            </a:pPr>
            <a:r>
              <a:t/>
            </a:r>
            <a:endParaRPr sz="1800"/>
          </a:p>
          <a:p>
            <a:pPr indent="-342900" lvl="0" marL="342900" rtl="0" algn="l">
              <a:lnSpc>
                <a:spcPct val="80000"/>
              </a:lnSpc>
              <a:spcBef>
                <a:spcPts val="0"/>
              </a:spcBef>
              <a:spcAft>
                <a:spcPts val="0"/>
              </a:spcAft>
              <a:buClr>
                <a:schemeClr val="dk1"/>
              </a:buClr>
              <a:buSzPts val="1800"/>
              <a:buNone/>
            </a:pPr>
            <a:r>
              <a:rPr lang="en-US" sz="1800"/>
              <a:t>“</a:t>
            </a:r>
            <a:r>
              <a:rPr b="1" lang="en-US" sz="1800"/>
              <a:t>todo niño tiene derecho a ser protegido del trabajo que es perjudical para su salud o que le impide ir a la escuela. Si los niños trabajan, tienen derecho a estar seguros y recibir un salario razonable .</a:t>
            </a:r>
            <a:r>
              <a:rPr lang="en-US" sz="1800"/>
              <a:t>” </a:t>
            </a:r>
            <a:endParaRPr/>
          </a:p>
          <a:p>
            <a:pPr indent="-342900" lvl="0" marL="342900" rtl="0" algn="l">
              <a:lnSpc>
                <a:spcPct val="80000"/>
              </a:lnSpc>
              <a:spcBef>
                <a:spcPts val="360"/>
              </a:spcBef>
              <a:spcAft>
                <a:spcPts val="0"/>
              </a:spcAft>
              <a:buClr>
                <a:schemeClr val="dk1"/>
              </a:buClr>
              <a:buSzPts val="1800"/>
              <a:buNone/>
            </a:pPr>
            <a:r>
              <a:t/>
            </a:r>
            <a:endParaRPr sz="1800"/>
          </a:p>
          <a:p>
            <a:pPr indent="-342900" lvl="0" marL="342900" rtl="0" algn="l">
              <a:lnSpc>
                <a:spcPct val="80000"/>
              </a:lnSpc>
              <a:spcBef>
                <a:spcPts val="360"/>
              </a:spcBef>
              <a:spcAft>
                <a:spcPts val="0"/>
              </a:spcAft>
              <a:buClr>
                <a:schemeClr val="dk1"/>
              </a:buClr>
              <a:buSzPts val="1800"/>
              <a:buNone/>
            </a:pPr>
            <a:r>
              <a:rPr lang="en-US" sz="1800"/>
              <a:t>Las soluciones más importantes son:</a:t>
            </a:r>
            <a:endParaRPr/>
          </a:p>
          <a:p>
            <a:pPr indent="-342900" lvl="0" marL="342900" rtl="0" algn="l">
              <a:lnSpc>
                <a:spcPct val="80000"/>
              </a:lnSpc>
              <a:spcBef>
                <a:spcPts val="360"/>
              </a:spcBef>
              <a:spcAft>
                <a:spcPts val="0"/>
              </a:spcAft>
              <a:buClr>
                <a:schemeClr val="dk1"/>
              </a:buClr>
              <a:buSzPts val="1800"/>
              <a:buNone/>
            </a:pPr>
            <a:r>
              <a:rPr lang="en-US" sz="1800"/>
              <a:t> </a:t>
            </a:r>
            <a:r>
              <a:rPr lang="en-US" sz="1800" u="sng"/>
              <a:t>1 Ayudar a los niños ir a la escuela</a:t>
            </a:r>
            <a:r>
              <a:rPr lang="en-US" sz="1800"/>
              <a:t> es el mejor remedio y también es un medio muy práctico de la prevención del trabajo infantil.</a:t>
            </a:r>
            <a:endParaRPr/>
          </a:p>
          <a:p>
            <a:pPr indent="-342900" lvl="0" marL="342900" rtl="0" algn="l">
              <a:lnSpc>
                <a:spcPct val="80000"/>
              </a:lnSpc>
              <a:spcBef>
                <a:spcPts val="360"/>
              </a:spcBef>
              <a:spcAft>
                <a:spcPts val="0"/>
              </a:spcAft>
              <a:buClr>
                <a:schemeClr val="dk1"/>
              </a:buClr>
              <a:buSzPts val="1800"/>
              <a:buNone/>
            </a:pPr>
            <a:r>
              <a:t/>
            </a:r>
            <a:endParaRPr sz="1800"/>
          </a:p>
          <a:p>
            <a:pPr indent="-342900" lvl="0" marL="342900" rtl="0" algn="l">
              <a:lnSpc>
                <a:spcPct val="80000"/>
              </a:lnSpc>
              <a:spcBef>
                <a:spcPts val="360"/>
              </a:spcBef>
              <a:spcAft>
                <a:spcPts val="0"/>
              </a:spcAft>
              <a:buClr>
                <a:schemeClr val="dk1"/>
              </a:buClr>
              <a:buSzPts val="1800"/>
              <a:buNone/>
            </a:pPr>
            <a:r>
              <a:rPr lang="en-US" sz="1800"/>
              <a:t> </a:t>
            </a:r>
            <a:r>
              <a:rPr lang="en-US" sz="1800" u="sng"/>
              <a:t>2 Se debe asegurar que las condiciones del trabajo infantil no sean peligrosas</a:t>
            </a:r>
            <a:r>
              <a:rPr lang="en-US" sz="1800"/>
              <a:t>. Los niños no deben ser maltratados y sus vidas no deben estar en peligro.</a:t>
            </a:r>
            <a:endParaRPr/>
          </a:p>
          <a:p>
            <a:pPr indent="-342900" lvl="0" marL="342900" rtl="0" algn="l">
              <a:lnSpc>
                <a:spcPct val="80000"/>
              </a:lnSpc>
              <a:spcBef>
                <a:spcPts val="360"/>
              </a:spcBef>
              <a:spcAft>
                <a:spcPts val="0"/>
              </a:spcAft>
              <a:buClr>
                <a:schemeClr val="dk1"/>
              </a:buClr>
              <a:buSzPts val="1800"/>
              <a:buNone/>
            </a:pPr>
            <a:r>
              <a:t/>
            </a:r>
            <a:endParaRPr sz="1800"/>
          </a:p>
          <a:p>
            <a:pPr indent="-342900" lvl="0" marL="342900" rtl="0" algn="l">
              <a:lnSpc>
                <a:spcPct val="80000"/>
              </a:lnSpc>
              <a:spcBef>
                <a:spcPts val="360"/>
              </a:spcBef>
              <a:spcAft>
                <a:spcPts val="0"/>
              </a:spcAft>
              <a:buClr>
                <a:schemeClr val="dk1"/>
              </a:buClr>
              <a:buSzPts val="1800"/>
              <a:buNone/>
            </a:pPr>
            <a:r>
              <a:rPr lang="en-US" sz="1800" u="sng"/>
              <a:t>3 Se debe desarrollar proyetos contra la pobreza</a:t>
            </a:r>
            <a:r>
              <a:rPr lang="en-US" sz="1800"/>
              <a:t> porque la pobreza es una de las causas principales del trabajo infantil.</a:t>
            </a:r>
            <a:endParaRPr/>
          </a:p>
          <a:p>
            <a:pPr indent="-342900" lvl="0" marL="342900" rtl="0" algn="l">
              <a:lnSpc>
                <a:spcPct val="80000"/>
              </a:lnSpc>
              <a:spcBef>
                <a:spcPts val="360"/>
              </a:spcBef>
              <a:spcAft>
                <a:spcPts val="0"/>
              </a:spcAft>
              <a:buClr>
                <a:schemeClr val="dk1"/>
              </a:buClr>
              <a:buSzPts val="1800"/>
              <a:buNone/>
            </a:pPr>
            <a:r>
              <a:t/>
            </a:r>
            <a:endParaRPr sz="1800"/>
          </a:p>
          <a:p>
            <a:pPr indent="-342900" lvl="0" marL="342900" rtl="0" algn="l">
              <a:lnSpc>
                <a:spcPct val="80000"/>
              </a:lnSpc>
              <a:spcBef>
                <a:spcPts val="360"/>
              </a:spcBef>
              <a:spcAft>
                <a:spcPts val="0"/>
              </a:spcAft>
              <a:buClr>
                <a:schemeClr val="dk1"/>
              </a:buClr>
              <a:buSzPts val="1800"/>
              <a:buNone/>
            </a:pPr>
            <a:r>
              <a:rPr lang="en-US" sz="1800" u="sng"/>
              <a:t>4 Se debe cambiar mentalidades, costumbres y prácticas</a:t>
            </a:r>
            <a:r>
              <a:rPr lang="en-US" sz="1800"/>
              <a:t>. Si los padres y la comunidad entienden los beneficios de la educación y los empleadores que explotan a los niños son condenados fuertemente, sería más fácil para los niños ir a la escuela y tendrían que trabajar menos.</a:t>
            </a:r>
            <a:endParaRPr/>
          </a:p>
          <a:p>
            <a:pPr indent="-342900" lvl="0" marL="342900" rtl="0" algn="l">
              <a:lnSpc>
                <a:spcPct val="80000"/>
              </a:lnSpc>
              <a:spcBef>
                <a:spcPts val="225"/>
              </a:spcBef>
              <a:spcAft>
                <a:spcPts val="0"/>
              </a:spcAft>
              <a:buClr>
                <a:schemeClr val="dk1"/>
              </a:buClr>
              <a:buSzPts val="1125"/>
              <a:buNone/>
            </a:pPr>
            <a:r>
              <a:t/>
            </a:r>
            <a:endParaRPr sz="1125"/>
          </a:p>
          <a:p>
            <a:pPr indent="-342900" lvl="0" marL="342900" rtl="0" algn="l">
              <a:lnSpc>
                <a:spcPct val="80000"/>
              </a:lnSpc>
              <a:spcBef>
                <a:spcPts val="160"/>
              </a:spcBef>
              <a:spcAft>
                <a:spcPts val="0"/>
              </a:spcAft>
              <a:buClr>
                <a:schemeClr val="dk1"/>
              </a:buClr>
              <a:buSzPts val="800"/>
              <a:buNone/>
            </a:pPr>
            <a:r>
              <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7391845017_0_75"/>
          <p:cNvSpPr/>
          <p:nvPr/>
        </p:nvSpPr>
        <p:spPr>
          <a:xfrm>
            <a:off x="1617785" y="815926"/>
            <a:ext cx="7422265" cy="5829774"/>
          </a:xfrm>
          <a:prstGeom prst="roundRect">
            <a:avLst>
              <a:gd fmla="val 13539"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7391845017_0_75"/>
          <p:cNvSpPr txBox="1"/>
          <p:nvPr>
            <p:ph type="title"/>
          </p:nvPr>
        </p:nvSpPr>
        <p:spPr>
          <a:xfrm>
            <a:off x="582461" y="87682"/>
            <a:ext cx="8229600" cy="90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¿Qué hacer para estos niños?</a:t>
            </a:r>
            <a:endParaRPr b="1">
              <a:solidFill>
                <a:srgbClr val="00527D"/>
              </a:solidFill>
            </a:endParaRPr>
          </a:p>
        </p:txBody>
      </p:sp>
      <p:sp>
        <p:nvSpPr>
          <p:cNvPr id="137" name="Google Shape;137;g7391845017_0_75"/>
          <p:cNvSpPr txBox="1"/>
          <p:nvPr/>
        </p:nvSpPr>
        <p:spPr>
          <a:xfrm>
            <a:off x="-8" y="1407579"/>
            <a:ext cx="2264100" cy="36933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15 minutes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Read the text</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rPr>
              <a:t>Translate underlined sentences</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Write a paragraph outlining your opinions on what we have learnt today</a:t>
            </a:r>
            <a:endParaRPr b="0" i="0" sz="1400" u="none" cap="none" strike="noStrike">
              <a:solidFill>
                <a:srgbClr val="000000"/>
              </a:solidFill>
              <a:latin typeface="Arial"/>
              <a:ea typeface="Arial"/>
              <a:cs typeface="Arial"/>
              <a:sym typeface="Arial"/>
            </a:endParaRPr>
          </a:p>
        </p:txBody>
      </p:sp>
      <p:sp>
        <p:nvSpPr>
          <p:cNvPr id="138" name="Google Shape;138;g7391845017_0_75"/>
          <p:cNvSpPr txBox="1"/>
          <p:nvPr/>
        </p:nvSpPr>
        <p:spPr>
          <a:xfrm>
            <a:off x="2342446" y="815926"/>
            <a:ext cx="6469615" cy="2772528"/>
          </a:xfrm>
          <a:prstGeom prst="rect">
            <a:avLst/>
          </a:prstGeom>
          <a:noFill/>
          <a:ln>
            <a:noFill/>
          </a:ln>
        </p:spPr>
        <p:txBody>
          <a:bodyPr anchorCtr="0" anchor="t" bIns="91425" lIns="91425" spcFirstLastPara="1" rIns="91425" wrap="square" tIns="91425">
            <a:noAutofit/>
          </a:bodyPr>
          <a:lstStyle/>
          <a:p>
            <a:pPr indent="-342900" lvl="0" marL="342900" marR="0" rtl="0" algn="l">
              <a:lnSpc>
                <a:spcPct val="8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Los niños tienen el derecho a ser protegidos del trabajo infantil. Según la Convención sobre los Derechos del Niño: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
            </a:r>
            <a:r>
              <a:rPr b="1" i="0" lang="en-US" sz="1800" u="none" cap="none" strike="noStrike">
                <a:solidFill>
                  <a:schemeClr val="dk1"/>
                </a:solidFill>
                <a:latin typeface="Calibri"/>
                <a:ea typeface="Calibri"/>
                <a:cs typeface="Calibri"/>
                <a:sym typeface="Calibri"/>
              </a:rPr>
              <a:t>todo niño tiene derecho a ser protegido del trabajo que es  perjudicial para su salud o que le impide ir a la escuela. Si los niños trabajan, tienen derecho a estar seguros y recibir un salario razonable .</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Las soluciones más importantes son:</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r>
              <a:rPr b="0" i="0" lang="en-US" sz="1800" u="sng" cap="none" strike="noStrike">
                <a:solidFill>
                  <a:schemeClr val="dk1"/>
                </a:solidFill>
                <a:latin typeface="Calibri"/>
                <a:ea typeface="Calibri"/>
                <a:cs typeface="Calibri"/>
                <a:sym typeface="Calibri"/>
              </a:rPr>
              <a:t>1 Ayudar a los niños ir a la escuela</a:t>
            </a:r>
            <a:r>
              <a:rPr b="0" i="0" lang="en-US" sz="1800" u="none" cap="none" strike="noStrike">
                <a:solidFill>
                  <a:schemeClr val="dk1"/>
                </a:solidFill>
                <a:latin typeface="Calibri"/>
                <a:ea typeface="Calibri"/>
                <a:cs typeface="Calibri"/>
                <a:sym typeface="Calibri"/>
              </a:rPr>
              <a:t> es el mejor remedio y también es un medio muy práctico de la prevención del trabajo infantil.</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r>
              <a:rPr b="0" i="0" lang="en-US" sz="1800" u="sng" cap="none" strike="noStrike">
                <a:solidFill>
                  <a:schemeClr val="dk1"/>
                </a:solidFill>
                <a:latin typeface="Calibri"/>
                <a:ea typeface="Calibri"/>
                <a:cs typeface="Calibri"/>
                <a:sym typeface="Calibri"/>
              </a:rPr>
              <a:t>2 Se debe asegurar que las condiciones del trabajo infantil no sean peligrosas</a:t>
            </a:r>
            <a:r>
              <a:rPr b="0" i="0" lang="en-US" sz="1800" u="none" cap="none" strike="noStrike">
                <a:solidFill>
                  <a:schemeClr val="dk1"/>
                </a:solidFill>
                <a:latin typeface="Calibri"/>
                <a:ea typeface="Calibri"/>
                <a:cs typeface="Calibri"/>
                <a:sym typeface="Calibri"/>
              </a:rPr>
              <a:t>. Los niños no deben ser maltratados y sus vidas no deben estar en peligro.</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rPr>
              <a:t>3 Se debe desarrollar proyetos contra la pobreza</a:t>
            </a:r>
            <a:r>
              <a:rPr b="0" i="0" lang="en-US" sz="1800" u="none" cap="none" strike="noStrike">
                <a:solidFill>
                  <a:schemeClr val="dk1"/>
                </a:solidFill>
                <a:latin typeface="Calibri"/>
                <a:ea typeface="Calibri"/>
                <a:cs typeface="Calibri"/>
                <a:sym typeface="Calibri"/>
              </a:rPr>
              <a:t> porque la pobreza es una de las causas principales del trabajo infantil.</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36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rPr>
              <a:t>4 Se debe cambiar mentalidades, costumbres y prácticas</a:t>
            </a:r>
            <a:r>
              <a:rPr b="0" i="0" lang="en-US" sz="1800" u="none" cap="none" strike="noStrike">
                <a:solidFill>
                  <a:schemeClr val="dk1"/>
                </a:solidFill>
                <a:latin typeface="Calibri"/>
                <a:ea typeface="Calibri"/>
                <a:cs typeface="Calibri"/>
                <a:sym typeface="Calibri"/>
              </a:rPr>
              <a:t>. Si los padres y la comunidad entienden los beneficios de la educación y los empleadores que explotan a los niños son condenados fuertemente, sería más fácil para los niños ir a la escuela y tendrían que trabajar menos.</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22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80000"/>
              </a:lnSpc>
              <a:spcBef>
                <a:spcPts val="16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7391845017_0_280"/>
          <p:cNvSpPr/>
          <p:nvPr/>
        </p:nvSpPr>
        <p:spPr>
          <a:xfrm>
            <a:off x="128276" y="1113175"/>
            <a:ext cx="8577900" cy="549990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7391845017_0_280"/>
          <p:cNvSpPr txBox="1"/>
          <p:nvPr/>
        </p:nvSpPr>
        <p:spPr>
          <a:xfrm>
            <a:off x="174175" y="244925"/>
            <a:ext cx="7438200" cy="6681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sng" cap="none" strike="noStrike">
                <a:solidFill>
                  <a:schemeClr val="dk1"/>
                </a:solidFill>
                <a:latin typeface="Calibri"/>
                <a:ea typeface="Calibri"/>
                <a:cs typeface="Calibri"/>
                <a:sym typeface="Calibri"/>
              </a:rPr>
              <a:t>Hablar</a:t>
            </a:r>
            <a:r>
              <a:rPr b="0" i="0" lang="en-US" sz="3600" u="none" cap="none" strike="noStrike">
                <a:solidFill>
                  <a:schemeClr val="dk1"/>
                </a:solidFill>
                <a:latin typeface="Calibri"/>
                <a:ea typeface="Calibri"/>
                <a:cs typeface="Calibri"/>
                <a:sym typeface="Calibri"/>
              </a:rPr>
              <a:t>:  ¿Qué pensáis?</a:t>
            </a:r>
            <a:endParaRPr b="0" i="0" sz="1400" u="none" cap="none" strike="noStrike">
              <a:solidFill>
                <a:srgbClr val="000000"/>
              </a:solidFill>
              <a:latin typeface="Arial"/>
              <a:ea typeface="Arial"/>
              <a:cs typeface="Arial"/>
              <a:sym typeface="Arial"/>
            </a:endParaRPr>
          </a:p>
        </p:txBody>
      </p:sp>
      <p:sp>
        <p:nvSpPr>
          <p:cNvPr id="145" name="Google Shape;145;g7391845017_0_280"/>
          <p:cNvSpPr txBox="1"/>
          <p:nvPr/>
        </p:nvSpPr>
        <p:spPr>
          <a:xfrm>
            <a:off x="174175" y="1113175"/>
            <a:ext cx="8577900" cy="5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1. </a:t>
            </a:r>
            <a:r>
              <a:rPr b="0" i="0" lang="en-US" sz="36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¿Qué piensas sobre el trabajo infantil?</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2. ¿Qué son las razones por las cuales existe el trabajo infantil?</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 </a:t>
            </a:r>
            <a:r>
              <a:rPr b="0" i="1" lang="en-US" sz="2400" u="none" cap="none" strike="noStrike">
                <a:solidFill>
                  <a:schemeClr val="dk1"/>
                </a:solidFill>
                <a:latin typeface="Calibri"/>
                <a:ea typeface="Calibri"/>
                <a:cs typeface="Calibri"/>
                <a:sym typeface="Calibri"/>
              </a:rPr>
              <a:t>Primero…… / Dicen que….. / Leí que……. / Es obvio que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3. Describe los aspectos positivos y negativos del trabajo infantil.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4. ¿Qué te sorprendió más? Qu’est-ce qui t’as surpris le plus?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Lo que me sorprendió más es que….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Para mi es que……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En mi opinión…….es lo más sorprendente porque…….</a:t>
            </a:r>
            <a:endParaRPr b="0" i="1"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5. </a:t>
            </a:r>
            <a:r>
              <a:rPr b="1" i="0" lang="en-US" sz="2400" u="none" cap="none" strike="noStrike">
                <a:solidFill>
                  <a:srgbClr val="222222"/>
                </a:solidFill>
                <a:latin typeface="Calibri"/>
                <a:ea typeface="Calibri"/>
                <a:cs typeface="Calibri"/>
                <a:sym typeface="Calibri"/>
              </a:rPr>
              <a:t>¿Qué se podría hacer para mejorar la situación de los niños que trabajan?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46" name="Google Shape;146;g7391845017_0_280"/>
          <p:cNvSpPr txBox="1"/>
          <p:nvPr/>
        </p:nvSpPr>
        <p:spPr>
          <a:xfrm>
            <a:off x="6879896" y="691947"/>
            <a:ext cx="2264100" cy="14772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Extra challenge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Where can you use the subjunctive in your responses?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2019-11-18T17:39:44Z</dcterms:created>
  <dc:creator>Suzi Bewell</dc:creator>
</cp:coreProperties>
</file>