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deESblQTaoL+rBtaPWNciz+M2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889EA-DBBE-471F-B69B-3B32590A1F3E}">
  <a:tblStyle styleId="{E08889EA-DBBE-471F-B69B-3B32590A1F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earewater.org/es/dia-mundial-del-retrete-2016_27638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undiario.com/articulo/sociedad/19-noviembre-dia-mundial-retrete-onu/20171110185040105640.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org/es/events/toiletda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Source: https://www.facebook.com/apnujeunes/photos/bc.AbqEHQCLivC_iqikwpG_MjK2t3wvKpLUJi4xDt3A6RAD0vQBuHeTylbAitU8F76G-3LUaiJEpMYY48_wQkusuNXxD4BJOnFDeT2CznBWwvWCUQ613aiM-zuofcS7GXfXcOA/897711083704544/?type=1&amp;opaqueCursor=AbrU-Is0lT654Nmnf1hXCoJ__S0GoYK3PRWC2WKMZgLHsNUExqRVBJ7rbJ74hOdjRNK5dwMKF0aPvk7LQ4_sVP_PgDmOrMf3eqMihOCBLA5ajp-GeclqIvmxEKjLvLhABX3FLM9uMNSsZwHLKuXojsaYBsSQnRCMMoYP-nUVTQJk2syfrmIJThKYug7YhJ7PufW3DNpQLB69eL0QpdXQTeExYw7Vc_FcCnVztrwGHR3JtLCRFYJt0SJdRbdUE2SIqotSxru6u_BVyzbQkApOj7DFNu4ezSjKYQsjQHdkfFRdA5PP0sl8ghiPHnMm_F4iZMPEbTPtkayMmUaJHmkOagjoRBZZ2UrXcnmY5KgbHnE829-qI6DB0dUWLph9z6Q8AHOAl0YsroOXA1C-VbVUBPtohdszhkWOJyEjDoMSZ6K-P-taTRIeW-X7XHFyIkDP12gB_8zIukmj7epU8NcW0WJn&amp;theater</a:t>
            </a:r>
            <a:endParaRPr/>
          </a:p>
          <a:p>
            <a:pPr marL="0" lvl="0" indent="0" algn="l" rtl="0">
              <a:spcBef>
                <a:spcPts val="0"/>
              </a:spcBef>
              <a:spcAft>
                <a:spcPts val="0"/>
              </a:spcAft>
              <a:buClr>
                <a:schemeClr val="dk1"/>
              </a:buClr>
              <a:buSzPts val="1200"/>
              <a:buFont typeface="Calibri"/>
              <a:buNone/>
            </a:pPr>
            <a:r>
              <a:rPr lang="en-US"/>
              <a:t>APNU Jeunes</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groups, students make the poster with the same information in English.</a:t>
            </a:r>
            <a:endParaRPr/>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Find the answers in the following statements.</a:t>
            </a:r>
            <a:endParaRPr/>
          </a:p>
        </p:txBody>
      </p:sp>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Images created in Canva</a:t>
            </a:r>
            <a:endParaRPr dirty="0"/>
          </a:p>
        </p:txBody>
      </p:sp>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Images created in </a:t>
            </a:r>
            <a:r>
              <a:rPr lang="en-GB" dirty="0" err="1"/>
              <a:t>canva</a:t>
            </a:r>
            <a:endParaRPr dirty="0"/>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Images created in Canva</a:t>
            </a:r>
            <a:endParaRPr dirty="0"/>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Images created in Canva</a:t>
            </a:r>
            <a:endParaRPr dirty="0"/>
          </a:p>
        </p:txBody>
      </p:sp>
      <p:sp>
        <p:nvSpPr>
          <p:cNvPr id="197" name="Google Shape;1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a:t>
            </a:r>
            <a:r>
              <a:rPr lang="en-US" u="sng">
                <a:solidFill>
                  <a:schemeClr val="hlink"/>
                </a:solidFill>
                <a:hlinkClick r:id="rId3"/>
              </a:rPr>
              <a:t>https://www.wearewater.org/es/dia-mundial-del-retrete-2016_276383</a:t>
            </a:r>
            <a:endParaRPr/>
          </a:p>
          <a:p>
            <a:pPr marL="0" lvl="0" indent="0" algn="l" rtl="0">
              <a:spcBef>
                <a:spcPts val="0"/>
              </a:spcBef>
              <a:spcAft>
                <a:spcPts val="0"/>
              </a:spcAft>
              <a:buNone/>
            </a:pPr>
            <a:endParaRPr/>
          </a:p>
        </p:txBody>
      </p:sp>
      <p:sp>
        <p:nvSpPr>
          <p:cNvPr id="204" name="Google Shape;2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Find the answers in the following statements.</a:t>
            </a:r>
            <a:endParaRPr/>
          </a:p>
        </p:txBody>
      </p:sp>
      <p:sp>
        <p:nvSpPr>
          <p:cNvPr id="210" name="Google Shape;2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Data taken from </a:t>
            </a:r>
            <a:r>
              <a:rPr lang="en-US" u="sng">
                <a:solidFill>
                  <a:schemeClr val="hlink"/>
                </a:solidFill>
                <a:hlinkClick r:id="rId3"/>
              </a:rPr>
              <a:t>https://www.mundiario.com/articulo/sociedad/19-noviembre-dia-mundial-retrete-onu/20171110185040105640.html</a:t>
            </a:r>
            <a:endParaRPr/>
          </a:p>
          <a:p>
            <a:pPr marL="0" lvl="0" indent="0" algn="l" rtl="0">
              <a:spcBef>
                <a:spcPts val="0"/>
              </a:spcBef>
              <a:spcAft>
                <a:spcPts val="0"/>
              </a:spcAft>
              <a:buNone/>
            </a:pPr>
            <a:endParaRPr/>
          </a:p>
        </p:txBody>
      </p:sp>
      <p:sp>
        <p:nvSpPr>
          <p:cNvPr id="228" name="Google Shape;2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3 of the facts are false based on the poster.</a:t>
            </a:r>
            <a:endParaRPr/>
          </a:p>
        </p:txBody>
      </p:sp>
      <p:sp>
        <p:nvSpPr>
          <p:cNvPr id="238" name="Google Shape;23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2" name="Google Shape;10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picture: </a:t>
            </a:r>
            <a:r>
              <a:rPr lang="en-US" u="sng">
                <a:solidFill>
                  <a:schemeClr val="hlink"/>
                </a:solidFill>
                <a:hlinkClick r:id="rId3"/>
              </a:rPr>
              <a:t>https://www.un.org/es/events/toiletday/</a:t>
            </a: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El bidé is the odd one out</a:t>
            </a:r>
            <a:endParaRPr/>
          </a:p>
        </p:txBody>
      </p:sp>
      <p:sp>
        <p:nvSpPr>
          <p:cNvPr id="115" name="Google Shape;11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Source: https://pixabay.com/photos/bidet-bathroom-sanitary-fittings-1023521/</a:t>
            </a:r>
            <a:endParaRPr/>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 www.un.org/sustainabledevelopment/water-and-sanitation/ </a:t>
            </a:r>
            <a:endParaRPr/>
          </a:p>
        </p:txBody>
      </p:sp>
      <p:sp>
        <p:nvSpPr>
          <p:cNvPr id="131" name="Google Shape;13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Task one – find the adjectives in the text (in red)</a:t>
            </a:r>
            <a:endParaRPr/>
          </a:p>
        </p:txBody>
      </p:sp>
      <p:sp>
        <p:nvSpPr>
          <p:cNvPr id="139" name="Google Shape;1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 www.un.org/sustainabledevelopment/water-and-sanitation/ </a:t>
            </a:r>
            <a:endParaRPr/>
          </a:p>
        </p:txBody>
      </p:sp>
      <p:sp>
        <p:nvSpPr>
          <p:cNvPr id="148" name="Google Shape;14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 name="Google Shape;17;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k.whogivesacrap.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stcompany.com/90322572/heres-how-the-footprint-of-the-plant-based-impossible-burger-compares-to-bee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778777" y="1282475"/>
            <a:ext cx="3250800" cy="18134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800" b="1" i="0" u="none" strike="noStrike" cap="none">
                <a:solidFill>
                  <a:srgbClr val="FFFFFF"/>
                </a:solidFill>
                <a:latin typeface="Calibri"/>
                <a:ea typeface="Calibri"/>
                <a:cs typeface="Calibri"/>
                <a:sym typeface="Calibri"/>
              </a:rPr>
              <a:t>Agua limpia y saneamiento</a:t>
            </a:r>
            <a:endParaRPr/>
          </a:p>
          <a:p>
            <a:pPr marL="0" marR="0" lvl="0" indent="0" algn="ctr" rtl="0">
              <a:spcBef>
                <a:spcPts val="0"/>
              </a:spcBef>
              <a:spcAft>
                <a:spcPts val="0"/>
              </a:spcAft>
              <a:buNone/>
            </a:pPr>
            <a:r>
              <a:rPr lang="en-US" sz="3000" b="1" i="0" u="none" strike="noStrike" cap="none">
                <a:solidFill>
                  <a:srgbClr val="FFFFFF"/>
                </a:solidFill>
                <a:latin typeface="Calibri"/>
                <a:ea typeface="Calibri"/>
                <a:cs typeface="Calibri"/>
                <a:sym typeface="Calibri"/>
              </a:rPr>
              <a:t>Lesson 1</a:t>
            </a:r>
            <a:endParaRPr sz="3000" b="1" i="0" u="none" strike="noStrike" cap="none">
              <a:solidFill>
                <a:srgbClr val="FFFFFF"/>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l="37957"/>
          <a:stretch/>
        </p:blipFill>
        <p:spPr>
          <a:xfrm>
            <a:off x="5131126" y="-24350"/>
            <a:ext cx="5581425" cy="6906675"/>
          </a:xfrm>
          <a:prstGeom prst="rect">
            <a:avLst/>
          </a:prstGeom>
          <a:noFill/>
          <a:ln>
            <a:noFill/>
          </a:ln>
        </p:spPr>
      </p:pic>
      <p:pic>
        <p:nvPicPr>
          <p:cNvPr id="91" name="Google Shape;91;p1"/>
          <p:cNvPicPr preferRelativeResize="0"/>
          <p:nvPr/>
        </p:nvPicPr>
        <p:blipFill rotWithShape="1">
          <a:blip r:embed="rId4">
            <a:alphaModFix/>
          </a:blip>
          <a:srcRect/>
          <a:stretch/>
        </p:blipFill>
        <p:spPr>
          <a:xfrm>
            <a:off x="1098502" y="3687263"/>
            <a:ext cx="2611350" cy="27232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descr="https://www.worldtoiletday.info/wp-content/uploads/sites/2/2019/10/Sorry_toilet_closed_poster1_SPA_1.png"/>
          <p:cNvPicPr preferRelativeResize="0"/>
          <p:nvPr/>
        </p:nvPicPr>
        <p:blipFill rotWithShape="1">
          <a:blip r:embed="rId3">
            <a:alphaModFix/>
          </a:blip>
          <a:srcRect l="2658" t="2766" r="2284" b="3210"/>
          <a:stretch/>
        </p:blipFill>
        <p:spPr>
          <a:xfrm>
            <a:off x="1892379" y="874930"/>
            <a:ext cx="8590564" cy="6013395"/>
          </a:xfrm>
          <a:prstGeom prst="rect">
            <a:avLst/>
          </a:prstGeom>
          <a:noFill/>
          <a:ln>
            <a:noFill/>
          </a:ln>
        </p:spPr>
      </p:pic>
      <p:sp>
        <p:nvSpPr>
          <p:cNvPr id="159" name="Google Shape;159;p10"/>
          <p:cNvSpPr txBox="1"/>
          <p:nvPr/>
        </p:nvSpPr>
        <p:spPr>
          <a:xfrm>
            <a:off x="212272" y="228599"/>
            <a:ext cx="952055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2060"/>
                </a:solidFill>
                <a:latin typeface="Arial"/>
                <a:ea typeface="Arial"/>
                <a:cs typeface="Arial"/>
                <a:sym typeface="Arial"/>
              </a:rPr>
              <a:t>Has este poster con la información en inglés: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1" descr="https://www.worldtoiletday.info/wp-content/uploads/sites/2/2019/10/WTD2019_social-media-card1_noaccess_vs1_square_26sep2019.png"/>
          <p:cNvPicPr preferRelativeResize="0"/>
          <p:nvPr/>
        </p:nvPicPr>
        <p:blipFill rotWithShape="1">
          <a:blip r:embed="rId3">
            <a:alphaModFix/>
          </a:blip>
          <a:srcRect l="2519" t="2470" r="2014" b="9369"/>
          <a:stretch/>
        </p:blipFill>
        <p:spPr>
          <a:xfrm>
            <a:off x="2743199" y="326571"/>
            <a:ext cx="6923315" cy="63935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p:nvPr/>
        </p:nvSpPr>
        <p:spPr>
          <a:xfrm>
            <a:off x="210210" y="952500"/>
            <a:ext cx="11195728"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0" name="Google Shape;170;p12"/>
          <p:cNvSpPr txBox="1">
            <a:spLocks noGrp="1"/>
          </p:cNvSpPr>
          <p:nvPr>
            <p:ph type="title"/>
          </p:nvPr>
        </p:nvSpPr>
        <p:spPr>
          <a:xfrm>
            <a:off x="1981200" y="-1905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Infografía </a:t>
            </a:r>
            <a:endParaRPr b="1">
              <a:solidFill>
                <a:srgbClr val="00527D"/>
              </a:solidFill>
            </a:endParaRPr>
          </a:p>
        </p:txBody>
      </p:sp>
      <p:sp>
        <p:nvSpPr>
          <p:cNvPr id="171" name="Google Shape;171;p12"/>
          <p:cNvSpPr txBox="1">
            <a:spLocks noGrp="1"/>
          </p:cNvSpPr>
          <p:nvPr>
            <p:ph type="body" idx="1"/>
          </p:nvPr>
        </p:nvSpPr>
        <p:spPr>
          <a:xfrm>
            <a:off x="413915" y="952500"/>
            <a:ext cx="10467473" cy="5452121"/>
          </a:xfrm>
          <a:prstGeom prst="rect">
            <a:avLst/>
          </a:prstGeom>
          <a:noFill/>
          <a:ln>
            <a:noFill/>
          </a:ln>
        </p:spPr>
        <p:txBody>
          <a:bodyPr spcFirstLastPara="1" wrap="square" lIns="91425" tIns="45700" rIns="91425" bIns="45700" anchor="t" anchorCtr="0">
            <a:normAutofit/>
          </a:bodyPr>
          <a:lstStyle/>
          <a:p>
            <a:pPr marL="342900" lvl="0" indent="-342900" algn="l" rtl="0">
              <a:lnSpc>
                <a:spcPct val="140000"/>
              </a:lnSpc>
              <a:spcBef>
                <a:spcPts val="0"/>
              </a:spcBef>
              <a:spcAft>
                <a:spcPts val="0"/>
              </a:spcAft>
              <a:buSzPts val="2000"/>
              <a:buNone/>
            </a:pPr>
            <a:r>
              <a:rPr lang="en-US" sz="2380" b="1"/>
              <a:t>Encuentra las respuestas en los enunciados: </a:t>
            </a:r>
            <a:endParaRPr sz="2380" b="1"/>
          </a:p>
          <a:p>
            <a:pPr marL="342900" lvl="0" indent="-342900" algn="l" rtl="0">
              <a:lnSpc>
                <a:spcPct val="140000"/>
              </a:lnSpc>
              <a:spcBef>
                <a:spcPts val="400"/>
              </a:spcBef>
              <a:spcAft>
                <a:spcPts val="0"/>
              </a:spcAft>
              <a:buSzPts val="2000"/>
              <a:buNone/>
            </a:pPr>
            <a:endParaRPr sz="1700"/>
          </a:p>
          <a:p>
            <a:pPr marL="342900" lvl="0" indent="-342900" algn="l" rtl="0">
              <a:lnSpc>
                <a:spcPct val="140000"/>
              </a:lnSpc>
              <a:spcBef>
                <a:spcPts val="400"/>
              </a:spcBef>
              <a:spcAft>
                <a:spcPts val="0"/>
              </a:spcAft>
              <a:buSzPts val="2000"/>
              <a:buNone/>
            </a:pPr>
            <a:r>
              <a:rPr lang="en-US" sz="1700"/>
              <a:t>1 How much money is spent every year in treating water related illnesses? </a:t>
            </a:r>
            <a:endParaRPr sz="2720"/>
          </a:p>
          <a:p>
            <a:pPr marL="342900" lvl="0" indent="-342900" algn="l" rtl="0">
              <a:lnSpc>
                <a:spcPct val="140000"/>
              </a:lnSpc>
              <a:spcBef>
                <a:spcPts val="400"/>
              </a:spcBef>
              <a:spcAft>
                <a:spcPts val="0"/>
              </a:spcAft>
              <a:buSzPts val="2000"/>
              <a:buNone/>
            </a:pPr>
            <a:r>
              <a:rPr lang="en-US" sz="1700"/>
              <a:t>2 How many deaths could be avoided if everybody had access to an adequate sanitation system? </a:t>
            </a:r>
            <a:endParaRPr sz="2720"/>
          </a:p>
          <a:p>
            <a:pPr marL="342900" lvl="0" indent="-342900" algn="l" rtl="0">
              <a:lnSpc>
                <a:spcPct val="140000"/>
              </a:lnSpc>
              <a:spcBef>
                <a:spcPts val="400"/>
              </a:spcBef>
              <a:spcAft>
                <a:spcPts val="0"/>
              </a:spcAft>
              <a:buSzPts val="2000"/>
              <a:buNone/>
            </a:pPr>
            <a:r>
              <a:rPr lang="en-US" sz="1700"/>
              <a:t>3 What percentage of untreated sewage is let out into the rivers and seas? </a:t>
            </a:r>
            <a:endParaRPr sz="2720"/>
          </a:p>
          <a:p>
            <a:pPr marL="342900" lvl="0" indent="-342900" algn="l" rtl="0">
              <a:lnSpc>
                <a:spcPct val="140000"/>
              </a:lnSpc>
              <a:spcBef>
                <a:spcPts val="400"/>
              </a:spcBef>
              <a:spcAft>
                <a:spcPts val="0"/>
              </a:spcAft>
              <a:buSzPts val="2000"/>
              <a:buNone/>
            </a:pPr>
            <a:r>
              <a:rPr lang="en-US" sz="1700"/>
              <a:t>4 How many women are afraid of relieving themselves in the open due to consequently being sexually assaulted?</a:t>
            </a:r>
            <a:endParaRPr sz="2720"/>
          </a:p>
          <a:p>
            <a:pPr marL="342900" lvl="0" indent="-342900" algn="l" rtl="0">
              <a:lnSpc>
                <a:spcPct val="140000"/>
              </a:lnSpc>
              <a:spcBef>
                <a:spcPts val="400"/>
              </a:spcBef>
              <a:spcAft>
                <a:spcPts val="0"/>
              </a:spcAft>
              <a:buSzPts val="2000"/>
              <a:buNone/>
            </a:pPr>
            <a:r>
              <a:rPr lang="en-US" sz="1700"/>
              <a:t>5 How many years of your life are spent on the toilet?  </a:t>
            </a:r>
            <a:endParaRPr sz="2720"/>
          </a:p>
          <a:p>
            <a:pPr marL="342900" lvl="0" indent="-342900" algn="l" rtl="0">
              <a:lnSpc>
                <a:spcPct val="140000"/>
              </a:lnSpc>
              <a:spcBef>
                <a:spcPts val="400"/>
              </a:spcBef>
              <a:spcAft>
                <a:spcPts val="0"/>
              </a:spcAft>
              <a:buSzPts val="2000"/>
              <a:buNone/>
            </a:pPr>
            <a:r>
              <a:rPr lang="en-US" sz="1700"/>
              <a:t>6 How many people do not have an adequate sanitation system? </a:t>
            </a:r>
            <a:endParaRPr sz="2720"/>
          </a:p>
          <a:p>
            <a:pPr marL="342900" lvl="0" indent="-342900" algn="l" rtl="0">
              <a:lnSpc>
                <a:spcPct val="140000"/>
              </a:lnSpc>
              <a:spcBef>
                <a:spcPts val="400"/>
              </a:spcBef>
              <a:spcAft>
                <a:spcPts val="0"/>
              </a:spcAft>
              <a:buSzPts val="2000"/>
              <a:buNone/>
            </a:pPr>
            <a:r>
              <a:rPr lang="en-US" sz="1700"/>
              <a:t>7 How many people use water that is contaminated with faeces? </a:t>
            </a:r>
            <a:endParaRPr sz="2720"/>
          </a:p>
          <a:p>
            <a:pPr marL="342900" lvl="0" indent="-342900" algn="l" rtl="0">
              <a:lnSpc>
                <a:spcPct val="140000"/>
              </a:lnSpc>
              <a:spcBef>
                <a:spcPts val="400"/>
              </a:spcBef>
              <a:spcAft>
                <a:spcPts val="0"/>
              </a:spcAft>
              <a:buSzPts val="2000"/>
              <a:buNone/>
            </a:pPr>
            <a:r>
              <a:rPr lang="en-US" sz="1700"/>
              <a:t>8 How many people have to relieve themselves in the open? </a:t>
            </a:r>
            <a:endParaRPr sz="2720"/>
          </a:p>
          <a:p>
            <a:pPr marL="342900" lvl="0" indent="-342900" algn="l" rtl="0">
              <a:lnSpc>
                <a:spcPct val="140000"/>
              </a:lnSpc>
              <a:spcBef>
                <a:spcPts val="400"/>
              </a:spcBef>
              <a:spcAft>
                <a:spcPts val="0"/>
              </a:spcAft>
              <a:buSzPts val="2000"/>
              <a:buNone/>
            </a:pPr>
            <a:r>
              <a:rPr lang="en-US" sz="1700"/>
              <a:t>9 What percentage of all sewage treatment plants are actually reliable and efficient? </a:t>
            </a:r>
            <a:endParaRPr sz="2720"/>
          </a:p>
          <a:p>
            <a:pPr marL="342900" lvl="0" indent="-342900" algn="l" rtl="0">
              <a:lnSpc>
                <a:spcPct val="140000"/>
              </a:lnSpc>
              <a:spcBef>
                <a:spcPts val="400"/>
              </a:spcBef>
              <a:spcAft>
                <a:spcPts val="0"/>
              </a:spcAft>
              <a:buSzPts val="2000"/>
              <a:buNone/>
            </a:pPr>
            <a:r>
              <a:rPr lang="en-US" sz="1700"/>
              <a:t>10 How many children, per day, die due to diarrheal related diseases?  </a:t>
            </a:r>
            <a:endParaRPr sz="1700"/>
          </a:p>
          <a:p>
            <a:pPr marL="342900" lvl="0" indent="-342900" algn="l" rtl="0">
              <a:lnSpc>
                <a:spcPct val="140000"/>
              </a:lnSpc>
              <a:spcBef>
                <a:spcPts val="256"/>
              </a:spcBef>
              <a:spcAft>
                <a:spcPts val="0"/>
              </a:spcAft>
              <a:buSzPts val="1280"/>
              <a:buNone/>
            </a:pPr>
            <a:endParaRPr sz="1088"/>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177" name="Google Shape;177;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
        <p:nvSpPr>
          <p:cNvPr id="178" name="Google Shape;178;p13"/>
          <p:cNvSpPr/>
          <p:nvPr/>
        </p:nvSpPr>
        <p:spPr>
          <a:xfrm>
            <a:off x="498136" y="556650"/>
            <a:ext cx="11195728"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179" name="Google Shape;179;p13"/>
          <p:cNvPicPr preferRelativeResize="0"/>
          <p:nvPr/>
        </p:nvPicPr>
        <p:blipFill rotWithShape="1">
          <a:blip r:embed="rId3">
            <a:alphaModFix/>
          </a:blip>
          <a:srcRect t="10384"/>
          <a:stretch/>
        </p:blipFill>
        <p:spPr>
          <a:xfrm>
            <a:off x="745377" y="731836"/>
            <a:ext cx="10701245" cy="5394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185" name="Google Shape;185;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
        <p:nvSpPr>
          <p:cNvPr id="186" name="Google Shape;186;p14"/>
          <p:cNvSpPr/>
          <p:nvPr/>
        </p:nvSpPr>
        <p:spPr>
          <a:xfrm>
            <a:off x="386672" y="556650"/>
            <a:ext cx="11195728"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187" name="Google Shape;187;p14"/>
          <p:cNvPicPr preferRelativeResize="0"/>
          <p:nvPr/>
        </p:nvPicPr>
        <p:blipFill rotWithShape="1">
          <a:blip r:embed="rId3">
            <a:alphaModFix/>
          </a:blip>
          <a:srcRect/>
          <a:stretch/>
        </p:blipFill>
        <p:spPr>
          <a:xfrm>
            <a:off x="1006775" y="629009"/>
            <a:ext cx="9955522" cy="55999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p:nvPr/>
        </p:nvSpPr>
        <p:spPr>
          <a:xfrm>
            <a:off x="386671" y="556650"/>
            <a:ext cx="11390169" cy="6026712"/>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3" name="Google Shape;193;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pic>
        <p:nvPicPr>
          <p:cNvPr id="194" name="Google Shape;194;p15"/>
          <p:cNvPicPr preferRelativeResize="0"/>
          <p:nvPr/>
        </p:nvPicPr>
        <p:blipFill rotWithShape="1">
          <a:blip r:embed="rId3">
            <a:alphaModFix/>
          </a:blip>
          <a:srcRect/>
          <a:stretch/>
        </p:blipFill>
        <p:spPr>
          <a:xfrm>
            <a:off x="851337" y="715262"/>
            <a:ext cx="10150201" cy="57094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p:nvPr/>
        </p:nvSpPr>
        <p:spPr>
          <a:xfrm>
            <a:off x="498136" y="556649"/>
            <a:ext cx="11195728"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200" name="Google Shape;200;p16"/>
          <p:cNvPicPr preferRelativeResize="0"/>
          <p:nvPr/>
        </p:nvPicPr>
        <p:blipFill rotWithShape="1">
          <a:blip r:embed="rId3">
            <a:alphaModFix/>
          </a:blip>
          <a:srcRect/>
          <a:stretch/>
        </p:blipFill>
        <p:spPr>
          <a:xfrm>
            <a:off x="1318270" y="741526"/>
            <a:ext cx="9555460" cy="53749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p:nvPr/>
        </p:nvSpPr>
        <p:spPr>
          <a:xfrm>
            <a:off x="487680" y="304800"/>
            <a:ext cx="11206184" cy="5996549"/>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207" name="Google Shape;207;p17"/>
          <p:cNvPicPr preferRelativeResize="0"/>
          <p:nvPr/>
        </p:nvPicPr>
        <p:blipFill rotWithShape="1">
          <a:blip r:embed="rId3">
            <a:alphaModFix/>
          </a:blip>
          <a:srcRect l="4762" t="8407" r="4804" b="8314"/>
          <a:stretch/>
        </p:blipFill>
        <p:spPr>
          <a:xfrm>
            <a:off x="762076" y="556651"/>
            <a:ext cx="10657391" cy="55204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p:nvPr/>
        </p:nvSpPr>
        <p:spPr>
          <a:xfrm>
            <a:off x="152400" y="884539"/>
            <a:ext cx="11887200" cy="57447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3" name="Google Shape;213;p18"/>
          <p:cNvSpPr txBox="1">
            <a:spLocks noGrp="1"/>
          </p:cNvSpPr>
          <p:nvPr>
            <p:ph type="body" idx="1"/>
          </p:nvPr>
        </p:nvSpPr>
        <p:spPr>
          <a:xfrm>
            <a:off x="376232" y="1064809"/>
            <a:ext cx="10863684" cy="5452121"/>
          </a:xfrm>
          <a:prstGeom prst="rect">
            <a:avLst/>
          </a:prstGeom>
          <a:noFill/>
          <a:ln>
            <a:noFill/>
          </a:ln>
        </p:spPr>
        <p:txBody>
          <a:bodyPr spcFirstLastPara="1" wrap="square" lIns="91425" tIns="45700" rIns="91425" bIns="45700" anchor="t" anchorCtr="0">
            <a:normAutofit/>
          </a:bodyPr>
          <a:lstStyle/>
          <a:p>
            <a:pPr marL="342900" lvl="0" indent="-342900" algn="l" rtl="0">
              <a:lnSpc>
                <a:spcPct val="130000"/>
              </a:lnSpc>
              <a:spcBef>
                <a:spcPts val="0"/>
              </a:spcBef>
              <a:spcAft>
                <a:spcPts val="0"/>
              </a:spcAft>
              <a:buSzPts val="2000"/>
              <a:buNone/>
            </a:pPr>
            <a:r>
              <a:rPr lang="en-US" sz="1979" b="1"/>
              <a:t>Encuentra las respuestas en los enunciados: </a:t>
            </a:r>
            <a:endParaRPr sz="1979" b="1"/>
          </a:p>
          <a:p>
            <a:pPr marL="342900" lvl="0" indent="-342900" algn="l" rtl="0">
              <a:lnSpc>
                <a:spcPct val="130000"/>
              </a:lnSpc>
              <a:spcBef>
                <a:spcPts val="400"/>
              </a:spcBef>
              <a:spcAft>
                <a:spcPts val="0"/>
              </a:spcAft>
              <a:buSzPts val="2000"/>
              <a:buNone/>
            </a:pPr>
            <a:endParaRPr sz="1100"/>
          </a:p>
          <a:p>
            <a:pPr marL="342900" lvl="0" indent="-342900" algn="l" rtl="0">
              <a:lnSpc>
                <a:spcPct val="130000"/>
              </a:lnSpc>
              <a:spcBef>
                <a:spcPts val="400"/>
              </a:spcBef>
              <a:spcAft>
                <a:spcPts val="0"/>
              </a:spcAft>
              <a:buSzPts val="2000"/>
              <a:buNone/>
            </a:pPr>
            <a:r>
              <a:rPr lang="en-US" sz="1870"/>
              <a:t>1 How much money is spent every year in treating water related illnesses? </a:t>
            </a:r>
            <a:endParaRPr sz="1870"/>
          </a:p>
          <a:p>
            <a:pPr marL="342900" lvl="0" indent="-342900" algn="l" rtl="0">
              <a:lnSpc>
                <a:spcPct val="130000"/>
              </a:lnSpc>
              <a:spcBef>
                <a:spcPts val="400"/>
              </a:spcBef>
              <a:spcAft>
                <a:spcPts val="0"/>
              </a:spcAft>
              <a:buSzPts val="2000"/>
              <a:buNone/>
            </a:pPr>
            <a:r>
              <a:rPr lang="en-US" sz="1870"/>
              <a:t>2 How many deaths could be avoided if everybody had access to an adequate sanitation system? </a:t>
            </a:r>
            <a:endParaRPr sz="1870"/>
          </a:p>
          <a:p>
            <a:pPr marL="342900" lvl="0" indent="-342900" algn="l" rtl="0">
              <a:lnSpc>
                <a:spcPct val="130000"/>
              </a:lnSpc>
              <a:spcBef>
                <a:spcPts val="400"/>
              </a:spcBef>
              <a:spcAft>
                <a:spcPts val="0"/>
              </a:spcAft>
              <a:buSzPts val="2000"/>
              <a:buNone/>
            </a:pPr>
            <a:r>
              <a:rPr lang="en-US" sz="1870"/>
              <a:t>3 What percentage of untreated sewage is let out into the rivers and seas? </a:t>
            </a:r>
            <a:endParaRPr sz="1870"/>
          </a:p>
          <a:p>
            <a:pPr marL="342900" lvl="0" indent="-342900" algn="l" rtl="0">
              <a:lnSpc>
                <a:spcPct val="130000"/>
              </a:lnSpc>
              <a:spcBef>
                <a:spcPts val="400"/>
              </a:spcBef>
              <a:spcAft>
                <a:spcPts val="0"/>
              </a:spcAft>
              <a:buSzPts val="2000"/>
              <a:buNone/>
            </a:pPr>
            <a:r>
              <a:rPr lang="en-US" sz="1870"/>
              <a:t>4 How many women are afraid of relieving themselves in the open due to consequently being sexually assaulted?</a:t>
            </a:r>
            <a:endParaRPr sz="1870"/>
          </a:p>
          <a:p>
            <a:pPr marL="342900" lvl="0" indent="-342900" algn="l" rtl="0">
              <a:lnSpc>
                <a:spcPct val="130000"/>
              </a:lnSpc>
              <a:spcBef>
                <a:spcPts val="400"/>
              </a:spcBef>
              <a:spcAft>
                <a:spcPts val="0"/>
              </a:spcAft>
              <a:buSzPts val="2000"/>
              <a:buNone/>
            </a:pPr>
            <a:r>
              <a:rPr lang="en-US" sz="1870"/>
              <a:t>5 How many years of your life are spent on the toilet?  </a:t>
            </a:r>
            <a:endParaRPr sz="1870"/>
          </a:p>
          <a:p>
            <a:pPr marL="342900" lvl="0" indent="-342900" algn="l" rtl="0">
              <a:lnSpc>
                <a:spcPct val="130000"/>
              </a:lnSpc>
              <a:spcBef>
                <a:spcPts val="400"/>
              </a:spcBef>
              <a:spcAft>
                <a:spcPts val="0"/>
              </a:spcAft>
              <a:buSzPts val="2000"/>
              <a:buNone/>
            </a:pPr>
            <a:r>
              <a:rPr lang="en-US" sz="1870"/>
              <a:t>6 How many people do not have an adequate sanitation system? </a:t>
            </a:r>
            <a:endParaRPr sz="1870"/>
          </a:p>
          <a:p>
            <a:pPr marL="342900" lvl="0" indent="-342900" algn="l" rtl="0">
              <a:lnSpc>
                <a:spcPct val="130000"/>
              </a:lnSpc>
              <a:spcBef>
                <a:spcPts val="400"/>
              </a:spcBef>
              <a:spcAft>
                <a:spcPts val="0"/>
              </a:spcAft>
              <a:buSzPts val="2000"/>
              <a:buNone/>
            </a:pPr>
            <a:r>
              <a:rPr lang="en-US" sz="1870"/>
              <a:t>7 How many people use water that is contaminated with faeces? </a:t>
            </a:r>
            <a:endParaRPr sz="1870"/>
          </a:p>
          <a:p>
            <a:pPr marL="342900" lvl="0" indent="-342900" algn="l" rtl="0">
              <a:lnSpc>
                <a:spcPct val="130000"/>
              </a:lnSpc>
              <a:spcBef>
                <a:spcPts val="400"/>
              </a:spcBef>
              <a:spcAft>
                <a:spcPts val="0"/>
              </a:spcAft>
              <a:buSzPts val="2000"/>
              <a:buNone/>
            </a:pPr>
            <a:r>
              <a:rPr lang="en-US" sz="1870"/>
              <a:t>8 How many people have to relieve themselves in the open? </a:t>
            </a:r>
            <a:endParaRPr sz="1870"/>
          </a:p>
          <a:p>
            <a:pPr marL="342900" lvl="0" indent="-342900" algn="l" rtl="0">
              <a:lnSpc>
                <a:spcPct val="130000"/>
              </a:lnSpc>
              <a:spcBef>
                <a:spcPts val="400"/>
              </a:spcBef>
              <a:spcAft>
                <a:spcPts val="0"/>
              </a:spcAft>
              <a:buSzPts val="2000"/>
              <a:buNone/>
            </a:pPr>
            <a:r>
              <a:rPr lang="en-US" sz="1870"/>
              <a:t>9 What percentage of all sewage treatment plants are actually reliable and efficient? </a:t>
            </a:r>
            <a:endParaRPr sz="1870"/>
          </a:p>
          <a:p>
            <a:pPr marL="342900" lvl="0" indent="-342900" algn="l" rtl="0">
              <a:lnSpc>
                <a:spcPct val="130000"/>
              </a:lnSpc>
              <a:spcBef>
                <a:spcPts val="400"/>
              </a:spcBef>
              <a:spcAft>
                <a:spcPts val="0"/>
              </a:spcAft>
              <a:buSzPts val="2000"/>
              <a:buNone/>
            </a:pPr>
            <a:r>
              <a:rPr lang="en-US" sz="1870"/>
              <a:t>10 How many children, per day, die due to diarrheal related diseases?  </a:t>
            </a:r>
            <a:endParaRPr sz="1870"/>
          </a:p>
          <a:p>
            <a:pPr marL="342900" lvl="0" indent="-342900" algn="l" rtl="0">
              <a:lnSpc>
                <a:spcPct val="130000"/>
              </a:lnSpc>
              <a:spcBef>
                <a:spcPts val="256"/>
              </a:spcBef>
              <a:spcAft>
                <a:spcPts val="0"/>
              </a:spcAft>
              <a:buSzPts val="1280"/>
              <a:buNone/>
            </a:pPr>
            <a:endParaRPr sz="704"/>
          </a:p>
        </p:txBody>
      </p:sp>
      <p:sp>
        <p:nvSpPr>
          <p:cNvPr id="214" name="Google Shape;214;p18"/>
          <p:cNvSpPr txBox="1">
            <a:spLocks noGrp="1"/>
          </p:cNvSpPr>
          <p:nvPr>
            <p:ph type="title"/>
          </p:nvPr>
        </p:nvSpPr>
        <p:spPr>
          <a:xfrm>
            <a:off x="1981200" y="-1905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Infografía </a:t>
            </a:r>
            <a:endParaRPr b="1">
              <a:solidFill>
                <a:srgbClr val="00527D"/>
              </a:solidFill>
            </a:endParaRPr>
          </a:p>
        </p:txBody>
      </p:sp>
      <p:sp>
        <p:nvSpPr>
          <p:cNvPr id="215" name="Google Shape;215;p18"/>
          <p:cNvSpPr txBox="1"/>
          <p:nvPr/>
        </p:nvSpPr>
        <p:spPr>
          <a:xfrm>
            <a:off x="7827238" y="1825803"/>
            <a:ext cx="16081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$ 1700 million</a:t>
            </a:r>
            <a:endParaRPr/>
          </a:p>
        </p:txBody>
      </p:sp>
      <p:sp>
        <p:nvSpPr>
          <p:cNvPr id="216" name="Google Shape;216;p18"/>
          <p:cNvSpPr txBox="1"/>
          <p:nvPr/>
        </p:nvSpPr>
        <p:spPr>
          <a:xfrm>
            <a:off x="10092219" y="2195135"/>
            <a:ext cx="17235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842 000 a year</a:t>
            </a:r>
            <a:endParaRPr/>
          </a:p>
        </p:txBody>
      </p:sp>
      <p:sp>
        <p:nvSpPr>
          <p:cNvPr id="217" name="Google Shape;217;p18"/>
          <p:cNvSpPr txBox="1"/>
          <p:nvPr/>
        </p:nvSpPr>
        <p:spPr>
          <a:xfrm>
            <a:off x="7984973" y="2745846"/>
            <a:ext cx="646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80%</a:t>
            </a:r>
            <a:endParaRPr/>
          </a:p>
        </p:txBody>
      </p:sp>
      <p:sp>
        <p:nvSpPr>
          <p:cNvPr id="218" name="Google Shape;218;p18"/>
          <p:cNvSpPr txBox="1"/>
          <p:nvPr/>
        </p:nvSpPr>
        <p:spPr>
          <a:xfrm>
            <a:off x="1981200" y="3429000"/>
            <a:ext cx="12875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527 million</a:t>
            </a:r>
            <a:endParaRPr/>
          </a:p>
        </p:txBody>
      </p:sp>
      <p:sp>
        <p:nvSpPr>
          <p:cNvPr id="219" name="Google Shape;219;p18"/>
          <p:cNvSpPr txBox="1"/>
          <p:nvPr/>
        </p:nvSpPr>
        <p:spPr>
          <a:xfrm>
            <a:off x="5865966" y="3928246"/>
            <a:ext cx="10054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3 years!</a:t>
            </a:r>
            <a:endParaRPr/>
          </a:p>
        </p:txBody>
      </p:sp>
      <p:sp>
        <p:nvSpPr>
          <p:cNvPr id="220" name="Google Shape;220;p18"/>
          <p:cNvSpPr txBox="1"/>
          <p:nvPr/>
        </p:nvSpPr>
        <p:spPr>
          <a:xfrm>
            <a:off x="6871369" y="4342663"/>
            <a:ext cx="1415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2400 million</a:t>
            </a:r>
            <a:endParaRPr/>
          </a:p>
        </p:txBody>
      </p:sp>
      <p:sp>
        <p:nvSpPr>
          <p:cNvPr id="221" name="Google Shape;221;p18"/>
          <p:cNvSpPr txBox="1"/>
          <p:nvPr/>
        </p:nvSpPr>
        <p:spPr>
          <a:xfrm>
            <a:off x="6774746" y="4768149"/>
            <a:ext cx="1415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1800 million</a:t>
            </a:r>
            <a:endParaRPr/>
          </a:p>
        </p:txBody>
      </p:sp>
      <p:sp>
        <p:nvSpPr>
          <p:cNvPr id="222" name="Google Shape;222;p18"/>
          <p:cNvSpPr txBox="1"/>
          <p:nvPr/>
        </p:nvSpPr>
        <p:spPr>
          <a:xfrm>
            <a:off x="6368667" y="5215685"/>
            <a:ext cx="12875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246 million</a:t>
            </a:r>
            <a:endParaRPr/>
          </a:p>
        </p:txBody>
      </p:sp>
      <p:sp>
        <p:nvSpPr>
          <p:cNvPr id="223" name="Google Shape;223;p18"/>
          <p:cNvSpPr txBox="1"/>
          <p:nvPr/>
        </p:nvSpPr>
        <p:spPr>
          <a:xfrm>
            <a:off x="8804367" y="5627140"/>
            <a:ext cx="1890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10% in the world</a:t>
            </a:r>
            <a:endParaRPr/>
          </a:p>
        </p:txBody>
      </p:sp>
      <p:sp>
        <p:nvSpPr>
          <p:cNvPr id="224" name="Google Shape;224;p18"/>
          <p:cNvSpPr txBox="1"/>
          <p:nvPr/>
        </p:nvSpPr>
        <p:spPr>
          <a:xfrm>
            <a:off x="7279640" y="6072035"/>
            <a:ext cx="15696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1000 children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231" name="Google Shape;231;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
        <p:nvSpPr>
          <p:cNvPr id="232" name="Google Shape;232;p19"/>
          <p:cNvSpPr/>
          <p:nvPr/>
        </p:nvSpPr>
        <p:spPr>
          <a:xfrm>
            <a:off x="152400" y="320040"/>
            <a:ext cx="11887200" cy="6400800"/>
          </a:xfrm>
          <a:prstGeom prst="roundRect">
            <a:avLst>
              <a:gd name="adj" fmla="val 1240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233" name="Google Shape;233;p19"/>
          <p:cNvPicPr preferRelativeResize="0"/>
          <p:nvPr/>
        </p:nvPicPr>
        <p:blipFill rotWithShape="1">
          <a:blip r:embed="rId3">
            <a:alphaModFix/>
          </a:blip>
          <a:srcRect l="5000" t="42222" r="5000" b="41111"/>
          <a:stretch/>
        </p:blipFill>
        <p:spPr>
          <a:xfrm>
            <a:off x="609600" y="374652"/>
            <a:ext cx="10972800" cy="1143000"/>
          </a:xfrm>
          <a:prstGeom prst="rect">
            <a:avLst/>
          </a:prstGeom>
          <a:noFill/>
          <a:ln>
            <a:noFill/>
          </a:ln>
        </p:spPr>
      </p:pic>
      <p:pic>
        <p:nvPicPr>
          <p:cNvPr id="2" name="Picture 1">
            <a:extLst>
              <a:ext uri="{FF2B5EF4-FFF2-40B4-BE49-F238E27FC236}">
                <a16:creationId xmlns:a16="http://schemas.microsoft.com/office/drawing/2014/main" id="{039B3536-93F0-41A9-988E-8C05A5597CD5}"/>
              </a:ext>
            </a:extLst>
          </p:cNvPr>
          <p:cNvPicPr>
            <a:picLocks noChangeAspect="1"/>
          </p:cNvPicPr>
          <p:nvPr/>
        </p:nvPicPr>
        <p:blipFill>
          <a:blip r:embed="rId4"/>
          <a:stretch>
            <a:fillRect/>
          </a:stretch>
        </p:blipFill>
        <p:spPr>
          <a:xfrm>
            <a:off x="1306536" y="1332693"/>
            <a:ext cx="9578927" cy="5388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t="48444" b="11111"/>
          <a:stretch/>
        </p:blipFill>
        <p:spPr>
          <a:xfrm>
            <a:off x="901065" y="742556"/>
            <a:ext cx="10389870" cy="5943600"/>
          </a:xfrm>
          <a:prstGeom prst="rect">
            <a:avLst/>
          </a:prstGeom>
          <a:noFill/>
          <a:ln>
            <a:noFill/>
          </a:ln>
        </p:spPr>
      </p:pic>
      <p:pic>
        <p:nvPicPr>
          <p:cNvPr id="98" name="Google Shape;98;p2"/>
          <p:cNvPicPr preferRelativeResize="0"/>
          <p:nvPr/>
        </p:nvPicPr>
        <p:blipFill rotWithShape="1">
          <a:blip r:embed="rId3">
            <a:alphaModFix/>
          </a:blip>
          <a:srcRect l="38313" b="92411"/>
          <a:stretch/>
        </p:blipFill>
        <p:spPr>
          <a:xfrm>
            <a:off x="7109934" y="0"/>
            <a:ext cx="4854239" cy="8447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p:nvPr/>
        </p:nvSpPr>
        <p:spPr>
          <a:xfrm>
            <a:off x="500381" y="1243752"/>
            <a:ext cx="11341768" cy="5176500"/>
          </a:xfrm>
          <a:prstGeom prst="roundRect">
            <a:avLst>
              <a:gd name="adj" fmla="val 1225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41" name="Google Shape;241;p20"/>
          <p:cNvSpPr txBox="1">
            <a:spLocks noGrp="1"/>
          </p:cNvSpPr>
          <p:nvPr>
            <p:ph type="title"/>
          </p:nvPr>
        </p:nvSpPr>
        <p:spPr>
          <a:xfrm>
            <a:off x="1415988" y="110962"/>
            <a:ext cx="9440779"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a:solidFill>
                  <a:srgbClr val="00527D"/>
                </a:solidFill>
              </a:rPr>
              <a:t>Key facts and figures – Verdadero or</a:t>
            </a:r>
            <a:r>
              <a:rPr lang="en-US" sz="3959" b="1"/>
              <a:t> </a:t>
            </a:r>
            <a:r>
              <a:rPr lang="en-US" sz="3959" b="1">
                <a:solidFill>
                  <a:srgbClr val="FF0000"/>
                </a:solidFill>
              </a:rPr>
              <a:t>falso</a:t>
            </a:r>
            <a:r>
              <a:rPr lang="en-US" sz="3959" b="1">
                <a:solidFill>
                  <a:srgbClr val="00527D"/>
                </a:solidFill>
              </a:rPr>
              <a:t>?</a:t>
            </a:r>
            <a:endParaRPr sz="3959" b="1">
              <a:solidFill>
                <a:srgbClr val="00527D"/>
              </a:solidFill>
            </a:endParaRPr>
          </a:p>
        </p:txBody>
      </p:sp>
      <p:sp>
        <p:nvSpPr>
          <p:cNvPr id="242" name="Google Shape;242;p20"/>
          <p:cNvSpPr txBox="1">
            <a:spLocks noGrp="1"/>
          </p:cNvSpPr>
          <p:nvPr>
            <p:ph type="body" idx="1"/>
          </p:nvPr>
        </p:nvSpPr>
        <p:spPr>
          <a:xfrm>
            <a:off x="687838" y="1507423"/>
            <a:ext cx="10343060" cy="465936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720"/>
              <a:buChar char="•"/>
            </a:pPr>
            <a:r>
              <a:rPr lang="en-US" sz="2720"/>
              <a:t>Almost one third of the worlds population does not have access to a toilet.</a:t>
            </a:r>
            <a:endParaRPr/>
          </a:p>
          <a:p>
            <a:pPr marL="342900" lvl="0" indent="-342900" algn="l" rtl="0">
              <a:lnSpc>
                <a:spcPct val="100000"/>
              </a:lnSpc>
              <a:spcBef>
                <a:spcPts val="544"/>
              </a:spcBef>
              <a:spcAft>
                <a:spcPts val="0"/>
              </a:spcAft>
              <a:buSzPts val="2720"/>
              <a:buChar char="•"/>
            </a:pPr>
            <a:r>
              <a:rPr lang="en-US" sz="2720"/>
              <a:t>1.400 children under five die every day due to causes related to diarrhea.</a:t>
            </a:r>
            <a:endParaRPr/>
          </a:p>
          <a:p>
            <a:pPr marL="342900" lvl="0" indent="-342900" algn="l" rtl="0">
              <a:lnSpc>
                <a:spcPct val="100000"/>
              </a:lnSpc>
              <a:spcBef>
                <a:spcPts val="544"/>
              </a:spcBef>
              <a:spcAft>
                <a:spcPts val="0"/>
              </a:spcAft>
              <a:buSzPts val="2720"/>
              <a:buChar char="•"/>
            </a:pPr>
            <a:r>
              <a:rPr lang="en-US" sz="2720"/>
              <a:t>693 million people have access to a clean toilet.  </a:t>
            </a:r>
            <a:endParaRPr/>
          </a:p>
          <a:p>
            <a:pPr marL="342900" lvl="0" indent="-342900" algn="l" rtl="0">
              <a:lnSpc>
                <a:spcPct val="100000"/>
              </a:lnSpc>
              <a:spcBef>
                <a:spcPts val="544"/>
              </a:spcBef>
              <a:spcAft>
                <a:spcPts val="0"/>
              </a:spcAft>
              <a:buSzPts val="2720"/>
              <a:buChar char="•"/>
            </a:pPr>
            <a:r>
              <a:rPr lang="en-US" sz="2720"/>
              <a:t>1.100 million people in 20 countries have no choice but to relieve themselves in the open.</a:t>
            </a:r>
            <a:endParaRPr/>
          </a:p>
          <a:p>
            <a:pPr marL="342900" lvl="0" indent="-342900" algn="l" rtl="0">
              <a:lnSpc>
                <a:spcPct val="100000"/>
              </a:lnSpc>
              <a:spcBef>
                <a:spcPts val="544"/>
              </a:spcBef>
              <a:spcAft>
                <a:spcPts val="0"/>
              </a:spcAft>
              <a:buSzPts val="2720"/>
              <a:buChar char="•"/>
            </a:pPr>
            <a:r>
              <a:rPr lang="en-US" sz="2720"/>
              <a:t>In Colombia, 65% of the population have sanitation coverage. </a:t>
            </a:r>
            <a:endParaRPr/>
          </a:p>
          <a:p>
            <a:pPr marL="342900" lvl="0" indent="-342900" algn="l" rtl="0">
              <a:lnSpc>
                <a:spcPct val="100000"/>
              </a:lnSpc>
              <a:spcBef>
                <a:spcPts val="544"/>
              </a:spcBef>
              <a:spcAft>
                <a:spcPts val="0"/>
              </a:spcAft>
              <a:buSzPts val="2720"/>
              <a:buChar char="•"/>
            </a:pPr>
            <a:r>
              <a:rPr lang="en-US" sz="2720"/>
              <a:t>19</a:t>
            </a:r>
            <a:r>
              <a:rPr lang="en-US" sz="2720" baseline="30000"/>
              <a:t>th</a:t>
            </a:r>
            <a:r>
              <a:rPr lang="en-US" sz="2720"/>
              <a:t> December is World Toilet Day.</a:t>
            </a:r>
            <a:endParaRPr/>
          </a:p>
          <a:p>
            <a:pPr marL="342900" lvl="0" indent="-342900" algn="l" rtl="0">
              <a:lnSpc>
                <a:spcPct val="100000"/>
              </a:lnSpc>
              <a:spcBef>
                <a:spcPts val="544"/>
              </a:spcBef>
              <a:spcAft>
                <a:spcPts val="0"/>
              </a:spcAft>
              <a:buSzPts val="2720"/>
              <a:buChar char="•"/>
            </a:pPr>
            <a:r>
              <a:rPr lang="en-US" sz="2720"/>
              <a:t>761 million people have to use public toilets.</a:t>
            </a:r>
            <a:endParaRPr sz="2720" b="1"/>
          </a:p>
          <a:p>
            <a:pPr marL="342900" lvl="0" indent="-170180" algn="l" rtl="0">
              <a:lnSpc>
                <a:spcPct val="100000"/>
              </a:lnSpc>
              <a:spcBef>
                <a:spcPts val="544"/>
              </a:spcBef>
              <a:spcAft>
                <a:spcPts val="0"/>
              </a:spcAft>
              <a:buSzPts val="2720"/>
              <a:buNone/>
            </a:pPr>
            <a:endParaRPr sz="2720"/>
          </a:p>
        </p:txBody>
      </p:sp>
      <p:sp>
        <p:nvSpPr>
          <p:cNvPr id="243" name="Google Shape;243;p20"/>
          <p:cNvSpPr/>
          <p:nvPr/>
        </p:nvSpPr>
        <p:spPr>
          <a:xfrm>
            <a:off x="2041989" y="1985455"/>
            <a:ext cx="1313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527D"/>
                </a:solidFill>
                <a:latin typeface="Arial"/>
                <a:ea typeface="Arial"/>
                <a:cs typeface="Arial"/>
                <a:sym typeface="Arial"/>
              </a:rPr>
              <a:t>Verdadero</a:t>
            </a:r>
            <a:endParaRPr sz="1800">
              <a:solidFill>
                <a:schemeClr val="dk1"/>
              </a:solidFill>
              <a:latin typeface="Arial"/>
              <a:ea typeface="Arial"/>
              <a:cs typeface="Arial"/>
              <a:sym typeface="Arial"/>
            </a:endParaRPr>
          </a:p>
        </p:txBody>
      </p:sp>
      <p:sp>
        <p:nvSpPr>
          <p:cNvPr id="244" name="Google Shape;244;p20"/>
          <p:cNvSpPr/>
          <p:nvPr/>
        </p:nvSpPr>
        <p:spPr>
          <a:xfrm>
            <a:off x="2377269" y="2832818"/>
            <a:ext cx="1313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527D"/>
                </a:solidFill>
                <a:latin typeface="Arial"/>
                <a:ea typeface="Arial"/>
                <a:cs typeface="Arial"/>
                <a:sym typeface="Arial"/>
              </a:rPr>
              <a:t>Verdadero</a:t>
            </a:r>
            <a:endParaRPr sz="1800">
              <a:solidFill>
                <a:schemeClr val="dk1"/>
              </a:solidFill>
              <a:latin typeface="Arial"/>
              <a:ea typeface="Arial"/>
              <a:cs typeface="Arial"/>
              <a:sym typeface="Arial"/>
            </a:endParaRPr>
          </a:p>
        </p:txBody>
      </p:sp>
      <p:sp>
        <p:nvSpPr>
          <p:cNvPr id="245" name="Google Shape;245;p20"/>
          <p:cNvSpPr/>
          <p:nvPr/>
        </p:nvSpPr>
        <p:spPr>
          <a:xfrm>
            <a:off x="7883948" y="3394173"/>
            <a:ext cx="355257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Arial"/>
                <a:ea typeface="Arial"/>
                <a:cs typeface="Arial"/>
                <a:sym typeface="Arial"/>
              </a:rPr>
              <a:t>Falso. 693 million do not have access…</a:t>
            </a:r>
            <a:endParaRPr sz="1400">
              <a:solidFill>
                <a:srgbClr val="FF0000"/>
              </a:solidFill>
              <a:latin typeface="Arial"/>
              <a:ea typeface="Arial"/>
              <a:cs typeface="Arial"/>
              <a:sym typeface="Arial"/>
            </a:endParaRPr>
          </a:p>
        </p:txBody>
      </p:sp>
      <p:sp>
        <p:nvSpPr>
          <p:cNvPr id="246" name="Google Shape;246;p20"/>
          <p:cNvSpPr/>
          <p:nvPr/>
        </p:nvSpPr>
        <p:spPr>
          <a:xfrm>
            <a:off x="7652902" y="5664727"/>
            <a:ext cx="1313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527D"/>
                </a:solidFill>
                <a:latin typeface="Arial"/>
                <a:ea typeface="Arial"/>
                <a:cs typeface="Arial"/>
                <a:sym typeface="Arial"/>
              </a:rPr>
              <a:t>Verdadero</a:t>
            </a:r>
            <a:endParaRPr sz="1800">
              <a:solidFill>
                <a:schemeClr val="dk1"/>
              </a:solidFill>
              <a:latin typeface="Arial"/>
              <a:ea typeface="Arial"/>
              <a:cs typeface="Arial"/>
              <a:sym typeface="Arial"/>
            </a:endParaRPr>
          </a:p>
        </p:txBody>
      </p:sp>
      <p:sp>
        <p:nvSpPr>
          <p:cNvPr id="247" name="Google Shape;247;p20"/>
          <p:cNvSpPr/>
          <p:nvPr/>
        </p:nvSpPr>
        <p:spPr>
          <a:xfrm>
            <a:off x="9714977" y="4672760"/>
            <a:ext cx="22092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Arial"/>
                <a:ea typeface="Arial"/>
                <a:cs typeface="Arial"/>
                <a:sym typeface="Arial"/>
              </a:rPr>
              <a:t>Falso. 65% of the</a:t>
            </a:r>
            <a:endParaRPr/>
          </a:p>
          <a:p>
            <a:pPr marL="0" marR="0" lvl="0" indent="0" algn="l" rtl="0">
              <a:spcBef>
                <a:spcPts val="0"/>
              </a:spcBef>
              <a:spcAft>
                <a:spcPts val="0"/>
              </a:spcAft>
              <a:buNone/>
            </a:pPr>
            <a:r>
              <a:rPr lang="en-US" sz="1400" b="1">
                <a:solidFill>
                  <a:srgbClr val="FF0000"/>
                </a:solidFill>
                <a:latin typeface="Arial"/>
                <a:ea typeface="Arial"/>
                <a:cs typeface="Arial"/>
                <a:sym typeface="Arial"/>
              </a:rPr>
              <a:t>countryside population</a:t>
            </a:r>
            <a:endParaRPr sz="1400">
              <a:solidFill>
                <a:srgbClr val="FF0000"/>
              </a:solidFill>
              <a:latin typeface="Arial"/>
              <a:ea typeface="Arial"/>
              <a:cs typeface="Arial"/>
              <a:sym typeface="Arial"/>
            </a:endParaRPr>
          </a:p>
        </p:txBody>
      </p:sp>
      <p:sp>
        <p:nvSpPr>
          <p:cNvPr id="248" name="Google Shape;248;p20"/>
          <p:cNvSpPr/>
          <p:nvPr/>
        </p:nvSpPr>
        <p:spPr>
          <a:xfrm>
            <a:off x="6141078" y="5226599"/>
            <a:ext cx="30236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Arial"/>
                <a:ea typeface="Arial"/>
                <a:cs typeface="Arial"/>
                <a:sym typeface="Arial"/>
              </a:rPr>
              <a:t>Falso. It is 19</a:t>
            </a:r>
            <a:r>
              <a:rPr lang="en-US" sz="1800" b="1" baseline="30000">
                <a:solidFill>
                  <a:srgbClr val="FF0000"/>
                </a:solidFill>
                <a:latin typeface="Arial"/>
                <a:ea typeface="Arial"/>
                <a:cs typeface="Arial"/>
                <a:sym typeface="Arial"/>
              </a:rPr>
              <a:t>th</a:t>
            </a:r>
            <a:r>
              <a:rPr lang="en-US" sz="1800" b="1">
                <a:solidFill>
                  <a:srgbClr val="FF0000"/>
                </a:solidFill>
                <a:latin typeface="Arial"/>
                <a:ea typeface="Arial"/>
                <a:cs typeface="Arial"/>
                <a:sym typeface="Arial"/>
              </a:rPr>
              <a:t> November</a:t>
            </a:r>
            <a:endParaRPr sz="1800">
              <a:solidFill>
                <a:srgbClr val="FF0000"/>
              </a:solidFill>
              <a:latin typeface="Arial"/>
              <a:ea typeface="Arial"/>
              <a:cs typeface="Arial"/>
              <a:sym typeface="Arial"/>
            </a:endParaRPr>
          </a:p>
        </p:txBody>
      </p:sp>
      <p:sp>
        <p:nvSpPr>
          <p:cNvPr id="249" name="Google Shape;249;p20"/>
          <p:cNvSpPr/>
          <p:nvPr/>
        </p:nvSpPr>
        <p:spPr>
          <a:xfrm>
            <a:off x="4438675" y="4253048"/>
            <a:ext cx="1313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527D"/>
                </a:solidFill>
                <a:latin typeface="Arial"/>
                <a:ea typeface="Arial"/>
                <a:cs typeface="Arial"/>
                <a:sym typeface="Arial"/>
              </a:rPr>
              <a:t>Verdadero</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p:nvPr/>
        </p:nvSpPr>
        <p:spPr>
          <a:xfrm>
            <a:off x="1768925" y="1302575"/>
            <a:ext cx="8661600" cy="3328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5" name="Google Shape;255;p21"/>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Additional material</a:t>
            </a:r>
            <a:endParaRPr b="1">
              <a:solidFill>
                <a:srgbClr val="00527D"/>
              </a:solidFill>
            </a:endParaRPr>
          </a:p>
        </p:txBody>
      </p:sp>
      <p:sp>
        <p:nvSpPr>
          <p:cNvPr id="256" name="Google Shape;256;p21"/>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a:t>Check out ‘Who gives a Crap’ who make toilet paper out of bamboo and recycled paper and donate 50% of profits to sanitation projects worldwide.. </a:t>
            </a:r>
            <a:r>
              <a:rPr lang="en-US" u="sng">
                <a:solidFill>
                  <a:schemeClr val="hlink"/>
                </a:solidFill>
                <a:hlinkClick r:id="rId3"/>
              </a:rPr>
              <a:t>https://uk.whogivesacrap.org/</a:t>
            </a:r>
            <a:endParaRPr/>
          </a:p>
          <a:p>
            <a:pPr marL="0" lvl="0" indent="0" algn="l" rtl="0">
              <a:lnSpc>
                <a:spcPct val="100000"/>
              </a:lnSpc>
              <a:spcBef>
                <a:spcPts val="640"/>
              </a:spcBef>
              <a:spcAft>
                <a:spcPts val="0"/>
              </a:spcAft>
              <a:buSzPts val="3200"/>
              <a:buNone/>
            </a:pPr>
            <a:endParaRPr/>
          </a:p>
          <a:p>
            <a:pPr marL="342900" lvl="0" indent="-139700" algn="l" rtl="0">
              <a:lnSpc>
                <a:spcPct val="100000"/>
              </a:lnSpc>
              <a:spcBef>
                <a:spcPts val="640"/>
              </a:spcBef>
              <a:spcAft>
                <a:spcPts val="0"/>
              </a:spcAft>
              <a:buSzPts val="32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2">
            <a:hlinkClick r:id="rId3"/>
          </p:cNvPr>
          <p:cNvPicPr preferRelativeResize="0"/>
          <p:nvPr/>
        </p:nvPicPr>
        <p:blipFill rotWithShape="1">
          <a:blip r:embed="rId4">
            <a:alphaModFix/>
          </a:blip>
          <a:srcRect t="50000" b="15556"/>
          <a:stretch/>
        </p:blipFill>
        <p:spPr>
          <a:xfrm>
            <a:off x="590486" y="518160"/>
            <a:ext cx="11011028" cy="53644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3"/>
          <p:cNvPicPr preferRelativeResize="0"/>
          <p:nvPr/>
        </p:nvPicPr>
        <p:blipFill rotWithShape="1">
          <a:blip r:embed="rId3">
            <a:alphaModFix/>
          </a:blip>
          <a:srcRect r="32800"/>
          <a:stretch/>
        </p:blipFill>
        <p:spPr>
          <a:xfrm>
            <a:off x="4819072" y="2059623"/>
            <a:ext cx="2849475" cy="1112600"/>
          </a:xfrm>
          <a:prstGeom prst="rect">
            <a:avLst/>
          </a:prstGeom>
          <a:noFill/>
          <a:ln>
            <a:noFill/>
          </a:ln>
        </p:spPr>
      </p:pic>
      <p:pic>
        <p:nvPicPr>
          <p:cNvPr id="268" name="Google Shape;268;p23"/>
          <p:cNvPicPr preferRelativeResize="0"/>
          <p:nvPr/>
        </p:nvPicPr>
        <p:blipFill rotWithShape="1">
          <a:blip r:embed="rId4">
            <a:alphaModFix/>
          </a:blip>
          <a:srcRect/>
          <a:stretch/>
        </p:blipFill>
        <p:spPr>
          <a:xfrm>
            <a:off x="4819076" y="3217451"/>
            <a:ext cx="957775" cy="981775"/>
          </a:xfrm>
          <a:prstGeom prst="rect">
            <a:avLst/>
          </a:prstGeom>
          <a:noFill/>
          <a:ln>
            <a:noFill/>
          </a:ln>
        </p:spPr>
      </p:pic>
      <p:sp>
        <p:nvSpPr>
          <p:cNvPr id="269" name="Google Shape;269;p23"/>
          <p:cNvSpPr/>
          <p:nvPr/>
        </p:nvSpPr>
        <p:spPr>
          <a:xfrm>
            <a:off x="5698925" y="3217450"/>
            <a:ext cx="20709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l="38313" b="92411"/>
          <a:stretch/>
        </p:blipFill>
        <p:spPr>
          <a:xfrm>
            <a:off x="7109934" y="0"/>
            <a:ext cx="4854239" cy="844731"/>
          </a:xfrm>
          <a:prstGeom prst="rect">
            <a:avLst/>
          </a:prstGeom>
          <a:noFill/>
          <a:ln>
            <a:noFill/>
          </a:ln>
        </p:spPr>
      </p:pic>
      <p:pic>
        <p:nvPicPr>
          <p:cNvPr id="105" name="Google Shape;105;p3"/>
          <p:cNvPicPr preferRelativeResize="0"/>
          <p:nvPr/>
        </p:nvPicPr>
        <p:blipFill rotWithShape="1">
          <a:blip r:embed="rId4">
            <a:alphaModFix/>
          </a:blip>
          <a:srcRect t="14666" b="48444"/>
          <a:stretch/>
        </p:blipFill>
        <p:spPr>
          <a:xfrm>
            <a:off x="723328" y="1053320"/>
            <a:ext cx="10745343" cy="56065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1648350" y="74250"/>
            <a:ext cx="88953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a:solidFill>
                  <a:srgbClr val="00527D"/>
                </a:solidFill>
              </a:rPr>
              <a:t>Clase 1 – Los retretes, ¡un tema serio! </a:t>
            </a:r>
            <a:endParaRPr/>
          </a:p>
        </p:txBody>
      </p:sp>
      <p:pic>
        <p:nvPicPr>
          <p:cNvPr id="111" name="Google Shape;111;p4" descr="DÃ­a Mundial del Retrete"/>
          <p:cNvPicPr preferRelativeResize="0"/>
          <p:nvPr/>
        </p:nvPicPr>
        <p:blipFill rotWithShape="1">
          <a:blip r:embed="rId3">
            <a:alphaModFix/>
          </a:blip>
          <a:srcRect/>
          <a:stretch/>
        </p:blipFill>
        <p:spPr>
          <a:xfrm>
            <a:off x="2251023" y="1217250"/>
            <a:ext cx="7689954" cy="48858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p:nvPr/>
        </p:nvSpPr>
        <p:spPr>
          <a:xfrm>
            <a:off x="1935925" y="1402775"/>
            <a:ext cx="8461200" cy="140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SzPts val="3200"/>
              <a:buNone/>
            </a:pPr>
            <a:r>
              <a:rPr lang="en-US"/>
              <a:t>Starter: </a:t>
            </a:r>
            <a:r>
              <a:rPr lang="en-US" sz="2600"/>
              <a:t>Which one of these words </a:t>
            </a:r>
            <a:r>
              <a:rPr lang="en-US" sz="2600" b="1"/>
              <a:t>does not </a:t>
            </a:r>
            <a:r>
              <a:rPr lang="en-US" sz="2600"/>
              <a:t>mean toilet in Spanish?</a:t>
            </a:r>
            <a:endParaRPr/>
          </a:p>
          <a:p>
            <a:pPr marL="342900" lvl="0" indent="-342900" algn="l" rtl="0">
              <a:lnSpc>
                <a:spcPct val="100000"/>
              </a:lnSpc>
              <a:spcBef>
                <a:spcPts val="640"/>
              </a:spcBef>
              <a:spcAft>
                <a:spcPts val="0"/>
              </a:spcAft>
              <a:buSzPts val="3200"/>
              <a:buNone/>
            </a:pPr>
            <a:endParaRPr/>
          </a:p>
          <a:p>
            <a:pPr marL="342900" lvl="0" indent="-342900" algn="l" rtl="0">
              <a:lnSpc>
                <a:spcPct val="100000"/>
              </a:lnSpc>
              <a:spcBef>
                <a:spcPts val="640"/>
              </a:spcBef>
              <a:spcAft>
                <a:spcPts val="0"/>
              </a:spcAft>
              <a:buSzPts val="3200"/>
              <a:buNone/>
            </a:pPr>
            <a:endParaRPr/>
          </a:p>
        </p:txBody>
      </p:sp>
      <p:graphicFrame>
        <p:nvGraphicFramePr>
          <p:cNvPr id="119" name="Google Shape;119;p5"/>
          <p:cNvGraphicFramePr/>
          <p:nvPr/>
        </p:nvGraphicFramePr>
        <p:xfrm>
          <a:off x="3759200" y="3052762"/>
          <a:ext cx="3000000" cy="3000000"/>
        </p:xfrm>
        <a:graphic>
          <a:graphicData uri="http://schemas.openxmlformats.org/drawingml/2006/table">
            <a:tbl>
              <a:tblPr>
                <a:noFill/>
                <a:tableStyleId>{E08889EA-DBBE-471F-B69B-3B32590A1F3E}</a:tableStyleId>
              </a:tblPr>
              <a:tblGrid>
                <a:gridCol w="1540925">
                  <a:extLst>
                    <a:ext uri="{9D8B030D-6E8A-4147-A177-3AD203B41FA5}">
                      <a16:colId xmlns:a16="http://schemas.microsoft.com/office/drawing/2014/main" val="20000"/>
                    </a:ext>
                  </a:extLst>
                </a:gridCol>
                <a:gridCol w="1540925">
                  <a:extLst>
                    <a:ext uri="{9D8B030D-6E8A-4147-A177-3AD203B41FA5}">
                      <a16:colId xmlns:a16="http://schemas.microsoft.com/office/drawing/2014/main" val="20001"/>
                    </a:ext>
                  </a:extLst>
                </a:gridCol>
                <a:gridCol w="1540925">
                  <a:extLst>
                    <a:ext uri="{9D8B030D-6E8A-4147-A177-3AD203B41FA5}">
                      <a16:colId xmlns:a16="http://schemas.microsoft.com/office/drawing/2014/main" val="20002"/>
                    </a:ext>
                  </a:extLst>
                </a:gridCol>
              </a:tblGrid>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 los WC</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los orinales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los inodoros</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los retretes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el bidé</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los baños</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1024475">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el áseo</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las letrinas</a:t>
                      </a:r>
                      <a:endParaRPr sz="21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los sevicios </a:t>
                      </a:r>
                      <a:endParaRPr sz="2100" b="1" u="none" strike="noStrike" cap="none"/>
                    </a:p>
                  </a:txBody>
                  <a:tcPr marL="91450" marR="91450" marT="45725" marB="45725">
                    <a:solidFill>
                      <a:srgbClr val="FFFFFF"/>
                    </a:solidFill>
                  </a:tcPr>
                </a:tc>
                <a:extLst>
                  <a:ext uri="{0D108BD9-81ED-4DB2-BD59-A6C34878D82A}">
                    <a16:rowId xmlns:a16="http://schemas.microsoft.com/office/drawing/2014/main" val="10002"/>
                  </a:ext>
                </a:extLst>
              </a:tr>
            </a:tbl>
          </a:graphicData>
        </a:graphic>
      </p:graphicFrame>
      <p:sp>
        <p:nvSpPr>
          <p:cNvPr id="120" name="Google Shape;120;p5"/>
          <p:cNvSpPr txBox="1">
            <a:spLocks noGrp="1"/>
          </p:cNvSpPr>
          <p:nvPr>
            <p:ph type="title"/>
          </p:nvPr>
        </p:nvSpPr>
        <p:spPr>
          <a:xfrm>
            <a:off x="1718875" y="178467"/>
            <a:ext cx="88953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a:solidFill>
                  <a:srgbClr val="00527D"/>
                </a:solidFill>
              </a:rPr>
              <a:t>Los retretes, ¡un tema serio!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Respuesta correcta:</a:t>
            </a:r>
            <a:r>
              <a:rPr lang="en-US" b="1"/>
              <a:t> </a:t>
            </a:r>
            <a:r>
              <a:rPr lang="en-US" b="1">
                <a:solidFill>
                  <a:srgbClr val="FF0000"/>
                </a:solidFill>
              </a:rPr>
              <a:t>el bidé</a:t>
            </a:r>
            <a:endParaRPr b="1">
              <a:solidFill>
                <a:srgbClr val="FF0000"/>
              </a:solidFill>
            </a:endParaRPr>
          </a:p>
        </p:txBody>
      </p:sp>
      <p:pic>
        <p:nvPicPr>
          <p:cNvPr id="127" name="Google Shape;127;p6" descr="bidet-1023521_1920.jpg"/>
          <p:cNvPicPr preferRelativeResize="0">
            <a:picLocks noGrp="1"/>
          </p:cNvPicPr>
          <p:nvPr>
            <p:ph type="body" idx="1"/>
          </p:nvPr>
        </p:nvPicPr>
        <p:blipFill rotWithShape="1">
          <a:blip r:embed="rId3">
            <a:alphaModFix/>
          </a:blip>
          <a:srcRect/>
          <a:stretch/>
        </p:blipFill>
        <p:spPr>
          <a:xfrm>
            <a:off x="2768300" y="1756075"/>
            <a:ext cx="6789300" cy="452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240631" y="914400"/>
            <a:ext cx="11710737" cy="5742294"/>
          </a:xfrm>
          <a:prstGeom prst="roundRect">
            <a:avLst>
              <a:gd name="adj" fmla="val 1022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7"/>
          <p:cNvSpPr txBox="1">
            <a:spLocks noGrp="1"/>
          </p:cNvSpPr>
          <p:nvPr>
            <p:ph type="title"/>
          </p:nvPr>
        </p:nvSpPr>
        <p:spPr>
          <a:xfrm>
            <a:off x="1981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Día Mundial del Retrete</a:t>
            </a:r>
            <a:endParaRPr>
              <a:solidFill>
                <a:srgbClr val="00527D"/>
              </a:solidFill>
            </a:endParaRPr>
          </a:p>
        </p:txBody>
      </p:sp>
      <p:sp>
        <p:nvSpPr>
          <p:cNvPr id="135" name="Google Shape;135;p7"/>
          <p:cNvSpPr/>
          <p:nvPr/>
        </p:nvSpPr>
        <p:spPr>
          <a:xfrm>
            <a:off x="543926" y="1069280"/>
            <a:ext cx="11104145"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El 19 de noviembre es el Día Mundial del Retrete. Un tema importante, ¡y mucho más serio de lo que piensas! Es un objetivo para avanzar hacía la salud en todo el mundo.</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A veces nos olvidamos, pero el acceso a los baños es parte de nuestras necesidades. Es esencial para la salud, casi tanto como tener agua y comida. En algunos países, el acceso a los baños es muy difícil. A veces hay un solo retrete para varias familias, o incluso para todo un vecindario. Y a veces ¡no hay ninguno en absoluto! Los habitantes están obligados a hacer sus necesidades en el aire libre.</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La realidad es que hay millones de personas que no tienen acceso a saneamiento, que es un derecho humano fundamental.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1000 niños al día mueren por enfermedades prevenibles relacionadas con el saneamiento del agua*. La falta de saneamiento y de agua limpia puede propagar enfermedades y cuesta vidas.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Afortunadamente, existen programas para ayudar a los países que tienen la necesidad de construir más baños. Pero todavía hay que hacer mucho más esfuerzo.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p:nvPr/>
        </p:nvSpPr>
        <p:spPr>
          <a:xfrm>
            <a:off x="2258775" y="1458450"/>
            <a:ext cx="7837800" cy="1391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8"/>
          <p:cNvSpPr txBox="1">
            <a:spLocks noGrp="1"/>
          </p:cNvSpPr>
          <p:nvPr>
            <p:ph type="title"/>
          </p:nvPr>
        </p:nvSpPr>
        <p:spPr>
          <a:xfrm>
            <a:off x="1251284" y="225588"/>
            <a:ext cx="10210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Ejercicio de comprensión de lectura</a:t>
            </a:r>
            <a:r>
              <a:rPr lang="en-US">
                <a:solidFill>
                  <a:srgbClr val="00527D"/>
                </a:solidFill>
              </a:rPr>
              <a:t>	</a:t>
            </a:r>
            <a:endParaRPr/>
          </a:p>
        </p:txBody>
      </p:sp>
      <p:sp>
        <p:nvSpPr>
          <p:cNvPr id="143" name="Google Shape;143;p8"/>
          <p:cNvSpPr txBox="1">
            <a:spLocks noGrp="1"/>
          </p:cNvSpPr>
          <p:nvPr>
            <p:ph type="body" idx="1"/>
          </p:nvPr>
        </p:nvSpPr>
        <p:spPr>
          <a:xfrm>
            <a:off x="2687052" y="1600201"/>
            <a:ext cx="6713621" cy="1249949"/>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SzPts val="3200"/>
              <a:buNone/>
            </a:pPr>
            <a:r>
              <a:rPr lang="en-US"/>
              <a:t>Encuentra 6 adjetivos en español y tradúcelos al inglés</a:t>
            </a:r>
            <a:endParaRPr/>
          </a:p>
          <a:p>
            <a:pPr marL="342900" lvl="0" indent="-342900" algn="l" rtl="0">
              <a:lnSpc>
                <a:spcPct val="100000"/>
              </a:lnSpc>
              <a:spcBef>
                <a:spcPts val="640"/>
              </a:spcBef>
              <a:spcAft>
                <a:spcPts val="0"/>
              </a:spcAft>
              <a:buSzPts val="3200"/>
              <a:buNone/>
            </a:pPr>
            <a:endParaRPr/>
          </a:p>
        </p:txBody>
      </p:sp>
      <p:graphicFrame>
        <p:nvGraphicFramePr>
          <p:cNvPr id="144" name="Google Shape;144;p8"/>
          <p:cNvGraphicFramePr/>
          <p:nvPr/>
        </p:nvGraphicFramePr>
        <p:xfrm>
          <a:off x="2854826" y="3583495"/>
          <a:ext cx="3000000" cy="3000000"/>
        </p:xfrm>
        <a:graphic>
          <a:graphicData uri="http://schemas.openxmlformats.org/drawingml/2006/table">
            <a:tbl>
              <a:tblPr>
                <a:noFill/>
                <a:tableStyleId>{E08889EA-DBBE-471F-B69B-3B32590A1F3E}</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589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español</a:t>
                      </a:r>
                      <a:endParaRPr sz="1800" b="1"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inglés</a:t>
                      </a:r>
                      <a:endParaRPr sz="1800" b="1"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Mundial</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world</a:t>
                      </a:r>
                      <a:endParaRPr sz="180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3"/>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4"/>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5"/>
                  </a:ext>
                </a:extLst>
              </a:tr>
              <a:tr h="358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240631" y="914400"/>
            <a:ext cx="11710737" cy="5742294"/>
          </a:xfrm>
          <a:prstGeom prst="roundRect">
            <a:avLst>
              <a:gd name="adj" fmla="val 1022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1" name="Google Shape;151;p9"/>
          <p:cNvSpPr txBox="1">
            <a:spLocks noGrp="1"/>
          </p:cNvSpPr>
          <p:nvPr>
            <p:ph type="title"/>
          </p:nvPr>
        </p:nvSpPr>
        <p:spPr>
          <a:xfrm>
            <a:off x="1981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a:solidFill>
                  <a:srgbClr val="00527D"/>
                </a:solidFill>
              </a:rPr>
              <a:t>Día Mundial del Retrete</a:t>
            </a:r>
            <a:endParaRPr>
              <a:solidFill>
                <a:srgbClr val="00527D"/>
              </a:solidFill>
            </a:endParaRPr>
          </a:p>
        </p:txBody>
      </p:sp>
      <p:sp>
        <p:nvSpPr>
          <p:cNvPr id="152" name="Google Shape;152;p9"/>
          <p:cNvSpPr/>
          <p:nvPr/>
        </p:nvSpPr>
        <p:spPr>
          <a:xfrm>
            <a:off x="543926" y="1069280"/>
            <a:ext cx="11104145" cy="53245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El 19 de noviembre es el Día </a:t>
            </a:r>
            <a:r>
              <a:rPr lang="en-US" sz="2000">
                <a:solidFill>
                  <a:srgbClr val="FF0000"/>
                </a:solidFill>
                <a:latin typeface="Arial"/>
                <a:ea typeface="Arial"/>
                <a:cs typeface="Arial"/>
                <a:sym typeface="Arial"/>
              </a:rPr>
              <a:t>Mundial </a:t>
            </a:r>
            <a:r>
              <a:rPr lang="en-US" sz="2000">
                <a:solidFill>
                  <a:schemeClr val="dk1"/>
                </a:solidFill>
                <a:latin typeface="Arial"/>
                <a:ea typeface="Arial"/>
                <a:cs typeface="Arial"/>
                <a:sym typeface="Arial"/>
              </a:rPr>
              <a:t>del Retrete. Un tema </a:t>
            </a:r>
            <a:r>
              <a:rPr lang="en-US" sz="2000">
                <a:solidFill>
                  <a:srgbClr val="FF0000"/>
                </a:solidFill>
                <a:latin typeface="Arial"/>
                <a:ea typeface="Arial"/>
                <a:cs typeface="Arial"/>
                <a:sym typeface="Arial"/>
              </a:rPr>
              <a:t>importante</a:t>
            </a:r>
            <a:r>
              <a:rPr lang="en-US" sz="2000">
                <a:solidFill>
                  <a:schemeClr val="dk1"/>
                </a:solidFill>
                <a:latin typeface="Arial"/>
                <a:ea typeface="Arial"/>
                <a:cs typeface="Arial"/>
                <a:sym typeface="Arial"/>
              </a:rPr>
              <a:t>, ¡y mucho más </a:t>
            </a:r>
            <a:r>
              <a:rPr lang="en-US" sz="2000">
                <a:solidFill>
                  <a:srgbClr val="FF0000"/>
                </a:solidFill>
                <a:latin typeface="Arial"/>
                <a:ea typeface="Arial"/>
                <a:cs typeface="Arial"/>
                <a:sym typeface="Arial"/>
              </a:rPr>
              <a:t>serio</a:t>
            </a:r>
            <a:r>
              <a:rPr lang="en-US" sz="2000">
                <a:solidFill>
                  <a:schemeClr val="dk1"/>
                </a:solidFill>
                <a:latin typeface="Arial"/>
                <a:ea typeface="Arial"/>
                <a:cs typeface="Arial"/>
                <a:sym typeface="Arial"/>
              </a:rPr>
              <a:t> de lo que piensas! Es un objetivo para avanzar hacía la salud en todo el mundo.</a:t>
            </a:r>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A veces nos olvidamos, pero el acceso a los baños es parte de nuestras necesidades. Es </a:t>
            </a:r>
            <a:r>
              <a:rPr lang="en-US" sz="2000">
                <a:solidFill>
                  <a:srgbClr val="FF0000"/>
                </a:solidFill>
                <a:latin typeface="Arial"/>
                <a:ea typeface="Arial"/>
                <a:cs typeface="Arial"/>
                <a:sym typeface="Arial"/>
              </a:rPr>
              <a:t>esencial</a:t>
            </a:r>
            <a:r>
              <a:rPr lang="en-US" sz="2000">
                <a:solidFill>
                  <a:schemeClr val="dk1"/>
                </a:solidFill>
                <a:latin typeface="Arial"/>
                <a:ea typeface="Arial"/>
                <a:cs typeface="Arial"/>
                <a:sym typeface="Arial"/>
              </a:rPr>
              <a:t> para la salud, casi tanto como tener agua y comida. En algunos países, el acceso a los baños es muy </a:t>
            </a:r>
            <a:r>
              <a:rPr lang="en-US" sz="2000">
                <a:solidFill>
                  <a:srgbClr val="FF0000"/>
                </a:solidFill>
                <a:latin typeface="Arial"/>
                <a:ea typeface="Arial"/>
                <a:cs typeface="Arial"/>
                <a:sym typeface="Arial"/>
              </a:rPr>
              <a:t>difícil</a:t>
            </a:r>
            <a:r>
              <a:rPr lang="en-US" sz="2000">
                <a:solidFill>
                  <a:schemeClr val="dk1"/>
                </a:solidFill>
                <a:latin typeface="Arial"/>
                <a:ea typeface="Arial"/>
                <a:cs typeface="Arial"/>
                <a:sym typeface="Arial"/>
              </a:rPr>
              <a:t>. A veces hay un solo retrete para varias familias, o incluso para todo un vecindario. Y a veces ¡no hay ninguno en absoluto! Los habitantes están obligados a hacer sus necesidades en el aire </a:t>
            </a:r>
            <a:r>
              <a:rPr lang="en-US" sz="2000">
                <a:solidFill>
                  <a:srgbClr val="FF0000"/>
                </a:solidFill>
                <a:latin typeface="Arial"/>
                <a:ea typeface="Arial"/>
                <a:cs typeface="Arial"/>
                <a:sym typeface="Arial"/>
              </a:rPr>
              <a:t>libre</a:t>
            </a:r>
            <a:r>
              <a:rPr lang="en-US" sz="2000">
                <a:solidFill>
                  <a:schemeClr val="dk1"/>
                </a:solidFill>
                <a:latin typeface="Arial"/>
                <a:ea typeface="Arial"/>
                <a:cs typeface="Arial"/>
                <a:sym typeface="Arial"/>
              </a:rPr>
              <a:t>.</a:t>
            </a:r>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La realidad es que hay millones de personas que no tienen acceso a saneamiento, que es un derecho humano </a:t>
            </a:r>
            <a:r>
              <a:rPr lang="en-US" sz="2000">
                <a:solidFill>
                  <a:srgbClr val="FF0000"/>
                </a:solidFill>
                <a:latin typeface="Arial"/>
                <a:ea typeface="Arial"/>
                <a:cs typeface="Arial"/>
                <a:sym typeface="Arial"/>
              </a:rPr>
              <a:t>fundamental</a:t>
            </a:r>
            <a:r>
              <a:rPr lang="en-US" sz="2000">
                <a:solidFill>
                  <a:schemeClr val="dk1"/>
                </a:solidFill>
                <a:latin typeface="Arial"/>
                <a:ea typeface="Arial"/>
                <a:cs typeface="Arial"/>
                <a:sym typeface="Arial"/>
              </a:rPr>
              <a:t>. </a:t>
            </a:r>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1000 niños al día mueren por enfermedades </a:t>
            </a:r>
            <a:r>
              <a:rPr lang="en-US" sz="2000">
                <a:solidFill>
                  <a:srgbClr val="FF0000"/>
                </a:solidFill>
                <a:latin typeface="Arial"/>
                <a:ea typeface="Arial"/>
                <a:cs typeface="Arial"/>
                <a:sym typeface="Arial"/>
              </a:rPr>
              <a:t>prevenibles</a:t>
            </a:r>
            <a:r>
              <a:rPr lang="en-US" sz="2000">
                <a:solidFill>
                  <a:schemeClr val="dk1"/>
                </a:solidFill>
                <a:latin typeface="Arial"/>
                <a:ea typeface="Arial"/>
                <a:cs typeface="Arial"/>
                <a:sym typeface="Arial"/>
              </a:rPr>
              <a:t> relacionadas con el saneamiento del agua*. La falta de saneamiento y de agua </a:t>
            </a:r>
            <a:r>
              <a:rPr lang="en-US" sz="2000">
                <a:solidFill>
                  <a:srgbClr val="FF0000"/>
                </a:solidFill>
                <a:latin typeface="Arial"/>
                <a:ea typeface="Arial"/>
                <a:cs typeface="Arial"/>
                <a:sym typeface="Arial"/>
              </a:rPr>
              <a:t>limpia</a:t>
            </a:r>
            <a:r>
              <a:rPr lang="en-US" sz="2000">
                <a:solidFill>
                  <a:schemeClr val="dk1"/>
                </a:solidFill>
                <a:latin typeface="Arial"/>
                <a:ea typeface="Arial"/>
                <a:cs typeface="Arial"/>
                <a:sym typeface="Arial"/>
              </a:rPr>
              <a:t> puede propagar enfermedades y cuesta vidas.</a:t>
            </a:r>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Afortunadamente, existen programas para ayudar a los países que tienen la necesidad de construir más baños. Pero todavía hay que hacer mucho más esfuerzo.  </a:t>
            </a: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137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PowerPoint Presentation</vt:lpstr>
      <vt:lpstr>PowerPoint Presentation</vt:lpstr>
      <vt:lpstr>PowerPoint Presentation</vt:lpstr>
      <vt:lpstr>Clase 1 – Los retretes, ¡un tema serio! </vt:lpstr>
      <vt:lpstr>Los retretes, ¡un tema serio! </vt:lpstr>
      <vt:lpstr>Respuesta correcta: el bidé</vt:lpstr>
      <vt:lpstr>Día Mundial del Retrete</vt:lpstr>
      <vt:lpstr>Ejercicio de comprensión de lectura </vt:lpstr>
      <vt:lpstr>Día Mundial del Retrete</vt:lpstr>
      <vt:lpstr>PowerPoint Presentation</vt:lpstr>
      <vt:lpstr>PowerPoint Presentation</vt:lpstr>
      <vt:lpstr>Infografía </vt:lpstr>
      <vt:lpstr>PowerPoint Presentation</vt:lpstr>
      <vt:lpstr>PowerPoint Presentation</vt:lpstr>
      <vt:lpstr>PowerPoint Presentation</vt:lpstr>
      <vt:lpstr>PowerPoint Presentation</vt:lpstr>
      <vt:lpstr>PowerPoint Presentation</vt:lpstr>
      <vt:lpstr>Infografía </vt:lpstr>
      <vt:lpstr>PowerPoint Presentation</vt:lpstr>
      <vt:lpstr>Key facts and figures – Verdadero or falso?</vt:lpstr>
      <vt:lpstr>Additional material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Giron</dc:creator>
  <cp:lastModifiedBy>Hannah Langdana</cp:lastModifiedBy>
  <cp:revision>1</cp:revision>
  <dcterms:created xsi:type="dcterms:W3CDTF">2020-06-05T11:15:42Z</dcterms:created>
  <dcterms:modified xsi:type="dcterms:W3CDTF">2020-11-20T11:51:34Z</dcterms:modified>
</cp:coreProperties>
</file>