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F92YaumvM9p+X2+Iq1xTTHgdb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2EC6D3-2A4B-43E2-A432-B2297A160433}">
  <a:tblStyle styleId="{272EC6D3-2A4B-43E2-A432-B2297A16043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ndelagua.com/huella-hidrica/" TargetMode="External"/><Relationship Id="rId3" Type="http://schemas.openxmlformats.org/officeDocument/2006/relationships/hyperlink" Target="https://www.ambientum.com/ambientum/agua/cuanta-agua-consumimos-en-casa.asp"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ndelagua.com/huella-hidrica/" TargetMode="External"/><Relationship Id="rId3" Type="http://schemas.openxmlformats.org/officeDocument/2006/relationships/hyperlink" Target="https://www.ambientum.com/ambientum/agua/cuanta-agua-consumimos-en-casa.asp"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ndelagua.com/huella-hidrica/" TargetMode="External"/><Relationship Id="rId3" Type="http://schemas.openxmlformats.org/officeDocument/2006/relationships/hyperlink" Target="https://www.ambientum.com/ambientum/agua/cuanta-agua-consumimos-en-casa.asp"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ndelagua.com/huella-hidrica/" TargetMode="External"/><Relationship Id="rId3" Type="http://schemas.openxmlformats.org/officeDocument/2006/relationships/hyperlink" Target="https://www.ambientum.com/ambientum/agua/cuanta-agua-consumimos-en-casa.asp"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undacionaquae.org/consumo-de-agua-en-los-hogares-en-espan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undacionaquae.org/consumo-de-agua-en-los-hogares-en-espan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ctomundial.org/2019/07/en-que-punto-se-encuentran-los-ods/ods-6-i/"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https://pixabay.com/photos/bidet-bathroom-sanitary-fittings-1023521/</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2" name="Google Shape;16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8" name="Google Shape;16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BRONZE Easy version – multiple choice</a:t>
            </a:r>
            <a:endParaRPr/>
          </a:p>
        </p:txBody>
      </p:sp>
      <p:sp>
        <p:nvSpPr>
          <p:cNvPr id="176" name="Google Shape;17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SILVER slightly Harder version – no clues in English</a:t>
            </a:r>
            <a:endParaRPr/>
          </a:p>
        </p:txBody>
      </p:sp>
      <p:sp>
        <p:nvSpPr>
          <p:cNvPr id="185" name="Google Shape;18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Gold – hardest version – Spanish questions and answers no clues</a:t>
            </a:r>
            <a:endParaRPr/>
          </a:p>
        </p:txBody>
      </p:sp>
      <p:sp>
        <p:nvSpPr>
          <p:cNvPr id="194" name="Google Shape;19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2" name="Google Shape;20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Solutions </a:t>
            </a:r>
            <a:endParaRPr/>
          </a:p>
        </p:txBody>
      </p:sp>
      <p:sp>
        <p:nvSpPr>
          <p:cNvPr id="210" name="Google Shape;21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6" name="Google Shape;21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Work out what each of the 5 star statements means in English by playing PAIRS match up and then take some time to explore their own human water imprint </a:t>
            </a:r>
            <a:endParaRPr/>
          </a:p>
          <a:p>
            <a:pPr indent="0" lvl="0" marL="0" marR="0" rtl="0" algn="l">
              <a:lnSpc>
                <a:spcPct val="100000"/>
              </a:lnSpc>
              <a:spcBef>
                <a:spcPts val="0"/>
              </a:spcBef>
              <a:spcAft>
                <a:spcPts val="0"/>
              </a:spcAft>
              <a:buClr>
                <a:schemeClr val="dk1"/>
              </a:buClr>
              <a:buSzPts val="1200"/>
              <a:buFont typeface="Calibri"/>
              <a:buNone/>
            </a:pPr>
            <a:r>
              <a:rPr lang="es-CO"/>
              <a:t>www.empreinteh2o.com </a:t>
            </a:r>
            <a:endParaRPr/>
          </a:p>
          <a:p>
            <a:pPr indent="0" lvl="0" marL="0" marR="0" rtl="0" algn="l">
              <a:lnSpc>
                <a:spcPct val="100000"/>
              </a:lnSpc>
              <a:spcBef>
                <a:spcPts val="0"/>
              </a:spcBef>
              <a:spcAft>
                <a:spcPts val="0"/>
              </a:spcAft>
              <a:buClr>
                <a:schemeClr val="dk1"/>
              </a:buClr>
              <a:buSzPts val="1200"/>
              <a:buFont typeface="Calibri"/>
              <a:buNone/>
            </a:pPr>
            <a:r>
              <a:rPr lang="es-CO" u="sng">
                <a:solidFill>
                  <a:schemeClr val="hlink"/>
                </a:solidFill>
                <a:hlinkClick r:id="rId2"/>
              </a:rPr>
              <a:t>https://fandelagua.com/huella-hidrica/</a:t>
            </a:r>
            <a:endParaRPr/>
          </a:p>
          <a:p>
            <a:pPr indent="0" lvl="0" marL="0" rtl="0" algn="l">
              <a:spcBef>
                <a:spcPts val="0"/>
              </a:spcBef>
              <a:spcAft>
                <a:spcPts val="0"/>
              </a:spcAft>
              <a:buClr>
                <a:schemeClr val="dk1"/>
              </a:buClr>
              <a:buSzPts val="1200"/>
              <a:buFont typeface="Calibri"/>
              <a:buNone/>
            </a:pPr>
            <a:r>
              <a:rPr lang="es-CO" u="sng">
                <a:solidFill>
                  <a:schemeClr val="hlink"/>
                </a:solidFill>
                <a:hlinkClick r:id="rId3"/>
              </a:rPr>
              <a:t>https://www.ambientum.com/ambientum/agua/cuanta-agua-consumimos-en-casa.asp</a:t>
            </a:r>
            <a:endParaRPr/>
          </a:p>
        </p:txBody>
      </p:sp>
      <p:sp>
        <p:nvSpPr>
          <p:cNvPr id="234" name="Google Shape;234;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Work out what each of the 10 star statements means in English by playing PAIRS match up and then take some time to explore their own human water imprint </a:t>
            </a:r>
            <a:endParaRPr/>
          </a:p>
          <a:p>
            <a:pPr indent="0" lvl="0" marL="0" marR="0" rtl="0" algn="l">
              <a:lnSpc>
                <a:spcPct val="100000"/>
              </a:lnSpc>
              <a:spcBef>
                <a:spcPts val="0"/>
              </a:spcBef>
              <a:spcAft>
                <a:spcPts val="0"/>
              </a:spcAft>
              <a:buClr>
                <a:schemeClr val="dk1"/>
              </a:buClr>
              <a:buSzPts val="1200"/>
              <a:buFont typeface="Calibri"/>
              <a:buNone/>
            </a:pPr>
            <a:r>
              <a:rPr lang="es-CO"/>
              <a:t>www.empreinteh2o.com </a:t>
            </a:r>
            <a:endParaRPr/>
          </a:p>
          <a:p>
            <a:pPr indent="0" lvl="0" marL="0" rtl="0" algn="l">
              <a:spcBef>
                <a:spcPts val="0"/>
              </a:spcBef>
              <a:spcAft>
                <a:spcPts val="0"/>
              </a:spcAft>
              <a:buClr>
                <a:schemeClr val="dk1"/>
              </a:buClr>
              <a:buSzPts val="1200"/>
              <a:buFont typeface="Calibri"/>
              <a:buNone/>
            </a:pPr>
            <a:r>
              <a:rPr lang="es-CO" u="sng">
                <a:solidFill>
                  <a:schemeClr val="hlink"/>
                </a:solidFill>
                <a:hlinkClick r:id="rId2"/>
              </a:rPr>
              <a:t>https://fandelagua.com/huella-hidrica/</a:t>
            </a:r>
            <a:endParaRPr/>
          </a:p>
          <a:p>
            <a:pPr indent="0" lvl="0" marL="0" marR="0" rtl="0" algn="l">
              <a:lnSpc>
                <a:spcPct val="100000"/>
              </a:lnSpc>
              <a:spcBef>
                <a:spcPts val="0"/>
              </a:spcBef>
              <a:spcAft>
                <a:spcPts val="0"/>
              </a:spcAft>
              <a:buClr>
                <a:schemeClr val="dk1"/>
              </a:buClr>
              <a:buSzPts val="1200"/>
              <a:buFont typeface="Calibri"/>
              <a:buNone/>
            </a:pPr>
            <a:r>
              <a:rPr lang="es-CO" u="sng">
                <a:solidFill>
                  <a:schemeClr val="hlink"/>
                </a:solidFill>
                <a:hlinkClick r:id="rId3"/>
              </a:rPr>
              <a:t>https://www.ambientum.com/ambientum/agua/cuanta-agua-consumimos-en-casa.asp</a:t>
            </a:r>
            <a:endParaRPr/>
          </a:p>
          <a:p>
            <a:pPr indent="0" lvl="0" marL="0" rtl="0" algn="l">
              <a:spcBef>
                <a:spcPts val="0"/>
              </a:spcBef>
              <a:spcAft>
                <a:spcPts val="0"/>
              </a:spcAft>
              <a:buClr>
                <a:schemeClr val="dk1"/>
              </a:buClr>
              <a:buSzPts val="1200"/>
              <a:buFont typeface="Calibri"/>
              <a:buNone/>
            </a:pPr>
            <a:r>
              <a:t/>
            </a:r>
            <a:endParaRPr/>
          </a:p>
        </p:txBody>
      </p:sp>
      <p:sp>
        <p:nvSpPr>
          <p:cNvPr id="249" name="Google Shape;24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4" name="Google Shape;9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Work out what each of the 5 star statements means in English by playing PAIRS match up and then take some time to explore their own human water imprint www.empreinteh2o.com </a:t>
            </a:r>
            <a:endParaRPr/>
          </a:p>
          <a:p>
            <a:pPr indent="0" lvl="0" marL="0" rtl="0" algn="l">
              <a:spcBef>
                <a:spcPts val="0"/>
              </a:spcBef>
              <a:spcAft>
                <a:spcPts val="0"/>
              </a:spcAft>
              <a:buClr>
                <a:schemeClr val="dk1"/>
              </a:buClr>
              <a:buSzPts val="1200"/>
              <a:buFont typeface="Calibri"/>
              <a:buNone/>
            </a:pPr>
            <a:r>
              <a:rPr lang="es-CO" u="sng">
                <a:solidFill>
                  <a:schemeClr val="hlink"/>
                </a:solidFill>
                <a:hlinkClick r:id="rId2"/>
              </a:rPr>
              <a:t>https://fandelagua.com/huella-hidrica/</a:t>
            </a:r>
            <a:endParaRPr/>
          </a:p>
          <a:p>
            <a:pPr indent="0" lvl="0" marL="0" marR="0" rtl="0" algn="l">
              <a:lnSpc>
                <a:spcPct val="100000"/>
              </a:lnSpc>
              <a:spcBef>
                <a:spcPts val="0"/>
              </a:spcBef>
              <a:spcAft>
                <a:spcPts val="0"/>
              </a:spcAft>
              <a:buClr>
                <a:schemeClr val="dk1"/>
              </a:buClr>
              <a:buSzPts val="1200"/>
              <a:buFont typeface="Calibri"/>
              <a:buNone/>
            </a:pPr>
            <a:r>
              <a:rPr lang="es-CO" u="sng">
                <a:solidFill>
                  <a:schemeClr val="hlink"/>
                </a:solidFill>
                <a:hlinkClick r:id="rId3"/>
              </a:rPr>
              <a:t>https://www.ambientum.com/ambientum/agua/cuanta-agua-consumimos-en-casa.asp</a:t>
            </a:r>
            <a:endParaRPr/>
          </a:p>
          <a:p>
            <a:pPr indent="0" lvl="0" marL="0" rtl="0" algn="l">
              <a:spcBef>
                <a:spcPts val="0"/>
              </a:spcBef>
              <a:spcAft>
                <a:spcPts val="0"/>
              </a:spcAft>
              <a:buClr>
                <a:schemeClr val="dk1"/>
              </a:buClr>
              <a:buSzPts val="1200"/>
              <a:buFont typeface="Calibri"/>
              <a:buNone/>
            </a:pPr>
            <a:r>
              <a:t/>
            </a:r>
            <a:endParaRPr/>
          </a:p>
        </p:txBody>
      </p:sp>
      <p:sp>
        <p:nvSpPr>
          <p:cNvPr id="264" name="Google Shape;26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Work out what each of the 5 star statements means in English by playing PAIRS match up and then take some time to explore their own human water imprint www.empreinteh2o.com </a:t>
            </a:r>
            <a:endParaRPr/>
          </a:p>
          <a:p>
            <a:pPr indent="0" lvl="0" marL="0" rtl="0" algn="l">
              <a:spcBef>
                <a:spcPts val="0"/>
              </a:spcBef>
              <a:spcAft>
                <a:spcPts val="0"/>
              </a:spcAft>
              <a:buClr>
                <a:schemeClr val="dk1"/>
              </a:buClr>
              <a:buSzPts val="1200"/>
              <a:buFont typeface="Calibri"/>
              <a:buNone/>
            </a:pPr>
            <a:r>
              <a:rPr lang="es-CO" u="sng">
                <a:solidFill>
                  <a:schemeClr val="hlink"/>
                </a:solidFill>
                <a:hlinkClick r:id="rId2"/>
              </a:rPr>
              <a:t>https://fandelagua.com/huella-hidrica/</a:t>
            </a:r>
            <a:endParaRPr/>
          </a:p>
          <a:p>
            <a:pPr indent="0" lvl="0" marL="0" marR="0" rtl="0" algn="l">
              <a:lnSpc>
                <a:spcPct val="100000"/>
              </a:lnSpc>
              <a:spcBef>
                <a:spcPts val="0"/>
              </a:spcBef>
              <a:spcAft>
                <a:spcPts val="0"/>
              </a:spcAft>
              <a:buClr>
                <a:schemeClr val="dk1"/>
              </a:buClr>
              <a:buSzPts val="1200"/>
              <a:buFont typeface="Calibri"/>
              <a:buNone/>
            </a:pPr>
            <a:r>
              <a:rPr lang="es-CO" u="sng">
                <a:solidFill>
                  <a:schemeClr val="hlink"/>
                </a:solidFill>
                <a:hlinkClick r:id="rId3"/>
              </a:rPr>
              <a:t>https://www.ambientum.com/ambientum/agua/cuanta-agua-consumimos-en-casa.asp</a:t>
            </a:r>
            <a:endParaRPr/>
          </a:p>
          <a:p>
            <a:pPr indent="0" lvl="0" marL="0" rtl="0" algn="l">
              <a:spcBef>
                <a:spcPts val="0"/>
              </a:spcBef>
              <a:spcAft>
                <a:spcPts val="0"/>
              </a:spcAft>
              <a:buClr>
                <a:schemeClr val="dk1"/>
              </a:buClr>
              <a:buSzPts val="1200"/>
              <a:buFont typeface="Calibri"/>
              <a:buNone/>
            </a:pPr>
            <a:r>
              <a:t/>
            </a:r>
            <a:endParaRPr/>
          </a:p>
        </p:txBody>
      </p:sp>
      <p:sp>
        <p:nvSpPr>
          <p:cNvPr id="279" name="Google Shape;27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93" name="Google Shape;29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00" name="Google Shape;30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13" name="Google Shape;31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1" name="Google Shape;10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Infographic created in Canva from data used here </a:t>
            </a:r>
            <a:r>
              <a:rPr lang="es-CO" u="sng">
                <a:solidFill>
                  <a:schemeClr val="hlink"/>
                </a:solidFill>
                <a:hlinkClick r:id="rId2"/>
              </a:rPr>
              <a:t>https://www.fundacionaquae.org/consumo-de-agua-en-los-hogares-en-espana/</a:t>
            </a:r>
            <a:endParaRPr/>
          </a:p>
          <a:p>
            <a:pPr indent="0" lvl="0" marL="0" rtl="0" algn="l">
              <a:spcBef>
                <a:spcPts val="0"/>
              </a:spcBef>
              <a:spcAft>
                <a:spcPts val="0"/>
              </a:spcAft>
              <a:buClr>
                <a:schemeClr val="dk1"/>
              </a:buClr>
              <a:buSzPts val="1200"/>
              <a:buFont typeface="Calibri"/>
              <a:buNone/>
            </a:pPr>
            <a:r>
              <a:t/>
            </a:r>
            <a:endParaRPr/>
          </a:p>
        </p:txBody>
      </p:sp>
      <p:sp>
        <p:nvSpPr>
          <p:cNvPr id="108" name="Google Shape;10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Image created in Canva from infographic which sums up the main facts and figures</a:t>
            </a:r>
            <a:endParaRPr/>
          </a:p>
          <a:p>
            <a:pPr indent="0" lvl="0" marL="0" rtl="0" algn="l">
              <a:spcBef>
                <a:spcPts val="0"/>
              </a:spcBef>
              <a:spcAft>
                <a:spcPts val="0"/>
              </a:spcAft>
              <a:buNone/>
            </a:pPr>
            <a:r>
              <a:rPr lang="es-CO" u="sng">
                <a:solidFill>
                  <a:schemeClr val="hlink"/>
                </a:solidFill>
                <a:hlinkClick r:id="rId2"/>
              </a:rPr>
              <a:t>https://www.fundacionaquae.org/consumo-de-agua-en-los-hogares-en-espana/</a:t>
            </a:r>
            <a:endParaRPr/>
          </a:p>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O"/>
              <a:t>According to the poster, how many litres of water do we spend when we…</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Source: </a:t>
            </a:r>
            <a:r>
              <a:rPr lang="es-CO" u="sng">
                <a:solidFill>
                  <a:schemeClr val="hlink"/>
                </a:solidFill>
                <a:hlinkClick r:id="rId2"/>
              </a:rPr>
              <a:t>https://www.pactomundial.org/2019/07/en-que-punto-se-encuentran-los-ods/ods-6-i/</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40" name="Google Shape;14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(for match-up activity on following slide)</a:t>
            </a:r>
            <a:endParaRPr/>
          </a:p>
        </p:txBody>
      </p:sp>
      <p:sp>
        <p:nvSpPr>
          <p:cNvPr id="147" name="Google Shape;14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s-CO"/>
              <a:t>In red key vocab to add to a vocab list help sheet – vocab in red is on the Word Mat (next slide) </a:t>
            </a:r>
            <a:endParaRPr/>
          </a:p>
        </p:txBody>
      </p:sp>
      <p:sp>
        <p:nvSpPr>
          <p:cNvPr id="155" name="Google Shape;15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s-CO"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 name="Google Shape;19;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 name="Google Shape;20;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6" name="Google Shape;76;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7" name="Google Shape;77;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2" name="Google Shape;82;p3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3" name="Google Shape;83;p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 name="Google Shape;23;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4" name="Google Shape;24;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9" name="Google Shape;29;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0" name="Google Shape;30;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5" name="Google Shape;35;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6" name="Google Shape;36;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2" name="Google Shape;42;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3" name="Google Shape;43;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1" name="Google Shape;51;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2" name="Google Shape;52;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6" name="Google Shape;56;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7" name="Google Shape;57;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3" name="Google Shape;63;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4" name="Google Shape;64;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0" name="Google Shape;70;p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1" name="Google Shape;71;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es.ambafrance.org/VI-Foro-Mundial-del-Agua-Tiempo-de" TargetMode="External"/><Relationship Id="rId4" Type="http://schemas.openxmlformats.org/officeDocument/2006/relationships/hyperlink" Target="https://es.ambafrance.org/VI-Foro-Mundial-del-Agua-Tiempo-de" TargetMode="External"/><Relationship Id="rId10" Type="http://schemas.openxmlformats.org/officeDocument/2006/relationships/hyperlink" Target="https://es.ambafrance.org/VI-Foro-Mundial-del-Agua-Tiempo-de" TargetMode="External"/><Relationship Id="rId9" Type="http://schemas.openxmlformats.org/officeDocument/2006/relationships/hyperlink" Target="https://es.ambafrance.org/VI-Foro-Mundial-del-Agua-Tiempo-de" TargetMode="External"/><Relationship Id="rId5" Type="http://schemas.openxmlformats.org/officeDocument/2006/relationships/hyperlink" Target="https://es.ambafrance.org/VI-Foro-Mundial-del-Agua-Tiempo-de" TargetMode="External"/><Relationship Id="rId6" Type="http://schemas.openxmlformats.org/officeDocument/2006/relationships/hyperlink" Target="https://es.ambafrance.org/VI-Foro-Mundial-del-Agua-Tiempo-de" TargetMode="External"/><Relationship Id="rId7" Type="http://schemas.openxmlformats.org/officeDocument/2006/relationships/hyperlink" Target="https://es.ambafrance.org/VI-Foro-Mundial-del-Agua-Tiempo-de" TargetMode="External"/><Relationship Id="rId8" Type="http://schemas.openxmlformats.org/officeDocument/2006/relationships/hyperlink" Target="https://es.ambafrance.org/VI-Foro-Mundial-del-Agua-Tiempo-d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fandelagua.com/huella-hidrica/" TargetMode="External"/><Relationship Id="rId4" Type="http://schemas.openxmlformats.org/officeDocument/2006/relationships/hyperlink" Target="https://fandelagua.com/huella-hidrica/" TargetMode="External"/><Relationship Id="rId5" Type="http://schemas.openxmlformats.org/officeDocument/2006/relationships/hyperlink" Target="https://fandelagua.com/huella-hidri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fandelagua.com/huella-hidri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sinalefa2.wordpress.com/2015/08/25/por-que-cuidar-el-agua/" TargetMode="External"/><Relationship Id="rId4" Type="http://schemas.openxmlformats.org/officeDocument/2006/relationships/hyperlink" Target="https://sinalefa2.wordpress.com/2015/08/25/por-que-cuidar-el-agua/" TargetMode="External"/><Relationship Id="rId5" Type="http://schemas.openxmlformats.org/officeDocument/2006/relationships/hyperlink" Target="https://sinalefa2.wordpress.com/2015/08/25/por-que-cuidar-el-agua/" TargetMode="External"/><Relationship Id="rId6" Type="http://schemas.openxmlformats.org/officeDocument/2006/relationships/hyperlink" Target="https://www.1jour1actu.com/monde/comment_prserver_leau_de_la_plante_/?output=pdf" TargetMode="External"/><Relationship Id="rId7" Type="http://schemas.openxmlformats.org/officeDocument/2006/relationships/hyperlink" Target="https://www.un.org/sustainabledevelopment/es/water-and-sanitation/" TargetMode="External"/><Relationship Id="rId8" Type="http://schemas.openxmlformats.org/officeDocument/2006/relationships/hyperlink" Target="https://www.iagua.es/blogs/alberto-guijarro-lomena/infografia-agua-objetivos-desarrollo-sostenibl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fastcompany.com/90322572/heres-how-the-footprint-of-the-plant-based-impossible-burger-compares-to-beef"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faucet-1684902_1920.jpg" id="89" name="Google Shape;89;p1"/>
          <p:cNvPicPr preferRelativeResize="0"/>
          <p:nvPr>
            <p:ph idx="1" type="body"/>
          </p:nvPr>
        </p:nvPicPr>
        <p:blipFill rotWithShape="1">
          <a:blip r:embed="rId3">
            <a:alphaModFix amt="96000"/>
          </a:blip>
          <a:srcRect b="0" l="0" r="0" t="0"/>
          <a:stretch/>
        </p:blipFill>
        <p:spPr>
          <a:xfrm>
            <a:off x="1524000" y="30151"/>
            <a:ext cx="9144000" cy="6828000"/>
          </a:xfrm>
          <a:prstGeom prst="rect">
            <a:avLst/>
          </a:prstGeom>
          <a:noFill/>
          <a:ln>
            <a:noFill/>
          </a:ln>
        </p:spPr>
      </p:pic>
      <p:sp>
        <p:nvSpPr>
          <p:cNvPr id="90" name="Google Shape;90;p1"/>
          <p:cNvSpPr txBox="1"/>
          <p:nvPr>
            <p:ph type="title"/>
          </p:nvPr>
        </p:nvSpPr>
        <p:spPr>
          <a:xfrm>
            <a:off x="1686956" y="407982"/>
            <a:ext cx="3584100" cy="30725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s-CO" sz="4800">
                <a:solidFill>
                  <a:srgbClr val="FFFFFF"/>
                </a:solidFill>
              </a:rPr>
              <a:t>El agua es preciosa</a:t>
            </a:r>
            <a:br>
              <a:rPr b="1" lang="es-CO" sz="4800">
                <a:solidFill>
                  <a:srgbClr val="FFFFFF"/>
                </a:solidFill>
              </a:rPr>
            </a:br>
            <a:r>
              <a:rPr b="1" lang="es-CO" sz="4800">
                <a:solidFill>
                  <a:srgbClr val="FFFFFF"/>
                </a:solidFill>
              </a:rPr>
              <a:t>-Clase 2-</a:t>
            </a:r>
            <a:endParaRPr b="1" sz="3959"/>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type="title"/>
          </p:nvPr>
        </p:nvSpPr>
        <p:spPr>
          <a:xfrm>
            <a:off x="2816225" y="157163"/>
            <a:ext cx="5591175" cy="6143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s-CO" sz="3959">
                <a:solidFill>
                  <a:srgbClr val="00527D"/>
                </a:solidFill>
              </a:rPr>
              <a:t>Word Mat</a:t>
            </a:r>
            <a:endParaRPr b="1" sz="3959">
              <a:solidFill>
                <a:srgbClr val="00527D"/>
              </a:solidFill>
            </a:endParaRPr>
          </a:p>
        </p:txBody>
      </p:sp>
      <p:graphicFrame>
        <p:nvGraphicFramePr>
          <p:cNvPr id="165" name="Google Shape;165;p10"/>
          <p:cNvGraphicFramePr/>
          <p:nvPr/>
        </p:nvGraphicFramePr>
        <p:xfrm>
          <a:off x="2243138" y="900113"/>
          <a:ext cx="3000000" cy="3000000"/>
        </p:xfrm>
        <a:graphic>
          <a:graphicData uri="http://schemas.openxmlformats.org/drawingml/2006/table">
            <a:tbl>
              <a:tblPr>
                <a:noFill/>
                <a:tableStyleId>{272EC6D3-2A4B-43E2-A432-B2297A160433}</a:tableStyleId>
              </a:tblPr>
              <a:tblGrid>
                <a:gridCol w="3521075"/>
                <a:gridCol w="3521075"/>
              </a:tblGrid>
              <a:tr h="359575">
                <a:tc>
                  <a:txBody>
                    <a:bodyPr/>
                    <a:lstStyle/>
                    <a:p>
                      <a:pPr indent="0" lvl="0" marL="0" marR="0" rtl="0" algn="ctr">
                        <a:lnSpc>
                          <a:spcPct val="100000"/>
                        </a:lnSpc>
                        <a:spcBef>
                          <a:spcPts val="0"/>
                        </a:spcBef>
                        <a:spcAft>
                          <a:spcPts val="0"/>
                        </a:spcAft>
                        <a:buClr>
                          <a:srgbClr val="000000"/>
                        </a:buClr>
                        <a:buSzPts val="1800"/>
                        <a:buFont typeface="Arial"/>
                        <a:buNone/>
                      </a:pPr>
                      <a:r>
                        <a:rPr b="1" lang="es-CO" sz="1800" u="sng" cap="none" strike="noStrike"/>
                        <a:t>Español</a:t>
                      </a:r>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0" lang="es-CO" sz="1800" u="sng" cap="none" strike="noStrike"/>
                        <a:t>Anglais</a:t>
                      </a:r>
                      <a:endParaRPr b="0" sz="1800" u="sng"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chemeClr val="dk1"/>
                        </a:buClr>
                        <a:buSzPts val="1800"/>
                        <a:buFont typeface="Calibri"/>
                        <a:buNone/>
                      </a:pPr>
                      <a:r>
                        <a:rPr b="1" lang="es-CO" sz="1800" u="none" cap="none" strike="noStrike">
                          <a:solidFill>
                            <a:schemeClr val="dk1"/>
                          </a:solidFill>
                        </a:rPr>
                        <a:t>el día del agua</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world water day</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el agua potable</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drinking water</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beber</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to drink</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la salud</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health</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empeorar</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aggravate</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aumento</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increase</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el agua dulce</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fresh water</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indispensable</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essential</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lavarse</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to wash oneself</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regar los campos</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to water the fields</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alimentar</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to feed</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evitar el malgasto</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to avoid wasting</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hacer falta</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to miss/ to have a lack of</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desalinizar el agua de mar</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to desalinate the sea</a:t>
                      </a:r>
                      <a:endParaRPr b="0" sz="1800" u="none" cap="none" strike="noStrike"/>
                    </a:p>
                  </a:txBody>
                  <a:tcPr marT="45725" marB="45725" marR="91450" marL="91450">
                    <a:solidFill>
                      <a:srgbClr val="FFFFFF"/>
                    </a:solidFill>
                  </a:tcPr>
                </a:tc>
              </a:tr>
              <a:tr h="359575">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las fábricas</a:t>
                      </a:r>
                      <a:endParaRPr b="1"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s-CO" sz="1800" u="none" cap="none" strike="noStrike"/>
                        <a:t>factories</a:t>
                      </a:r>
                      <a:endParaRPr b="0" sz="1800" u="none" cap="none" strike="noStrike"/>
                    </a:p>
                  </a:txBody>
                  <a:tcPr marT="45725" marB="45725" marR="91450" marL="91450">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p:nvPr/>
        </p:nvSpPr>
        <p:spPr>
          <a:xfrm>
            <a:off x="1657600" y="1090300"/>
            <a:ext cx="8839800" cy="5254800"/>
          </a:xfrm>
          <a:prstGeom prst="roundRect">
            <a:avLst>
              <a:gd fmla="val 1207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11"/>
          <p:cNvSpPr txBox="1"/>
          <p:nvPr>
            <p:ph type="title"/>
          </p:nvPr>
        </p:nvSpPr>
        <p:spPr>
          <a:xfrm>
            <a:off x="19812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s-CO">
                <a:solidFill>
                  <a:srgbClr val="00527D"/>
                </a:solidFill>
              </a:rPr>
              <a:t>El agua es un bien precioso</a:t>
            </a:r>
            <a:br>
              <a:rPr lang="es-CO"/>
            </a:br>
            <a:r>
              <a:rPr lang="es-CO" sz="2000"/>
              <a:t>Translated from original material from 1jour1actu du 10 au 16 avril 2015</a:t>
            </a:r>
            <a:endParaRPr/>
          </a:p>
        </p:txBody>
      </p:sp>
      <p:sp>
        <p:nvSpPr>
          <p:cNvPr id="172" name="Google Shape;172;p11"/>
          <p:cNvSpPr txBox="1"/>
          <p:nvPr>
            <p:ph idx="1" type="body"/>
          </p:nvPr>
        </p:nvSpPr>
        <p:spPr>
          <a:xfrm>
            <a:off x="1981200" y="1142988"/>
            <a:ext cx="8534700" cy="50691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s-CO" sz="2400"/>
              <a:t>La mitad de la población del planeta está obligada a beber agua peligrosa para la salud, porque no tienen agua potable. ¿Qué se puede hacer para remediar la situación? </a:t>
            </a:r>
            <a:endParaRPr/>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s-CO" sz="2400"/>
              <a:t>En abril del 2015, 35 000 expertos del agua del mundo entero, se encontraron en Corea del Sur para el Foro Mundial del agua. Entre todos propusieron soluciones para compartir mejor este recurso de vida. En el 2018, se reunieron en Brasil, y el Noveno Foro Mundial del agua será en Dakar en Senegal en el 2021.</a:t>
            </a:r>
            <a:endParaRPr/>
          </a:p>
          <a:p>
            <a:pPr indent="0" lvl="0" marL="0" rtl="0" algn="l">
              <a:lnSpc>
                <a:spcPct val="100000"/>
              </a:lnSpc>
              <a:spcBef>
                <a:spcPts val="448"/>
              </a:spcBef>
              <a:spcAft>
                <a:spcPts val="0"/>
              </a:spcAft>
              <a:buSzPts val="1800"/>
              <a:buNone/>
            </a:pPr>
            <a:r>
              <a:t/>
            </a:r>
            <a:endParaRPr sz="2400"/>
          </a:p>
          <a:p>
            <a:pPr indent="0" lvl="0" marL="0" rtl="0" algn="l">
              <a:lnSpc>
                <a:spcPct val="100000"/>
              </a:lnSpc>
              <a:spcBef>
                <a:spcPts val="448"/>
              </a:spcBef>
              <a:spcAft>
                <a:spcPts val="0"/>
              </a:spcAft>
              <a:buSzPts val="1800"/>
              <a:buNone/>
            </a:pPr>
            <a:r>
              <a:rPr lang="es-CO" sz="2400"/>
              <a:t>Juega el juego en parejas y descubre cuánta agua consumen los españoles cada día. Y tú, ¿cómo puedes vigilar tu consumo de agua y ahorrar este precioso recurso?</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p:nvPr/>
        </p:nvSpPr>
        <p:spPr>
          <a:xfrm>
            <a:off x="145143" y="1001878"/>
            <a:ext cx="11872686" cy="5663547"/>
          </a:xfrm>
          <a:prstGeom prst="roundRect">
            <a:avLst>
              <a:gd fmla="val 1194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9" name="Google Shape;179;p12"/>
          <p:cNvSpPr txBox="1"/>
          <p:nvPr>
            <p:ph type="title"/>
          </p:nvPr>
        </p:nvSpPr>
        <p:spPr>
          <a:xfrm>
            <a:off x="1981200" y="0"/>
            <a:ext cx="8229600" cy="83553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s-CO" sz="3959">
                <a:solidFill>
                  <a:srgbClr val="00527D"/>
                </a:solidFill>
              </a:rPr>
              <a:t>El agua es un bien precioso</a:t>
            </a:r>
            <a:br>
              <a:rPr b="1" lang="es-CO" sz="3959">
                <a:solidFill>
                  <a:srgbClr val="00527D"/>
                </a:solidFill>
              </a:rPr>
            </a:br>
            <a:r>
              <a:rPr lang="es-CO" sz="1800"/>
              <a:t>1jour1actu Du 10 au 16 avril 2015</a:t>
            </a:r>
            <a:endParaRPr sz="3959"/>
          </a:p>
        </p:txBody>
      </p:sp>
      <p:sp>
        <p:nvSpPr>
          <p:cNvPr id="180" name="Google Shape;180;p12"/>
          <p:cNvSpPr txBox="1"/>
          <p:nvPr>
            <p:ph idx="1" type="body"/>
          </p:nvPr>
        </p:nvSpPr>
        <p:spPr>
          <a:xfrm>
            <a:off x="496274" y="1168225"/>
            <a:ext cx="11289325" cy="5497200"/>
          </a:xfrm>
          <a:prstGeom prst="rect">
            <a:avLst/>
          </a:prstGeom>
          <a:noFill/>
          <a:ln>
            <a:noFill/>
          </a:ln>
        </p:spPr>
        <p:txBody>
          <a:bodyPr anchorCtr="0" anchor="t" bIns="45700" lIns="91425" spcFirstLastPara="1" rIns="91425" wrap="square" tIns="45700">
            <a:normAutofit/>
          </a:bodyPr>
          <a:lstStyle/>
          <a:p>
            <a:pPr indent="-514350" lvl="0" marL="514350" rtl="0" algn="l">
              <a:lnSpc>
                <a:spcPct val="60000"/>
              </a:lnSpc>
              <a:spcBef>
                <a:spcPts val="0"/>
              </a:spcBef>
              <a:spcAft>
                <a:spcPts val="0"/>
              </a:spcAft>
              <a:buClr>
                <a:srgbClr val="FF0000"/>
              </a:buClr>
              <a:buSzPts val="1960"/>
              <a:buAutoNum type="arabicPeriod"/>
            </a:pPr>
            <a:r>
              <a:rPr b="1" lang="es-CO" sz="1850">
                <a:solidFill>
                  <a:srgbClr val="FF0000"/>
                </a:solidFill>
              </a:rPr>
              <a:t>What percentage of the population is obliged to drink water which is dangerous for their health? </a:t>
            </a:r>
            <a:endParaRPr sz="1850"/>
          </a:p>
          <a:p>
            <a:pPr indent="-514350" lvl="0" marL="514350" rtl="0" algn="l">
              <a:lnSpc>
                <a:spcPct val="60000"/>
              </a:lnSpc>
              <a:spcBef>
                <a:spcPts val="392"/>
              </a:spcBef>
              <a:spcAft>
                <a:spcPts val="0"/>
              </a:spcAft>
              <a:buSzPts val="1960"/>
              <a:buNone/>
            </a:pPr>
            <a:r>
              <a:rPr b="1" lang="es-CO" sz="1850"/>
              <a:t>	a. half </a:t>
            </a:r>
            <a:endParaRPr/>
          </a:p>
          <a:p>
            <a:pPr indent="-514350" lvl="0" marL="514350" rtl="0" algn="l">
              <a:lnSpc>
                <a:spcPct val="60000"/>
              </a:lnSpc>
              <a:spcBef>
                <a:spcPts val="392"/>
              </a:spcBef>
              <a:spcAft>
                <a:spcPts val="0"/>
              </a:spcAft>
              <a:buSzPts val="1960"/>
              <a:buNone/>
            </a:pPr>
            <a:r>
              <a:rPr b="1" lang="es-CO" sz="1850"/>
              <a:t>	b. a third </a:t>
            </a:r>
            <a:endParaRPr/>
          </a:p>
          <a:p>
            <a:pPr indent="-514350" lvl="0" marL="514350" rtl="0" algn="l">
              <a:lnSpc>
                <a:spcPct val="60000"/>
              </a:lnSpc>
              <a:spcBef>
                <a:spcPts val="392"/>
              </a:spcBef>
              <a:spcAft>
                <a:spcPts val="0"/>
              </a:spcAft>
              <a:buSzPts val="1960"/>
              <a:buNone/>
            </a:pPr>
            <a:r>
              <a:rPr b="1" lang="es-CO" sz="1850"/>
              <a:t>	c. a quarter</a:t>
            </a:r>
            <a:endParaRPr sz="1850"/>
          </a:p>
          <a:p>
            <a:pPr indent="-514350" lvl="0" marL="514350" rtl="0" algn="l">
              <a:lnSpc>
                <a:spcPct val="60000"/>
              </a:lnSpc>
              <a:spcBef>
                <a:spcPts val="392"/>
              </a:spcBef>
              <a:spcAft>
                <a:spcPts val="0"/>
              </a:spcAft>
              <a:buSzPts val="1960"/>
              <a:buNone/>
            </a:pPr>
            <a:r>
              <a:t/>
            </a:r>
            <a:endParaRPr b="1" sz="1850"/>
          </a:p>
          <a:p>
            <a:pPr indent="-514350" lvl="0" marL="514350" rtl="0" algn="l">
              <a:lnSpc>
                <a:spcPct val="60000"/>
              </a:lnSpc>
              <a:spcBef>
                <a:spcPts val="392"/>
              </a:spcBef>
              <a:spcAft>
                <a:spcPts val="0"/>
              </a:spcAft>
              <a:buClr>
                <a:srgbClr val="FF0000"/>
              </a:buClr>
              <a:buSzPts val="1960"/>
              <a:buAutoNum type="arabicPeriod" startAt="2"/>
            </a:pPr>
            <a:r>
              <a:rPr b="1" lang="es-CO" sz="1850">
                <a:solidFill>
                  <a:srgbClr val="FF0000"/>
                </a:solidFill>
              </a:rPr>
              <a:t>Where did the specialists meet in 2015 for the World Water Forum? </a:t>
            </a:r>
            <a:endParaRPr sz="1850"/>
          </a:p>
          <a:p>
            <a:pPr indent="-514350" lvl="0" marL="514350" rtl="0" algn="l">
              <a:lnSpc>
                <a:spcPct val="60000"/>
              </a:lnSpc>
              <a:spcBef>
                <a:spcPts val="392"/>
              </a:spcBef>
              <a:spcAft>
                <a:spcPts val="0"/>
              </a:spcAft>
              <a:buSzPts val="1960"/>
              <a:buNone/>
            </a:pPr>
            <a:r>
              <a:rPr b="1" lang="es-CO" sz="1850"/>
              <a:t>	a. Senegal </a:t>
            </a:r>
            <a:endParaRPr/>
          </a:p>
          <a:p>
            <a:pPr indent="-514350" lvl="0" marL="514350" rtl="0" algn="l">
              <a:lnSpc>
                <a:spcPct val="60000"/>
              </a:lnSpc>
              <a:spcBef>
                <a:spcPts val="392"/>
              </a:spcBef>
              <a:spcAft>
                <a:spcPts val="0"/>
              </a:spcAft>
              <a:buSzPts val="1960"/>
              <a:buNone/>
            </a:pPr>
            <a:r>
              <a:rPr b="1" lang="es-CO" sz="1850"/>
              <a:t>	b. North Korea </a:t>
            </a:r>
            <a:endParaRPr/>
          </a:p>
          <a:p>
            <a:pPr indent="-514350" lvl="0" marL="514350" rtl="0" algn="l">
              <a:lnSpc>
                <a:spcPct val="60000"/>
              </a:lnSpc>
              <a:spcBef>
                <a:spcPts val="392"/>
              </a:spcBef>
              <a:spcAft>
                <a:spcPts val="0"/>
              </a:spcAft>
              <a:buSzPts val="1960"/>
              <a:buNone/>
            </a:pPr>
            <a:r>
              <a:rPr b="1" lang="es-CO" sz="1850"/>
              <a:t>	c. South Korea</a:t>
            </a:r>
            <a:endParaRPr sz="1850"/>
          </a:p>
          <a:p>
            <a:pPr indent="-514350" lvl="0" marL="514350" rtl="0" algn="l">
              <a:lnSpc>
                <a:spcPct val="60000"/>
              </a:lnSpc>
              <a:spcBef>
                <a:spcPts val="392"/>
              </a:spcBef>
              <a:spcAft>
                <a:spcPts val="0"/>
              </a:spcAft>
              <a:buSzPts val="1960"/>
              <a:buNone/>
            </a:pPr>
            <a:r>
              <a:t/>
            </a:r>
            <a:endParaRPr b="1" sz="1850">
              <a:solidFill>
                <a:srgbClr val="FF0000"/>
              </a:solidFill>
            </a:endParaRPr>
          </a:p>
          <a:p>
            <a:pPr indent="-514350" lvl="0" marL="514350" rtl="0" algn="l">
              <a:lnSpc>
                <a:spcPct val="60000"/>
              </a:lnSpc>
              <a:spcBef>
                <a:spcPts val="392"/>
              </a:spcBef>
              <a:spcAft>
                <a:spcPts val="0"/>
              </a:spcAft>
              <a:buClr>
                <a:srgbClr val="FF0000"/>
              </a:buClr>
              <a:buSzPts val="1960"/>
              <a:buAutoNum type="arabicPeriod" startAt="3"/>
            </a:pPr>
            <a:r>
              <a:rPr b="1" lang="es-CO" sz="1850">
                <a:solidFill>
                  <a:srgbClr val="FF0000"/>
                </a:solidFill>
              </a:rPr>
              <a:t>What was their main proposition at this event? </a:t>
            </a:r>
            <a:endParaRPr sz="1850"/>
          </a:p>
          <a:p>
            <a:pPr indent="-514350" lvl="0" marL="514350" rtl="0" algn="l">
              <a:lnSpc>
                <a:spcPct val="60000"/>
              </a:lnSpc>
              <a:spcBef>
                <a:spcPts val="392"/>
              </a:spcBef>
              <a:spcAft>
                <a:spcPts val="0"/>
              </a:spcAft>
              <a:buSzPts val="1960"/>
              <a:buNone/>
            </a:pPr>
            <a:r>
              <a:rPr b="1" lang="es-CO" sz="1850"/>
              <a:t>	a. how to better share water </a:t>
            </a:r>
            <a:endParaRPr/>
          </a:p>
          <a:p>
            <a:pPr indent="-514350" lvl="0" marL="514350" rtl="0" algn="l">
              <a:lnSpc>
                <a:spcPct val="60000"/>
              </a:lnSpc>
              <a:spcBef>
                <a:spcPts val="392"/>
              </a:spcBef>
              <a:spcAft>
                <a:spcPts val="0"/>
              </a:spcAft>
              <a:buSzPts val="1960"/>
              <a:buNone/>
            </a:pPr>
            <a:r>
              <a:rPr b="1" lang="es-CO" sz="1850"/>
              <a:t>	b. how to save water </a:t>
            </a:r>
            <a:endParaRPr/>
          </a:p>
          <a:p>
            <a:pPr indent="-514350" lvl="0" marL="514350" rtl="0" algn="l">
              <a:lnSpc>
                <a:spcPct val="60000"/>
              </a:lnSpc>
              <a:spcBef>
                <a:spcPts val="392"/>
              </a:spcBef>
              <a:spcAft>
                <a:spcPts val="0"/>
              </a:spcAft>
              <a:buSzPts val="1960"/>
              <a:buNone/>
            </a:pPr>
            <a:r>
              <a:rPr b="1" lang="es-CO" sz="1850"/>
              <a:t>	c. how to save money</a:t>
            </a:r>
            <a:endParaRPr sz="1850"/>
          </a:p>
          <a:p>
            <a:pPr indent="-514350" lvl="0" marL="514350" rtl="0" algn="l">
              <a:lnSpc>
                <a:spcPct val="60000"/>
              </a:lnSpc>
              <a:spcBef>
                <a:spcPts val="392"/>
              </a:spcBef>
              <a:spcAft>
                <a:spcPts val="0"/>
              </a:spcAft>
              <a:buSzPts val="1960"/>
              <a:buNone/>
            </a:pPr>
            <a:r>
              <a:t/>
            </a:r>
            <a:endParaRPr b="1" sz="1850"/>
          </a:p>
          <a:p>
            <a:pPr indent="-514350" lvl="0" marL="514350" rtl="0" algn="l">
              <a:lnSpc>
                <a:spcPct val="60000"/>
              </a:lnSpc>
              <a:spcBef>
                <a:spcPts val="392"/>
              </a:spcBef>
              <a:spcAft>
                <a:spcPts val="0"/>
              </a:spcAft>
              <a:buClr>
                <a:srgbClr val="FF0000"/>
              </a:buClr>
              <a:buSzPts val="1960"/>
              <a:buAutoNum type="arabicPeriod" startAt="4"/>
            </a:pPr>
            <a:r>
              <a:rPr b="1" lang="es-CO" sz="1850">
                <a:solidFill>
                  <a:srgbClr val="FF0000"/>
                </a:solidFill>
              </a:rPr>
              <a:t>What will you learn by playing the pairs game? </a:t>
            </a:r>
            <a:endParaRPr sz="1850"/>
          </a:p>
          <a:p>
            <a:pPr indent="-514350" lvl="0" marL="514350" rtl="0" algn="l">
              <a:lnSpc>
                <a:spcPct val="60000"/>
              </a:lnSpc>
              <a:spcBef>
                <a:spcPts val="392"/>
              </a:spcBef>
              <a:spcAft>
                <a:spcPts val="0"/>
              </a:spcAft>
              <a:buSzPts val="1960"/>
              <a:buNone/>
            </a:pPr>
            <a:r>
              <a:rPr b="1" lang="es-CO" sz="1850"/>
              <a:t>	a. how to save water </a:t>
            </a:r>
            <a:endParaRPr/>
          </a:p>
          <a:p>
            <a:pPr indent="-514350" lvl="0" marL="514350" rtl="0" algn="l">
              <a:lnSpc>
                <a:spcPct val="60000"/>
              </a:lnSpc>
              <a:spcBef>
                <a:spcPts val="392"/>
              </a:spcBef>
              <a:spcAft>
                <a:spcPts val="0"/>
              </a:spcAft>
              <a:buSzPts val="1960"/>
              <a:buNone/>
            </a:pPr>
            <a:r>
              <a:rPr b="1" lang="es-CO" sz="1850"/>
              <a:t>	b. water habits of the Spaniards 	</a:t>
            </a:r>
            <a:endParaRPr/>
          </a:p>
          <a:p>
            <a:pPr indent="-514350" lvl="0" marL="514350" rtl="0" algn="l">
              <a:lnSpc>
                <a:spcPct val="60000"/>
              </a:lnSpc>
              <a:spcBef>
                <a:spcPts val="392"/>
              </a:spcBef>
              <a:spcAft>
                <a:spcPts val="0"/>
              </a:spcAft>
              <a:buSzPts val="1960"/>
              <a:buNone/>
            </a:pPr>
            <a:r>
              <a:rPr b="1" lang="es-CO" sz="1850"/>
              <a:t>	c. how to save the planet</a:t>
            </a:r>
            <a:endParaRPr sz="1850"/>
          </a:p>
          <a:p>
            <a:pPr indent="-514350" lvl="0" marL="514350" rtl="0" algn="l">
              <a:lnSpc>
                <a:spcPct val="60000"/>
              </a:lnSpc>
              <a:spcBef>
                <a:spcPts val="392"/>
              </a:spcBef>
              <a:spcAft>
                <a:spcPts val="0"/>
              </a:spcAft>
              <a:buSzPts val="1960"/>
              <a:buNone/>
            </a:pPr>
            <a:r>
              <a:t/>
            </a:r>
            <a:endParaRPr b="1" sz="1850"/>
          </a:p>
          <a:p>
            <a:pPr indent="-514350" lvl="0" marL="514350" rtl="0" algn="l">
              <a:lnSpc>
                <a:spcPct val="60000"/>
              </a:lnSpc>
              <a:spcBef>
                <a:spcPts val="392"/>
              </a:spcBef>
              <a:spcAft>
                <a:spcPts val="0"/>
              </a:spcAft>
              <a:buClr>
                <a:srgbClr val="FF0000"/>
              </a:buClr>
              <a:buSzPts val="1960"/>
              <a:buAutoNum type="arabicPeriod" startAt="5"/>
            </a:pPr>
            <a:r>
              <a:rPr b="1" lang="es-CO" sz="1850">
                <a:solidFill>
                  <a:srgbClr val="FF0000"/>
                </a:solidFill>
              </a:rPr>
              <a:t>What does the final question mean?</a:t>
            </a:r>
            <a:endParaRPr sz="1850"/>
          </a:p>
          <a:p>
            <a:pPr indent="-514350" lvl="0" marL="514350" rtl="0" algn="l">
              <a:lnSpc>
                <a:spcPct val="60000"/>
              </a:lnSpc>
              <a:spcBef>
                <a:spcPts val="392"/>
              </a:spcBef>
              <a:spcAft>
                <a:spcPts val="0"/>
              </a:spcAft>
              <a:buSzPts val="1960"/>
              <a:buNone/>
            </a:pPr>
            <a:r>
              <a:rPr b="1" lang="es-CO" sz="1850"/>
              <a:t> 	a. What can we do to save water?</a:t>
            </a:r>
            <a:endParaRPr sz="1850"/>
          </a:p>
          <a:p>
            <a:pPr indent="-514350" lvl="0" marL="514350" rtl="0" algn="l">
              <a:lnSpc>
                <a:spcPct val="60000"/>
              </a:lnSpc>
              <a:spcBef>
                <a:spcPts val="392"/>
              </a:spcBef>
              <a:spcAft>
                <a:spcPts val="0"/>
              </a:spcAft>
              <a:buSzPts val="1960"/>
              <a:buNone/>
            </a:pPr>
            <a:r>
              <a:rPr b="1" lang="es-CO" sz="1850"/>
              <a:t>	b. What can I do to save water?</a:t>
            </a:r>
            <a:endParaRPr sz="1850"/>
          </a:p>
          <a:p>
            <a:pPr indent="-514350" lvl="0" marL="514350" rtl="0" algn="l">
              <a:lnSpc>
                <a:spcPct val="60000"/>
              </a:lnSpc>
              <a:spcBef>
                <a:spcPts val="392"/>
              </a:spcBef>
              <a:spcAft>
                <a:spcPts val="0"/>
              </a:spcAft>
              <a:buSzPts val="1960"/>
              <a:buNone/>
            </a:pPr>
            <a:r>
              <a:rPr b="1" lang="es-CO" sz="1850"/>
              <a:t>	c. What can you do to save water?</a:t>
            </a:r>
            <a:endParaRPr sz="1850"/>
          </a:p>
          <a:p>
            <a:pPr indent="-372110" lvl="0" marL="514350" rtl="0" algn="l">
              <a:lnSpc>
                <a:spcPct val="60000"/>
              </a:lnSpc>
              <a:spcBef>
                <a:spcPts val="448"/>
              </a:spcBef>
              <a:spcAft>
                <a:spcPts val="0"/>
              </a:spcAft>
              <a:buSzPts val="2240"/>
              <a:buNone/>
            </a:pPr>
            <a:r>
              <a:t/>
            </a:r>
            <a:endParaRPr sz="1850"/>
          </a:p>
          <a:p>
            <a:pPr indent="-372110" lvl="0" marL="514350" rtl="0" algn="l">
              <a:lnSpc>
                <a:spcPct val="60000"/>
              </a:lnSpc>
              <a:spcBef>
                <a:spcPts val="448"/>
              </a:spcBef>
              <a:spcAft>
                <a:spcPts val="0"/>
              </a:spcAft>
              <a:buSzPts val="2240"/>
              <a:buNone/>
            </a:pPr>
            <a:r>
              <a:t/>
            </a:r>
            <a:endParaRPr sz="1850"/>
          </a:p>
          <a:p>
            <a:pPr indent="-372110" lvl="0" marL="514350" rtl="0" algn="l">
              <a:lnSpc>
                <a:spcPct val="60000"/>
              </a:lnSpc>
              <a:spcBef>
                <a:spcPts val="448"/>
              </a:spcBef>
              <a:spcAft>
                <a:spcPts val="0"/>
              </a:spcAft>
              <a:buSzPts val="2240"/>
              <a:buNone/>
            </a:pPr>
            <a:r>
              <a:t/>
            </a:r>
            <a:endParaRPr sz="1850"/>
          </a:p>
          <a:p>
            <a:pPr indent="-342900" lvl="0" marL="342900" rtl="0" algn="l">
              <a:lnSpc>
                <a:spcPct val="60000"/>
              </a:lnSpc>
              <a:spcBef>
                <a:spcPts val="448"/>
              </a:spcBef>
              <a:spcAft>
                <a:spcPts val="0"/>
              </a:spcAft>
              <a:buSzPts val="2240"/>
              <a:buNone/>
            </a:pPr>
            <a:r>
              <a:t/>
            </a:r>
            <a:endParaRPr sz="1850"/>
          </a:p>
        </p:txBody>
      </p:sp>
      <p:pic>
        <p:nvPicPr>
          <p:cNvPr descr="Image result for bronze silver gold" id="181" name="Google Shape;181;p12"/>
          <p:cNvPicPr preferRelativeResize="0"/>
          <p:nvPr/>
        </p:nvPicPr>
        <p:blipFill rotWithShape="1">
          <a:blip r:embed="rId3">
            <a:alphaModFix/>
          </a:blip>
          <a:srcRect b="0" l="0" r="66279" t="0"/>
          <a:stretch/>
        </p:blipFill>
        <p:spPr>
          <a:xfrm>
            <a:off x="1664850" y="0"/>
            <a:ext cx="893221" cy="10018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p:nvPr/>
        </p:nvSpPr>
        <p:spPr>
          <a:xfrm>
            <a:off x="1679875" y="1402025"/>
            <a:ext cx="8733900" cy="4943100"/>
          </a:xfrm>
          <a:prstGeom prst="roundRect">
            <a:avLst>
              <a:gd fmla="val 1283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8" name="Google Shape;188;p13"/>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s-CO">
                <a:solidFill>
                  <a:srgbClr val="00527D"/>
                </a:solidFill>
              </a:rPr>
              <a:t>El agua es un bien precioso</a:t>
            </a:r>
            <a:br>
              <a:rPr lang="es-CO"/>
            </a:br>
            <a:r>
              <a:rPr lang="es-CO" sz="2000"/>
              <a:t>Translated from original material from 1jour1actu du 10 au 16 avril 2015</a:t>
            </a:r>
            <a:endParaRPr/>
          </a:p>
        </p:txBody>
      </p:sp>
      <p:sp>
        <p:nvSpPr>
          <p:cNvPr id="189" name="Google Shape;189;p13"/>
          <p:cNvSpPr txBox="1"/>
          <p:nvPr>
            <p:ph idx="1" type="body"/>
          </p:nvPr>
        </p:nvSpPr>
        <p:spPr>
          <a:xfrm>
            <a:off x="1981200" y="1603175"/>
            <a:ext cx="8432700" cy="481020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SzPts val="2590"/>
              <a:buFont typeface="Arial"/>
              <a:buAutoNum type="arabicPeriod"/>
            </a:pPr>
            <a:r>
              <a:rPr lang="es-CO" sz="2590"/>
              <a:t>What percentage of the population is obliged to drink water which is dangerous for their health? </a:t>
            </a:r>
            <a:endParaRPr/>
          </a:p>
          <a:p>
            <a:pPr indent="-349885" lvl="0" marL="514350" rtl="0" algn="l">
              <a:lnSpc>
                <a:spcPct val="90000"/>
              </a:lnSpc>
              <a:spcBef>
                <a:spcPts val="518"/>
              </a:spcBef>
              <a:spcAft>
                <a:spcPts val="0"/>
              </a:spcAft>
              <a:buSzPts val="2590"/>
              <a:buFont typeface="Arial"/>
              <a:buNone/>
            </a:pPr>
            <a:r>
              <a:t/>
            </a:r>
            <a:endParaRPr sz="2590"/>
          </a:p>
          <a:p>
            <a:pPr indent="-514350" lvl="0" marL="514350" rtl="0" algn="l">
              <a:lnSpc>
                <a:spcPct val="90000"/>
              </a:lnSpc>
              <a:spcBef>
                <a:spcPts val="518"/>
              </a:spcBef>
              <a:spcAft>
                <a:spcPts val="0"/>
              </a:spcAft>
              <a:buSzPts val="2590"/>
              <a:buFont typeface="Arial"/>
              <a:buAutoNum type="arabicPeriod"/>
            </a:pPr>
            <a:r>
              <a:rPr lang="es-CO" sz="2590"/>
              <a:t>Where did the specialists meet in 2015 for the World Water Forum? </a:t>
            </a:r>
            <a:endParaRPr/>
          </a:p>
          <a:p>
            <a:pPr indent="-349885" lvl="0" marL="514350" rtl="0" algn="l">
              <a:lnSpc>
                <a:spcPct val="90000"/>
              </a:lnSpc>
              <a:spcBef>
                <a:spcPts val="518"/>
              </a:spcBef>
              <a:spcAft>
                <a:spcPts val="0"/>
              </a:spcAft>
              <a:buSzPts val="2590"/>
              <a:buFont typeface="Arial"/>
              <a:buNone/>
            </a:pPr>
            <a:r>
              <a:t/>
            </a:r>
            <a:endParaRPr sz="2590"/>
          </a:p>
          <a:p>
            <a:pPr indent="-514350" lvl="0" marL="514350" rtl="0" algn="l">
              <a:lnSpc>
                <a:spcPct val="90000"/>
              </a:lnSpc>
              <a:spcBef>
                <a:spcPts val="518"/>
              </a:spcBef>
              <a:spcAft>
                <a:spcPts val="0"/>
              </a:spcAft>
              <a:buSzPts val="2590"/>
              <a:buFont typeface="Arial"/>
              <a:buAutoNum type="arabicPeriod"/>
            </a:pPr>
            <a:r>
              <a:rPr lang="es-CO" sz="2590"/>
              <a:t>What was their main proposition at this event? </a:t>
            </a:r>
            <a:endParaRPr/>
          </a:p>
          <a:p>
            <a:pPr indent="-349885" lvl="0" marL="514350" rtl="0" algn="l">
              <a:lnSpc>
                <a:spcPct val="90000"/>
              </a:lnSpc>
              <a:spcBef>
                <a:spcPts val="518"/>
              </a:spcBef>
              <a:spcAft>
                <a:spcPts val="0"/>
              </a:spcAft>
              <a:buSzPts val="2590"/>
              <a:buFont typeface="Arial"/>
              <a:buNone/>
            </a:pPr>
            <a:r>
              <a:t/>
            </a:r>
            <a:endParaRPr sz="2590"/>
          </a:p>
          <a:p>
            <a:pPr indent="-514350" lvl="0" marL="514350" rtl="0" algn="l">
              <a:lnSpc>
                <a:spcPct val="90000"/>
              </a:lnSpc>
              <a:spcBef>
                <a:spcPts val="518"/>
              </a:spcBef>
              <a:spcAft>
                <a:spcPts val="0"/>
              </a:spcAft>
              <a:buSzPts val="2590"/>
              <a:buFont typeface="Arial"/>
              <a:buAutoNum type="arabicPeriod"/>
            </a:pPr>
            <a:r>
              <a:rPr lang="es-CO" sz="2590"/>
              <a:t>What will you learn by playing the pairs game? </a:t>
            </a:r>
            <a:endParaRPr/>
          </a:p>
          <a:p>
            <a:pPr indent="-349885" lvl="0" marL="514350" rtl="0" algn="l">
              <a:lnSpc>
                <a:spcPct val="90000"/>
              </a:lnSpc>
              <a:spcBef>
                <a:spcPts val="518"/>
              </a:spcBef>
              <a:spcAft>
                <a:spcPts val="0"/>
              </a:spcAft>
              <a:buSzPts val="2590"/>
              <a:buFont typeface="Arial"/>
              <a:buNone/>
            </a:pPr>
            <a:r>
              <a:t/>
            </a:r>
            <a:endParaRPr sz="2590"/>
          </a:p>
          <a:p>
            <a:pPr indent="-514350" lvl="0" marL="514350" rtl="0" algn="l">
              <a:lnSpc>
                <a:spcPct val="90000"/>
              </a:lnSpc>
              <a:spcBef>
                <a:spcPts val="518"/>
              </a:spcBef>
              <a:spcAft>
                <a:spcPts val="0"/>
              </a:spcAft>
              <a:buSzPts val="2590"/>
              <a:buFont typeface="Arial"/>
              <a:buAutoNum type="arabicPeriod"/>
            </a:pPr>
            <a:r>
              <a:rPr lang="es-CO" sz="2590"/>
              <a:t>What does the final question mean? </a:t>
            </a:r>
            <a:endParaRPr/>
          </a:p>
          <a:p>
            <a:pPr indent="-326390" lvl="0" marL="514350" rtl="0" algn="l">
              <a:lnSpc>
                <a:spcPct val="90000"/>
              </a:lnSpc>
              <a:spcBef>
                <a:spcPts val="592"/>
              </a:spcBef>
              <a:spcAft>
                <a:spcPts val="0"/>
              </a:spcAft>
              <a:buSzPts val="2960"/>
              <a:buNone/>
            </a:pPr>
            <a:r>
              <a:t/>
            </a:r>
            <a:endParaRPr sz="2960"/>
          </a:p>
          <a:p>
            <a:pPr indent="-326390" lvl="0" marL="514350" rtl="0" algn="l">
              <a:lnSpc>
                <a:spcPct val="90000"/>
              </a:lnSpc>
              <a:spcBef>
                <a:spcPts val="592"/>
              </a:spcBef>
              <a:spcAft>
                <a:spcPts val="0"/>
              </a:spcAft>
              <a:buSzPts val="2960"/>
              <a:buNone/>
            </a:pPr>
            <a:r>
              <a:t/>
            </a:r>
            <a:endParaRPr sz="2960"/>
          </a:p>
          <a:p>
            <a:pPr indent="-326390" lvl="0" marL="514350" rtl="0" algn="l">
              <a:lnSpc>
                <a:spcPct val="90000"/>
              </a:lnSpc>
              <a:spcBef>
                <a:spcPts val="592"/>
              </a:spcBef>
              <a:spcAft>
                <a:spcPts val="0"/>
              </a:spcAft>
              <a:buSzPts val="2960"/>
              <a:buNone/>
            </a:pPr>
            <a:r>
              <a:t/>
            </a:r>
            <a:endParaRPr sz="2960"/>
          </a:p>
          <a:p>
            <a:pPr indent="-342900" lvl="0" marL="342900" rtl="0" algn="l">
              <a:lnSpc>
                <a:spcPct val="90000"/>
              </a:lnSpc>
              <a:spcBef>
                <a:spcPts val="592"/>
              </a:spcBef>
              <a:spcAft>
                <a:spcPts val="0"/>
              </a:spcAft>
              <a:buSzPts val="2960"/>
              <a:buNone/>
            </a:pPr>
            <a:r>
              <a:t/>
            </a:r>
            <a:endParaRPr sz="2960"/>
          </a:p>
        </p:txBody>
      </p:sp>
      <p:pic>
        <p:nvPicPr>
          <p:cNvPr descr="Image result for bronze silver gold" id="190" name="Google Shape;190;p13"/>
          <p:cNvPicPr preferRelativeResize="0"/>
          <p:nvPr/>
        </p:nvPicPr>
        <p:blipFill rotWithShape="1">
          <a:blip r:embed="rId3">
            <a:alphaModFix/>
          </a:blip>
          <a:srcRect b="0" l="29069" r="31394" t="0"/>
          <a:stretch/>
        </p:blipFill>
        <p:spPr>
          <a:xfrm>
            <a:off x="1524000" y="0"/>
            <a:ext cx="1093336" cy="11181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p:nvPr/>
        </p:nvSpPr>
        <p:spPr>
          <a:xfrm>
            <a:off x="1757800" y="1480700"/>
            <a:ext cx="8561400" cy="4842900"/>
          </a:xfrm>
          <a:prstGeom prst="roundRect">
            <a:avLst>
              <a:gd fmla="val 12183"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7" name="Google Shape;197;p14"/>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s-CO" sz="3959">
                <a:solidFill>
                  <a:srgbClr val="00527D"/>
                </a:solidFill>
              </a:rPr>
              <a:t>El agua es un bien precioso</a:t>
            </a:r>
            <a:br>
              <a:rPr lang="es-CO" sz="3959"/>
            </a:br>
            <a:r>
              <a:rPr lang="es-CO" sz="2160"/>
              <a:t>Translated from original material from </a:t>
            </a:r>
            <a:r>
              <a:rPr lang="es-CO" sz="1999"/>
              <a:t>1jour1actu du 10 au 16 avril 2015</a:t>
            </a:r>
            <a:endParaRPr sz="1999"/>
          </a:p>
        </p:txBody>
      </p:sp>
      <p:sp>
        <p:nvSpPr>
          <p:cNvPr id="198" name="Google Shape;198;p14"/>
          <p:cNvSpPr txBox="1"/>
          <p:nvPr>
            <p:ph idx="1" type="body"/>
          </p:nvPr>
        </p:nvSpPr>
        <p:spPr>
          <a:xfrm>
            <a:off x="1811214" y="1703375"/>
            <a:ext cx="8454571" cy="4683287"/>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240"/>
              <a:buNone/>
            </a:pPr>
            <a:r>
              <a:rPr lang="es-CO" sz="2800"/>
              <a:t>1 ¿Qué porcentaje de la población está obligada a beber agua peligrosa para la salud? </a:t>
            </a:r>
            <a:endParaRPr/>
          </a:p>
          <a:p>
            <a:pPr indent="-342900" lvl="0" marL="342900" rtl="0" algn="l">
              <a:lnSpc>
                <a:spcPct val="80000"/>
              </a:lnSpc>
              <a:spcBef>
                <a:spcPts val="448"/>
              </a:spcBef>
              <a:spcAft>
                <a:spcPts val="0"/>
              </a:spcAft>
              <a:buSzPts val="2240"/>
              <a:buNone/>
            </a:pPr>
            <a:r>
              <a:t/>
            </a:r>
            <a:endParaRPr sz="2800"/>
          </a:p>
          <a:p>
            <a:pPr indent="-342900" lvl="0" marL="342900" rtl="0" algn="l">
              <a:lnSpc>
                <a:spcPct val="80000"/>
              </a:lnSpc>
              <a:spcBef>
                <a:spcPts val="448"/>
              </a:spcBef>
              <a:spcAft>
                <a:spcPts val="0"/>
              </a:spcAft>
              <a:buSzPts val="2240"/>
              <a:buNone/>
            </a:pPr>
            <a:r>
              <a:rPr lang="es-CO" sz="2800"/>
              <a:t>2 ¿Dónde se reunieron los expertos del agua en el 2015?</a:t>
            </a:r>
            <a:endParaRPr/>
          </a:p>
          <a:p>
            <a:pPr indent="-342900" lvl="0" marL="342900" rtl="0" algn="l">
              <a:lnSpc>
                <a:spcPct val="80000"/>
              </a:lnSpc>
              <a:spcBef>
                <a:spcPts val="448"/>
              </a:spcBef>
              <a:spcAft>
                <a:spcPts val="0"/>
              </a:spcAft>
              <a:buSzPts val="2240"/>
              <a:buNone/>
            </a:pPr>
            <a:r>
              <a:t/>
            </a:r>
            <a:endParaRPr sz="2800"/>
          </a:p>
          <a:p>
            <a:pPr indent="-342900" lvl="0" marL="342900" rtl="0" algn="l">
              <a:lnSpc>
                <a:spcPct val="80000"/>
              </a:lnSpc>
              <a:spcBef>
                <a:spcPts val="448"/>
              </a:spcBef>
              <a:spcAft>
                <a:spcPts val="0"/>
              </a:spcAft>
              <a:buSzPts val="2240"/>
              <a:buNone/>
            </a:pPr>
            <a:r>
              <a:rPr lang="es-CO" sz="2800"/>
              <a:t>3 ¿Cuál es el propósito de estos eventos?  </a:t>
            </a:r>
            <a:endParaRPr/>
          </a:p>
          <a:p>
            <a:pPr indent="-342900" lvl="0" marL="342900" rtl="0" algn="l">
              <a:lnSpc>
                <a:spcPct val="80000"/>
              </a:lnSpc>
              <a:spcBef>
                <a:spcPts val="448"/>
              </a:spcBef>
              <a:spcAft>
                <a:spcPts val="0"/>
              </a:spcAft>
              <a:buSzPts val="2240"/>
              <a:buNone/>
            </a:pPr>
            <a:r>
              <a:t/>
            </a:r>
            <a:endParaRPr sz="2800"/>
          </a:p>
          <a:p>
            <a:pPr indent="-342900" lvl="0" marL="342900" rtl="0" algn="l">
              <a:lnSpc>
                <a:spcPct val="80000"/>
              </a:lnSpc>
              <a:spcBef>
                <a:spcPts val="448"/>
              </a:spcBef>
              <a:spcAft>
                <a:spcPts val="0"/>
              </a:spcAft>
              <a:buSzPts val="2240"/>
              <a:buNone/>
            </a:pPr>
            <a:r>
              <a:rPr lang="es-CO" sz="2800"/>
              <a:t>4 ¿Qué vas a descubrir jugando en parejas este juego?</a:t>
            </a:r>
            <a:endParaRPr/>
          </a:p>
          <a:p>
            <a:pPr indent="-342900" lvl="0" marL="342900" rtl="0" algn="l">
              <a:lnSpc>
                <a:spcPct val="80000"/>
              </a:lnSpc>
              <a:spcBef>
                <a:spcPts val="448"/>
              </a:spcBef>
              <a:spcAft>
                <a:spcPts val="0"/>
              </a:spcAft>
              <a:buSzPts val="2240"/>
              <a:buNone/>
            </a:pPr>
            <a:r>
              <a:t/>
            </a:r>
            <a:endParaRPr sz="2800"/>
          </a:p>
          <a:p>
            <a:pPr indent="-342900" lvl="0" marL="342900" rtl="0" algn="l">
              <a:lnSpc>
                <a:spcPct val="80000"/>
              </a:lnSpc>
              <a:spcBef>
                <a:spcPts val="448"/>
              </a:spcBef>
              <a:spcAft>
                <a:spcPts val="0"/>
              </a:spcAft>
              <a:buSzPts val="2240"/>
              <a:buNone/>
            </a:pPr>
            <a:r>
              <a:rPr lang="es-CO" sz="2800"/>
              <a:t>5 Traduce al inglés: “Y tú, ¿cómo puedes vigilar tu consumo de agua y ahorrar este precioso recurso?”</a:t>
            </a:r>
            <a:endParaRPr/>
          </a:p>
          <a:p>
            <a:pPr indent="-342900" lvl="0" marL="342900" rtl="0" algn="l">
              <a:lnSpc>
                <a:spcPct val="80000"/>
              </a:lnSpc>
              <a:spcBef>
                <a:spcPts val="448"/>
              </a:spcBef>
              <a:spcAft>
                <a:spcPts val="0"/>
              </a:spcAft>
              <a:buSzPts val="2240"/>
              <a:buNone/>
            </a:pPr>
            <a:r>
              <a:t/>
            </a:r>
            <a:endParaRPr sz="2800"/>
          </a:p>
          <a:p>
            <a:pPr indent="-342900" lvl="0" marL="342900" rtl="0" algn="l">
              <a:lnSpc>
                <a:spcPct val="80000"/>
              </a:lnSpc>
              <a:spcBef>
                <a:spcPts val="448"/>
              </a:spcBef>
              <a:spcAft>
                <a:spcPts val="0"/>
              </a:spcAft>
              <a:buSzPts val="2240"/>
              <a:buNone/>
            </a:pPr>
            <a:r>
              <a:t/>
            </a:r>
            <a:endParaRPr sz="2800"/>
          </a:p>
        </p:txBody>
      </p:sp>
      <p:pic>
        <p:nvPicPr>
          <p:cNvPr descr="Image result for bronze silver gold" id="199" name="Google Shape;199;p14"/>
          <p:cNvPicPr preferRelativeResize="0"/>
          <p:nvPr/>
        </p:nvPicPr>
        <p:blipFill rotWithShape="1">
          <a:blip r:embed="rId3">
            <a:alphaModFix/>
          </a:blip>
          <a:srcRect b="0" l="65116" r="0" t="0"/>
          <a:stretch/>
        </p:blipFill>
        <p:spPr>
          <a:xfrm>
            <a:off x="1524000" y="0"/>
            <a:ext cx="948244" cy="11398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p:nvPr/>
        </p:nvSpPr>
        <p:spPr>
          <a:xfrm>
            <a:off x="175260" y="1149620"/>
            <a:ext cx="11841480" cy="5321700"/>
          </a:xfrm>
          <a:prstGeom prst="roundRect">
            <a:avLst>
              <a:gd fmla="val 11714"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5" name="Google Shape;205;p15"/>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lang="es-CO" sz="3563" u="sng">
                <a:solidFill>
                  <a:schemeClr val="hlink"/>
                </a:solidFill>
                <a:hlinkClick r:id="rId3"/>
              </a:rPr>
              <a:t> 6</a:t>
            </a:r>
            <a:r>
              <a:rPr baseline="30000" lang="es-CO" sz="3563" u="sng">
                <a:solidFill>
                  <a:schemeClr val="hlink"/>
                </a:solidFill>
                <a:hlinkClick r:id="rId4"/>
              </a:rPr>
              <a:t>o</a:t>
            </a:r>
            <a:r>
              <a:rPr baseline="30000" lang="es-CO" sz="3563" u="sng">
                <a:solidFill>
                  <a:schemeClr val="hlink"/>
                </a:solidFill>
              </a:rPr>
              <a:t> </a:t>
            </a:r>
            <a:r>
              <a:rPr lang="es-CO" sz="3563" u="sng">
                <a:solidFill>
                  <a:schemeClr val="hlink"/>
                </a:solidFill>
                <a:hlinkClick r:id="rId5"/>
              </a:rPr>
              <a:t>Foro Mundial del Agua</a:t>
            </a:r>
            <a:br>
              <a:rPr lang="es-CO" sz="3563" u="sng">
                <a:solidFill>
                  <a:schemeClr val="hlink"/>
                </a:solidFill>
                <a:hlinkClick r:id="rId6"/>
              </a:rPr>
            </a:br>
            <a:r>
              <a:rPr b="1" lang="es-CO" sz="2268" u="sng">
                <a:solidFill>
                  <a:schemeClr val="hlink"/>
                </a:solidFill>
                <a:hlinkClick r:id="rId7"/>
              </a:rPr>
              <a:t>Doce acciones prioritarias del agua</a:t>
            </a:r>
            <a:br>
              <a:rPr lang="es-CO" sz="2268" u="sng">
                <a:solidFill>
                  <a:schemeClr val="hlink"/>
                </a:solidFill>
                <a:hlinkClick r:id="rId8"/>
              </a:rPr>
            </a:br>
            <a:r>
              <a:rPr lang="es-CO" sz="2592" u="sng">
                <a:solidFill>
                  <a:schemeClr val="hlink"/>
                </a:solidFill>
                <a:hlinkClick r:id="rId9"/>
              </a:rPr>
              <a:t> </a:t>
            </a:r>
            <a:endParaRPr sz="3563" u="sng">
              <a:solidFill>
                <a:schemeClr val="hlink"/>
              </a:solidFill>
              <a:hlinkClick r:id="rId10"/>
            </a:endParaRPr>
          </a:p>
        </p:txBody>
      </p:sp>
      <p:sp>
        <p:nvSpPr>
          <p:cNvPr id="206" name="Google Shape;206;p15"/>
          <p:cNvSpPr txBox="1"/>
          <p:nvPr>
            <p:ph idx="1" type="body"/>
          </p:nvPr>
        </p:nvSpPr>
        <p:spPr>
          <a:xfrm>
            <a:off x="175260" y="1215458"/>
            <a:ext cx="11841480" cy="5255862"/>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760"/>
              <a:buNone/>
            </a:pPr>
            <a:r>
              <a:rPr lang="es-CO" sz="1760"/>
              <a:t>	</a:t>
            </a:r>
            <a:r>
              <a:rPr lang="es-CO" sz="2000">
                <a:latin typeface="Calibri"/>
                <a:ea typeface="Calibri"/>
                <a:cs typeface="Calibri"/>
                <a:sym typeface="Calibri"/>
              </a:rPr>
              <a:t>El </a:t>
            </a:r>
            <a:r>
              <a:rPr lang="es-CO" sz="2000" u="sng">
                <a:solidFill>
                  <a:schemeClr val="hlink"/>
                </a:solidFill>
                <a:latin typeface="Calibri"/>
                <a:ea typeface="Calibri"/>
                <a:cs typeface="Calibri"/>
                <a:sym typeface="Calibri"/>
              </a:rPr>
              <a:t>6</a:t>
            </a:r>
            <a:r>
              <a:rPr baseline="30000" lang="es-CO" sz="2000" u="sng">
                <a:solidFill>
                  <a:schemeClr val="hlink"/>
                </a:solidFill>
                <a:latin typeface="Calibri"/>
                <a:ea typeface="Calibri"/>
                <a:cs typeface="Calibri"/>
                <a:sym typeface="Calibri"/>
              </a:rPr>
              <a:t>o</a:t>
            </a:r>
            <a:r>
              <a:rPr lang="es-CO" sz="2000" u="sng">
                <a:solidFill>
                  <a:schemeClr val="hlink"/>
                </a:solidFill>
                <a:latin typeface="Calibri"/>
                <a:ea typeface="Calibri"/>
                <a:cs typeface="Calibri"/>
                <a:sym typeface="Calibri"/>
              </a:rPr>
              <a:t> Foro Mundial del agua</a:t>
            </a:r>
            <a:r>
              <a:rPr lang="es-CO" sz="2000">
                <a:latin typeface="Calibri"/>
                <a:ea typeface="Calibri"/>
                <a:cs typeface="Calibri"/>
                <a:sym typeface="Calibri"/>
              </a:rPr>
              <a:t> tuvo lugar del 12 al 17 marzo del 2012 en Marsella, Francia. </a:t>
            </a:r>
            <a:endParaRPr/>
          </a:p>
          <a:p>
            <a:pPr indent="-342900" lvl="0" marL="342900" rtl="0" algn="l">
              <a:lnSpc>
                <a:spcPct val="80000"/>
              </a:lnSpc>
              <a:spcBef>
                <a:spcPts val="352"/>
              </a:spcBef>
              <a:spcAft>
                <a:spcPts val="0"/>
              </a:spcAft>
              <a:buSzPts val="1760"/>
              <a:buNone/>
            </a:pPr>
            <a:r>
              <a:rPr lang="es-CO" sz="2000">
                <a:latin typeface="Calibri"/>
                <a:ea typeface="Calibri"/>
                <a:cs typeface="Calibri"/>
                <a:sym typeface="Calibri"/>
              </a:rPr>
              <a:t>	Para responder al desafío del agua, los trabajos del 6</a:t>
            </a:r>
            <a:r>
              <a:rPr baseline="30000" lang="es-CO" sz="2000">
                <a:latin typeface="Calibri"/>
                <a:ea typeface="Calibri"/>
                <a:cs typeface="Calibri"/>
                <a:sym typeface="Calibri"/>
              </a:rPr>
              <a:t>o</a:t>
            </a:r>
            <a:r>
              <a:rPr lang="es-CO" sz="2000">
                <a:latin typeface="Calibri"/>
                <a:ea typeface="Calibri"/>
                <a:cs typeface="Calibri"/>
                <a:sym typeface="Calibri"/>
              </a:rPr>
              <a:t> foro se recopilaron alrededor de doce prioridades de acción y de tres condiciones de éxito dichas en objetivos comunes.</a:t>
            </a:r>
            <a:endParaRPr i="1" sz="2000">
              <a:latin typeface="Calibri"/>
              <a:ea typeface="Calibri"/>
              <a:cs typeface="Calibri"/>
              <a:sym typeface="Calibri"/>
            </a:endParaRPr>
          </a:p>
          <a:p>
            <a:pPr indent="-342900" lvl="0" marL="342900" rtl="0" algn="l">
              <a:lnSpc>
                <a:spcPct val="80000"/>
              </a:lnSpc>
              <a:spcBef>
                <a:spcPts val="396"/>
              </a:spcBef>
              <a:spcAft>
                <a:spcPts val="0"/>
              </a:spcAft>
              <a:buSzPts val="1980"/>
              <a:buNone/>
            </a:pPr>
            <a:r>
              <a:t/>
            </a:r>
            <a:endParaRPr b="1" sz="1979"/>
          </a:p>
          <a:p>
            <a:pPr indent="-342900" lvl="0" marL="342900" rtl="0" algn="l">
              <a:lnSpc>
                <a:spcPct val="80000"/>
              </a:lnSpc>
              <a:spcBef>
                <a:spcPts val="352"/>
              </a:spcBef>
              <a:spcAft>
                <a:spcPts val="0"/>
              </a:spcAft>
              <a:buSzPts val="1760"/>
              <a:buChar char="•"/>
            </a:pPr>
            <a:r>
              <a:rPr b="1" lang="es-CO" sz="1800" u="sng"/>
              <a:t>Asegurar el bienestar de todos:</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Garantizar</a:t>
            </a:r>
            <a:r>
              <a:rPr b="1" lang="es-CO" sz="1800"/>
              <a:t> el acceso de agua para todos y el Derecho al Agua.</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Mejorar</a:t>
            </a:r>
            <a:r>
              <a:rPr b="1" lang="es-CO" sz="1800"/>
              <a:t> el acceso al saneamiento integrado para todos. </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Mejorar</a:t>
            </a:r>
            <a:r>
              <a:rPr b="1" lang="es-CO" sz="1800"/>
              <a:t> la higiene y la salud gracias al agua y al saneamiento.</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Prevenir y responder</a:t>
            </a:r>
            <a:r>
              <a:rPr b="1" lang="es-CO" sz="1800"/>
              <a:t> a los riesgos y crisis ligados con el agua.</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Contribuir</a:t>
            </a:r>
            <a:r>
              <a:rPr b="1" lang="es-CO" sz="1800"/>
              <a:t> a la cooperación y a la paz gracias al agua.</a:t>
            </a:r>
            <a:endParaRPr/>
          </a:p>
          <a:p>
            <a:pPr indent="-342900" lvl="0" marL="342900" rtl="0" algn="l">
              <a:lnSpc>
                <a:spcPct val="80000"/>
              </a:lnSpc>
              <a:spcBef>
                <a:spcPts val="352"/>
              </a:spcBef>
              <a:spcAft>
                <a:spcPts val="0"/>
              </a:spcAft>
              <a:buSzPts val="1760"/>
              <a:buChar char="•"/>
            </a:pPr>
            <a:r>
              <a:rPr b="1" lang="es-CO" sz="1800" u="sng"/>
              <a:t>Contribuir al desarrollo económico:</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Equilibrar</a:t>
            </a:r>
            <a:r>
              <a:rPr b="1" lang="es-CO" sz="1800"/>
              <a:t> los diferentes usos del agua para la gestión integral.</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Contribuir</a:t>
            </a:r>
            <a:r>
              <a:rPr b="1" lang="es-CO" sz="1800"/>
              <a:t> a la seguridad alimentaria para un uso optimo del agua.</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Armonizar</a:t>
            </a:r>
            <a:r>
              <a:rPr b="1" lang="es-CO" sz="1800"/>
              <a:t> el agua y la energía</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Promover</a:t>
            </a:r>
            <a:r>
              <a:rPr b="1" lang="es-CO" sz="1800"/>
              <a:t> la conciencia ecológica y valorizar los ecosistemas.</a:t>
            </a:r>
            <a:endParaRPr/>
          </a:p>
          <a:p>
            <a:pPr indent="-342900" lvl="0" marL="342900" rtl="0" algn="l">
              <a:lnSpc>
                <a:spcPct val="80000"/>
              </a:lnSpc>
              <a:spcBef>
                <a:spcPts val="352"/>
              </a:spcBef>
              <a:spcAft>
                <a:spcPts val="0"/>
              </a:spcAft>
              <a:buSzPts val="1760"/>
              <a:buChar char="•"/>
            </a:pPr>
            <a:r>
              <a:rPr b="1" lang="es-CO" sz="1800" u="sng"/>
              <a:t>Mantener un planeta azul</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Mejorar</a:t>
            </a:r>
            <a:r>
              <a:rPr b="1" lang="es-CO" sz="1800"/>
              <a:t> la calidad de recursos hídricos y de los ecosistemas. </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Ajustar</a:t>
            </a:r>
            <a:r>
              <a:rPr b="1" lang="es-CO" sz="1800"/>
              <a:t> las presiones y los rastros de las actividades humanas en el agua.</a:t>
            </a:r>
            <a:endParaRPr/>
          </a:p>
          <a:p>
            <a:pPr indent="-285750" lvl="1" marL="742950" rtl="0" algn="l">
              <a:lnSpc>
                <a:spcPct val="80000"/>
              </a:lnSpc>
              <a:spcBef>
                <a:spcPts val="308"/>
              </a:spcBef>
              <a:spcAft>
                <a:spcPts val="0"/>
              </a:spcAft>
              <a:buClr>
                <a:srgbClr val="FF0000"/>
              </a:buClr>
              <a:buSzPts val="1540"/>
              <a:buChar char="–"/>
            </a:pPr>
            <a:r>
              <a:rPr b="1" lang="es-CO" sz="1800">
                <a:solidFill>
                  <a:srgbClr val="FF0000"/>
                </a:solidFill>
              </a:rPr>
              <a:t>Hacer frente a</a:t>
            </a:r>
            <a:r>
              <a:rPr b="1" lang="es-CO" sz="1800"/>
              <a:t> los cambios climáticos y globales de un mundo urbanizado.</a:t>
            </a:r>
            <a:endParaRPr/>
          </a:p>
          <a:p>
            <a:pPr indent="-342900" lvl="0" marL="342900" rtl="0" algn="l">
              <a:lnSpc>
                <a:spcPct val="80000"/>
              </a:lnSpc>
              <a:spcBef>
                <a:spcPts val="352"/>
              </a:spcBef>
              <a:spcAft>
                <a:spcPts val="0"/>
              </a:spcAft>
              <a:buSzPts val="1760"/>
              <a:buNone/>
            </a:pPr>
            <a:r>
              <a:t/>
            </a:r>
            <a:endParaRPr sz="176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b="1" lang="es-CO" sz="4000">
                <a:solidFill>
                  <a:srgbClr val="00527D"/>
                </a:solidFill>
              </a:rPr>
              <a:t>Verb match up task</a:t>
            </a:r>
            <a:br>
              <a:rPr b="1" lang="es-CO" sz="2400">
                <a:solidFill>
                  <a:srgbClr val="00527D"/>
                </a:solidFill>
              </a:rPr>
            </a:br>
            <a:r>
              <a:rPr b="1" lang="es-CO" sz="2400">
                <a:solidFill>
                  <a:srgbClr val="00527D"/>
                </a:solidFill>
              </a:rPr>
              <a:t>Find the correct verbs highlighted in red in the text</a:t>
            </a:r>
            <a:endParaRPr b="1" sz="2400">
              <a:solidFill>
                <a:srgbClr val="00527D"/>
              </a:solidFill>
            </a:endParaRPr>
          </a:p>
        </p:txBody>
      </p:sp>
      <p:graphicFrame>
        <p:nvGraphicFramePr>
          <p:cNvPr id="213" name="Google Shape;213;p16"/>
          <p:cNvGraphicFramePr/>
          <p:nvPr/>
        </p:nvGraphicFramePr>
        <p:xfrm>
          <a:off x="1981200" y="1600200"/>
          <a:ext cx="3000000" cy="3000000"/>
        </p:xfrm>
        <a:graphic>
          <a:graphicData uri="http://schemas.openxmlformats.org/drawingml/2006/table">
            <a:tbl>
              <a:tblPr>
                <a:noFill/>
                <a:tableStyleId>{272EC6D3-2A4B-43E2-A432-B2297A160433}</a:tableStyleId>
              </a:tblPr>
              <a:tblGrid>
                <a:gridCol w="4114800"/>
                <a:gridCol w="4114800"/>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s-CO" sz="1800" u="none" cap="none" strike="noStrike">
                          <a:solidFill>
                            <a:srgbClr val="FF0000"/>
                          </a:solidFill>
                        </a:rPr>
                        <a:t>Español</a:t>
                      </a:r>
                      <a:endParaRPr b="1" sz="1800" u="none" cap="none" strike="noStrike">
                        <a:solidFill>
                          <a:srgbClr val="FF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s-CO" sz="1800">
                          <a:solidFill>
                            <a:schemeClr val="dk1"/>
                          </a:solidFill>
                        </a:rPr>
                        <a:t>inglés</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improve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stand up to</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adjust</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guarantee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prevent and respond to</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prevent</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balance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contribute to</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promote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value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harmonize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7"/>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b="1" lang="es-CO" sz="4000">
                <a:solidFill>
                  <a:srgbClr val="00527D"/>
                </a:solidFill>
              </a:rPr>
              <a:t>Verb match up task</a:t>
            </a:r>
            <a:br>
              <a:rPr b="1" lang="es-CO" sz="2400">
                <a:solidFill>
                  <a:srgbClr val="00527D"/>
                </a:solidFill>
              </a:rPr>
            </a:br>
            <a:r>
              <a:rPr b="1" lang="es-CO" sz="2400">
                <a:solidFill>
                  <a:srgbClr val="00527D"/>
                </a:solidFill>
              </a:rPr>
              <a:t> Find the correct verbs highlighted in red in the text</a:t>
            </a:r>
            <a:endParaRPr b="1" sz="2400">
              <a:solidFill>
                <a:srgbClr val="00527D"/>
              </a:solidFill>
            </a:endParaRPr>
          </a:p>
        </p:txBody>
      </p:sp>
      <p:graphicFrame>
        <p:nvGraphicFramePr>
          <p:cNvPr id="219" name="Google Shape;219;p17"/>
          <p:cNvGraphicFramePr/>
          <p:nvPr/>
        </p:nvGraphicFramePr>
        <p:xfrm>
          <a:off x="1981200" y="1611085"/>
          <a:ext cx="3000000" cy="3000000"/>
        </p:xfrm>
        <a:graphic>
          <a:graphicData uri="http://schemas.openxmlformats.org/drawingml/2006/table">
            <a:tbl>
              <a:tblPr>
                <a:noFill/>
                <a:tableStyleId>{272EC6D3-2A4B-43E2-A432-B2297A160433}</a:tableStyleId>
              </a:tblPr>
              <a:tblGrid>
                <a:gridCol w="4114800"/>
                <a:gridCol w="4114800"/>
              </a:tblGrid>
              <a:tr h="359975">
                <a:tc>
                  <a:txBody>
                    <a:bodyPr/>
                    <a:lstStyle/>
                    <a:p>
                      <a:pPr indent="0" lvl="0" marL="0" marR="0" rtl="0" algn="ctr">
                        <a:lnSpc>
                          <a:spcPct val="100000"/>
                        </a:lnSpc>
                        <a:spcBef>
                          <a:spcPts val="0"/>
                        </a:spcBef>
                        <a:spcAft>
                          <a:spcPts val="0"/>
                        </a:spcAft>
                        <a:buClr>
                          <a:srgbClr val="000000"/>
                        </a:buClr>
                        <a:buSzPts val="1800"/>
                        <a:buFont typeface="Arial"/>
                        <a:buNone/>
                      </a:pPr>
                      <a:r>
                        <a:rPr b="1" lang="es-CO" sz="1800" u="none" cap="none" strike="noStrike">
                          <a:solidFill>
                            <a:srgbClr val="FF0000"/>
                          </a:solidFill>
                        </a:rPr>
                        <a:t>Español</a:t>
                      </a:r>
                      <a:endParaRPr b="1" sz="1800" u="none" cap="none" strike="noStrike">
                        <a:solidFill>
                          <a:srgbClr val="FF0000"/>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800"/>
                        <a:buFont typeface="Arial"/>
                        <a:buNone/>
                      </a:pPr>
                      <a:r>
                        <a:rPr b="1" lang="es-CO" sz="1800">
                          <a:solidFill>
                            <a:schemeClr val="dk1"/>
                          </a:solidFill>
                        </a:rPr>
                        <a:t>inglés</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improve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stand up to</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adjust</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guarantee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t>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prevent and respond to</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prevent</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balance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contribute to</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promote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value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CO" sz="1800" u="none" cap="none" strike="noStrike">
                          <a:solidFill>
                            <a:schemeClr val="dk1"/>
                          </a:solidFill>
                        </a:rPr>
                        <a:t>To harmonise</a:t>
                      </a:r>
                      <a:endParaRPr b="1" sz="1800" u="none" cap="none" strike="noStrike">
                        <a:solidFill>
                          <a:schemeClr val="dk1"/>
                        </a:solidFill>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220" name="Google Shape;220;p17"/>
          <p:cNvSpPr/>
          <p:nvPr/>
        </p:nvSpPr>
        <p:spPr>
          <a:xfrm>
            <a:off x="1981200" y="2344448"/>
            <a:ext cx="17620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hacer frente a</a:t>
            </a:r>
            <a:r>
              <a:rPr b="1"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221" name="Google Shape;221;p17"/>
          <p:cNvSpPr/>
          <p:nvPr/>
        </p:nvSpPr>
        <p:spPr>
          <a:xfrm>
            <a:off x="1981200" y="2713780"/>
            <a:ext cx="9412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ajustar</a:t>
            </a:r>
            <a:endParaRPr sz="1800">
              <a:solidFill>
                <a:schemeClr val="dk1"/>
              </a:solidFill>
              <a:latin typeface="Arial"/>
              <a:ea typeface="Arial"/>
              <a:cs typeface="Arial"/>
              <a:sym typeface="Arial"/>
            </a:endParaRPr>
          </a:p>
        </p:txBody>
      </p:sp>
      <p:sp>
        <p:nvSpPr>
          <p:cNvPr id="222" name="Google Shape;222;p17"/>
          <p:cNvSpPr/>
          <p:nvPr/>
        </p:nvSpPr>
        <p:spPr>
          <a:xfrm>
            <a:off x="1981200" y="3091893"/>
            <a:ext cx="12875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garantizar</a:t>
            </a:r>
            <a:endParaRPr sz="1800">
              <a:solidFill>
                <a:schemeClr val="dk1"/>
              </a:solidFill>
              <a:latin typeface="Arial"/>
              <a:ea typeface="Arial"/>
              <a:cs typeface="Arial"/>
              <a:sym typeface="Arial"/>
            </a:endParaRPr>
          </a:p>
        </p:txBody>
      </p:sp>
      <p:sp>
        <p:nvSpPr>
          <p:cNvPr id="223" name="Google Shape;223;p17"/>
          <p:cNvSpPr/>
          <p:nvPr/>
        </p:nvSpPr>
        <p:spPr>
          <a:xfrm>
            <a:off x="1981200" y="3461225"/>
            <a:ext cx="13131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responder</a:t>
            </a:r>
            <a:endParaRPr sz="1800">
              <a:solidFill>
                <a:schemeClr val="dk1"/>
              </a:solidFill>
              <a:latin typeface="Arial"/>
              <a:ea typeface="Arial"/>
              <a:cs typeface="Arial"/>
              <a:sym typeface="Arial"/>
            </a:endParaRPr>
          </a:p>
        </p:txBody>
      </p:sp>
      <p:sp>
        <p:nvSpPr>
          <p:cNvPr id="224" name="Google Shape;224;p17"/>
          <p:cNvSpPr/>
          <p:nvPr/>
        </p:nvSpPr>
        <p:spPr>
          <a:xfrm>
            <a:off x="1981200" y="3826604"/>
            <a:ext cx="10951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prevenir</a:t>
            </a:r>
            <a:endParaRPr sz="1800">
              <a:solidFill>
                <a:schemeClr val="dk1"/>
              </a:solidFill>
              <a:latin typeface="Arial"/>
              <a:ea typeface="Arial"/>
              <a:cs typeface="Arial"/>
              <a:sym typeface="Arial"/>
            </a:endParaRPr>
          </a:p>
        </p:txBody>
      </p:sp>
      <p:sp>
        <p:nvSpPr>
          <p:cNvPr id="225" name="Google Shape;225;p17"/>
          <p:cNvSpPr/>
          <p:nvPr/>
        </p:nvSpPr>
        <p:spPr>
          <a:xfrm>
            <a:off x="1981200" y="4206693"/>
            <a:ext cx="12362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equilibrar</a:t>
            </a:r>
            <a:endParaRPr sz="1800">
              <a:solidFill>
                <a:schemeClr val="dk1"/>
              </a:solidFill>
              <a:latin typeface="Arial"/>
              <a:ea typeface="Arial"/>
              <a:cs typeface="Arial"/>
              <a:sym typeface="Arial"/>
            </a:endParaRPr>
          </a:p>
        </p:txBody>
      </p:sp>
      <p:sp>
        <p:nvSpPr>
          <p:cNvPr id="226" name="Google Shape;226;p17"/>
          <p:cNvSpPr/>
          <p:nvPr/>
        </p:nvSpPr>
        <p:spPr>
          <a:xfrm>
            <a:off x="1955552" y="4586782"/>
            <a:ext cx="12618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contribuir</a:t>
            </a:r>
            <a:endParaRPr sz="1800">
              <a:solidFill>
                <a:schemeClr val="dk1"/>
              </a:solidFill>
              <a:latin typeface="Arial"/>
              <a:ea typeface="Arial"/>
              <a:cs typeface="Arial"/>
              <a:sym typeface="Arial"/>
            </a:endParaRPr>
          </a:p>
        </p:txBody>
      </p:sp>
      <p:sp>
        <p:nvSpPr>
          <p:cNvPr id="227" name="Google Shape;227;p17"/>
          <p:cNvSpPr/>
          <p:nvPr/>
        </p:nvSpPr>
        <p:spPr>
          <a:xfrm>
            <a:off x="1955552" y="4941404"/>
            <a:ext cx="12490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promover</a:t>
            </a:r>
            <a:endParaRPr sz="1800">
              <a:solidFill>
                <a:schemeClr val="dk1"/>
              </a:solidFill>
              <a:latin typeface="Arial"/>
              <a:ea typeface="Arial"/>
              <a:cs typeface="Arial"/>
              <a:sym typeface="Arial"/>
            </a:endParaRPr>
          </a:p>
        </p:txBody>
      </p:sp>
      <p:sp>
        <p:nvSpPr>
          <p:cNvPr id="228" name="Google Shape;228;p17"/>
          <p:cNvSpPr/>
          <p:nvPr/>
        </p:nvSpPr>
        <p:spPr>
          <a:xfrm>
            <a:off x="1955552" y="5332250"/>
            <a:ext cx="1197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valorizar</a:t>
            </a:r>
            <a:r>
              <a:rPr b="1" lang="es-C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229" name="Google Shape;229;p17"/>
          <p:cNvSpPr/>
          <p:nvPr/>
        </p:nvSpPr>
        <p:spPr>
          <a:xfrm>
            <a:off x="1955552" y="5697630"/>
            <a:ext cx="12875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armonizar</a:t>
            </a:r>
            <a:endParaRPr sz="1800">
              <a:solidFill>
                <a:schemeClr val="dk1"/>
              </a:solidFill>
              <a:latin typeface="Arial"/>
              <a:ea typeface="Arial"/>
              <a:cs typeface="Arial"/>
              <a:sym typeface="Arial"/>
            </a:endParaRPr>
          </a:p>
        </p:txBody>
      </p:sp>
      <p:sp>
        <p:nvSpPr>
          <p:cNvPr id="230" name="Google Shape;230;p17"/>
          <p:cNvSpPr/>
          <p:nvPr/>
        </p:nvSpPr>
        <p:spPr>
          <a:xfrm>
            <a:off x="1955552" y="1953602"/>
            <a:ext cx="1031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mejorar</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p:nvPr/>
        </p:nvSpPr>
        <p:spPr>
          <a:xfrm rot="-928894">
            <a:off x="1103469" y="-49298"/>
            <a:ext cx="3860800" cy="3378200"/>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 name="Google Shape;237;p18"/>
          <p:cNvSpPr/>
          <p:nvPr/>
        </p:nvSpPr>
        <p:spPr>
          <a:xfrm rot="1861512">
            <a:off x="7048320" y="2682575"/>
            <a:ext cx="4368385" cy="3894828"/>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 name="Google Shape;238;p18"/>
          <p:cNvSpPr/>
          <p:nvPr/>
        </p:nvSpPr>
        <p:spPr>
          <a:xfrm rot="-2236504">
            <a:off x="-181356" y="2554642"/>
            <a:ext cx="4641684" cy="3828482"/>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 name="Google Shape;239;p18"/>
          <p:cNvSpPr/>
          <p:nvPr/>
        </p:nvSpPr>
        <p:spPr>
          <a:xfrm rot="855002">
            <a:off x="8222330" y="39546"/>
            <a:ext cx="3860800"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18"/>
          <p:cNvSpPr/>
          <p:nvPr/>
        </p:nvSpPr>
        <p:spPr>
          <a:xfrm>
            <a:off x="3873326" y="1723373"/>
            <a:ext cx="3860800" cy="337820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1" name="Google Shape;241;p18"/>
          <p:cNvSpPr txBox="1"/>
          <p:nvPr/>
        </p:nvSpPr>
        <p:spPr>
          <a:xfrm rot="-897389">
            <a:off x="2001326" y="1380464"/>
            <a:ext cx="2046237" cy="8309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132 litros de agua por persona al día en España.</a:t>
            </a:r>
            <a:endParaRPr/>
          </a:p>
        </p:txBody>
      </p:sp>
      <p:sp>
        <p:nvSpPr>
          <p:cNvPr id="242" name="Google Shape;242;p18"/>
          <p:cNvSpPr txBox="1"/>
          <p:nvPr/>
        </p:nvSpPr>
        <p:spPr>
          <a:xfrm>
            <a:off x="4528670" y="3142468"/>
            <a:ext cx="2590800" cy="13542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Se necesitan 35 000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litros de agua para</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fabricar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un ordenador.</a:t>
            </a:r>
            <a:endParaRPr sz="1400">
              <a:solidFill>
                <a:srgbClr val="000000"/>
              </a:solidFill>
              <a:latin typeface="Arial"/>
              <a:ea typeface="Arial"/>
              <a:cs typeface="Arial"/>
              <a:sym typeface="Arial"/>
            </a:endParaRPr>
          </a:p>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18"/>
          <p:cNvSpPr txBox="1"/>
          <p:nvPr/>
        </p:nvSpPr>
        <p:spPr>
          <a:xfrm rot="795497">
            <a:off x="8720294" y="1329316"/>
            <a:ext cx="2590800" cy="13541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Se necesitan 1 000 litros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de agua para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fabricar un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litro de leche.</a:t>
            </a:r>
            <a:endParaRPr sz="1400">
              <a:solidFill>
                <a:srgbClr val="000000"/>
              </a:solidFill>
              <a:latin typeface="Arial"/>
              <a:ea typeface="Arial"/>
              <a:cs typeface="Arial"/>
              <a:sym typeface="Arial"/>
            </a:endParaRPr>
          </a:p>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8"/>
          <p:cNvSpPr txBox="1"/>
          <p:nvPr/>
        </p:nvSpPr>
        <p:spPr>
          <a:xfrm rot="-2189784">
            <a:off x="1033176" y="4061485"/>
            <a:ext cx="2190865" cy="13233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Calcula tu huella de agua</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lang="es-CO" sz="1600" u="sng">
                <a:solidFill>
                  <a:schemeClr val="dk1"/>
                </a:solidFill>
                <a:latin typeface="Arial"/>
                <a:ea typeface="Arial"/>
                <a:cs typeface="Arial"/>
                <a:sym typeface="Arial"/>
                <a:hlinkClick r:id="rId3">
                  <a:extLst>
                    <a:ext uri="{A12FA001-AC4F-418D-AE19-62706E023703}">
                      <ahyp:hlinkClr val="tx"/>
                    </a:ext>
                  </a:extLst>
                </a:hlinkClick>
              </a:rPr>
              <a:t>https://</a:t>
            </a:r>
            <a:r>
              <a:rPr lang="es-CO" sz="1600" u="sng">
                <a:solidFill>
                  <a:schemeClr val="dk1"/>
                </a:solidFill>
                <a:latin typeface="Calibri"/>
                <a:ea typeface="Calibri"/>
                <a:cs typeface="Calibri"/>
                <a:sym typeface="Calibri"/>
                <a:hlinkClick r:id="rId4">
                  <a:extLst>
                    <a:ext uri="{A12FA001-AC4F-418D-AE19-62706E023703}">
                      <ahyp:hlinkClr val="tx"/>
                    </a:ext>
                  </a:extLst>
                </a:hlinkClick>
              </a:rPr>
              <a:t>fandelagua.com/huella-hidrica</a:t>
            </a:r>
            <a:r>
              <a:rPr lang="es-CO" sz="1600" u="sng">
                <a:solidFill>
                  <a:schemeClr val="dk1"/>
                </a:solidFill>
                <a:latin typeface="Arial"/>
                <a:ea typeface="Arial"/>
                <a:cs typeface="Arial"/>
                <a:sym typeface="Arial"/>
                <a:hlinkClick r:id="rId5">
                  <a:extLst>
                    <a:ext uri="{A12FA001-AC4F-418D-AE19-62706E023703}">
                      <ahyp:hlinkClr val="tx"/>
                    </a:ext>
                  </a:extLst>
                </a:hlinkClick>
              </a:rPr>
              <a:t>/</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 </a:t>
            </a:r>
            <a:endParaRPr b="1" sz="1600">
              <a:solidFill>
                <a:srgbClr val="000000"/>
              </a:solidFill>
              <a:latin typeface="Calibri"/>
              <a:ea typeface="Calibri"/>
              <a:cs typeface="Calibri"/>
              <a:sym typeface="Calibri"/>
            </a:endParaRPr>
          </a:p>
        </p:txBody>
      </p:sp>
      <p:sp>
        <p:nvSpPr>
          <p:cNvPr id="245" name="Google Shape;245;p18"/>
          <p:cNvSpPr txBox="1"/>
          <p:nvPr/>
        </p:nvSpPr>
        <p:spPr>
          <a:xfrm rot="-203089">
            <a:off x="7918998" y="4428370"/>
            <a:ext cx="2441356" cy="10771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2,5 litros de agua por persona y por día, es la cantidad mínima que necesita un ser humano. </a:t>
            </a:r>
            <a:endParaRPr sz="14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9"/>
          <p:cNvSpPr/>
          <p:nvPr/>
        </p:nvSpPr>
        <p:spPr>
          <a:xfrm rot="-2236504">
            <a:off x="-3634" y="2788738"/>
            <a:ext cx="3860800" cy="3732954"/>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 name="Google Shape;252;p19"/>
          <p:cNvSpPr/>
          <p:nvPr/>
        </p:nvSpPr>
        <p:spPr>
          <a:xfrm rot="-928894">
            <a:off x="1378090" y="-94091"/>
            <a:ext cx="4053010" cy="3261089"/>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 name="Google Shape;253;p19"/>
          <p:cNvSpPr/>
          <p:nvPr/>
        </p:nvSpPr>
        <p:spPr>
          <a:xfrm rot="1012480">
            <a:off x="6807198" y="3253787"/>
            <a:ext cx="3860800" cy="3378200"/>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 name="Google Shape;254;p19"/>
          <p:cNvSpPr/>
          <p:nvPr/>
        </p:nvSpPr>
        <p:spPr>
          <a:xfrm rot="855002">
            <a:off x="6756388" y="-91080"/>
            <a:ext cx="3860800"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9"/>
          <p:cNvSpPr/>
          <p:nvPr/>
        </p:nvSpPr>
        <p:spPr>
          <a:xfrm>
            <a:off x="3873326" y="1723373"/>
            <a:ext cx="3860800" cy="337820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 name="Google Shape;256;p19"/>
          <p:cNvSpPr txBox="1"/>
          <p:nvPr/>
        </p:nvSpPr>
        <p:spPr>
          <a:xfrm rot="-897389">
            <a:off x="2311400" y="1184763"/>
            <a:ext cx="25908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132 litres of water</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per person in</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Spain</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per day</a:t>
            </a:r>
            <a:endParaRPr/>
          </a:p>
        </p:txBody>
      </p:sp>
      <p:sp>
        <p:nvSpPr>
          <p:cNvPr id="257" name="Google Shape;257;p19"/>
          <p:cNvSpPr txBox="1"/>
          <p:nvPr/>
        </p:nvSpPr>
        <p:spPr>
          <a:xfrm>
            <a:off x="4540584" y="3109412"/>
            <a:ext cx="2590800" cy="13542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You need 35 000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litres of water to</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make a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computer</a:t>
            </a:r>
            <a:endParaRPr sz="1400">
              <a:solidFill>
                <a:srgbClr val="000000"/>
              </a:solidFill>
              <a:latin typeface="Arial"/>
              <a:ea typeface="Arial"/>
              <a:cs typeface="Arial"/>
              <a:sym typeface="Arial"/>
            </a:endParaRPr>
          </a:p>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9"/>
          <p:cNvSpPr txBox="1"/>
          <p:nvPr/>
        </p:nvSpPr>
        <p:spPr>
          <a:xfrm rot="795497">
            <a:off x="7254352" y="1198669"/>
            <a:ext cx="2590800" cy="13542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You need 1 000 litres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of water to</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make a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litres of milk</a:t>
            </a:r>
            <a:endParaRPr sz="1400">
              <a:solidFill>
                <a:srgbClr val="000000"/>
              </a:solidFill>
              <a:latin typeface="Arial"/>
              <a:ea typeface="Arial"/>
              <a:cs typeface="Arial"/>
              <a:sym typeface="Arial"/>
            </a:endParaRPr>
          </a:p>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9"/>
          <p:cNvSpPr txBox="1"/>
          <p:nvPr/>
        </p:nvSpPr>
        <p:spPr>
          <a:xfrm rot="-2189784">
            <a:off x="966877" y="4103923"/>
            <a:ext cx="1916123" cy="11695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400">
                <a:solidFill>
                  <a:srgbClr val="000000"/>
                </a:solidFill>
                <a:latin typeface="Calibri"/>
                <a:ea typeface="Calibri"/>
                <a:cs typeface="Calibri"/>
                <a:sym typeface="Calibri"/>
              </a:rPr>
              <a:t>Calculate </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b="1" lang="es-CO" sz="1400">
                <a:solidFill>
                  <a:srgbClr val="000000"/>
                </a:solidFill>
                <a:latin typeface="Calibri"/>
                <a:ea typeface="Calibri"/>
                <a:cs typeface="Calibri"/>
                <a:sym typeface="Calibri"/>
              </a:rPr>
              <a:t>your</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b="1" lang="es-CO" sz="1400">
                <a:solidFill>
                  <a:srgbClr val="000000"/>
                </a:solidFill>
                <a:latin typeface="Calibri"/>
                <a:ea typeface="Calibri"/>
                <a:cs typeface="Calibri"/>
                <a:sym typeface="Calibri"/>
              </a:rPr>
              <a:t>water imprint</a:t>
            </a:r>
            <a:endParaRPr sz="1400">
              <a:solidFill>
                <a:srgbClr val="000000"/>
              </a:solidFill>
              <a:latin typeface="Calibri"/>
              <a:ea typeface="Calibri"/>
              <a:cs typeface="Calibri"/>
              <a:sym typeface="Calibri"/>
            </a:endParaRPr>
          </a:p>
          <a:p>
            <a:pPr indent="0" lvl="0" marL="0" marR="0" rtl="0" algn="ctr">
              <a:spcBef>
                <a:spcPts val="0"/>
              </a:spcBef>
              <a:spcAft>
                <a:spcPts val="0"/>
              </a:spcAft>
              <a:buNone/>
            </a:pPr>
            <a:r>
              <a:rPr lang="es-CO" sz="1400" u="sng">
                <a:solidFill>
                  <a:schemeClr val="dk1"/>
                </a:solidFill>
                <a:latin typeface="Calibri"/>
                <a:ea typeface="Calibri"/>
                <a:cs typeface="Calibri"/>
                <a:sym typeface="Calibri"/>
                <a:hlinkClick r:id="rId3">
                  <a:extLst>
                    <a:ext uri="{A12FA001-AC4F-418D-AE19-62706E023703}">
                      <ahyp:hlinkClr val="tx"/>
                    </a:ext>
                  </a:extLst>
                </a:hlinkClick>
              </a:rPr>
              <a:t>https://fandelagua.com/huella-hidrica/</a:t>
            </a:r>
            <a:r>
              <a:rPr lang="es-CO" sz="1400">
                <a:solidFill>
                  <a:schemeClr val="dk1"/>
                </a:solidFill>
                <a:latin typeface="Calibri"/>
                <a:ea typeface="Calibri"/>
                <a:cs typeface="Calibri"/>
                <a:sym typeface="Calibri"/>
              </a:rPr>
              <a:t> </a:t>
            </a:r>
            <a:r>
              <a:rPr b="1" lang="es-CO" sz="1400">
                <a:solidFill>
                  <a:srgbClr val="000000"/>
                </a:solidFill>
                <a:latin typeface="Calibri"/>
                <a:ea typeface="Calibri"/>
                <a:cs typeface="Calibri"/>
                <a:sym typeface="Calibri"/>
              </a:rPr>
              <a:t> </a:t>
            </a:r>
            <a:endParaRPr b="1" sz="1400">
              <a:solidFill>
                <a:srgbClr val="000000"/>
              </a:solidFill>
              <a:latin typeface="Calibri"/>
              <a:ea typeface="Calibri"/>
              <a:cs typeface="Calibri"/>
              <a:sym typeface="Calibri"/>
            </a:endParaRPr>
          </a:p>
        </p:txBody>
      </p:sp>
      <p:sp>
        <p:nvSpPr>
          <p:cNvPr id="260" name="Google Shape;260;p19"/>
          <p:cNvSpPr txBox="1"/>
          <p:nvPr/>
        </p:nvSpPr>
        <p:spPr>
          <a:xfrm rot="-897389">
            <a:off x="7261788" y="4307319"/>
            <a:ext cx="285258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400">
                <a:solidFill>
                  <a:srgbClr val="000000"/>
                </a:solidFill>
                <a:latin typeface="Calibri"/>
                <a:ea typeface="Calibri"/>
                <a:cs typeface="Calibri"/>
                <a:sym typeface="Calibri"/>
              </a:rPr>
              <a:t>2,5 litres of water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400">
                <a:solidFill>
                  <a:srgbClr val="000000"/>
                </a:solidFill>
                <a:latin typeface="Calibri"/>
                <a:ea typeface="Calibri"/>
                <a:cs typeface="Calibri"/>
                <a:sym typeface="Calibri"/>
              </a:rPr>
              <a:t>per</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400">
                <a:solidFill>
                  <a:srgbClr val="000000"/>
                </a:solidFill>
                <a:latin typeface="Calibri"/>
                <a:ea typeface="Calibri"/>
                <a:cs typeface="Calibri"/>
                <a:sym typeface="Calibri"/>
              </a:rPr>
              <a:t>person and per</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400">
                <a:solidFill>
                  <a:srgbClr val="000000"/>
                </a:solidFill>
                <a:latin typeface="Calibri"/>
                <a:ea typeface="Calibri"/>
                <a:cs typeface="Calibri"/>
                <a:sym typeface="Calibri"/>
              </a:rPr>
              <a:t>day, is the minimum</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400">
                <a:solidFill>
                  <a:srgbClr val="000000"/>
                </a:solidFill>
                <a:latin typeface="Calibri"/>
                <a:ea typeface="Calibri"/>
                <a:cs typeface="Calibri"/>
                <a:sym typeface="Calibri"/>
              </a:rPr>
              <a:t>quantity of</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400">
                <a:solidFill>
                  <a:srgbClr val="000000"/>
                </a:solidFill>
                <a:latin typeface="Calibri"/>
                <a:ea typeface="Calibri"/>
                <a:cs typeface="Calibri"/>
                <a:sym typeface="Calibri"/>
              </a:rPr>
              <a:t>a human being</a:t>
            </a:r>
            <a:endParaRPr b="1" sz="14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11111" l="0" r="0" t="48444"/>
          <a:stretch/>
        </p:blipFill>
        <p:spPr>
          <a:xfrm>
            <a:off x="901065" y="742556"/>
            <a:ext cx="10389870" cy="5943600"/>
          </a:xfrm>
          <a:prstGeom prst="rect">
            <a:avLst/>
          </a:prstGeom>
          <a:noFill/>
          <a:ln>
            <a:noFill/>
          </a:ln>
        </p:spPr>
      </p:pic>
      <p:pic>
        <p:nvPicPr>
          <p:cNvPr id="97" name="Google Shape;97;p2"/>
          <p:cNvPicPr preferRelativeResize="0"/>
          <p:nvPr/>
        </p:nvPicPr>
        <p:blipFill rotWithShape="1">
          <a:blip r:embed="rId3">
            <a:alphaModFix/>
          </a:blip>
          <a:srcRect b="92411" l="38313" r="0" t="0"/>
          <a:stretch/>
        </p:blipFill>
        <p:spPr>
          <a:xfrm>
            <a:off x="7109934" y="0"/>
            <a:ext cx="4854239" cy="8447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0"/>
          <p:cNvSpPr/>
          <p:nvPr/>
        </p:nvSpPr>
        <p:spPr>
          <a:xfrm rot="-928894">
            <a:off x="72483" y="-209429"/>
            <a:ext cx="4519948" cy="3355498"/>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7" name="Google Shape;267;p20"/>
          <p:cNvSpPr/>
          <p:nvPr/>
        </p:nvSpPr>
        <p:spPr>
          <a:xfrm rot="-1818767">
            <a:off x="6972733" y="2502245"/>
            <a:ext cx="4566618" cy="3703452"/>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8" name="Google Shape;268;p20"/>
          <p:cNvSpPr/>
          <p:nvPr/>
        </p:nvSpPr>
        <p:spPr>
          <a:xfrm rot="-2236504">
            <a:off x="-311027" y="2675347"/>
            <a:ext cx="4486642" cy="4029594"/>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9" name="Google Shape;269;p20"/>
          <p:cNvSpPr/>
          <p:nvPr/>
        </p:nvSpPr>
        <p:spPr>
          <a:xfrm rot="855002">
            <a:off x="6204457" y="-155123"/>
            <a:ext cx="4606817"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0"/>
          <p:cNvSpPr/>
          <p:nvPr/>
        </p:nvSpPr>
        <p:spPr>
          <a:xfrm>
            <a:off x="3817257" y="1465943"/>
            <a:ext cx="3916869" cy="363563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1" name="Google Shape;271;p20"/>
          <p:cNvSpPr txBox="1"/>
          <p:nvPr/>
        </p:nvSpPr>
        <p:spPr>
          <a:xfrm rot="-897389">
            <a:off x="1146851" y="1059353"/>
            <a:ext cx="25908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Una enorme cantidad</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de agua es</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necesaria para</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producir todo lo</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que compramos.</a:t>
            </a:r>
            <a:endParaRPr/>
          </a:p>
        </p:txBody>
      </p:sp>
      <p:sp>
        <p:nvSpPr>
          <p:cNvPr id="272" name="Google Shape;272;p20"/>
          <p:cNvSpPr txBox="1"/>
          <p:nvPr/>
        </p:nvSpPr>
        <p:spPr>
          <a:xfrm>
            <a:off x="4722377" y="2800383"/>
            <a:ext cx="2274350" cy="13541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Antes de comprar ropa o algún objeto, mira si puedes encontrarlo de segunda mano. </a:t>
            </a:r>
            <a:endParaRPr sz="1400">
              <a:solidFill>
                <a:srgbClr val="000000"/>
              </a:solidFill>
              <a:latin typeface="Arial"/>
              <a:ea typeface="Arial"/>
              <a:cs typeface="Arial"/>
              <a:sym typeface="Arial"/>
            </a:endParaRPr>
          </a:p>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0"/>
          <p:cNvSpPr txBox="1"/>
          <p:nvPr/>
        </p:nvSpPr>
        <p:spPr>
          <a:xfrm rot="795497">
            <a:off x="7257346" y="1192624"/>
            <a:ext cx="2590800" cy="8309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Para ahorrar agua, se debe comer frutas y verduras de temporada.</a:t>
            </a:r>
            <a:endParaRPr sz="1800">
              <a:solidFill>
                <a:srgbClr val="000000"/>
              </a:solidFill>
              <a:latin typeface="Calibri"/>
              <a:ea typeface="Calibri"/>
              <a:cs typeface="Calibri"/>
              <a:sym typeface="Calibri"/>
            </a:endParaRPr>
          </a:p>
        </p:txBody>
      </p:sp>
      <p:sp>
        <p:nvSpPr>
          <p:cNvPr id="274" name="Google Shape;274;p20"/>
          <p:cNvSpPr txBox="1"/>
          <p:nvPr/>
        </p:nvSpPr>
        <p:spPr>
          <a:xfrm rot="-2189784">
            <a:off x="669832" y="4252042"/>
            <a:ext cx="2590800" cy="10771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Cierra el grifo, mientras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te duchas, te lavas el pelo, las manos y te cepillas los dientes. </a:t>
            </a:r>
            <a:endParaRPr sz="1400">
              <a:solidFill>
                <a:srgbClr val="000000"/>
              </a:solidFill>
              <a:latin typeface="Arial"/>
              <a:ea typeface="Arial"/>
              <a:cs typeface="Arial"/>
              <a:sym typeface="Arial"/>
            </a:endParaRPr>
          </a:p>
        </p:txBody>
      </p:sp>
      <p:sp>
        <p:nvSpPr>
          <p:cNvPr id="275" name="Google Shape;275;p20"/>
          <p:cNvSpPr txBox="1"/>
          <p:nvPr/>
        </p:nvSpPr>
        <p:spPr>
          <a:xfrm rot="-1810615">
            <a:off x="8282770" y="4032727"/>
            <a:ext cx="206308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Se necesitan de 8 a 12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litros</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de agua descargar</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el retrete.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p:nvPr/>
        </p:nvSpPr>
        <p:spPr>
          <a:xfrm rot="-928894">
            <a:off x="1582443" y="-121868"/>
            <a:ext cx="3860800" cy="3378200"/>
          </a:xfrm>
          <a:prstGeom prst="star5">
            <a:avLst>
              <a:gd fmla="val 19098" name="adj"/>
              <a:gd fmla="val 105146" name="hf"/>
              <a:gd fmla="val 110557" name="vf"/>
            </a:avLst>
          </a:prstGeom>
          <a:gradFill>
            <a:gsLst>
              <a:gs pos="0">
                <a:srgbClr val="D13F3B"/>
              </a:gs>
              <a:gs pos="100000">
                <a:srgbClr val="FF9995"/>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2" name="Google Shape;282;p21"/>
          <p:cNvSpPr/>
          <p:nvPr/>
        </p:nvSpPr>
        <p:spPr>
          <a:xfrm rot="1012480">
            <a:off x="6807198" y="3253787"/>
            <a:ext cx="3860800" cy="3378200"/>
          </a:xfrm>
          <a:prstGeom prst="star5">
            <a:avLst>
              <a:gd fmla="val 19098" name="adj"/>
              <a:gd fmla="val 105146" name="hf"/>
              <a:gd fmla="val 110557" name="vf"/>
            </a:avLst>
          </a:prstGeom>
          <a:gradFill>
            <a:gsLst>
              <a:gs pos="0">
                <a:srgbClr val="38B6D8"/>
              </a:gs>
              <a:gs pos="100000">
                <a:srgbClr val="91ECFF"/>
              </a:gs>
            </a:gsLst>
            <a:lin ang="16200000" scaled="0"/>
          </a:gra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3" name="Google Shape;283;p21"/>
          <p:cNvSpPr/>
          <p:nvPr/>
        </p:nvSpPr>
        <p:spPr>
          <a:xfrm rot="-2236504">
            <a:off x="1193471" y="3190775"/>
            <a:ext cx="3860800" cy="3378200"/>
          </a:xfrm>
          <a:prstGeom prst="star5">
            <a:avLst>
              <a:gd fmla="val 19098" name="adj"/>
              <a:gd fmla="val 105146" name="hf"/>
              <a:gd fmla="val 110557" name="vf"/>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4" name="Google Shape;284;p21"/>
          <p:cNvSpPr/>
          <p:nvPr/>
        </p:nvSpPr>
        <p:spPr>
          <a:xfrm rot="855002">
            <a:off x="6756388" y="-91080"/>
            <a:ext cx="3860800" cy="3378200"/>
          </a:xfrm>
          <a:prstGeom prst="star5">
            <a:avLst>
              <a:gd fmla="val 19098" name="adj"/>
              <a:gd fmla="val 105146" name="hf"/>
              <a:gd fmla="val 110557" name="vf"/>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21"/>
          <p:cNvSpPr/>
          <p:nvPr/>
        </p:nvSpPr>
        <p:spPr>
          <a:xfrm>
            <a:off x="3873326" y="1723373"/>
            <a:ext cx="3860800" cy="3378200"/>
          </a:xfrm>
          <a:prstGeom prst="star5">
            <a:avLst>
              <a:gd fmla="val 19098" name="adj"/>
              <a:gd fmla="val 105146" name="hf"/>
              <a:gd fmla="val 110557" name="vf"/>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6" name="Google Shape;286;p21"/>
          <p:cNvSpPr txBox="1"/>
          <p:nvPr/>
        </p:nvSpPr>
        <p:spPr>
          <a:xfrm rot="-897389">
            <a:off x="2311400" y="1184764"/>
            <a:ext cx="25908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An enormous quantity of</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water is necessary</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to produce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everything we buy.</a:t>
            </a:r>
            <a:endParaRPr b="1" sz="1600">
              <a:solidFill>
                <a:srgbClr val="000000"/>
              </a:solidFill>
              <a:latin typeface="Calibri"/>
              <a:ea typeface="Calibri"/>
              <a:cs typeface="Calibri"/>
              <a:sym typeface="Calibri"/>
            </a:endParaRPr>
          </a:p>
        </p:txBody>
      </p:sp>
      <p:sp>
        <p:nvSpPr>
          <p:cNvPr id="287" name="Google Shape;287;p21"/>
          <p:cNvSpPr txBox="1"/>
          <p:nvPr/>
        </p:nvSpPr>
        <p:spPr>
          <a:xfrm>
            <a:off x="4528670" y="3033216"/>
            <a:ext cx="2590800" cy="18466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Before buying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clothes or other items, look to see if you can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find them</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second hand. </a:t>
            </a:r>
            <a:endParaRPr b="1" sz="16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sz="16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21"/>
          <p:cNvSpPr txBox="1"/>
          <p:nvPr/>
        </p:nvSpPr>
        <p:spPr>
          <a:xfrm rot="795497">
            <a:off x="7263628" y="1306680"/>
            <a:ext cx="259080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To save water,</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eat seasonal</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fruit and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vegetables.</a:t>
            </a:r>
            <a:endParaRPr sz="1800">
              <a:solidFill>
                <a:srgbClr val="000000"/>
              </a:solidFill>
              <a:latin typeface="Calibri"/>
              <a:ea typeface="Calibri"/>
              <a:cs typeface="Calibri"/>
              <a:sym typeface="Calibri"/>
            </a:endParaRPr>
          </a:p>
        </p:txBody>
      </p:sp>
      <p:sp>
        <p:nvSpPr>
          <p:cNvPr id="289" name="Google Shape;289;p21"/>
          <p:cNvSpPr txBox="1"/>
          <p:nvPr/>
        </p:nvSpPr>
        <p:spPr>
          <a:xfrm rot="-2189784">
            <a:off x="2008133" y="4413711"/>
            <a:ext cx="25908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Turn off the taps,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whilst washing your</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 body and hair</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or brushing</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your teeth.</a:t>
            </a:r>
            <a:endParaRPr sz="1400">
              <a:solidFill>
                <a:srgbClr val="000000"/>
              </a:solidFill>
              <a:latin typeface="Arial"/>
              <a:ea typeface="Arial"/>
              <a:cs typeface="Arial"/>
              <a:sym typeface="Arial"/>
            </a:endParaRPr>
          </a:p>
        </p:txBody>
      </p:sp>
      <p:sp>
        <p:nvSpPr>
          <p:cNvPr id="290" name="Google Shape;290;p21"/>
          <p:cNvSpPr txBox="1"/>
          <p:nvPr/>
        </p:nvSpPr>
        <p:spPr>
          <a:xfrm rot="-897389">
            <a:off x="7210158" y="4562963"/>
            <a:ext cx="285258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1600">
                <a:solidFill>
                  <a:srgbClr val="000000"/>
                </a:solidFill>
                <a:latin typeface="Calibri"/>
                <a:ea typeface="Calibri"/>
                <a:cs typeface="Calibri"/>
                <a:sym typeface="Calibri"/>
              </a:rPr>
              <a:t>You need 8 to 12 </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litres</a:t>
            </a:r>
            <a:endParaRPr b="1" sz="1600">
              <a:solidFill>
                <a:srgbClr val="000000"/>
              </a:solidFill>
              <a:latin typeface="Calibri"/>
              <a:ea typeface="Calibri"/>
              <a:cs typeface="Calibri"/>
              <a:sym typeface="Calibri"/>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of water to flush</a:t>
            </a:r>
            <a:endParaRPr sz="1400">
              <a:solidFill>
                <a:srgbClr val="000000"/>
              </a:solidFill>
              <a:latin typeface="Arial"/>
              <a:ea typeface="Arial"/>
              <a:cs typeface="Arial"/>
              <a:sym typeface="Arial"/>
            </a:endParaRPr>
          </a:p>
          <a:p>
            <a:pPr indent="0" lvl="0" marL="0" marR="0" rtl="0" algn="ctr">
              <a:spcBef>
                <a:spcPts val="0"/>
              </a:spcBef>
              <a:spcAft>
                <a:spcPts val="0"/>
              </a:spcAft>
              <a:buNone/>
            </a:pPr>
            <a:r>
              <a:rPr b="1" lang="es-CO" sz="1600">
                <a:solidFill>
                  <a:srgbClr val="000000"/>
                </a:solidFill>
                <a:latin typeface="Calibri"/>
                <a:ea typeface="Calibri"/>
                <a:cs typeface="Calibri"/>
                <a:sym typeface="Calibri"/>
              </a:rPr>
              <a:t>the toilet.</a:t>
            </a:r>
            <a:endParaRPr b="1" sz="160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2"/>
          <p:cNvSpPr/>
          <p:nvPr/>
        </p:nvSpPr>
        <p:spPr>
          <a:xfrm>
            <a:off x="1757800" y="1380500"/>
            <a:ext cx="8561400" cy="5032200"/>
          </a:xfrm>
          <a:prstGeom prst="roundRect">
            <a:avLst>
              <a:gd fmla="val 12831"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6" name="Google Shape;296;p22"/>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s-CO">
                <a:solidFill>
                  <a:srgbClr val="00527D"/>
                </a:solidFill>
              </a:rPr>
              <a:t>Follow on task</a:t>
            </a:r>
            <a:endParaRPr b="1">
              <a:solidFill>
                <a:srgbClr val="00527D"/>
              </a:solidFill>
            </a:endParaRPr>
          </a:p>
        </p:txBody>
      </p:sp>
      <p:sp>
        <p:nvSpPr>
          <p:cNvPr id="297" name="Google Shape;297;p22"/>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3200"/>
              <a:buNone/>
            </a:pPr>
            <a:r>
              <a:rPr lang="es-CO"/>
              <a:t>Use vocab from these lessons to produce</a:t>
            </a:r>
            <a:endParaRPr/>
          </a:p>
          <a:p>
            <a:pPr indent="-342900" lvl="0" marL="342900" rtl="0" algn="l">
              <a:lnSpc>
                <a:spcPct val="90000"/>
              </a:lnSpc>
              <a:spcBef>
                <a:spcPts val="640"/>
              </a:spcBef>
              <a:spcAft>
                <a:spcPts val="0"/>
              </a:spcAft>
              <a:buSzPts val="3200"/>
              <a:buNone/>
            </a:pPr>
            <a:r>
              <a:rPr b="1" lang="es-CO"/>
              <a:t>1 Infographic using Canva</a:t>
            </a:r>
            <a:endParaRPr/>
          </a:p>
          <a:p>
            <a:pPr indent="-342900" lvl="0" marL="342900" rtl="0" algn="l">
              <a:lnSpc>
                <a:spcPct val="90000"/>
              </a:lnSpc>
              <a:spcBef>
                <a:spcPts val="640"/>
              </a:spcBef>
              <a:spcAft>
                <a:spcPts val="0"/>
              </a:spcAft>
              <a:buSzPts val="3200"/>
              <a:buNone/>
            </a:pPr>
            <a:r>
              <a:rPr b="1" lang="es-CO"/>
              <a:t>2 Poster</a:t>
            </a:r>
            <a:endParaRPr/>
          </a:p>
          <a:p>
            <a:pPr indent="-342900" lvl="0" marL="342900" rtl="0" algn="l">
              <a:lnSpc>
                <a:spcPct val="90000"/>
              </a:lnSpc>
              <a:spcBef>
                <a:spcPts val="640"/>
              </a:spcBef>
              <a:spcAft>
                <a:spcPts val="0"/>
              </a:spcAft>
              <a:buSzPts val="3200"/>
              <a:buNone/>
            </a:pPr>
            <a:r>
              <a:rPr b="1" lang="es-CO"/>
              <a:t>3 PPT</a:t>
            </a:r>
            <a:endParaRPr/>
          </a:p>
          <a:p>
            <a:pPr indent="-342900" lvl="0" marL="342900" rtl="0" algn="l">
              <a:lnSpc>
                <a:spcPct val="90000"/>
              </a:lnSpc>
              <a:spcBef>
                <a:spcPts val="640"/>
              </a:spcBef>
              <a:spcAft>
                <a:spcPts val="0"/>
              </a:spcAft>
              <a:buSzPts val="3200"/>
              <a:buNone/>
            </a:pPr>
            <a:r>
              <a:rPr b="1" lang="es-CO"/>
              <a:t>4 A short video using an iPad / mobile</a:t>
            </a:r>
            <a:endParaRPr/>
          </a:p>
          <a:p>
            <a:pPr indent="-342900" lvl="0" marL="342900" rtl="0" algn="l">
              <a:lnSpc>
                <a:spcPct val="90000"/>
              </a:lnSpc>
              <a:spcBef>
                <a:spcPts val="640"/>
              </a:spcBef>
              <a:spcAft>
                <a:spcPts val="0"/>
              </a:spcAft>
              <a:buSzPts val="3200"/>
              <a:buNone/>
            </a:pPr>
            <a:r>
              <a:rPr lang="es-CO"/>
              <a:t>to summarise your own H</a:t>
            </a:r>
            <a:r>
              <a:rPr lang="es-CO" sz="2000"/>
              <a:t>2</a:t>
            </a:r>
            <a:r>
              <a:rPr lang="es-CO"/>
              <a:t>O imprint and</a:t>
            </a:r>
            <a:endParaRPr/>
          </a:p>
          <a:p>
            <a:pPr indent="-342900" lvl="0" marL="342900" rtl="0" algn="l">
              <a:lnSpc>
                <a:spcPct val="90000"/>
              </a:lnSpc>
              <a:spcBef>
                <a:spcPts val="640"/>
              </a:spcBef>
              <a:spcAft>
                <a:spcPts val="0"/>
              </a:spcAft>
              <a:buSzPts val="3200"/>
              <a:buNone/>
            </a:pPr>
            <a:r>
              <a:rPr lang="es-CO"/>
              <a:t>understanding of hidden water consumption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3"/>
          <p:cNvSpPr/>
          <p:nvPr/>
        </p:nvSpPr>
        <p:spPr>
          <a:xfrm>
            <a:off x="1743000" y="211500"/>
            <a:ext cx="8706000" cy="6435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3" name="Google Shape;303;p23"/>
          <p:cNvSpPr txBox="1"/>
          <p:nvPr>
            <p:ph type="title"/>
          </p:nvPr>
        </p:nvSpPr>
        <p:spPr>
          <a:xfrm>
            <a:off x="1981200" y="451725"/>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s-CO" sz="3959"/>
              <a:t>Extra resources to explore</a:t>
            </a:r>
            <a:br>
              <a:rPr b="1" lang="es-CO" sz="3959"/>
            </a:br>
            <a:endParaRPr b="1" sz="3959">
              <a:solidFill>
                <a:srgbClr val="FF0000"/>
              </a:solidFill>
            </a:endParaRPr>
          </a:p>
        </p:txBody>
      </p:sp>
      <p:sp>
        <p:nvSpPr>
          <p:cNvPr id="304" name="Google Shape;304;p23"/>
          <p:cNvSpPr txBox="1"/>
          <p:nvPr>
            <p:ph idx="1" type="body"/>
          </p:nvPr>
        </p:nvSpPr>
        <p:spPr>
          <a:xfrm>
            <a:off x="1981200" y="1166018"/>
            <a:ext cx="8229600" cy="507979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720"/>
              <a:buChar char="•"/>
            </a:pPr>
            <a:r>
              <a:rPr lang="es-CO" sz="2516" u="sng">
                <a:solidFill>
                  <a:schemeClr val="hlink"/>
                </a:solidFill>
                <a:hlinkClick r:id="rId3"/>
              </a:rPr>
              <a:t>https://www.un.org/sustainabledevelopment/es/wp-content/uploads/sites/3/2016/10/6_Spanish_Why_it_Matters.pdf</a:t>
            </a:r>
            <a:endParaRPr/>
          </a:p>
          <a:p>
            <a:pPr indent="-170180" lvl="0" marL="342900" rtl="0" algn="l">
              <a:lnSpc>
                <a:spcPct val="80000"/>
              </a:lnSpc>
              <a:spcBef>
                <a:spcPts val="0"/>
              </a:spcBef>
              <a:spcAft>
                <a:spcPts val="0"/>
              </a:spcAft>
              <a:buSzPts val="2720"/>
              <a:buNone/>
            </a:pPr>
            <a:r>
              <a:t/>
            </a:r>
            <a:endParaRPr sz="2516" u="sng">
              <a:solidFill>
                <a:schemeClr val="hlink"/>
              </a:solidFill>
              <a:hlinkClick r:id="rId4"/>
            </a:endParaRPr>
          </a:p>
          <a:p>
            <a:pPr indent="-342900" lvl="0" marL="342900" rtl="0" algn="l">
              <a:lnSpc>
                <a:spcPct val="80000"/>
              </a:lnSpc>
              <a:spcBef>
                <a:spcPts val="0"/>
              </a:spcBef>
              <a:spcAft>
                <a:spcPts val="0"/>
              </a:spcAft>
              <a:buSzPts val="2720"/>
              <a:buChar char="•"/>
            </a:pPr>
            <a:r>
              <a:rPr lang="es-CO" sz="2516" u="sng">
                <a:solidFill>
                  <a:schemeClr val="hlink"/>
                </a:solidFill>
                <a:hlinkClick r:id="rId5"/>
              </a:rPr>
              <a:t>https://sinalefa2.wordpress.com/2015/08/25/por-que-cuidar-el-agua/</a:t>
            </a:r>
            <a:endParaRPr sz="2516" u="sng">
              <a:solidFill>
                <a:schemeClr val="hlink"/>
              </a:solidFill>
            </a:endParaRPr>
          </a:p>
          <a:p>
            <a:pPr indent="-170180" lvl="0" marL="342900" rtl="0" algn="l">
              <a:lnSpc>
                <a:spcPct val="80000"/>
              </a:lnSpc>
              <a:spcBef>
                <a:spcPts val="0"/>
              </a:spcBef>
              <a:spcAft>
                <a:spcPts val="0"/>
              </a:spcAft>
              <a:buSzPts val="2720"/>
              <a:buNone/>
            </a:pPr>
            <a:r>
              <a:t/>
            </a:r>
            <a:endParaRPr sz="2516" u="sng">
              <a:solidFill>
                <a:schemeClr val="hlink"/>
              </a:solidFill>
              <a:hlinkClick r:id="rId6"/>
            </a:endParaRPr>
          </a:p>
          <a:p>
            <a:pPr indent="-342900" lvl="0" marL="342900" rtl="0" algn="l">
              <a:lnSpc>
                <a:spcPct val="80000"/>
              </a:lnSpc>
              <a:spcBef>
                <a:spcPts val="544"/>
              </a:spcBef>
              <a:spcAft>
                <a:spcPts val="0"/>
              </a:spcAft>
              <a:buSzPts val="2720"/>
              <a:buChar char="•"/>
            </a:pPr>
            <a:r>
              <a:rPr lang="es-CO" sz="2516" u="sng">
                <a:solidFill>
                  <a:schemeClr val="hlink"/>
                </a:solidFill>
                <a:hlinkClick r:id="rId7"/>
              </a:rPr>
              <a:t>https://www.un.org/sustainabledevelopment/es/water-and-sanitation/</a:t>
            </a:r>
            <a:endParaRPr sz="2516" u="sng">
              <a:solidFill>
                <a:schemeClr val="hlink"/>
              </a:solidFill>
            </a:endParaRPr>
          </a:p>
          <a:p>
            <a:pPr indent="-170180" lvl="0" marL="342900" rtl="0" algn="l">
              <a:lnSpc>
                <a:spcPct val="80000"/>
              </a:lnSpc>
              <a:spcBef>
                <a:spcPts val="544"/>
              </a:spcBef>
              <a:spcAft>
                <a:spcPts val="0"/>
              </a:spcAft>
              <a:buSzPts val="2720"/>
              <a:buNone/>
            </a:pPr>
            <a:r>
              <a:t/>
            </a:r>
            <a:endParaRPr sz="2516"/>
          </a:p>
          <a:p>
            <a:pPr indent="-342900" lvl="0" marL="342900" rtl="0" algn="l">
              <a:lnSpc>
                <a:spcPct val="80000"/>
              </a:lnSpc>
              <a:spcBef>
                <a:spcPts val="544"/>
              </a:spcBef>
              <a:spcAft>
                <a:spcPts val="0"/>
              </a:spcAft>
              <a:buSzPts val="2720"/>
              <a:buChar char="•"/>
            </a:pPr>
            <a:r>
              <a:rPr lang="es-CO" sz="2516" u="sng">
                <a:solidFill>
                  <a:schemeClr val="hlink"/>
                </a:solidFill>
                <a:hlinkClick r:id="rId8"/>
              </a:rPr>
              <a:t>https://www.iagua.es/blogs/alberto-guijarro-lomena/infografia-agua-objetivos-desarrollo-sostenible</a:t>
            </a:r>
            <a:endParaRPr sz="2516" u="sng">
              <a:solidFill>
                <a:schemeClr val="hlink"/>
              </a:solidFill>
            </a:endParaRPr>
          </a:p>
          <a:p>
            <a:pPr indent="-170180" lvl="0" marL="342900" rtl="0" algn="l">
              <a:lnSpc>
                <a:spcPct val="80000"/>
              </a:lnSpc>
              <a:spcBef>
                <a:spcPts val="544"/>
              </a:spcBef>
              <a:spcAft>
                <a:spcPts val="0"/>
              </a:spcAft>
              <a:buSzPts val="2720"/>
              <a:buNone/>
            </a:pPr>
            <a:r>
              <a:t/>
            </a:r>
            <a:endParaRPr sz="2516"/>
          </a:p>
          <a:p>
            <a:pPr indent="-342900" lvl="0" marL="342900" rtl="0" algn="l">
              <a:lnSpc>
                <a:spcPct val="80000"/>
              </a:lnSpc>
              <a:spcBef>
                <a:spcPts val="544"/>
              </a:spcBef>
              <a:spcAft>
                <a:spcPts val="0"/>
              </a:spcAft>
              <a:buSzPts val="2720"/>
              <a:buChar char="•"/>
            </a:pPr>
            <a:r>
              <a:rPr lang="es-CO" sz="2516" u="sng">
                <a:solidFill>
                  <a:schemeClr val="hlink"/>
                </a:solidFill>
              </a:rPr>
              <a:t>https://www.guiainfantil.com/fiestas/medioambiente/agua.htm</a:t>
            </a:r>
            <a:endParaRPr sz="2516"/>
          </a:p>
          <a:p>
            <a:pPr indent="-170180" lvl="0" marL="342900" rtl="0" algn="l">
              <a:lnSpc>
                <a:spcPct val="80000"/>
              </a:lnSpc>
              <a:spcBef>
                <a:spcPts val="544"/>
              </a:spcBef>
              <a:spcAft>
                <a:spcPts val="0"/>
              </a:spcAft>
              <a:buSzPts val="2720"/>
              <a:buNone/>
            </a:pPr>
            <a:r>
              <a:t/>
            </a:r>
            <a:endParaRPr sz="2516"/>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24">
            <a:hlinkClick r:id="rId3"/>
          </p:cNvPr>
          <p:cNvPicPr preferRelativeResize="0"/>
          <p:nvPr/>
        </p:nvPicPr>
        <p:blipFill rotWithShape="1">
          <a:blip r:embed="rId4">
            <a:alphaModFix/>
          </a:blip>
          <a:srcRect b="15556" l="0" r="0" t="50000"/>
          <a:stretch/>
        </p:blipFill>
        <p:spPr>
          <a:xfrm>
            <a:off x="590486" y="518160"/>
            <a:ext cx="11011028" cy="5364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5"/>
          <p:cNvPicPr preferRelativeResize="0"/>
          <p:nvPr/>
        </p:nvPicPr>
        <p:blipFill rotWithShape="1">
          <a:blip r:embed="rId3">
            <a:alphaModFix/>
          </a:blip>
          <a:srcRect b="0" l="0" r="32800" t="0"/>
          <a:stretch/>
        </p:blipFill>
        <p:spPr>
          <a:xfrm>
            <a:off x="4819072" y="2059623"/>
            <a:ext cx="2849475" cy="1112600"/>
          </a:xfrm>
          <a:prstGeom prst="rect">
            <a:avLst/>
          </a:prstGeom>
          <a:noFill/>
          <a:ln>
            <a:noFill/>
          </a:ln>
        </p:spPr>
      </p:pic>
      <p:pic>
        <p:nvPicPr>
          <p:cNvPr id="316" name="Google Shape;316;p25"/>
          <p:cNvPicPr preferRelativeResize="0"/>
          <p:nvPr/>
        </p:nvPicPr>
        <p:blipFill rotWithShape="1">
          <a:blip r:embed="rId4">
            <a:alphaModFix/>
          </a:blip>
          <a:srcRect b="0" l="0" r="0" t="0"/>
          <a:stretch/>
        </p:blipFill>
        <p:spPr>
          <a:xfrm>
            <a:off x="4819076" y="3217451"/>
            <a:ext cx="957775" cy="981775"/>
          </a:xfrm>
          <a:prstGeom prst="rect">
            <a:avLst/>
          </a:prstGeom>
          <a:noFill/>
          <a:ln>
            <a:noFill/>
          </a:ln>
        </p:spPr>
      </p:pic>
      <p:sp>
        <p:nvSpPr>
          <p:cNvPr id="317" name="Google Shape;317;p25"/>
          <p:cNvSpPr/>
          <p:nvPr/>
        </p:nvSpPr>
        <p:spPr>
          <a:xfrm>
            <a:off x="5698925" y="3217450"/>
            <a:ext cx="20709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CO" sz="1000">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92411" l="38313" r="0" t="0"/>
          <a:stretch/>
        </p:blipFill>
        <p:spPr>
          <a:xfrm>
            <a:off x="7109934" y="0"/>
            <a:ext cx="4854239" cy="844731"/>
          </a:xfrm>
          <a:prstGeom prst="rect">
            <a:avLst/>
          </a:prstGeom>
          <a:noFill/>
          <a:ln>
            <a:noFill/>
          </a:ln>
        </p:spPr>
      </p:pic>
      <p:pic>
        <p:nvPicPr>
          <p:cNvPr id="104" name="Google Shape;104;p3"/>
          <p:cNvPicPr preferRelativeResize="0"/>
          <p:nvPr/>
        </p:nvPicPr>
        <p:blipFill rotWithShape="1">
          <a:blip r:embed="rId4">
            <a:alphaModFix/>
          </a:blip>
          <a:srcRect b="48444" l="0" r="0" t="14666"/>
          <a:stretch/>
        </p:blipFill>
        <p:spPr>
          <a:xfrm>
            <a:off x="723328" y="1053320"/>
            <a:ext cx="10745343" cy="56065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p:nvPr/>
        </p:nvSpPr>
        <p:spPr>
          <a:xfrm>
            <a:off x="1219259" y="411433"/>
            <a:ext cx="9753481" cy="6035134"/>
          </a:xfrm>
          <a:prstGeom prst="roundRect">
            <a:avLst>
              <a:gd fmla="val 1207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1" name="Google Shape;111;p4"/>
          <p:cNvPicPr preferRelativeResize="0"/>
          <p:nvPr/>
        </p:nvPicPr>
        <p:blipFill rotWithShape="1">
          <a:blip r:embed="rId3">
            <a:alphaModFix/>
          </a:blip>
          <a:srcRect b="0" l="0" r="0" t="0"/>
          <a:stretch/>
        </p:blipFill>
        <p:spPr>
          <a:xfrm>
            <a:off x="1859795" y="1518832"/>
            <a:ext cx="8472407" cy="4765729"/>
          </a:xfrm>
          <a:prstGeom prst="rect">
            <a:avLst/>
          </a:prstGeom>
          <a:noFill/>
          <a:ln>
            <a:noFill/>
          </a:ln>
        </p:spPr>
      </p:pic>
      <p:pic>
        <p:nvPicPr>
          <p:cNvPr id="112" name="Google Shape;112;p4"/>
          <p:cNvPicPr preferRelativeResize="0"/>
          <p:nvPr/>
        </p:nvPicPr>
        <p:blipFill rotWithShape="1">
          <a:blip r:embed="rId4">
            <a:alphaModFix/>
          </a:blip>
          <a:srcRect b="53898" l="0" r="0" t="29152"/>
          <a:stretch/>
        </p:blipFill>
        <p:spPr>
          <a:xfrm>
            <a:off x="1485252" y="639664"/>
            <a:ext cx="9221491" cy="879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b="0" l="0" r="0" t="0"/>
          <a:stretch/>
        </p:blipFill>
        <p:spPr>
          <a:xfrm>
            <a:off x="1669920" y="795299"/>
            <a:ext cx="8852159" cy="5267401"/>
          </a:xfrm>
          <a:prstGeom prst="rect">
            <a:avLst/>
          </a:prstGeom>
          <a:noFill/>
          <a:ln>
            <a:noFill/>
          </a:ln>
        </p:spPr>
      </p:pic>
      <p:pic>
        <p:nvPicPr>
          <p:cNvPr id="119" name="Google Shape;119;p5"/>
          <p:cNvPicPr preferRelativeResize="0"/>
          <p:nvPr/>
        </p:nvPicPr>
        <p:blipFill rotWithShape="1">
          <a:blip r:embed="rId4">
            <a:alphaModFix/>
          </a:blip>
          <a:srcRect b="0" l="0" r="0" t="0"/>
          <a:stretch/>
        </p:blipFill>
        <p:spPr>
          <a:xfrm>
            <a:off x="1923548" y="1081995"/>
            <a:ext cx="8344901" cy="46940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p:nvPr/>
        </p:nvSpPr>
        <p:spPr>
          <a:xfrm>
            <a:off x="944880" y="1271486"/>
            <a:ext cx="10012680" cy="5318760"/>
          </a:xfrm>
          <a:prstGeom prst="roundRect">
            <a:avLst>
              <a:gd fmla="val 16667" name="adj"/>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6" name="Google Shape;126;p6"/>
          <p:cNvSpPr txBox="1"/>
          <p:nvPr/>
        </p:nvSpPr>
        <p:spPr>
          <a:xfrm>
            <a:off x="3964305" y="270888"/>
            <a:ext cx="487505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O" sz="3200" u="none" cap="none" strike="noStrike">
                <a:solidFill>
                  <a:srgbClr val="002060"/>
                </a:solidFill>
                <a:latin typeface="Arial"/>
                <a:ea typeface="Arial"/>
                <a:cs typeface="Arial"/>
                <a:sym typeface="Arial"/>
              </a:rPr>
              <a:t>Comprensión de lectura</a:t>
            </a:r>
            <a:endParaRPr/>
          </a:p>
        </p:txBody>
      </p:sp>
      <p:sp>
        <p:nvSpPr>
          <p:cNvPr id="127" name="Google Shape;127;p6"/>
          <p:cNvSpPr txBox="1"/>
          <p:nvPr/>
        </p:nvSpPr>
        <p:spPr>
          <a:xfrm>
            <a:off x="1709193" y="1345543"/>
            <a:ext cx="8484054" cy="48013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s-CO" sz="2400">
                <a:solidFill>
                  <a:schemeClr val="dk1"/>
                </a:solidFill>
                <a:latin typeface="Arial"/>
                <a:ea typeface="Arial"/>
                <a:cs typeface="Arial"/>
                <a:sym typeface="Arial"/>
              </a:rPr>
              <a:t>Según el poster, cuantos litros de agua consumimos cuando</a:t>
            </a:r>
            <a:r>
              <a:rPr lang="es-CO" sz="1800">
                <a:solidFill>
                  <a:schemeClr val="dk1"/>
                </a:solidFill>
                <a:latin typeface="Arial"/>
                <a:ea typeface="Arial"/>
                <a:cs typeface="Arial"/>
                <a:sym typeface="Arial"/>
              </a:rPr>
              <a:t>:</a:t>
            </a:r>
            <a:endParaRPr/>
          </a:p>
          <a:p>
            <a:pPr indent="0" lvl="0" marL="0" marR="0" rtl="0" algn="l">
              <a:lnSpc>
                <a:spcPct val="150000"/>
              </a:lnSpc>
              <a:spcBef>
                <a:spcPts val="0"/>
              </a:spcBef>
              <a:spcAft>
                <a:spcPts val="0"/>
              </a:spcAft>
              <a:buNone/>
            </a:pPr>
            <a:r>
              <a:t/>
            </a:r>
            <a:endParaRPr sz="1800">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Lavamos el coche</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Nos duchamos</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Ponemos la lavadora</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Cocinamos</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Usamos el retrete</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Bebemos</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Lavamos los platos</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Usamos el lavavajilla</a:t>
            </a:r>
            <a:endParaRPr/>
          </a:p>
          <a:p>
            <a:pPr indent="-342900" lvl="0" marL="342900" marR="0" rtl="0" algn="l">
              <a:lnSpc>
                <a:spcPct val="150000"/>
              </a:lnSpc>
              <a:spcBef>
                <a:spcPts val="0"/>
              </a:spcBef>
              <a:spcAft>
                <a:spcPts val="0"/>
              </a:spcAft>
              <a:buClr>
                <a:schemeClr val="dk1"/>
              </a:buClr>
              <a:buSzPts val="1800"/>
              <a:buFont typeface="Arial"/>
              <a:buAutoNum type="arabicPeriod"/>
            </a:pPr>
            <a:r>
              <a:rPr lang="es-CO" sz="1800">
                <a:solidFill>
                  <a:schemeClr val="dk1"/>
                </a:solidFill>
                <a:latin typeface="Arial"/>
                <a:ea typeface="Arial"/>
                <a:cs typeface="Arial"/>
                <a:sym typeface="Arial"/>
              </a:rPr>
              <a:t>Nos lavamos los dientes o las manos</a:t>
            </a:r>
            <a:endParaRPr/>
          </a:p>
        </p:txBody>
      </p:sp>
      <p:sp>
        <p:nvSpPr>
          <p:cNvPr id="128" name="Google Shape;128;p6"/>
          <p:cNvSpPr txBox="1"/>
          <p:nvPr/>
        </p:nvSpPr>
        <p:spPr>
          <a:xfrm>
            <a:off x="4518901" y="2358391"/>
            <a:ext cx="1197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500 litros</a:t>
            </a:r>
            <a:endParaRPr/>
          </a:p>
        </p:txBody>
      </p:sp>
      <p:sp>
        <p:nvSpPr>
          <p:cNvPr id="129" name="Google Shape;129;p6"/>
          <p:cNvSpPr txBox="1"/>
          <p:nvPr/>
        </p:nvSpPr>
        <p:spPr>
          <a:xfrm>
            <a:off x="4518901" y="2756299"/>
            <a:ext cx="1197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100 litros</a:t>
            </a:r>
            <a:endParaRPr/>
          </a:p>
        </p:txBody>
      </p:sp>
      <p:sp>
        <p:nvSpPr>
          <p:cNvPr id="130" name="Google Shape;130;p6"/>
          <p:cNvSpPr txBox="1"/>
          <p:nvPr/>
        </p:nvSpPr>
        <p:spPr>
          <a:xfrm>
            <a:off x="4518901" y="3149524"/>
            <a:ext cx="1197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100 litros</a:t>
            </a:r>
            <a:endParaRPr/>
          </a:p>
        </p:txBody>
      </p:sp>
      <p:sp>
        <p:nvSpPr>
          <p:cNvPr id="131" name="Google Shape;131;p6"/>
          <p:cNvSpPr txBox="1"/>
          <p:nvPr/>
        </p:nvSpPr>
        <p:spPr>
          <a:xfrm>
            <a:off x="4518901" y="3561534"/>
            <a:ext cx="9412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8 litros</a:t>
            </a:r>
            <a:endParaRPr/>
          </a:p>
        </p:txBody>
      </p:sp>
      <p:sp>
        <p:nvSpPr>
          <p:cNvPr id="132" name="Google Shape;132;p6"/>
          <p:cNvSpPr txBox="1"/>
          <p:nvPr/>
        </p:nvSpPr>
        <p:spPr>
          <a:xfrm>
            <a:off x="4518901" y="3959256"/>
            <a:ext cx="10695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10 litros</a:t>
            </a:r>
            <a:endParaRPr/>
          </a:p>
        </p:txBody>
      </p:sp>
      <p:sp>
        <p:nvSpPr>
          <p:cNvPr id="133" name="Google Shape;133;p6"/>
          <p:cNvSpPr txBox="1"/>
          <p:nvPr/>
        </p:nvSpPr>
        <p:spPr>
          <a:xfrm>
            <a:off x="4518901" y="4356978"/>
            <a:ext cx="11336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1.5 litros</a:t>
            </a:r>
            <a:endParaRPr/>
          </a:p>
        </p:txBody>
      </p:sp>
      <p:sp>
        <p:nvSpPr>
          <p:cNvPr id="134" name="Google Shape;134;p6"/>
          <p:cNvSpPr txBox="1"/>
          <p:nvPr/>
        </p:nvSpPr>
        <p:spPr>
          <a:xfrm>
            <a:off x="4518901" y="4792459"/>
            <a:ext cx="1197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100 litros</a:t>
            </a:r>
            <a:endParaRPr/>
          </a:p>
        </p:txBody>
      </p:sp>
      <p:sp>
        <p:nvSpPr>
          <p:cNvPr id="135" name="Google Shape;135;p6"/>
          <p:cNvSpPr txBox="1"/>
          <p:nvPr/>
        </p:nvSpPr>
        <p:spPr>
          <a:xfrm>
            <a:off x="4518901" y="5212254"/>
            <a:ext cx="10695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50 litros</a:t>
            </a:r>
            <a:endParaRPr/>
          </a:p>
        </p:txBody>
      </p:sp>
      <p:sp>
        <p:nvSpPr>
          <p:cNvPr id="136" name="Google Shape;136;p6"/>
          <p:cNvSpPr txBox="1"/>
          <p:nvPr/>
        </p:nvSpPr>
        <p:spPr>
          <a:xfrm>
            <a:off x="5951220" y="5777525"/>
            <a:ext cx="10695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O" sz="1800">
                <a:solidFill>
                  <a:srgbClr val="FF0000"/>
                </a:solidFill>
                <a:latin typeface="Arial"/>
                <a:ea typeface="Arial"/>
                <a:cs typeface="Arial"/>
                <a:sym typeface="Arial"/>
              </a:rPr>
              <a:t>30 litros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p:nvPr/>
        </p:nvSpPr>
        <p:spPr>
          <a:xfrm>
            <a:off x="935094" y="293820"/>
            <a:ext cx="10321811" cy="6337031"/>
          </a:xfrm>
          <a:prstGeom prst="roundRect">
            <a:avLst>
              <a:gd fmla="val 1207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https://www.pactomundial.org/wp-content/uploads/2019/07/ODS-6-I.jpg" id="143" name="Google Shape;143;p7"/>
          <p:cNvPicPr preferRelativeResize="0"/>
          <p:nvPr/>
        </p:nvPicPr>
        <p:blipFill rotWithShape="1">
          <a:blip r:embed="rId3">
            <a:alphaModFix/>
          </a:blip>
          <a:srcRect b="1175" l="0" r="0" t="2317"/>
          <a:stretch/>
        </p:blipFill>
        <p:spPr>
          <a:xfrm>
            <a:off x="3891611" y="404663"/>
            <a:ext cx="4408775" cy="6115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type="title"/>
          </p:nvPr>
        </p:nvSpPr>
        <p:spPr>
          <a:xfrm>
            <a:off x="1579675" y="0"/>
            <a:ext cx="9028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s-CO" sz="3563">
                <a:solidFill>
                  <a:srgbClr val="00527D"/>
                </a:solidFill>
              </a:rPr>
              <a:t>Why is there not enough drinking water in the world?</a:t>
            </a:r>
            <a:endParaRPr b="1" sz="3563">
              <a:solidFill>
                <a:srgbClr val="00527D"/>
              </a:solidFill>
            </a:endParaRPr>
          </a:p>
        </p:txBody>
      </p:sp>
      <p:sp>
        <p:nvSpPr>
          <p:cNvPr id="150" name="Google Shape;150;p8"/>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p:txBody>
      </p:sp>
      <p:graphicFrame>
        <p:nvGraphicFramePr>
          <p:cNvPr id="151" name="Google Shape;151;p8"/>
          <p:cNvGraphicFramePr/>
          <p:nvPr/>
        </p:nvGraphicFramePr>
        <p:xfrm>
          <a:off x="342900" y="1714332"/>
          <a:ext cx="3000000" cy="3000000"/>
        </p:xfrm>
        <a:graphic>
          <a:graphicData uri="http://schemas.openxmlformats.org/drawingml/2006/table">
            <a:tbl>
              <a:tblPr>
                <a:noFill/>
                <a:tableStyleId>{272EC6D3-2A4B-43E2-A432-B2297A160433}</a:tableStyleId>
              </a:tblPr>
              <a:tblGrid>
                <a:gridCol w="2247900"/>
                <a:gridCol w="2247900"/>
                <a:gridCol w="2247900"/>
                <a:gridCol w="2247900"/>
                <a:gridCol w="2247900"/>
              </a:tblGrid>
              <a:tr h="1879600">
                <a:tc>
                  <a:txBody>
                    <a:bodyPr/>
                    <a:lstStyle/>
                    <a:p>
                      <a:pPr indent="0" lvl="0" marL="0" marR="0" rtl="0" algn="l">
                        <a:lnSpc>
                          <a:spcPct val="100000"/>
                        </a:lnSpc>
                        <a:spcBef>
                          <a:spcPts val="0"/>
                        </a:spcBef>
                        <a:spcAft>
                          <a:spcPts val="0"/>
                        </a:spcAft>
                        <a:buClr>
                          <a:schemeClr val="dk1"/>
                        </a:buClr>
                        <a:buSzPts val="1800"/>
                        <a:buFont typeface="Calibri"/>
                        <a:buNone/>
                      </a:pPr>
                      <a:r>
                        <a:rPr lang="es-CO" sz="1800" u="none" cap="none" strike="noStrike"/>
                        <a:t>World water day is on the 22</a:t>
                      </a:r>
                      <a:r>
                        <a:rPr baseline="30000" lang="es-CO" sz="1800" u="none" cap="none" strike="noStrike"/>
                        <a:t>nd</a:t>
                      </a:r>
                      <a:r>
                        <a:rPr lang="es-CO" sz="1800" u="none" cap="none" strike="noStrike"/>
                        <a:t> March.</a:t>
                      </a:r>
                      <a:endParaRPr sz="18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lang="es-CO" sz="1800" u="none" cap="none" strike="noStrike"/>
                        <a:t>Drinking water is water that you can drink without any danger to your health.</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In the world, 1 person in every 5 does not have drinking water, be that at home, at school or at work.</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This situation risks getting worse, mainly because of the rise in populations…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To make drinking water, you need pure water.  But only 1% of the earth’s water is soft.</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680000">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Pure water is essential for drinking, but also for washing and producing objects.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It is especially important for watering fields.  And the more people there are to feed, the more pure water is needed.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We should avoid wasting this water.</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In 20 years, 1 person in every 4 risks not having drinking water.</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Solutions such as desalinating sea water in factories are being conceived: there are already 20 000 in the world!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2285995" y="42864"/>
            <a:ext cx="7998725"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s-CO" sz="3563">
                <a:solidFill>
                  <a:srgbClr val="00527D"/>
                </a:solidFill>
              </a:rPr>
              <a:t>¿Por qué no hay suficiente agua potable en el mundo?</a:t>
            </a:r>
            <a:endParaRPr/>
          </a:p>
        </p:txBody>
      </p:sp>
      <p:sp>
        <p:nvSpPr>
          <p:cNvPr id="158" name="Google Shape;158;p9"/>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p:txBody>
      </p:sp>
      <p:graphicFrame>
        <p:nvGraphicFramePr>
          <p:cNvPr id="159" name="Google Shape;159;p9"/>
          <p:cNvGraphicFramePr/>
          <p:nvPr/>
        </p:nvGraphicFramePr>
        <p:xfrm>
          <a:off x="681832" y="1828464"/>
          <a:ext cx="3000000" cy="3000000"/>
        </p:xfrm>
        <a:graphic>
          <a:graphicData uri="http://schemas.openxmlformats.org/drawingml/2006/table">
            <a:tbl>
              <a:tblPr>
                <a:noFill/>
                <a:tableStyleId>{272EC6D3-2A4B-43E2-A432-B2297A160433}</a:tableStyleId>
              </a:tblPr>
              <a:tblGrid>
                <a:gridCol w="2165675"/>
                <a:gridCol w="2165675"/>
                <a:gridCol w="2165675"/>
                <a:gridCol w="2165675"/>
                <a:gridCol w="2165675"/>
              </a:tblGrid>
              <a:tr h="1879600">
                <a:tc>
                  <a:txBody>
                    <a:bodyPr/>
                    <a:lstStyle/>
                    <a:p>
                      <a:pPr indent="0" lvl="0" marL="0" marR="0" rtl="0" algn="l">
                        <a:lnSpc>
                          <a:spcPct val="100000"/>
                        </a:lnSpc>
                        <a:spcBef>
                          <a:spcPts val="0"/>
                        </a:spcBef>
                        <a:spcAft>
                          <a:spcPts val="0"/>
                        </a:spcAft>
                        <a:buClr>
                          <a:srgbClr val="FF0000"/>
                        </a:buClr>
                        <a:buSzPts val="1800"/>
                        <a:buFont typeface="Calibri"/>
                        <a:buNone/>
                      </a:pPr>
                      <a:r>
                        <a:rPr lang="es-CO" sz="1800" u="none" cap="none" strike="noStrike">
                          <a:solidFill>
                            <a:srgbClr val="FF0000"/>
                          </a:solidFill>
                        </a:rPr>
                        <a:t>El día mundial del agua</a:t>
                      </a:r>
                      <a:r>
                        <a:rPr lang="es-CO" sz="1800" u="none" cap="none" strike="noStrike"/>
                        <a:t>, es el 22 de marzo.</a:t>
                      </a:r>
                      <a:endParaRPr sz="14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FF0000"/>
                        </a:buClr>
                        <a:buSzPts val="1800"/>
                        <a:buFont typeface="Calibri"/>
                        <a:buNone/>
                      </a:pPr>
                      <a:r>
                        <a:rPr lang="es-CO" sz="1800" u="none" cap="none" strike="noStrike">
                          <a:solidFill>
                            <a:srgbClr val="FF0000"/>
                          </a:solidFill>
                        </a:rPr>
                        <a:t>El agua potable</a:t>
                      </a:r>
                      <a:r>
                        <a:rPr lang="es-CO" sz="1800" u="none" cap="none" strike="noStrike">
                          <a:solidFill>
                            <a:schemeClr val="dk1"/>
                          </a:solidFill>
                        </a:rPr>
                        <a:t> es la que se puede</a:t>
                      </a:r>
                      <a:r>
                        <a:rPr lang="es-CO" sz="1800" u="none" cap="none" strike="noStrike"/>
                        <a:t> </a:t>
                      </a:r>
                      <a:r>
                        <a:rPr lang="es-CO" sz="1800" u="none" cap="none" strike="noStrike">
                          <a:solidFill>
                            <a:srgbClr val="FF0000"/>
                          </a:solidFill>
                        </a:rPr>
                        <a:t>beber</a:t>
                      </a:r>
                      <a:r>
                        <a:rPr lang="es-CO" sz="1800" u="none" cap="none" strike="noStrike"/>
                        <a:t> sin peligro para </a:t>
                      </a:r>
                      <a:r>
                        <a:rPr lang="es-CO" sz="1800" u="none" cap="none" strike="noStrike">
                          <a:solidFill>
                            <a:srgbClr val="FF0000"/>
                          </a:solidFill>
                        </a:rPr>
                        <a:t>la salud.</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En el mundo, una persona de cada cinco no tiene </a:t>
                      </a:r>
                      <a:r>
                        <a:rPr lang="es-CO" sz="1800" u="none" cap="none" strike="noStrike">
                          <a:solidFill>
                            <a:srgbClr val="FF0000"/>
                          </a:solidFill>
                        </a:rPr>
                        <a:t>agua potable</a:t>
                      </a:r>
                      <a:r>
                        <a:rPr lang="es-CO" sz="1800" u="none" cap="none" strike="noStrike"/>
                        <a:t>, ya sea en su casa, escuela o trabajo.</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Esta situación de riesgo </a:t>
                      </a:r>
                      <a:r>
                        <a:rPr lang="es-CO" sz="1800" u="none" cap="none" strike="noStrike">
                          <a:solidFill>
                            <a:srgbClr val="FF0000"/>
                          </a:solidFill>
                        </a:rPr>
                        <a:t>empeora</a:t>
                      </a:r>
                      <a:r>
                        <a:rPr lang="es-CO" sz="1800" u="none" cap="none" strike="noStrike">
                          <a:solidFill>
                            <a:schemeClr val="dk1"/>
                          </a:solidFill>
                        </a:rPr>
                        <a:t> </a:t>
                      </a:r>
                      <a:r>
                        <a:rPr lang="es-CO" sz="1800" u="none" cap="none" strike="noStrike"/>
                        <a:t>notablemente debido al </a:t>
                      </a:r>
                      <a:r>
                        <a:rPr lang="es-CO" sz="1800" u="none" cap="none" strike="noStrike">
                          <a:solidFill>
                            <a:srgbClr val="FF0000"/>
                          </a:solidFill>
                        </a:rPr>
                        <a:t>aumento</a:t>
                      </a:r>
                      <a:r>
                        <a:rPr lang="es-CO" sz="1800" u="none" cap="none" strike="noStrike"/>
                        <a:t> de la población.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Para conseguir agua potable, se necesita </a:t>
                      </a:r>
                      <a:r>
                        <a:rPr lang="es-CO" sz="1800" u="none" cap="none" strike="noStrike">
                          <a:solidFill>
                            <a:srgbClr val="FF0000"/>
                          </a:solidFill>
                        </a:rPr>
                        <a:t>agua dulce</a:t>
                      </a:r>
                      <a:r>
                        <a:rPr lang="es-CO" sz="1800" u="none" cap="none" strike="noStrike"/>
                        <a:t>. Pero esta solo representa el 1% de agua sobre la tierra.</a:t>
                      </a:r>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680000">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El agua dulce es </a:t>
                      </a:r>
                      <a:r>
                        <a:rPr lang="es-CO" sz="1800" u="none" cap="none" strike="noStrike">
                          <a:solidFill>
                            <a:srgbClr val="FF0000"/>
                          </a:solidFill>
                        </a:rPr>
                        <a:t>indispensable</a:t>
                      </a:r>
                      <a:r>
                        <a:rPr lang="es-CO" sz="1800" u="none" cap="none" strike="noStrike"/>
                        <a:t> para </a:t>
                      </a:r>
                      <a:r>
                        <a:rPr lang="es-CO" sz="1800" u="none" cap="none" strike="noStrike">
                          <a:solidFill>
                            <a:srgbClr val="FF0000"/>
                          </a:solidFill>
                        </a:rPr>
                        <a:t>beber</a:t>
                      </a:r>
                      <a:r>
                        <a:rPr lang="es-CO" sz="1800" u="none" cap="none" strike="noStrike"/>
                        <a:t>, pero también para </a:t>
                      </a:r>
                      <a:r>
                        <a:rPr lang="es-CO" sz="1800" u="none" cap="none" strike="noStrike">
                          <a:solidFill>
                            <a:srgbClr val="FF0000"/>
                          </a:solidFill>
                        </a:rPr>
                        <a:t>lavarse</a:t>
                      </a:r>
                      <a:r>
                        <a:rPr lang="es-CO" sz="1800" u="none" cap="none" strike="noStrike"/>
                        <a:t> y producir objetos.</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El agua dulce se usa para </a:t>
                      </a:r>
                      <a:r>
                        <a:rPr lang="es-CO" sz="1800" u="none" cap="none" strike="noStrike">
                          <a:solidFill>
                            <a:srgbClr val="FF0000"/>
                          </a:solidFill>
                        </a:rPr>
                        <a:t>regar los campos</a:t>
                      </a:r>
                      <a:r>
                        <a:rPr lang="es-CO" sz="1800" u="none" cap="none" strike="noStrike"/>
                        <a:t>.  Y entre más gente hay que </a:t>
                      </a:r>
                      <a:r>
                        <a:rPr lang="es-CO" sz="1800" u="none" cap="none" strike="noStrike">
                          <a:solidFill>
                            <a:srgbClr val="FF0000"/>
                          </a:solidFill>
                        </a:rPr>
                        <a:t>alimentar</a:t>
                      </a:r>
                      <a:r>
                        <a:rPr lang="es-CO" sz="1800" u="none" cap="none" strike="noStrike"/>
                        <a:t>, más agua dulce se necesita.</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Se debe </a:t>
                      </a:r>
                      <a:r>
                        <a:rPr lang="es-CO" sz="1800" u="none" cap="none" strike="noStrike">
                          <a:solidFill>
                            <a:srgbClr val="FF0000"/>
                          </a:solidFill>
                        </a:rPr>
                        <a:t>evitar el malgasto</a:t>
                      </a:r>
                      <a:r>
                        <a:rPr lang="es-CO" sz="1800" u="none" cap="none" strike="noStrike"/>
                        <a:t> del agua.</a:t>
                      </a:r>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En veinte anos, una persona de cada cuatro le podrá </a:t>
                      </a:r>
                      <a:r>
                        <a:rPr lang="es-CO" sz="1800" u="none" cap="none" strike="noStrike">
                          <a:solidFill>
                            <a:srgbClr val="FF0000"/>
                          </a:solidFill>
                        </a:rPr>
                        <a:t>hacer falta </a:t>
                      </a:r>
                      <a:r>
                        <a:rPr lang="es-CO" sz="1800" u="none" cap="none" strike="noStrike">
                          <a:solidFill>
                            <a:schemeClr val="dk1"/>
                          </a:solidFill>
                        </a:rPr>
                        <a:t>el agua potable</a:t>
                      </a:r>
                      <a:r>
                        <a:rPr lang="es-CO" sz="1800" u="none" cap="none" strike="noStrike"/>
                        <a:t>.</a:t>
                      </a:r>
                      <a:endParaRPr/>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s-CO" sz="1800" u="none" cap="none" strike="noStrike"/>
                        <a:t>Hay soluciones como </a:t>
                      </a:r>
                      <a:r>
                        <a:rPr lang="es-CO" sz="1800" u="none" cap="none" strike="noStrike">
                          <a:solidFill>
                            <a:srgbClr val="FF0000"/>
                          </a:solidFill>
                        </a:rPr>
                        <a:t>desalinizar el agua de mar</a:t>
                      </a:r>
                      <a:r>
                        <a:rPr lang="es-CO" sz="1800" u="none" cap="none" strike="noStrike">
                          <a:solidFill>
                            <a:schemeClr val="dk1"/>
                          </a:solidFill>
                        </a:rPr>
                        <a:t> en</a:t>
                      </a:r>
                      <a:r>
                        <a:rPr lang="es-CO" sz="1800" u="none" cap="none" strike="noStrike"/>
                        <a:t> </a:t>
                      </a:r>
                      <a:r>
                        <a:rPr lang="es-CO" sz="1800" u="none" cap="none" strike="noStrike">
                          <a:solidFill>
                            <a:srgbClr val="FF0000"/>
                          </a:solidFill>
                        </a:rPr>
                        <a:t>fábricas</a:t>
                      </a:r>
                      <a:r>
                        <a:rPr lang="es-CO" sz="1800" u="none" cap="none" strike="noStrike"/>
                        <a:t>: ya hay 20000 en el mundo.</a:t>
                      </a:r>
                      <a:endParaRPr sz="1800" u="none" cap="none" strike="noStrike"/>
                    </a:p>
                  </a:txBody>
                  <a:tcPr marT="45725"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2020-06-05T13:17:27Z</dcterms:created>
  <dc:creator>M Giron</dc:creator>
</cp:coreProperties>
</file>