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71" r:id="rId14"/>
    <p:sldId id="270" r:id="rId15"/>
    <p:sldId id="272" r:id="rId16"/>
    <p:sldId id="26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verlock"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jKMa8gxrCDcHKb9CHqhWZpxkL4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4667D3-4A74-43F8-B6BB-3D69A20E365F}">
  <a:tblStyle styleId="{024667D3-4A74-43F8-B6BB-3D69A20E365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de/photos/thermometer-w%C3%A4rme-40-wetter-693852/" TargetMode="External"/><Relationship Id="rId7" Type="http://schemas.openxmlformats.org/officeDocument/2006/relationships/hyperlink" Target="https://www.pexels.com/photo/rock-formation-near-calm-body-of-water-1450079/"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pixabay.com/de/photos/erde-d%C3%BCrre-boden-trockenheit-3355931/" TargetMode="External"/><Relationship Id="rId5" Type="http://schemas.openxmlformats.org/officeDocument/2006/relationships/hyperlink" Target="https://pixabay.com/de/photos/rosa-sandd%C3%BCnen-utah-65310/" TargetMode="External"/><Relationship Id="rId4" Type="http://schemas.openxmlformats.org/officeDocument/2006/relationships/hyperlink" Target="https://www.shutterstock.com/image-photo/satellite-view-hurricane-florence-over-atlantics-1183493674?irgwc=1&amp;utm_medium=Affiliate&amp;utm_campaign=Pixabay+GmbH&amp;utm_source=44814&amp;utm_term=https://pixabay.com/de/images/search/hurrica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u="sng">
                <a:solidFill>
                  <a:srgbClr val="2200CC"/>
                </a:solidFill>
                <a:hlinkClick r:id="rId3"/>
              </a:rPr>
              <a:t>https://pixabay.com/de/photos/thermometer-w%C3%A4rme-40-wetter-693852/</a:t>
            </a:r>
            <a:r>
              <a:rPr lang="es-ES">
                <a:solidFill>
                  <a:schemeClr val="dk1"/>
                </a:solidFill>
              </a:rPr>
              <a:t>  (top right)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ES" u="sng">
                <a:solidFill>
                  <a:schemeClr val="hlink"/>
                </a:solidFill>
                <a:hlinkClick r:id="rId4"/>
              </a:rPr>
              <a:t>https://www.shutterstock.com/image-photo/satellite-view-hurricane-florence-over-atlantics-1183493674?irgwc=1&amp;utm_medium=Affiliate&amp;utm_campaign=Pixabay+GmbH&amp;utm_source=44814&amp;utm_term=https%3A%2F%2Fpixabay.com%2Fde%2Fimages%2Fsearch%2Fhurrican%2F</a:t>
            </a:r>
            <a:r>
              <a:rPr lang="es-ES">
                <a:solidFill>
                  <a:schemeClr val="dk1"/>
                </a:solidFill>
              </a:rPr>
              <a:t>  (Middle right)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ES" u="sng">
                <a:solidFill>
                  <a:srgbClr val="2200CC"/>
                </a:solidFill>
                <a:hlinkClick r:id="rId5"/>
              </a:rPr>
              <a:t>https://pixabay.com/de/photos/rosa-sandd%C3%BCnen-utah-65310/</a:t>
            </a:r>
            <a:r>
              <a:rPr lang="es-ES">
                <a:solidFill>
                  <a:schemeClr val="dk1"/>
                </a:solidFill>
              </a:rPr>
              <a:t> (top left)</a:t>
            </a:r>
            <a:endParaRPr>
              <a:solidFill>
                <a:schemeClr val="dk1"/>
              </a:solidFill>
            </a:endParaRPr>
          </a:p>
          <a:p>
            <a:pPr marL="0" lvl="0" indent="0" algn="l" rtl="0">
              <a:lnSpc>
                <a:spcPct val="100000"/>
              </a:lnSpc>
              <a:spcBef>
                <a:spcPts val="0"/>
              </a:spcBef>
              <a:spcAft>
                <a:spcPts val="0"/>
              </a:spcAft>
              <a:buSzPts val="1100"/>
              <a:buNone/>
            </a:pPr>
            <a:r>
              <a:rPr lang="es-ES" u="sng">
                <a:solidFill>
                  <a:srgbClr val="2200CC"/>
                </a:solidFill>
                <a:hlinkClick r:id="rId6"/>
              </a:rPr>
              <a:t>https://pixabay.com/de/photos/erde-d%C3%BCrre-boden-trockenheit-3355931/</a:t>
            </a:r>
            <a:r>
              <a:rPr lang="es-ES">
                <a:solidFill>
                  <a:schemeClr val="dk1"/>
                </a:solidFill>
              </a:rPr>
              <a:t> (bottom</a:t>
            </a:r>
            <a:endParaRPr>
              <a:solidFill>
                <a:schemeClr val="dk1"/>
              </a:solidFill>
            </a:endParaRPr>
          </a:p>
          <a:p>
            <a:pPr marL="0" lvl="0" indent="0" algn="l" rtl="0">
              <a:lnSpc>
                <a:spcPct val="115000"/>
              </a:lnSpc>
              <a:spcBef>
                <a:spcPts val="0"/>
              </a:spcBef>
              <a:spcAft>
                <a:spcPts val="0"/>
              </a:spcAft>
              <a:buSzPts val="1100"/>
              <a:buNone/>
            </a:pPr>
            <a:r>
              <a:rPr lang="es-ES">
                <a:solidFill>
                  <a:schemeClr val="dk1"/>
                </a:solidFill>
              </a:rPr>
              <a:t>left)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ES" u="sng">
                <a:solidFill>
                  <a:srgbClr val="2200CC"/>
                </a:solidFill>
                <a:hlinkClick r:id="rId7"/>
              </a:rPr>
              <a:t>https://www.pexels.com/photo/rock-formation-near-calm-body-of-water-1450079/</a:t>
            </a:r>
            <a:r>
              <a:rPr lang="es-ES">
                <a:solidFill>
                  <a:schemeClr val="dk1"/>
                </a:solidFill>
              </a:rPr>
              <a:t> (bottom right)</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8511397b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7d8511397b_1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054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d8511397b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7d8511397b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433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d8511397b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7d8511397b_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https://pixabay.com/de/photos/eisberg-eis-gr%C3%B6nland-tourismus-4614041/</a:t>
            </a:r>
            <a:endParaRPr/>
          </a:p>
        </p:txBody>
      </p:sp>
      <p:sp>
        <p:nvSpPr>
          <p:cNvPr id="163" name="Google Shape;1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8511397b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7d8511397b_1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d8511397b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7d8511397b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g7d8511397b_1_10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7d8511397b_1_10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g7d8511397b_1_10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7d8511397b_1_10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7d8511397b_1_10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g7d8511397b_1_9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7d8511397b_1_9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7d8511397b_1_9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g7d8511397b_1_106"/>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7d8511397b_1_10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9" name="Google Shape;99;g7d8511397b_1_10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7d8511397b_1_10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7d8511397b_1_10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7d8511397b_1_112"/>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7d8511397b_1_112"/>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5" name="Google Shape;105;g7d8511397b_1_11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7d8511397b_1_11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7d8511397b_1_11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7d8511397b_1_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7d8511397b_1_118"/>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g7d8511397b_1_118"/>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g7d8511397b_1_11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7d8511397b_1_11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7d8511397b_1_11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7d8511397b_1_1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7d8511397b_1_125"/>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g7d8511397b_1_125"/>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g7d8511397b_1_125"/>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g7d8511397b_1_125"/>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1" name="Google Shape;121;g7d8511397b_1_12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7d8511397b_1_12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7d8511397b_1_12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7d8511397b_1_1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7d8511397b_1_134"/>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7d8511397b_1_134"/>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7d8511397b_1_134"/>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7d8511397b_1_139"/>
          <p:cNvSpPr txBox="1">
            <a:spLocks noGrp="1"/>
          </p:cNvSpPr>
          <p:nvPr>
            <p:ph type="title"/>
          </p:nvPr>
        </p:nvSpPr>
        <p:spPr>
          <a:xfrm>
            <a:off x="609600" y="273050"/>
            <a:ext cx="40113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7d8511397b_1_139"/>
          <p:cNvSpPr txBox="1">
            <a:spLocks noGrp="1"/>
          </p:cNvSpPr>
          <p:nvPr>
            <p:ph type="body" idx="1"/>
          </p:nvPr>
        </p:nvSpPr>
        <p:spPr>
          <a:xfrm>
            <a:off x="4766733" y="273050"/>
            <a:ext cx="6815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g7d8511397b_1_139"/>
          <p:cNvSpPr txBox="1">
            <a:spLocks noGrp="1"/>
          </p:cNvSpPr>
          <p:nvPr>
            <p:ph type="body" idx="2"/>
          </p:nvPr>
        </p:nvSpPr>
        <p:spPr>
          <a:xfrm>
            <a:off x="609600" y="1435100"/>
            <a:ext cx="40113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g7d8511397b_1_13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7d8511397b_1_13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7d8511397b_1_13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7d8511397b_1_146"/>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7d8511397b_1_14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g7d8511397b_1_146"/>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g7d8511397b_1_14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7d8511397b_1_14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7d8511397b_1_14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7d8511397b_1_1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7d8511397b_1_153"/>
          <p:cNvSpPr txBox="1">
            <a:spLocks noGrp="1"/>
          </p:cNvSpPr>
          <p:nvPr>
            <p:ph type="body" idx="1"/>
          </p:nvPr>
        </p:nvSpPr>
        <p:spPr>
          <a:xfrm rot="5400000">
            <a:off x="3832949" y="-1623150"/>
            <a:ext cx="4526100"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g7d8511397b_1_153"/>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7d8511397b_1_153"/>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7d8511397b_1_153"/>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7d8511397b_1_159"/>
          <p:cNvSpPr txBox="1">
            <a:spLocks noGrp="1"/>
          </p:cNvSpPr>
          <p:nvPr>
            <p:ph type="title"/>
          </p:nvPr>
        </p:nvSpPr>
        <p:spPr>
          <a:xfrm rot="5400000">
            <a:off x="7285049" y="1828788"/>
            <a:ext cx="5851500"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7d8511397b_1_159"/>
          <p:cNvSpPr txBox="1">
            <a:spLocks noGrp="1"/>
          </p:cNvSpPr>
          <p:nvPr>
            <p:ph type="body" idx="1"/>
          </p:nvPr>
        </p:nvSpPr>
        <p:spPr>
          <a:xfrm rot="5400000">
            <a:off x="1697001" y="-812861"/>
            <a:ext cx="5851500" cy="8026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g7d8511397b_1_15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7d8511397b_1_15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7d8511397b_1_15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80"/>
        <p:cNvGrpSpPr/>
        <p:nvPr/>
      </p:nvGrpSpPr>
      <p:grpSpPr>
        <a:xfrm>
          <a:off x="0" y="0"/>
          <a:ext cx="0" cy="0"/>
          <a:chOff x="0" y="0"/>
          <a:chExt cx="0" cy="0"/>
        </a:xfrm>
      </p:grpSpPr>
      <p:sp>
        <p:nvSpPr>
          <p:cNvPr id="81" name="Google Shape;81;g7d8511397b_1_9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7d8511397b_1_9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g7d8511397b_1_9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7d8511397b_1_9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7d8511397b_1_9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heclimatecoalitio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a:stretch/>
        </p:blipFill>
        <p:spPr>
          <a:xfrm>
            <a:off x="1524000" y="-5944"/>
            <a:ext cx="9296400" cy="6863945"/>
          </a:xfrm>
          <a:prstGeom prst="rect">
            <a:avLst/>
          </a:prstGeom>
          <a:noFill/>
          <a:ln>
            <a:noFill/>
          </a:ln>
        </p:spPr>
      </p:pic>
      <p:sp>
        <p:nvSpPr>
          <p:cNvPr id="160" name="Google Shape;160;p1"/>
          <p:cNvSpPr txBox="1"/>
          <p:nvPr/>
        </p:nvSpPr>
        <p:spPr>
          <a:xfrm>
            <a:off x="5675575" y="291170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p:nvPr/>
        </p:nvSpPr>
        <p:spPr>
          <a:xfrm>
            <a:off x="185675" y="580200"/>
            <a:ext cx="11832300" cy="6045600"/>
          </a:xfrm>
          <a:prstGeom prst="roundRect">
            <a:avLst>
              <a:gd name="adj" fmla="val 128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1"/>
          <p:cNvSpPr/>
          <p:nvPr/>
        </p:nvSpPr>
        <p:spPr>
          <a:xfrm>
            <a:off x="371325" y="793925"/>
            <a:ext cx="11646600" cy="57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Arial"/>
              <a:buNone/>
            </a:pPr>
            <a:r>
              <a:rPr lang="es-ES" sz="4400" b="1" i="1" u="sng" strike="noStrike" cap="none">
                <a:solidFill>
                  <a:schemeClr val="dk1"/>
                </a:solidFill>
                <a:latin typeface="Arial"/>
                <a:ea typeface="Arial"/>
                <a:cs typeface="Arial"/>
                <a:sym typeface="Arial"/>
              </a:rPr>
              <a:t>Tarea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Char char="•"/>
            </a:pPr>
            <a:r>
              <a:rPr lang="es-ES" sz="3200" b="0" i="1" u="none" strike="noStrike" cap="none">
                <a:solidFill>
                  <a:schemeClr val="dk1"/>
                </a:solidFill>
                <a:latin typeface="Arial"/>
                <a:ea typeface="Arial"/>
                <a:cs typeface="Arial"/>
                <a:sym typeface="Arial"/>
              </a:rPr>
              <a:t>Comprobad vuestras soluciones</a:t>
            </a:r>
            <a:r>
              <a:rPr lang="es-ES"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Char char="•"/>
            </a:pPr>
            <a:r>
              <a:rPr lang="es-ES" sz="3200" b="0" i="1" u="none" strike="noStrike" cap="none">
                <a:solidFill>
                  <a:schemeClr val="dk1"/>
                </a:solidFill>
                <a:latin typeface="Arial"/>
                <a:ea typeface="Arial"/>
                <a:cs typeface="Arial"/>
                <a:sym typeface="Arial"/>
              </a:rPr>
              <a:t>Cortad las casillas con las imágenes y los términos españoles y jugad </a:t>
            </a:r>
            <a:r>
              <a:rPr lang="es-ES" sz="3200" i="1">
                <a:solidFill>
                  <a:schemeClr val="dk1"/>
                </a:solidFill>
              </a:rPr>
              <a:t>un juego de memoria</a:t>
            </a:r>
            <a:r>
              <a:rPr lang="es-ES" sz="32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s-ES" sz="4400" b="1" i="0" u="sng" strike="noStrike" cap="none">
                <a:solidFill>
                  <a:schemeClr val="dk1"/>
                </a:solidFill>
                <a:latin typeface="Arial"/>
                <a:ea typeface="Arial"/>
                <a:cs typeface="Arial"/>
                <a:sym typeface="Arial"/>
              </a:rPr>
              <a:t>Task 2:</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Char char="•"/>
            </a:pPr>
            <a:r>
              <a:rPr lang="es-ES" sz="3200" b="0" i="0" u="none" strike="noStrike" cap="none">
                <a:solidFill>
                  <a:schemeClr val="dk1"/>
                </a:solidFill>
                <a:latin typeface="Arial"/>
                <a:ea typeface="Arial"/>
                <a:cs typeface="Arial"/>
                <a:sym typeface="Arial"/>
              </a:rPr>
              <a:t>Check your answers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Char char="•"/>
            </a:pPr>
            <a:r>
              <a:rPr lang="es-ES" sz="3200" b="0" i="0" u="none" strike="noStrike" cap="none">
                <a:solidFill>
                  <a:schemeClr val="dk1"/>
                </a:solidFill>
                <a:latin typeface="Arial"/>
                <a:ea typeface="Arial"/>
                <a:cs typeface="Arial"/>
                <a:sym typeface="Arial"/>
              </a:rPr>
              <a:t>Cut out the boxes and play a memory game.</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Arial"/>
              <a:buNone/>
            </a:pPr>
            <a:endParaRPr sz="4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227" name="Google Shape;227;p11" descr="http://www.winhelpline.info/forum/attachments/ms-office/11809d1208119141-wie-fuege-ich-eine-scheren-linie-ein-schere.jpg"/>
          <p:cNvPicPr preferRelativeResize="0"/>
          <p:nvPr/>
        </p:nvPicPr>
        <p:blipFill rotWithShape="1">
          <a:blip r:embed="rId3">
            <a:alphaModFix/>
          </a:blip>
          <a:srcRect/>
          <a:stretch/>
        </p:blipFill>
        <p:spPr>
          <a:xfrm>
            <a:off x="706055" y="5344773"/>
            <a:ext cx="4076700" cy="1080152"/>
          </a:xfrm>
          <a:prstGeom prst="rect">
            <a:avLst/>
          </a:prstGeom>
          <a:solidFill>
            <a:srgbClr val="E1EFD8"/>
          </a:solidFill>
          <a:ln>
            <a:noFill/>
          </a:ln>
        </p:spPr>
      </p:pic>
      <p:sp>
        <p:nvSpPr>
          <p:cNvPr id="228" name="Google Shape;228;p11"/>
          <p:cNvSpPr/>
          <p:nvPr/>
        </p:nvSpPr>
        <p:spPr>
          <a:xfrm>
            <a:off x="457200" y="13430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11"/>
          <p:cNvSpPr txBox="1"/>
          <p:nvPr/>
        </p:nvSpPr>
        <p:spPr>
          <a:xfrm rot="1229967">
            <a:off x="9975931" y="1001487"/>
            <a:ext cx="1137641" cy="383427"/>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Español</a:t>
            </a:r>
            <a:endParaRPr sz="2400" b="0" i="0" u="none" strike="noStrike" cap="none">
              <a:solidFill>
                <a:schemeClr val="dk1"/>
              </a:solidFill>
              <a:latin typeface="Calibri"/>
              <a:ea typeface="Calibri"/>
              <a:cs typeface="Calibri"/>
              <a:sym typeface="Calibri"/>
            </a:endParaRPr>
          </a:p>
        </p:txBody>
      </p:sp>
      <p:sp>
        <p:nvSpPr>
          <p:cNvPr id="230" name="Google Shape;230;p11"/>
          <p:cNvSpPr txBox="1"/>
          <p:nvPr/>
        </p:nvSpPr>
        <p:spPr>
          <a:xfrm rot="637953">
            <a:off x="4986524" y="3900572"/>
            <a:ext cx="848469" cy="528079"/>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Ingl</a:t>
            </a:r>
            <a:r>
              <a:rPr lang="es-ES" sz="1800" b="1" i="0" u="none" strike="noStrike" cap="none">
                <a:solidFill>
                  <a:srgbClr val="212121"/>
                </a:solidFill>
                <a:latin typeface="Arial"/>
                <a:ea typeface="Arial"/>
                <a:cs typeface="Arial"/>
                <a:sym typeface="Arial"/>
              </a:rPr>
              <a:t>és</a:t>
            </a:r>
            <a:r>
              <a:rPr lang="es-ES" sz="2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pic>
        <p:nvPicPr>
          <p:cNvPr id="231" name="Google Shape;231;p11"/>
          <p:cNvPicPr preferRelativeResize="0"/>
          <p:nvPr/>
        </p:nvPicPr>
        <p:blipFill rotWithShape="1">
          <a:blip r:embed="rId4">
            <a:alphaModFix/>
          </a:blip>
          <a:srcRect/>
          <a:stretch/>
        </p:blipFill>
        <p:spPr>
          <a:xfrm>
            <a:off x="8913890" y="3428999"/>
            <a:ext cx="2849485" cy="27675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p:nvPr/>
        </p:nvSpPr>
        <p:spPr>
          <a:xfrm>
            <a:off x="185675" y="580200"/>
            <a:ext cx="11832300" cy="6045600"/>
          </a:xfrm>
          <a:prstGeom prst="roundRect">
            <a:avLst>
              <a:gd name="adj" fmla="val 128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
          <p:cNvSpPr/>
          <p:nvPr/>
        </p:nvSpPr>
        <p:spPr>
          <a:xfrm>
            <a:off x="371325" y="793925"/>
            <a:ext cx="11646600" cy="57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Arial"/>
              <a:buNone/>
            </a:pPr>
            <a:r>
              <a:rPr lang="es-ES" sz="4400" b="1" i="1" u="sng" strike="noStrike" cap="none" dirty="0">
                <a:solidFill>
                  <a:schemeClr val="dk1"/>
                </a:solidFill>
                <a:latin typeface="Arial"/>
                <a:ea typeface="Arial"/>
                <a:cs typeface="Arial"/>
                <a:sym typeface="Arial"/>
              </a:rPr>
              <a:t>Extensión: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Char char="•"/>
            </a:pPr>
            <a:r>
              <a:rPr lang="es-ES" sz="3200" b="0" i="1" u="none" strike="noStrike" cap="none" dirty="0">
                <a:solidFill>
                  <a:schemeClr val="dk1"/>
                </a:solidFill>
                <a:latin typeface="Arial"/>
                <a:ea typeface="Arial"/>
                <a:cs typeface="Arial"/>
                <a:sym typeface="Arial"/>
              </a:rPr>
              <a:t>Crea un póster con las 6 </a:t>
            </a:r>
            <a:r>
              <a:rPr lang="es-ES" sz="3200" b="0" i="1" u="none" strike="noStrike" cap="none" dirty="0" err="1">
                <a:solidFill>
                  <a:schemeClr val="dk1"/>
                </a:solidFill>
                <a:latin typeface="Arial"/>
                <a:ea typeface="Arial"/>
                <a:cs typeface="Arial"/>
                <a:sym typeface="Arial"/>
              </a:rPr>
              <a:t>consequencias</a:t>
            </a:r>
            <a:r>
              <a:rPr lang="es-ES" sz="3200" b="0" i="1" u="none" strike="noStrike" cap="none" dirty="0">
                <a:solidFill>
                  <a:schemeClr val="dk1"/>
                </a:solidFill>
                <a:latin typeface="Arial"/>
                <a:ea typeface="Arial"/>
                <a:cs typeface="Arial"/>
                <a:sym typeface="Arial"/>
              </a:rPr>
              <a:t> más </a:t>
            </a:r>
            <a:r>
              <a:rPr lang="es-ES" sz="3200" b="0" i="1" u="none" strike="noStrike" cap="none" dirty="0" err="1">
                <a:solidFill>
                  <a:schemeClr val="dk1"/>
                </a:solidFill>
                <a:latin typeface="Arial"/>
                <a:ea typeface="Arial"/>
                <a:cs typeface="Arial"/>
                <a:sym typeface="Arial"/>
              </a:rPr>
              <a:t>impotantes</a:t>
            </a:r>
            <a:r>
              <a:rPr lang="es-ES" sz="3200" b="0" i="1" u="none" strike="noStrike" cap="none" dirty="0">
                <a:solidFill>
                  <a:schemeClr val="dk1"/>
                </a:solidFill>
                <a:latin typeface="Arial"/>
                <a:ea typeface="Arial"/>
                <a:cs typeface="Arial"/>
                <a:sym typeface="Arial"/>
              </a:rPr>
              <a:t> para ti del cambio climático y sus imágenes.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s-ES" sz="4400" b="1" i="0" u="sng" strike="noStrike" cap="none" dirty="0" err="1">
                <a:solidFill>
                  <a:schemeClr val="dk1"/>
                </a:solidFill>
                <a:latin typeface="Arial"/>
                <a:ea typeface="Arial"/>
                <a:cs typeface="Arial"/>
                <a:sym typeface="Arial"/>
              </a:rPr>
              <a:t>Extension</a:t>
            </a:r>
            <a:r>
              <a:rPr lang="es-ES" sz="4400" b="1" i="0" u="sng" strike="noStrike" cap="none" dirty="0">
                <a:solidFill>
                  <a:schemeClr val="dk1"/>
                </a:solidFill>
                <a:latin typeface="Arial"/>
                <a:ea typeface="Arial"/>
                <a:cs typeface="Arial"/>
                <a:sym typeface="Arial"/>
              </a:rPr>
              <a:t>:</a:t>
            </a:r>
            <a:endParaRPr sz="14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Char char="•"/>
            </a:pPr>
            <a:r>
              <a:rPr lang="es-ES" sz="3200" b="0" i="0" u="none" strike="noStrike" cap="none" dirty="0" err="1">
                <a:solidFill>
                  <a:schemeClr val="dk1"/>
                </a:solidFill>
                <a:latin typeface="Arial"/>
                <a:ea typeface="Arial"/>
                <a:cs typeface="Arial"/>
                <a:sym typeface="Arial"/>
              </a:rPr>
              <a:t>Create</a:t>
            </a:r>
            <a:r>
              <a:rPr lang="es-ES" sz="3200" b="0" i="0" u="none" strike="noStrike" cap="none" dirty="0">
                <a:solidFill>
                  <a:schemeClr val="dk1"/>
                </a:solidFill>
                <a:latin typeface="Arial"/>
                <a:ea typeface="Arial"/>
                <a:cs typeface="Arial"/>
                <a:sym typeface="Arial"/>
              </a:rPr>
              <a:t> a poster </a:t>
            </a:r>
            <a:r>
              <a:rPr lang="es-ES" sz="3200" b="0" i="0" u="none" strike="noStrike" cap="none" dirty="0" err="1">
                <a:solidFill>
                  <a:schemeClr val="dk1"/>
                </a:solidFill>
                <a:latin typeface="Arial"/>
                <a:ea typeface="Arial"/>
                <a:cs typeface="Arial"/>
                <a:sym typeface="Arial"/>
              </a:rPr>
              <a:t>with</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the</a:t>
            </a:r>
            <a:r>
              <a:rPr lang="es-ES" sz="3200" b="0" i="0" u="none" strike="noStrike" cap="none" dirty="0">
                <a:solidFill>
                  <a:schemeClr val="dk1"/>
                </a:solidFill>
                <a:latin typeface="Arial"/>
                <a:ea typeface="Arial"/>
                <a:cs typeface="Arial"/>
                <a:sym typeface="Arial"/>
              </a:rPr>
              <a:t> 6 </a:t>
            </a:r>
            <a:r>
              <a:rPr lang="es-ES" sz="3200" b="0" i="0" u="none" strike="noStrike" cap="none" dirty="0" err="1">
                <a:solidFill>
                  <a:schemeClr val="dk1"/>
                </a:solidFill>
                <a:latin typeface="Arial"/>
                <a:ea typeface="Arial"/>
                <a:cs typeface="Arial"/>
                <a:sym typeface="Arial"/>
              </a:rPr>
              <a:t>most</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important</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consequences</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of</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climate</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change</a:t>
            </a:r>
            <a:r>
              <a:rPr lang="es-ES" sz="3200" b="0" i="0" u="none" strike="noStrike" cap="none">
                <a:solidFill>
                  <a:schemeClr val="dk1"/>
                </a:solidFill>
                <a:latin typeface="Arial"/>
                <a:ea typeface="Arial"/>
                <a:cs typeface="Arial"/>
                <a:sym typeface="Arial"/>
              </a:rPr>
              <a:t> and </a:t>
            </a:r>
            <a:r>
              <a:rPr lang="es-ES" sz="3200" b="0" i="0" u="none" strike="noStrike" cap="none" dirty="0" err="1">
                <a:solidFill>
                  <a:schemeClr val="dk1"/>
                </a:solidFill>
                <a:latin typeface="Arial"/>
                <a:ea typeface="Arial"/>
                <a:cs typeface="Arial"/>
                <a:sym typeface="Arial"/>
              </a:rPr>
              <a:t>their</a:t>
            </a:r>
            <a:r>
              <a:rPr lang="es-ES" sz="3200" b="0" i="0" u="none" strike="noStrike" cap="none" dirty="0">
                <a:solidFill>
                  <a:schemeClr val="dk1"/>
                </a:solidFill>
                <a:latin typeface="Arial"/>
                <a:ea typeface="Arial"/>
                <a:cs typeface="Arial"/>
                <a:sym typeface="Arial"/>
              </a:rPr>
              <a:t> </a:t>
            </a:r>
            <a:r>
              <a:rPr lang="es-ES" sz="3200" b="0" i="0" u="none" strike="noStrike" cap="none" dirty="0" err="1">
                <a:solidFill>
                  <a:schemeClr val="dk1"/>
                </a:solidFill>
                <a:latin typeface="Arial"/>
                <a:ea typeface="Arial"/>
                <a:cs typeface="Arial"/>
                <a:sym typeface="Arial"/>
              </a:rPr>
              <a:t>images</a:t>
            </a:r>
            <a:r>
              <a:rPr lang="es-ES" sz="3200" b="0" i="0" u="none" strike="noStrike" cap="none" dirty="0">
                <a:solidFill>
                  <a:schemeClr val="dk1"/>
                </a:solidFill>
                <a:latin typeface="Arial"/>
                <a:ea typeface="Arial"/>
                <a:cs typeface="Arial"/>
                <a:sym typeface="Arial"/>
              </a:rPr>
              <a:t>.</a:t>
            </a:r>
            <a:endParaRPr sz="3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Arial"/>
              <a:buNone/>
            </a:pPr>
            <a:endParaRPr sz="4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400"/>
              <a:buFont typeface="Arial"/>
              <a:buNone/>
            </a:pPr>
            <a:endParaRPr sz="4400" b="0" i="0" u="none" strike="noStrike" cap="none" dirty="0">
              <a:solidFill>
                <a:schemeClr val="dk1"/>
              </a:solidFill>
              <a:latin typeface="Arial"/>
              <a:ea typeface="Arial"/>
              <a:cs typeface="Arial"/>
              <a:sym typeface="Arial"/>
            </a:endParaRPr>
          </a:p>
        </p:txBody>
      </p:sp>
      <p:sp>
        <p:nvSpPr>
          <p:cNvPr id="238" name="Google Shape;238;p3"/>
          <p:cNvSpPr/>
          <p:nvPr/>
        </p:nvSpPr>
        <p:spPr>
          <a:xfrm>
            <a:off x="457200" y="13430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3"/>
          <p:cNvSpPr txBox="1"/>
          <p:nvPr/>
        </p:nvSpPr>
        <p:spPr>
          <a:xfrm rot="1229967">
            <a:off x="9975931" y="1001487"/>
            <a:ext cx="1137641" cy="383427"/>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Español</a:t>
            </a:r>
            <a:endParaRPr sz="2400" b="0" i="0" u="none" strike="noStrike" cap="none">
              <a:solidFill>
                <a:schemeClr val="dk1"/>
              </a:solidFill>
              <a:latin typeface="Calibri"/>
              <a:ea typeface="Calibri"/>
              <a:cs typeface="Calibri"/>
              <a:sym typeface="Calibri"/>
            </a:endParaRPr>
          </a:p>
        </p:txBody>
      </p:sp>
      <p:sp>
        <p:nvSpPr>
          <p:cNvPr id="240" name="Google Shape;240;p3"/>
          <p:cNvSpPr txBox="1"/>
          <p:nvPr/>
        </p:nvSpPr>
        <p:spPr>
          <a:xfrm>
            <a:off x="7458854" y="5041741"/>
            <a:ext cx="4559121" cy="1600438"/>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400" b="0" i="0" u="sng" strike="noStrike" cap="none">
                <a:solidFill>
                  <a:srgbClr val="000000"/>
                </a:solidFill>
                <a:latin typeface="Overlock"/>
                <a:ea typeface="Overlock"/>
                <a:cs typeface="Overlock"/>
                <a:sym typeface="Overlock"/>
              </a:rPr>
              <a:t>Consecuencias del cambio climático</a:t>
            </a:r>
            <a:endParaRPr sz="1400" b="0" i="0" u="sng"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None/>
            </a:pPr>
            <a:endParaRPr sz="14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None/>
            </a:pPr>
            <a:r>
              <a:rPr lang="es-ES" sz="1400" b="0" i="0" u="none" strike="noStrike" cap="none">
                <a:solidFill>
                  <a:srgbClr val="000000"/>
                </a:solidFill>
                <a:latin typeface="Overlock"/>
                <a:ea typeface="Overlock"/>
                <a:cs typeface="Overlock"/>
                <a:sym typeface="Overlock"/>
              </a:rPr>
              <a:t>	 la migración</a:t>
            </a:r>
            <a:endParaRPr sz="14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None/>
            </a:pPr>
            <a:endParaRPr sz="14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None/>
            </a:pPr>
            <a:endParaRPr sz="14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None/>
            </a:pPr>
            <a:endParaRPr sz="14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None/>
            </a:pPr>
            <a:r>
              <a:rPr lang="es-ES" sz="1400" b="0" i="0" u="none" strike="noStrike" cap="none">
                <a:solidFill>
                  <a:srgbClr val="000000"/>
                </a:solidFill>
                <a:latin typeface="Overlock"/>
                <a:ea typeface="Overlock"/>
                <a:cs typeface="Overlock"/>
                <a:sym typeface="Overlock"/>
              </a:rPr>
              <a:t>			la desertificación</a:t>
            </a:r>
            <a:endParaRPr sz="1400" b="0" i="0" u="none" strike="noStrike" cap="none">
              <a:solidFill>
                <a:srgbClr val="000000"/>
              </a:solidFill>
              <a:latin typeface="Overlock"/>
              <a:ea typeface="Overlock"/>
              <a:cs typeface="Overlock"/>
              <a:sym typeface="Overlock"/>
            </a:endParaRPr>
          </a:p>
        </p:txBody>
      </p:sp>
      <p:pic>
        <p:nvPicPr>
          <p:cNvPr id="241" name="Google Shape;241;p3" descr="image-0003.jpg"/>
          <p:cNvPicPr preferRelativeResize="0"/>
          <p:nvPr/>
        </p:nvPicPr>
        <p:blipFill rotWithShape="1">
          <a:blip r:embed="rId3">
            <a:alphaModFix/>
          </a:blip>
          <a:srcRect/>
          <a:stretch/>
        </p:blipFill>
        <p:spPr>
          <a:xfrm>
            <a:off x="7583650" y="5441910"/>
            <a:ext cx="850877" cy="800100"/>
          </a:xfrm>
          <a:prstGeom prst="rect">
            <a:avLst/>
          </a:prstGeom>
          <a:noFill/>
          <a:ln>
            <a:noFill/>
          </a:ln>
        </p:spPr>
      </p:pic>
      <p:pic>
        <p:nvPicPr>
          <p:cNvPr id="242" name="Google Shape;242;p3" descr="pink-sand-dunes-65310_1280.jpg"/>
          <p:cNvPicPr preferRelativeResize="0"/>
          <p:nvPr/>
        </p:nvPicPr>
        <p:blipFill rotWithShape="1">
          <a:blip r:embed="rId4">
            <a:alphaModFix/>
          </a:blip>
          <a:srcRect/>
          <a:stretch/>
        </p:blipFill>
        <p:spPr>
          <a:xfrm>
            <a:off x="10355724" y="5565650"/>
            <a:ext cx="1011261" cy="769727"/>
          </a:xfrm>
          <a:prstGeom prst="rect">
            <a:avLst/>
          </a:prstGeom>
          <a:noFill/>
          <a:ln>
            <a:noFill/>
          </a:ln>
        </p:spPr>
      </p:pic>
      <p:sp>
        <p:nvSpPr>
          <p:cNvPr id="243" name="Google Shape;243;p3"/>
          <p:cNvSpPr txBox="1"/>
          <p:nvPr/>
        </p:nvSpPr>
        <p:spPr>
          <a:xfrm rot="637953">
            <a:off x="4986525" y="3338960"/>
            <a:ext cx="848469" cy="528079"/>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Ingl</a:t>
            </a:r>
            <a:r>
              <a:rPr lang="es-ES" sz="1800" b="1" i="0" u="none" strike="noStrike" cap="none">
                <a:solidFill>
                  <a:srgbClr val="212121"/>
                </a:solidFill>
                <a:latin typeface="Arial"/>
                <a:ea typeface="Arial"/>
                <a:cs typeface="Arial"/>
                <a:sym typeface="Arial"/>
              </a:rPr>
              <a:t>és</a:t>
            </a:r>
            <a:r>
              <a:rPr lang="es-ES" sz="2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244" name="Google Shape;244;p3"/>
          <p:cNvSpPr txBox="1"/>
          <p:nvPr/>
        </p:nvSpPr>
        <p:spPr>
          <a:xfrm>
            <a:off x="6252025" y="3029925"/>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g7d8511397b_1_165"/>
          <p:cNvSpPr txBox="1"/>
          <p:nvPr/>
        </p:nvSpPr>
        <p:spPr>
          <a:xfrm>
            <a:off x="10242650" y="308905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4" name="Google Shape;174;g7d8511397b_1_165"/>
          <p:cNvSpPr txBox="1"/>
          <p:nvPr/>
        </p:nvSpPr>
        <p:spPr>
          <a:xfrm>
            <a:off x="3754175" y="313340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5" name="Google Shape;175;g7d8511397b_1_165"/>
          <p:cNvSpPr txBox="1"/>
          <p:nvPr/>
        </p:nvSpPr>
        <p:spPr>
          <a:xfrm>
            <a:off x="827700" y="305950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BC7CD2E2-6754-44DB-B262-8E906B2934A9}"/>
              </a:ext>
            </a:extLst>
          </p:cNvPr>
          <p:cNvPicPr>
            <a:picLocks noChangeAspect="1"/>
          </p:cNvPicPr>
          <p:nvPr/>
        </p:nvPicPr>
        <p:blipFill>
          <a:blip r:embed="rId3"/>
          <a:stretch>
            <a:fillRect/>
          </a:stretch>
        </p:blipFill>
        <p:spPr>
          <a:xfrm>
            <a:off x="7829739" y="0"/>
            <a:ext cx="3901778" cy="871804"/>
          </a:xfrm>
          <a:prstGeom prst="rect">
            <a:avLst/>
          </a:prstGeom>
        </p:spPr>
      </p:pic>
      <p:pic>
        <p:nvPicPr>
          <p:cNvPr id="2" name="Picture 1">
            <a:extLst>
              <a:ext uri="{FF2B5EF4-FFF2-40B4-BE49-F238E27FC236}">
                <a16:creationId xmlns:a16="http://schemas.microsoft.com/office/drawing/2014/main" id="{23086849-63D6-4CC8-B527-26F8B8979D5B}"/>
              </a:ext>
            </a:extLst>
          </p:cNvPr>
          <p:cNvPicPr>
            <a:picLocks noChangeAspect="1"/>
          </p:cNvPicPr>
          <p:nvPr/>
        </p:nvPicPr>
        <p:blipFill>
          <a:blip r:embed="rId4"/>
          <a:stretch>
            <a:fillRect/>
          </a:stretch>
        </p:blipFill>
        <p:spPr>
          <a:xfrm>
            <a:off x="447566" y="975147"/>
            <a:ext cx="11296867" cy="4907705"/>
          </a:xfrm>
          <a:prstGeom prst="rect">
            <a:avLst/>
          </a:prstGeom>
        </p:spPr>
      </p:pic>
    </p:spTree>
    <p:extLst>
      <p:ext uri="{BB962C8B-B14F-4D97-AF65-F5344CB8AC3E}">
        <p14:creationId xmlns:p14="http://schemas.microsoft.com/office/powerpoint/2010/main" val="100319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g7d8511397b_1_172"/>
          <p:cNvSpPr txBox="1"/>
          <p:nvPr/>
        </p:nvSpPr>
        <p:spPr>
          <a:xfrm>
            <a:off x="13154350" y="3739375"/>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00E6A224-A7A6-4CB1-BA0E-FDDBADE4088C}"/>
              </a:ext>
            </a:extLst>
          </p:cNvPr>
          <p:cNvPicPr>
            <a:picLocks noChangeAspect="1"/>
          </p:cNvPicPr>
          <p:nvPr/>
        </p:nvPicPr>
        <p:blipFill rotWithShape="1">
          <a:blip r:embed="rId3"/>
          <a:srcRect l="47500" t="30043" r="20476" b="57253"/>
          <a:stretch/>
        </p:blipFill>
        <p:spPr>
          <a:xfrm>
            <a:off x="8142515" y="0"/>
            <a:ext cx="3904343" cy="870857"/>
          </a:xfrm>
          <a:prstGeom prst="rect">
            <a:avLst/>
          </a:prstGeom>
        </p:spPr>
      </p:pic>
      <p:pic>
        <p:nvPicPr>
          <p:cNvPr id="4" name="Picture 3">
            <a:extLst>
              <a:ext uri="{FF2B5EF4-FFF2-40B4-BE49-F238E27FC236}">
                <a16:creationId xmlns:a16="http://schemas.microsoft.com/office/drawing/2014/main" id="{5BB43C51-4E7C-4907-AB48-15ED656127D6}"/>
              </a:ext>
            </a:extLst>
          </p:cNvPr>
          <p:cNvPicPr>
            <a:picLocks noChangeAspect="1"/>
          </p:cNvPicPr>
          <p:nvPr/>
        </p:nvPicPr>
        <p:blipFill rotWithShape="1">
          <a:blip r:embed="rId4"/>
          <a:srcRect l="23453" t="23721" r="19405" b="14775"/>
          <a:stretch/>
        </p:blipFill>
        <p:spPr>
          <a:xfrm>
            <a:off x="1625601" y="890961"/>
            <a:ext cx="9332685" cy="5696827"/>
          </a:xfrm>
          <a:prstGeom prst="rect">
            <a:avLst/>
          </a:prstGeom>
        </p:spPr>
      </p:pic>
    </p:spTree>
    <p:extLst>
      <p:ext uri="{BB962C8B-B14F-4D97-AF65-F5344CB8AC3E}">
        <p14:creationId xmlns:p14="http://schemas.microsoft.com/office/powerpoint/2010/main" val="425892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A9B5EF5-5EDB-42AA-B8B7-C438FF512795}"/>
              </a:ext>
            </a:extLst>
          </p:cNvPr>
          <p:cNvPicPr>
            <a:picLocks noChangeAspect="1"/>
          </p:cNvPicPr>
          <p:nvPr/>
        </p:nvPicPr>
        <p:blipFill rotWithShape="1">
          <a:blip r:embed="rId3"/>
          <a:srcRect t="57231" b="16512"/>
          <a:stretch/>
        </p:blipFill>
        <p:spPr>
          <a:xfrm>
            <a:off x="663712" y="1648485"/>
            <a:ext cx="10864576" cy="4034863"/>
          </a:xfrm>
          <a:prstGeom prst="rect">
            <a:avLst/>
          </a:prstGeom>
        </p:spPr>
      </p:pic>
    </p:spTree>
    <p:extLst>
      <p:ext uri="{BB962C8B-B14F-4D97-AF65-F5344CB8AC3E}">
        <p14:creationId xmlns:p14="http://schemas.microsoft.com/office/powerpoint/2010/main" val="54409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7d8511397b_1_84"/>
          <p:cNvPicPr preferRelativeResize="0"/>
          <p:nvPr/>
        </p:nvPicPr>
        <p:blipFill rotWithShape="1">
          <a:blip r:embed="rId3">
            <a:alphaModFix/>
          </a:blip>
          <a:srcRect/>
          <a:stretch/>
        </p:blipFill>
        <p:spPr>
          <a:xfrm>
            <a:off x="3429102" y="2560624"/>
            <a:ext cx="4000350" cy="1161775"/>
          </a:xfrm>
          <a:prstGeom prst="rect">
            <a:avLst/>
          </a:prstGeom>
          <a:noFill/>
          <a:ln>
            <a:noFill/>
          </a:ln>
        </p:spPr>
      </p:pic>
      <p:pic>
        <p:nvPicPr>
          <p:cNvPr id="263" name="Google Shape;263;g7d8511397b_1_84"/>
          <p:cNvPicPr preferRelativeResize="0"/>
          <p:nvPr/>
        </p:nvPicPr>
        <p:blipFill rotWithShape="1">
          <a:blip r:embed="rId4">
            <a:alphaModFix/>
          </a:blip>
          <a:srcRect/>
          <a:stretch/>
        </p:blipFill>
        <p:spPr>
          <a:xfrm>
            <a:off x="3429094" y="3829569"/>
            <a:ext cx="1484869" cy="992644"/>
          </a:xfrm>
          <a:prstGeom prst="rect">
            <a:avLst/>
          </a:prstGeom>
          <a:noFill/>
          <a:ln>
            <a:noFill/>
          </a:ln>
        </p:spPr>
      </p:pic>
      <p:sp>
        <p:nvSpPr>
          <p:cNvPr id="264" name="Google Shape;264;g7d8511397b_1_84"/>
          <p:cNvSpPr/>
          <p:nvPr/>
        </p:nvSpPr>
        <p:spPr>
          <a:xfrm>
            <a:off x="4913975"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
        <p:nvSpPr>
          <p:cNvPr id="5" name="TextBox 1">
            <a:extLst>
              <a:ext uri="{FF2B5EF4-FFF2-40B4-BE49-F238E27FC236}">
                <a16:creationId xmlns:a16="http://schemas.microsoft.com/office/drawing/2014/main" id="{F68C43DB-B76F-4F3F-ABCB-2E811BD56FE3}"/>
              </a:ext>
            </a:extLst>
          </p:cNvPr>
          <p:cNvSpPr txBox="1"/>
          <p:nvPr/>
        </p:nvSpPr>
        <p:spPr>
          <a:xfrm>
            <a:off x="2515773" y="5371198"/>
            <a:ext cx="7695026"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Adapted from original material by Jana Reinecke- Kaiser, Marcel- Breuer School, Berlin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
          <p:cNvPicPr preferRelativeResize="0"/>
          <p:nvPr/>
        </p:nvPicPr>
        <p:blipFill rotWithShape="1">
          <a:blip r:embed="rId3">
            <a:alphaModFix/>
          </a:blip>
          <a:srcRect/>
          <a:stretch/>
        </p:blipFill>
        <p:spPr>
          <a:xfrm>
            <a:off x="0" y="0"/>
            <a:ext cx="12183039" cy="6858000"/>
          </a:xfrm>
          <a:prstGeom prst="rect">
            <a:avLst/>
          </a:prstGeom>
          <a:noFill/>
          <a:ln>
            <a:noFill/>
          </a:ln>
        </p:spPr>
      </p:pic>
      <p:sp>
        <p:nvSpPr>
          <p:cNvPr id="166" name="Google Shape;166;p2"/>
          <p:cNvSpPr txBox="1">
            <a:spLocks noGrp="1"/>
          </p:cNvSpPr>
          <p:nvPr>
            <p:ph type="title"/>
          </p:nvPr>
        </p:nvSpPr>
        <p:spPr>
          <a:xfrm>
            <a:off x="803275" y="58650"/>
            <a:ext cx="10515600" cy="213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sz="4800" b="1">
                <a:solidFill>
                  <a:srgbClr val="00527D"/>
                </a:solidFill>
                <a:latin typeface="Arial"/>
                <a:ea typeface="Arial"/>
                <a:cs typeface="Arial"/>
                <a:sym typeface="Arial"/>
              </a:rPr>
              <a:t>"El cambio climático" </a:t>
            </a:r>
            <a:br>
              <a:rPr lang="es-ES" sz="4800" b="1">
                <a:solidFill>
                  <a:srgbClr val="00527D"/>
                </a:solidFill>
                <a:latin typeface="Arial"/>
                <a:ea typeface="Arial"/>
                <a:cs typeface="Arial"/>
                <a:sym typeface="Arial"/>
              </a:rPr>
            </a:br>
            <a:br>
              <a:rPr lang="es-ES" sz="4800" b="1">
                <a:solidFill>
                  <a:srgbClr val="00527D"/>
                </a:solidFill>
                <a:latin typeface="Arial"/>
                <a:ea typeface="Arial"/>
                <a:cs typeface="Arial"/>
                <a:sym typeface="Arial"/>
              </a:rPr>
            </a:br>
            <a:r>
              <a:rPr lang="es-ES" sz="4800" b="1">
                <a:solidFill>
                  <a:srgbClr val="00527D"/>
                </a:solidFill>
                <a:latin typeface="Arial"/>
                <a:ea typeface="Arial"/>
                <a:cs typeface="Arial"/>
                <a:sym typeface="Arial"/>
              </a:rPr>
              <a:t>Lesson 1</a:t>
            </a:r>
            <a:endParaRPr sz="4800" b="1">
              <a:solidFill>
                <a:srgbClr val="00527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g7d8511397b_1_165"/>
          <p:cNvSpPr txBox="1"/>
          <p:nvPr/>
        </p:nvSpPr>
        <p:spPr>
          <a:xfrm>
            <a:off x="10242650" y="308905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4" name="Google Shape;174;g7d8511397b_1_165"/>
          <p:cNvSpPr txBox="1"/>
          <p:nvPr/>
        </p:nvSpPr>
        <p:spPr>
          <a:xfrm>
            <a:off x="3754175" y="313340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6" name="Google Shape;176;g7d8511397b_1_165"/>
          <p:cNvSpPr txBox="1"/>
          <p:nvPr/>
        </p:nvSpPr>
        <p:spPr>
          <a:xfrm>
            <a:off x="6178100" y="4596650"/>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latin typeface="Calibri"/>
                <a:ea typeface="Calibri"/>
                <a:cs typeface="Calibri"/>
                <a:sym typeface="Calibri"/>
              </a:rPr>
              <a:t>.</a:t>
            </a: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BC7CD2E2-6754-44DB-B262-8E906B2934A9}"/>
              </a:ext>
            </a:extLst>
          </p:cNvPr>
          <p:cNvPicPr>
            <a:picLocks noChangeAspect="1"/>
          </p:cNvPicPr>
          <p:nvPr/>
        </p:nvPicPr>
        <p:blipFill>
          <a:blip r:embed="rId3"/>
          <a:stretch>
            <a:fillRect/>
          </a:stretch>
        </p:blipFill>
        <p:spPr>
          <a:xfrm>
            <a:off x="7829739" y="0"/>
            <a:ext cx="3901778" cy="871804"/>
          </a:xfrm>
          <a:prstGeom prst="rect">
            <a:avLst/>
          </a:prstGeom>
        </p:spPr>
      </p:pic>
      <p:pic>
        <p:nvPicPr>
          <p:cNvPr id="2" name="Picture 1">
            <a:extLst>
              <a:ext uri="{FF2B5EF4-FFF2-40B4-BE49-F238E27FC236}">
                <a16:creationId xmlns:a16="http://schemas.microsoft.com/office/drawing/2014/main" id="{158F9E89-C08D-43E9-BAD3-65ADF3B696F7}"/>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g7d8511397b_1_172"/>
          <p:cNvSpPr txBox="1"/>
          <p:nvPr/>
        </p:nvSpPr>
        <p:spPr>
          <a:xfrm>
            <a:off x="13154350" y="3739375"/>
            <a:ext cx="8513400" cy="9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00E6A224-A7A6-4CB1-BA0E-FDDBADE4088C}"/>
              </a:ext>
            </a:extLst>
          </p:cNvPr>
          <p:cNvPicPr>
            <a:picLocks noChangeAspect="1"/>
          </p:cNvPicPr>
          <p:nvPr/>
        </p:nvPicPr>
        <p:blipFill rotWithShape="1">
          <a:blip r:embed="rId3"/>
          <a:srcRect l="47500" t="30043" r="20476" b="57253"/>
          <a:stretch/>
        </p:blipFill>
        <p:spPr>
          <a:xfrm>
            <a:off x="8142515" y="0"/>
            <a:ext cx="3904343" cy="870857"/>
          </a:xfrm>
          <a:prstGeom prst="rect">
            <a:avLst/>
          </a:prstGeom>
        </p:spPr>
      </p:pic>
      <p:pic>
        <p:nvPicPr>
          <p:cNvPr id="4" name="Picture 3">
            <a:extLst>
              <a:ext uri="{FF2B5EF4-FFF2-40B4-BE49-F238E27FC236}">
                <a16:creationId xmlns:a16="http://schemas.microsoft.com/office/drawing/2014/main" id="{5BB43C51-4E7C-4907-AB48-15ED656127D6}"/>
              </a:ext>
            </a:extLst>
          </p:cNvPr>
          <p:cNvPicPr>
            <a:picLocks noChangeAspect="1"/>
          </p:cNvPicPr>
          <p:nvPr/>
        </p:nvPicPr>
        <p:blipFill rotWithShape="1">
          <a:blip r:embed="rId4"/>
          <a:srcRect l="23453" t="23721" r="19405" b="14775"/>
          <a:stretch/>
        </p:blipFill>
        <p:spPr>
          <a:xfrm>
            <a:off x="1625601" y="890961"/>
            <a:ext cx="9332685" cy="56968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body" idx="1"/>
          </p:nvPr>
        </p:nvSpPr>
        <p:spPr>
          <a:xfrm>
            <a:off x="838200" y="2498725"/>
            <a:ext cx="10515600" cy="1806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7480"/>
              <a:buNone/>
            </a:pPr>
            <a:r>
              <a:rPr lang="es-ES" sz="7480" b="1">
                <a:solidFill>
                  <a:srgbClr val="00527D"/>
                </a:solidFill>
                <a:latin typeface="Arial"/>
                <a:ea typeface="Arial"/>
                <a:cs typeface="Arial"/>
                <a:sym typeface="Arial"/>
              </a:rPr>
              <a:t>"El cambio climático"</a:t>
            </a:r>
            <a:r>
              <a:rPr lang="es-ES" sz="7480">
                <a:solidFill>
                  <a:srgbClr val="00527D"/>
                </a:solidFill>
                <a:latin typeface="Arial"/>
                <a:ea typeface="Arial"/>
                <a:cs typeface="Arial"/>
                <a:sym typeface="Arial"/>
              </a:rPr>
              <a:t> </a:t>
            </a:r>
            <a:endParaRPr>
              <a:solidFill>
                <a:srgbClr val="00527D"/>
              </a:solidFill>
            </a:endParaRPr>
          </a:p>
        </p:txBody>
      </p:sp>
      <p:sp>
        <p:nvSpPr>
          <p:cNvPr id="189" name="Google Shape;189;p5"/>
          <p:cNvSpPr txBox="1"/>
          <p:nvPr/>
        </p:nvSpPr>
        <p:spPr>
          <a:xfrm rot="-1196113">
            <a:off x="384275" y="1775403"/>
            <a:ext cx="1257342" cy="383590"/>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Español</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23900" y="26184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rial"/>
              <a:buNone/>
            </a:pPr>
            <a:r>
              <a:rPr lang="es-ES" sz="9600" b="1">
                <a:solidFill>
                  <a:srgbClr val="00527D"/>
                </a:solidFill>
                <a:latin typeface="Arial"/>
                <a:ea typeface="Arial"/>
                <a:cs typeface="Arial"/>
                <a:sym typeface="Arial"/>
              </a:rPr>
              <a:t>The environmental and social impacts of climate change</a:t>
            </a:r>
            <a:endParaRPr sz="9600" b="1">
              <a:solidFill>
                <a:srgbClr val="00527D"/>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838199" y="144009"/>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b="1">
                <a:solidFill>
                  <a:srgbClr val="00527D"/>
                </a:solidFill>
                <a:latin typeface="Arial"/>
                <a:ea typeface="Arial"/>
                <a:cs typeface="Arial"/>
                <a:sym typeface="Arial"/>
              </a:rPr>
              <a:t>Ecological consequences of climate change</a:t>
            </a:r>
            <a:endParaRPr b="1">
              <a:solidFill>
                <a:srgbClr val="00527D"/>
              </a:solidFill>
              <a:latin typeface="Arial"/>
              <a:ea typeface="Arial"/>
              <a:cs typeface="Arial"/>
              <a:sym typeface="Arial"/>
            </a:endParaRPr>
          </a:p>
        </p:txBody>
      </p:sp>
      <p:graphicFrame>
        <p:nvGraphicFramePr>
          <p:cNvPr id="200" name="Google Shape;200;p8"/>
          <p:cNvGraphicFramePr/>
          <p:nvPr/>
        </p:nvGraphicFramePr>
        <p:xfrm>
          <a:off x="2160801" y="1650908"/>
          <a:ext cx="7870375" cy="5029656"/>
        </p:xfrm>
        <a:graphic>
          <a:graphicData uri="http://schemas.openxmlformats.org/drawingml/2006/table">
            <a:tbl>
              <a:tblPr firstRow="1" firstCol="1" bandRow="1">
                <a:noFill/>
                <a:tableStyleId>{024667D3-4A74-43F8-B6BB-3D69A20E365F}</a:tableStyleId>
              </a:tblPr>
              <a:tblGrid>
                <a:gridCol w="3848025">
                  <a:extLst>
                    <a:ext uri="{9D8B030D-6E8A-4147-A177-3AD203B41FA5}">
                      <a16:colId xmlns:a16="http://schemas.microsoft.com/office/drawing/2014/main" val="20000"/>
                    </a:ext>
                  </a:extLst>
                </a:gridCol>
                <a:gridCol w="4022350">
                  <a:extLst>
                    <a:ext uri="{9D8B030D-6E8A-4147-A177-3AD203B41FA5}">
                      <a16:colId xmlns:a16="http://schemas.microsoft.com/office/drawing/2014/main" val="20001"/>
                    </a:ext>
                  </a:extLst>
                </a:gridCol>
              </a:tblGrid>
              <a:tr h="233825">
                <a:tc>
                  <a:txBody>
                    <a:bodyPr/>
                    <a:lstStyle/>
                    <a:p>
                      <a:pPr marL="0" marR="0" lvl="0" indent="0" algn="l" rtl="0">
                        <a:lnSpc>
                          <a:spcPct val="115000"/>
                        </a:lnSpc>
                        <a:spcBef>
                          <a:spcPts val="0"/>
                        </a:spcBef>
                        <a:spcAft>
                          <a:spcPts val="0"/>
                        </a:spcAft>
                        <a:buClr>
                          <a:srgbClr val="000000"/>
                        </a:buClr>
                        <a:buSzPts val="1600"/>
                        <a:buFont typeface="Arial"/>
                        <a:buNone/>
                      </a:pPr>
                      <a:r>
                        <a:rPr lang="es-ES" sz="1600" u="none" strike="noStrike" cap="none"/>
                        <a:t>Vocabulario</a:t>
                      </a:r>
                      <a:endParaRPr sz="1600" u="none" strike="noStrike" cap="none">
                        <a:latin typeface="Calibri"/>
                        <a:ea typeface="Calibri"/>
                        <a:cs typeface="Calibri"/>
                        <a:sym typeface="Calibri"/>
                      </a:endParaRPr>
                    </a:p>
                  </a:txBody>
                  <a:tcPr marL="68575" marR="68575" marT="0" marB="0">
                    <a:solidFill>
                      <a:srgbClr val="3D85C6"/>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ES" sz="1600" u="none" strike="noStrike" cap="none"/>
                        <a:t>Vocabulary</a:t>
                      </a:r>
                      <a:endParaRPr sz="1600" u="none" strike="noStrike" cap="none">
                        <a:latin typeface="Calibri"/>
                        <a:ea typeface="Calibri"/>
                        <a:cs typeface="Calibri"/>
                        <a:sym typeface="Calibri"/>
                      </a:endParaRPr>
                    </a:p>
                  </a:txBody>
                  <a:tcPr marL="68575" marR="68575" marT="0" marB="0">
                    <a:solidFill>
                      <a:srgbClr val="00527D"/>
                    </a:solidFill>
                  </a:tcPr>
                </a:tc>
                <a:extLst>
                  <a:ext uri="{0D108BD9-81ED-4DB2-BD59-A6C34878D82A}">
                    <a16:rowId xmlns:a16="http://schemas.microsoft.com/office/drawing/2014/main" val="10000"/>
                  </a:ext>
                </a:extLst>
              </a:tr>
              <a:tr h="4765750">
                <a:tc>
                  <a:txBody>
                    <a:bodyPr/>
                    <a:lstStyle/>
                    <a:p>
                      <a:pPr marL="0" marR="0" lvl="0" indent="0" algn="l" rtl="0">
                        <a:lnSpc>
                          <a:spcPct val="115000"/>
                        </a:lnSpc>
                        <a:spcBef>
                          <a:spcPts val="0"/>
                        </a:spcBef>
                        <a:spcAft>
                          <a:spcPts val="0"/>
                        </a:spcAft>
                        <a:buClr>
                          <a:srgbClr val="000000"/>
                        </a:buClr>
                        <a:buSzPts val="1600"/>
                        <a:buFont typeface="Arial"/>
                        <a:buNone/>
                      </a:pPr>
                      <a:r>
                        <a:rPr lang="es-ES" sz="1600" u="none" strike="noStrike" cap="none"/>
                        <a:t>(la) desertificación</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(las) lluvias fuertes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 subida del nivel del mar</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los) corrimientos de tierra</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(las) condiciones metereológicas extremas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 disminución de biodiversidad</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(las) tempestades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(las) inundaciones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(las) sequías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(los) incendios forestales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(las) olas de calor</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(el) derretimiento de glaciares</a:t>
                      </a:r>
                      <a:endParaRPr sz="1600" u="none" strike="noStrike" cap="none">
                        <a:latin typeface="Calibri"/>
                        <a:ea typeface="Calibri"/>
                        <a:cs typeface="Calibri"/>
                        <a:sym typeface="Calibri"/>
                      </a:endParaRPr>
                    </a:p>
                  </a:txBody>
                  <a:tcPr marL="68575" marR="68575" marT="0" marB="0">
                    <a:solidFill>
                      <a:srgbClr val="00527D"/>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ES" sz="1600" u="none" strike="noStrike" cap="none"/>
                        <a:t>Desertification</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Heavy rain(s)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Sea level rise</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Landslide(s)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Extreme meteorological conditions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Decrease in biodiversity</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Storm(s)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Flood(s)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Drought(s)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Forest fire(s)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Heat wave(s)</a:t>
                      </a:r>
                      <a:endParaRPr sz="1600" u="none" strike="noStrike" cap="none"/>
                    </a:p>
                    <a:p>
                      <a:pPr marL="0" marR="0" lvl="0" indent="0" algn="l" rtl="0">
                        <a:lnSpc>
                          <a:spcPct val="115000"/>
                        </a:lnSpc>
                        <a:spcBef>
                          <a:spcPts val="1000"/>
                        </a:spcBef>
                        <a:spcAft>
                          <a:spcPts val="0"/>
                        </a:spcAft>
                        <a:buClr>
                          <a:srgbClr val="000000"/>
                        </a:buClr>
                        <a:buSzPts val="1600"/>
                        <a:buFont typeface="Arial"/>
                        <a:buNone/>
                      </a:pPr>
                      <a:r>
                        <a:rPr lang="es-ES" sz="1600" u="none" strike="noStrike" cap="none"/>
                        <a:t>Glacial melting</a:t>
                      </a:r>
                      <a:endParaRPr sz="1600" u="none" strike="noStrike" cap="none">
                        <a:latin typeface="Calibri"/>
                        <a:ea typeface="Calibri"/>
                        <a:cs typeface="Calibri"/>
                        <a:sym typeface="Calibri"/>
                      </a:endParaRPr>
                    </a:p>
                  </a:txBody>
                  <a:tcPr marL="68575" marR="68575" marT="0" marB="0">
                    <a:solidFill>
                      <a:srgbClr val="6FA8DC"/>
                    </a:solidFill>
                  </a:tcPr>
                </a:tc>
                <a:extLst>
                  <a:ext uri="{0D108BD9-81ED-4DB2-BD59-A6C34878D82A}">
                    <a16:rowId xmlns:a16="http://schemas.microsoft.com/office/drawing/2014/main" val="10001"/>
                  </a:ext>
                </a:extLst>
              </a:tr>
            </a:tbl>
          </a:graphicData>
        </a:graphic>
      </p:graphicFrame>
      <p:sp>
        <p:nvSpPr>
          <p:cNvPr id="201" name="Google Shape;201;p8"/>
          <p:cNvSpPr txBox="1"/>
          <p:nvPr/>
        </p:nvSpPr>
        <p:spPr>
          <a:xfrm rot="-1196807">
            <a:off x="417797" y="1755890"/>
            <a:ext cx="1334028" cy="593608"/>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Español</a:t>
            </a:r>
            <a:endParaRPr sz="2400" b="0" i="0" u="none" strike="noStrike" cap="none">
              <a:solidFill>
                <a:schemeClr val="dk1"/>
              </a:solidFill>
              <a:latin typeface="Calibri"/>
              <a:ea typeface="Calibri"/>
              <a:cs typeface="Calibri"/>
              <a:sym typeface="Calibri"/>
            </a:endParaRPr>
          </a:p>
        </p:txBody>
      </p:sp>
      <p:sp>
        <p:nvSpPr>
          <p:cNvPr id="202" name="Google Shape;202;p8"/>
          <p:cNvSpPr txBox="1"/>
          <p:nvPr/>
        </p:nvSpPr>
        <p:spPr>
          <a:xfrm rot="588748">
            <a:off x="10606518" y="1799529"/>
            <a:ext cx="952332" cy="506326"/>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Ingl</a:t>
            </a:r>
            <a:r>
              <a:rPr lang="es-ES" sz="1800" b="1" i="0" u="none" strike="noStrike" cap="none">
                <a:solidFill>
                  <a:srgbClr val="212121"/>
                </a:solidFill>
                <a:latin typeface="Arial"/>
                <a:ea typeface="Arial"/>
                <a:cs typeface="Arial"/>
                <a:sym typeface="Arial"/>
              </a:rPr>
              <a:t>és</a:t>
            </a:r>
            <a:r>
              <a:rPr lang="es-ES" sz="2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b="1">
                <a:solidFill>
                  <a:srgbClr val="00527D"/>
                </a:solidFill>
                <a:latin typeface="Arial"/>
                <a:ea typeface="Arial"/>
                <a:cs typeface="Arial"/>
                <a:sym typeface="Arial"/>
              </a:rPr>
              <a:t>Social consequences of climate change</a:t>
            </a:r>
            <a:endParaRPr b="1">
              <a:solidFill>
                <a:srgbClr val="00527D"/>
              </a:solidFill>
              <a:latin typeface="Arial"/>
              <a:ea typeface="Arial"/>
              <a:cs typeface="Arial"/>
              <a:sym typeface="Arial"/>
            </a:endParaRPr>
          </a:p>
        </p:txBody>
      </p:sp>
      <p:graphicFrame>
        <p:nvGraphicFramePr>
          <p:cNvPr id="208" name="Google Shape;208;p9"/>
          <p:cNvGraphicFramePr/>
          <p:nvPr/>
        </p:nvGraphicFramePr>
        <p:xfrm>
          <a:off x="2153682" y="1358250"/>
          <a:ext cx="7903050" cy="5461914"/>
        </p:xfrm>
        <a:graphic>
          <a:graphicData uri="http://schemas.openxmlformats.org/drawingml/2006/table">
            <a:tbl>
              <a:tblPr firstRow="1" firstCol="1" bandRow="1">
                <a:noFill/>
                <a:tableStyleId>{024667D3-4A74-43F8-B6BB-3D69A20E365F}</a:tableStyleId>
              </a:tblPr>
              <a:tblGrid>
                <a:gridCol w="3951525">
                  <a:extLst>
                    <a:ext uri="{9D8B030D-6E8A-4147-A177-3AD203B41FA5}">
                      <a16:colId xmlns:a16="http://schemas.microsoft.com/office/drawing/2014/main" val="20000"/>
                    </a:ext>
                  </a:extLst>
                </a:gridCol>
                <a:gridCol w="3951525">
                  <a:extLst>
                    <a:ext uri="{9D8B030D-6E8A-4147-A177-3AD203B41FA5}">
                      <a16:colId xmlns:a16="http://schemas.microsoft.com/office/drawing/2014/main" val="20001"/>
                    </a:ext>
                  </a:extLst>
                </a:gridCol>
              </a:tblGrid>
              <a:tr h="206400">
                <a:tc>
                  <a:txBody>
                    <a:bodyPr/>
                    <a:lstStyle/>
                    <a:p>
                      <a:pPr marL="0" marR="0" lvl="0" indent="0" algn="l" rtl="0">
                        <a:lnSpc>
                          <a:spcPct val="115000"/>
                        </a:lnSpc>
                        <a:spcBef>
                          <a:spcPts val="0"/>
                        </a:spcBef>
                        <a:spcAft>
                          <a:spcPts val="0"/>
                        </a:spcAft>
                        <a:buClr>
                          <a:srgbClr val="000000"/>
                        </a:buClr>
                        <a:buSzPts val="1100"/>
                        <a:buFont typeface="Arial"/>
                        <a:buNone/>
                      </a:pPr>
                      <a:r>
                        <a:rPr lang="es-ES" sz="1100" u="none" strike="noStrike" cap="none"/>
                        <a:t>Vocabulario</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100"/>
                        <a:buFont typeface="Arial"/>
                        <a:buNone/>
                      </a:pPr>
                      <a:r>
                        <a:rPr lang="es-ES" sz="1100" u="none" strike="noStrike" cap="none"/>
                        <a:t>Vocabulary</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560425">
                <a:tc>
                  <a:txBody>
                    <a:bodyPr/>
                    <a:lstStyle/>
                    <a:p>
                      <a:pPr marL="0" marR="0" lvl="0" indent="0" algn="l" rtl="0">
                        <a:lnSpc>
                          <a:spcPct val="150000"/>
                        </a:lnSpc>
                        <a:spcBef>
                          <a:spcPts val="0"/>
                        </a:spcBef>
                        <a:spcAft>
                          <a:spcPts val="0"/>
                        </a:spcAft>
                        <a:buClr>
                          <a:schemeClr val="dk1"/>
                        </a:buClr>
                        <a:buSzPts val="1600"/>
                        <a:buFont typeface="Calibri"/>
                        <a:buNone/>
                      </a:pPr>
                      <a:r>
                        <a:rPr lang="es-ES" sz="1600" u="none" strike="noStrike" cap="none"/>
                        <a:t>(la) pobreza</a:t>
                      </a:r>
                      <a:endParaRPr sz="1400" u="none" strike="noStrike" cap="none"/>
                    </a:p>
                    <a:p>
                      <a:pPr marL="0" marR="0" lvl="0" indent="0" algn="l" rtl="0">
                        <a:lnSpc>
                          <a:spcPct val="150000"/>
                        </a:lnSpc>
                        <a:spcBef>
                          <a:spcPts val="1000"/>
                        </a:spcBef>
                        <a:spcAft>
                          <a:spcPts val="0"/>
                        </a:spcAft>
                        <a:buClr>
                          <a:schemeClr val="dk1"/>
                        </a:buClr>
                        <a:buSzPts val="1600"/>
                        <a:buFont typeface="Calibri"/>
                        <a:buNone/>
                      </a:pPr>
                      <a:r>
                        <a:rPr lang="es-ES" sz="1600" u="none" strike="noStrike" cap="none"/>
                        <a:t>(el) desempleo </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 escasez de agua potable</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(las) malas cosechas </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 migración</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(las) guerras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(las) víctimas mortals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(el) aumento de personas sin hogar </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(el) hambre</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(las) pérdidas económicas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(las) enfermedades (p.ej. Malaria)</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Clr>
                          <a:srgbClr val="000000"/>
                        </a:buClr>
                        <a:buSzPts val="1600"/>
                        <a:buFont typeface="Arial"/>
                        <a:buNone/>
                      </a:pPr>
                      <a:r>
                        <a:rPr lang="es-ES" sz="1600" u="none" strike="noStrike" cap="none"/>
                        <a:t>Poverty</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Unemployed</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A drinking water shortage</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Poor harvest </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Migration</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War(s)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Fatalities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Increasing homelessness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Hunger</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Economic losses/crisis</a:t>
                      </a:r>
                      <a:endParaRPr sz="1600" u="none" strike="noStrike" cap="none"/>
                    </a:p>
                    <a:p>
                      <a:pPr marL="0" marR="0" lvl="0" indent="0" algn="l" rtl="0">
                        <a:lnSpc>
                          <a:spcPct val="150000"/>
                        </a:lnSpc>
                        <a:spcBef>
                          <a:spcPts val="1000"/>
                        </a:spcBef>
                        <a:spcAft>
                          <a:spcPts val="0"/>
                        </a:spcAft>
                        <a:buClr>
                          <a:srgbClr val="000000"/>
                        </a:buClr>
                        <a:buSzPts val="1600"/>
                        <a:buFont typeface="Arial"/>
                        <a:buNone/>
                      </a:pPr>
                      <a:r>
                        <a:rPr lang="es-ES" sz="1600" u="none" strike="noStrike" cap="none"/>
                        <a:t>Diseases (e.g. Malaria)</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209" name="Google Shape;209;p9"/>
          <p:cNvSpPr txBox="1"/>
          <p:nvPr/>
        </p:nvSpPr>
        <p:spPr>
          <a:xfrm rot="-1196556">
            <a:off x="400676" y="1764002"/>
            <a:ext cx="1305271" cy="487984"/>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Español</a:t>
            </a:r>
            <a:endParaRPr sz="2400" b="0" i="0" u="none" strike="noStrike" cap="none">
              <a:solidFill>
                <a:schemeClr val="dk1"/>
              </a:solidFill>
              <a:latin typeface="Calibri"/>
              <a:ea typeface="Calibri"/>
              <a:cs typeface="Calibri"/>
              <a:sym typeface="Calibri"/>
            </a:endParaRPr>
          </a:p>
        </p:txBody>
      </p:sp>
      <p:sp>
        <p:nvSpPr>
          <p:cNvPr id="210" name="Google Shape;210;p9"/>
          <p:cNvSpPr txBox="1"/>
          <p:nvPr/>
        </p:nvSpPr>
        <p:spPr>
          <a:xfrm rot="867747">
            <a:off x="10322784" y="1790720"/>
            <a:ext cx="890106" cy="926632"/>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Ingl</a:t>
            </a:r>
            <a:r>
              <a:rPr lang="es-ES" sz="1800" b="1" i="0" u="none" strike="noStrike" cap="none">
                <a:solidFill>
                  <a:srgbClr val="212121"/>
                </a:solidFill>
                <a:latin typeface="Arial"/>
                <a:ea typeface="Arial"/>
                <a:cs typeface="Arial"/>
                <a:sym typeface="Arial"/>
              </a:rPr>
              <a:t>és</a:t>
            </a:r>
            <a:r>
              <a:rPr lang="es-ES" sz="2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360950" y="1327350"/>
            <a:ext cx="11503800" cy="536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0"/>
          <p:cNvSpPr txBox="1">
            <a:spLocks noGrp="1"/>
          </p:cNvSpPr>
          <p:nvPr>
            <p:ph type="title"/>
          </p:nvPr>
        </p:nvSpPr>
        <p:spPr>
          <a:xfrm>
            <a:off x="838200" y="209100"/>
            <a:ext cx="10515600" cy="115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Arial"/>
              <a:buNone/>
            </a:pPr>
            <a:r>
              <a:rPr lang="es-ES" sz="4800" b="1" u="sng">
                <a:solidFill>
                  <a:srgbClr val="00527D"/>
                </a:solidFill>
                <a:latin typeface="Arial"/>
                <a:ea typeface="Arial"/>
                <a:cs typeface="Arial"/>
                <a:sym typeface="Arial"/>
              </a:rPr>
              <a:t>Tarea / Task 1</a:t>
            </a:r>
            <a:endParaRPr sz="4800" b="1" u="sng">
              <a:solidFill>
                <a:srgbClr val="00527D"/>
              </a:solidFill>
              <a:latin typeface="Arial"/>
              <a:ea typeface="Arial"/>
              <a:cs typeface="Arial"/>
              <a:sym typeface="Arial"/>
            </a:endParaRPr>
          </a:p>
        </p:txBody>
      </p:sp>
      <p:sp>
        <p:nvSpPr>
          <p:cNvPr id="217" name="Google Shape;217;p10"/>
          <p:cNvSpPr txBox="1">
            <a:spLocks noGrp="1"/>
          </p:cNvSpPr>
          <p:nvPr>
            <p:ph type="body" idx="1"/>
          </p:nvPr>
        </p:nvSpPr>
        <p:spPr>
          <a:xfrm>
            <a:off x="838200" y="1649186"/>
            <a:ext cx="10515600" cy="4866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s-ES" sz="3200" b="1" i="1">
                <a:latin typeface="Arial"/>
                <a:ea typeface="Arial"/>
                <a:cs typeface="Arial"/>
                <a:sym typeface="Arial"/>
              </a:rPr>
              <a:t>Match the photo with the correct Spanish word</a:t>
            </a:r>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es-ES" sz="2400">
                <a:latin typeface="Arial"/>
                <a:ea typeface="Arial"/>
                <a:cs typeface="Arial"/>
                <a:sym typeface="Arial"/>
              </a:rPr>
              <a:t>For example:</a:t>
            </a:r>
            <a:endParaRPr/>
          </a:p>
          <a:p>
            <a:pPr marL="0" lvl="0" indent="0" algn="l" rtl="0">
              <a:lnSpc>
                <a:spcPct val="90000"/>
              </a:lnSpc>
              <a:spcBef>
                <a:spcPts val="1000"/>
              </a:spcBef>
              <a:spcAft>
                <a:spcPts val="0"/>
              </a:spcAft>
              <a:buClr>
                <a:schemeClr val="dk1"/>
              </a:buClr>
              <a:buSzPts val="2800"/>
              <a:buNone/>
            </a:pPr>
            <a:r>
              <a:rPr lang="es-ES">
                <a:latin typeface="Arial"/>
                <a:ea typeface="Arial"/>
                <a:cs typeface="Arial"/>
                <a:sym typeface="Arial"/>
              </a:rPr>
              <a:t>	</a:t>
            </a:r>
            <a:endParaRPr/>
          </a:p>
          <a:p>
            <a:pPr marL="0" lvl="0" indent="0" algn="l" rtl="0">
              <a:lnSpc>
                <a:spcPct val="90000"/>
              </a:lnSpc>
              <a:spcBef>
                <a:spcPts val="1000"/>
              </a:spcBef>
              <a:spcAft>
                <a:spcPts val="0"/>
              </a:spcAft>
              <a:buClr>
                <a:schemeClr val="dk1"/>
              </a:buClr>
              <a:buSzPts val="2800"/>
              <a:buNone/>
            </a:pPr>
            <a:r>
              <a:rPr lang="es-ES">
                <a:latin typeface="Arial"/>
                <a:ea typeface="Arial"/>
                <a:cs typeface="Arial"/>
                <a:sym typeface="Arial"/>
              </a:rPr>
              <a:t>(la) desertificación 🡪		</a:t>
            </a:r>
            <a:endParaRPr/>
          </a:p>
          <a:p>
            <a:pPr marL="0" lvl="0" indent="0" algn="l" rtl="0">
              <a:lnSpc>
                <a:spcPct val="90000"/>
              </a:lnSpc>
              <a:spcBef>
                <a:spcPts val="1000"/>
              </a:spcBef>
              <a:spcAft>
                <a:spcPts val="0"/>
              </a:spcAft>
              <a:buClr>
                <a:schemeClr val="dk1"/>
              </a:buClr>
              <a:buSzPts val="3600"/>
              <a:buNone/>
            </a:pPr>
            <a:r>
              <a:rPr lang="es-ES" sz="3600">
                <a:latin typeface="Arial"/>
                <a:ea typeface="Arial"/>
                <a:cs typeface="Arial"/>
                <a:sym typeface="Arial"/>
              </a:rPr>
              <a:t>			      </a:t>
            </a:r>
            <a:r>
              <a:rPr lang="es-ES" sz="2400">
                <a:latin typeface="Arial"/>
                <a:ea typeface="Arial"/>
                <a:cs typeface="Arial"/>
                <a:sym typeface="Arial"/>
              </a:rPr>
              <a:t>Desertification				      Migration</a:t>
            </a:r>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es-ES" sz="2400">
                <a:latin typeface="Arial"/>
                <a:ea typeface="Arial"/>
                <a:cs typeface="Arial"/>
                <a:sym typeface="Arial"/>
              </a:rPr>
              <a:t>                          </a:t>
            </a:r>
            <a:r>
              <a:rPr lang="es-ES" sz="2400" i="1">
                <a:latin typeface="Arial"/>
                <a:ea typeface="Arial"/>
                <a:cs typeface="Arial"/>
                <a:sym typeface="Arial"/>
              </a:rPr>
              <a:t>(Ecological)                                                              (Social)</a:t>
            </a:r>
            <a:r>
              <a:rPr lang="es-ES" sz="2400">
                <a:latin typeface="Arial"/>
                <a:ea typeface="Arial"/>
                <a:cs typeface="Arial"/>
                <a:sym typeface="Arial"/>
              </a:rPr>
              <a:t> (la) migración 🡪</a:t>
            </a:r>
            <a:endParaRPr sz="2400" i="1">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sz="3600"/>
          </a:p>
        </p:txBody>
      </p:sp>
      <p:pic>
        <p:nvPicPr>
          <p:cNvPr id="218" name="Google Shape;218;p10" descr="pink-sand-dunes-65310_1280.jpg"/>
          <p:cNvPicPr preferRelativeResize="0"/>
          <p:nvPr/>
        </p:nvPicPr>
        <p:blipFill rotWithShape="1">
          <a:blip r:embed="rId3">
            <a:alphaModFix/>
          </a:blip>
          <a:srcRect/>
          <a:stretch/>
        </p:blipFill>
        <p:spPr>
          <a:xfrm>
            <a:off x="9356271" y="5218949"/>
            <a:ext cx="1919452" cy="904265"/>
          </a:xfrm>
          <a:prstGeom prst="rect">
            <a:avLst/>
          </a:prstGeom>
          <a:noFill/>
          <a:ln>
            <a:noFill/>
          </a:ln>
        </p:spPr>
      </p:pic>
      <p:pic>
        <p:nvPicPr>
          <p:cNvPr id="219" name="Google Shape;219;p10" descr="image-0003.jpg"/>
          <p:cNvPicPr preferRelativeResize="0"/>
          <p:nvPr/>
        </p:nvPicPr>
        <p:blipFill rotWithShape="1">
          <a:blip r:embed="rId4">
            <a:alphaModFix/>
          </a:blip>
          <a:srcRect/>
          <a:stretch/>
        </p:blipFill>
        <p:spPr>
          <a:xfrm>
            <a:off x="6849554" y="2273614"/>
            <a:ext cx="1701755" cy="1600200"/>
          </a:xfrm>
          <a:prstGeom prst="rect">
            <a:avLst/>
          </a:prstGeom>
          <a:noFill/>
          <a:ln>
            <a:noFill/>
          </a:ln>
        </p:spPr>
      </p:pic>
      <p:cxnSp>
        <p:nvCxnSpPr>
          <p:cNvPr id="220" name="Google Shape;220;p10"/>
          <p:cNvCxnSpPr/>
          <p:nvPr/>
        </p:nvCxnSpPr>
        <p:spPr>
          <a:xfrm>
            <a:off x="6466114" y="2922814"/>
            <a:ext cx="0" cy="3592200"/>
          </a:xfrm>
          <a:prstGeom prst="straightConnector1">
            <a:avLst/>
          </a:prstGeom>
          <a:noFill/>
          <a:ln w="57150" cap="flat" cmpd="sng">
            <a:solidFill>
              <a:srgbClr val="00B050"/>
            </a:solidFill>
            <a:prstDash val="dash"/>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590</Words>
  <Application>Microsoft Office PowerPoint</Application>
  <PresentationFormat>Widescreen</PresentationFormat>
  <Paragraphs>102</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Overlock</vt:lpstr>
      <vt:lpstr>Office Theme</vt:lpstr>
      <vt:lpstr>Office Theme</vt:lpstr>
      <vt:lpstr>PowerPoint Presentation</vt:lpstr>
      <vt:lpstr>"El cambio climático"   Lesson 1</vt:lpstr>
      <vt:lpstr>PowerPoint Presentation</vt:lpstr>
      <vt:lpstr>PowerPoint Presentation</vt:lpstr>
      <vt:lpstr>PowerPoint Presentation</vt:lpstr>
      <vt:lpstr>The environmental and social impacts of climate change</vt:lpstr>
      <vt:lpstr>Ecological consequences of climate change</vt:lpstr>
      <vt:lpstr>Social consequences of climate change</vt:lpstr>
      <vt:lpstr>Tarea / Task 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dc:creator>
  <cp:lastModifiedBy>Hannah Langdana</cp:lastModifiedBy>
  <cp:revision>7</cp:revision>
  <dcterms:created xsi:type="dcterms:W3CDTF">2015-09-04T11:16:50Z</dcterms:created>
  <dcterms:modified xsi:type="dcterms:W3CDTF">2020-06-08T13:25:07Z</dcterms:modified>
</cp:coreProperties>
</file>