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57" r:id="rId3"/>
    <p:sldId id="267" r:id="rId4"/>
    <p:sldId id="259" r:id="rId5"/>
    <p:sldId id="260" r:id="rId6"/>
    <p:sldId id="261" r:id="rId7"/>
    <p:sldId id="266" r:id="rId8"/>
    <p:sldId id="258" r:id="rId9"/>
    <p:sldId id="265" r:id="rId10"/>
    <p:sldId id="262"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4" roundtripDataSignature="AMtx7mjaLfPLFqE+1DUZ+5g3GFkY53Li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B1E7C7-A83E-4B60-9CE7-78A1F98115DB}">
  <a:tblStyle styleId="{2DB1E7C7-A83E-4B60-9CE7-78A1F98115D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1502565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dedb25026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dedb25026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dedb25026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dedb25026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0199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 name="Google Shape;11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dedb25026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dedb25026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2641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dedb25026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dedb25026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dedb2502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dedb2502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4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5"/>
        <p:cNvGrpSpPr/>
        <p:nvPr/>
      </p:nvGrpSpPr>
      <p:grpSpPr>
        <a:xfrm>
          <a:off x="0" y="0"/>
          <a:ext cx="0" cy="0"/>
          <a:chOff x="0" y="0"/>
          <a:chExt cx="0" cy="0"/>
        </a:xfrm>
      </p:grpSpPr>
      <p:sp>
        <p:nvSpPr>
          <p:cNvPr id="6" name="Google Shape;6;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theclimatecoalition.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2"/>
          <p:cNvPicPr preferRelativeResize="0"/>
          <p:nvPr/>
        </p:nvPicPr>
        <p:blipFill>
          <a:blip r:embed="rId3">
            <a:alphaModFix amt="84000"/>
          </a:blip>
          <a:stretch>
            <a:fillRect/>
          </a:stretch>
        </p:blipFill>
        <p:spPr>
          <a:xfrm>
            <a:off x="0" y="0"/>
            <a:ext cx="12192001" cy="6858000"/>
          </a:xfrm>
          <a:prstGeom prst="rect">
            <a:avLst/>
          </a:prstGeom>
          <a:noFill/>
          <a:ln>
            <a:noFill/>
          </a:ln>
        </p:spPr>
      </p:pic>
      <p:sp>
        <p:nvSpPr>
          <p:cNvPr id="85" name="Google Shape;85;p12"/>
          <p:cNvSpPr txBox="1">
            <a:spLocks noGrp="1"/>
          </p:cNvSpPr>
          <p:nvPr>
            <p:ph type="title"/>
          </p:nvPr>
        </p:nvSpPr>
        <p:spPr>
          <a:xfrm>
            <a:off x="850900" y="21177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br>
              <a:rPr lang="es-ES" sz="4800" b="1">
                <a:solidFill>
                  <a:srgbClr val="00527D"/>
                </a:solidFill>
                <a:latin typeface="Arial"/>
                <a:ea typeface="Arial"/>
                <a:cs typeface="Arial"/>
                <a:sym typeface="Arial"/>
              </a:rPr>
            </a:br>
            <a:r>
              <a:rPr lang="es-ES" sz="4800" b="1">
                <a:solidFill>
                  <a:srgbClr val="00527D"/>
                </a:solidFill>
                <a:latin typeface="Arial"/>
                <a:ea typeface="Arial"/>
                <a:cs typeface="Arial"/>
                <a:sym typeface="Arial"/>
              </a:rPr>
              <a:t>"El cambio climático" </a:t>
            </a:r>
            <a:br>
              <a:rPr lang="es-ES" sz="4800" b="1">
                <a:solidFill>
                  <a:srgbClr val="00527D"/>
                </a:solidFill>
                <a:latin typeface="Arial"/>
                <a:ea typeface="Arial"/>
                <a:cs typeface="Arial"/>
                <a:sym typeface="Arial"/>
              </a:rPr>
            </a:br>
            <a:br>
              <a:rPr lang="es-ES" sz="4800" b="1">
                <a:solidFill>
                  <a:srgbClr val="00527D"/>
                </a:solidFill>
                <a:latin typeface="Arial"/>
                <a:ea typeface="Arial"/>
                <a:cs typeface="Arial"/>
                <a:sym typeface="Arial"/>
              </a:rPr>
            </a:br>
            <a:r>
              <a:rPr lang="es-ES" sz="4800" b="1">
                <a:solidFill>
                  <a:srgbClr val="00527D"/>
                </a:solidFill>
                <a:latin typeface="Arial"/>
                <a:ea typeface="Arial"/>
                <a:cs typeface="Arial"/>
                <a:sym typeface="Arial"/>
              </a:rPr>
              <a:t>Lesson 2</a:t>
            </a:r>
            <a:endParaRPr sz="4800" b="1">
              <a:solidFill>
                <a:srgbClr val="00527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7dedb25026_0_4"/>
          <p:cNvPicPr preferRelativeResize="0"/>
          <p:nvPr/>
        </p:nvPicPr>
        <p:blipFill rotWithShape="1">
          <a:blip r:embed="rId3">
            <a:alphaModFix/>
          </a:blip>
          <a:srcRect/>
          <a:stretch/>
        </p:blipFill>
        <p:spPr>
          <a:xfrm>
            <a:off x="3429102" y="2560624"/>
            <a:ext cx="4000350" cy="1161775"/>
          </a:xfrm>
          <a:prstGeom prst="rect">
            <a:avLst/>
          </a:prstGeom>
          <a:noFill/>
          <a:ln>
            <a:noFill/>
          </a:ln>
        </p:spPr>
      </p:pic>
      <p:pic>
        <p:nvPicPr>
          <p:cNvPr id="126" name="Google Shape;126;g7dedb25026_0_4"/>
          <p:cNvPicPr preferRelativeResize="0"/>
          <p:nvPr/>
        </p:nvPicPr>
        <p:blipFill rotWithShape="1">
          <a:blip r:embed="rId4">
            <a:alphaModFix/>
          </a:blip>
          <a:srcRect/>
          <a:stretch/>
        </p:blipFill>
        <p:spPr>
          <a:xfrm>
            <a:off x="3429094" y="3829569"/>
            <a:ext cx="1484869" cy="992644"/>
          </a:xfrm>
          <a:prstGeom prst="rect">
            <a:avLst/>
          </a:prstGeom>
          <a:noFill/>
          <a:ln>
            <a:noFill/>
          </a:ln>
        </p:spPr>
      </p:pic>
      <p:sp>
        <p:nvSpPr>
          <p:cNvPr id="127" name="Google Shape;127;g7dedb25026_0_4"/>
          <p:cNvSpPr/>
          <p:nvPr/>
        </p:nvSpPr>
        <p:spPr>
          <a:xfrm>
            <a:off x="4913975" y="3722400"/>
            <a:ext cx="2515500" cy="1323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1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100"/>
          </a:p>
        </p:txBody>
      </p:sp>
      <p:sp>
        <p:nvSpPr>
          <p:cNvPr id="2" name="Rectangle 1">
            <a:extLst>
              <a:ext uri="{FF2B5EF4-FFF2-40B4-BE49-F238E27FC236}">
                <a16:creationId xmlns:a16="http://schemas.microsoft.com/office/drawing/2014/main" id="{FD0F1E34-23A5-436D-81CF-E8ACB2437C3E}"/>
              </a:ext>
            </a:extLst>
          </p:cNvPr>
          <p:cNvSpPr/>
          <p:nvPr/>
        </p:nvSpPr>
        <p:spPr>
          <a:xfrm>
            <a:off x="2276970" y="5153169"/>
            <a:ext cx="7159758" cy="307777"/>
          </a:xfrm>
          <a:prstGeom prst="rect">
            <a:avLst/>
          </a:prstGeom>
        </p:spPr>
        <p:txBody>
          <a:bodyPr wrap="square">
            <a:spAutoFit/>
          </a:bodyPr>
          <a:lstStyle/>
          <a:p>
            <a:r>
              <a:rPr lang="en-GB" dirty="0"/>
              <a:t>Adapted from original material by Jana Reinecke- Kaiser, Marcel- Breuer School, Berlin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2" name="Picture 1">
            <a:extLst>
              <a:ext uri="{FF2B5EF4-FFF2-40B4-BE49-F238E27FC236}">
                <a16:creationId xmlns:a16="http://schemas.microsoft.com/office/drawing/2014/main" id="{6AED81B3-F40B-46F4-94AE-FD83272871D4}"/>
              </a:ext>
            </a:extLst>
          </p:cNvPr>
          <p:cNvPicPr>
            <a:picLocks noChangeAspect="1"/>
          </p:cNvPicPr>
          <p:nvPr/>
        </p:nvPicPr>
        <p:blipFill rotWithShape="1">
          <a:blip r:embed="rId3"/>
          <a:srcRect l="62308" t="45331" r="6227" b="43381"/>
          <a:stretch/>
        </p:blipFill>
        <p:spPr>
          <a:xfrm>
            <a:off x="7216725" y="0"/>
            <a:ext cx="4324547" cy="872197"/>
          </a:xfrm>
          <a:prstGeom prst="rect">
            <a:avLst/>
          </a:prstGeom>
        </p:spPr>
      </p:pic>
      <p:pic>
        <p:nvPicPr>
          <p:cNvPr id="4" name="Picture 3">
            <a:extLst>
              <a:ext uri="{FF2B5EF4-FFF2-40B4-BE49-F238E27FC236}">
                <a16:creationId xmlns:a16="http://schemas.microsoft.com/office/drawing/2014/main" id="{E06D4A6F-E4A6-4C90-B348-0E989D0916D8}"/>
              </a:ext>
            </a:extLst>
          </p:cNvPr>
          <p:cNvPicPr>
            <a:picLocks noChangeAspect="1"/>
          </p:cNvPicPr>
          <p:nvPr/>
        </p:nvPicPr>
        <p:blipFill rotWithShape="1">
          <a:blip r:embed="rId4"/>
          <a:srcRect t="45043" b="24233"/>
          <a:stretch/>
        </p:blipFill>
        <p:spPr>
          <a:xfrm>
            <a:off x="749549" y="1131105"/>
            <a:ext cx="11296632" cy="49091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 name="Picture 1">
            <a:extLst>
              <a:ext uri="{FF2B5EF4-FFF2-40B4-BE49-F238E27FC236}">
                <a16:creationId xmlns:a16="http://schemas.microsoft.com/office/drawing/2014/main" id="{44ED956B-FE7D-4E3A-8B72-B616E6DB0A7C}"/>
              </a:ext>
            </a:extLst>
          </p:cNvPr>
          <p:cNvPicPr>
            <a:picLocks noChangeAspect="1"/>
          </p:cNvPicPr>
          <p:nvPr/>
        </p:nvPicPr>
        <p:blipFill>
          <a:blip r:embed="rId3"/>
          <a:stretch>
            <a:fillRect/>
          </a:stretch>
        </p:blipFill>
        <p:spPr>
          <a:xfrm>
            <a:off x="7222447" y="4596"/>
            <a:ext cx="4322439" cy="871804"/>
          </a:xfrm>
          <a:prstGeom prst="rect">
            <a:avLst/>
          </a:prstGeom>
        </p:spPr>
      </p:pic>
      <p:pic>
        <p:nvPicPr>
          <p:cNvPr id="4" name="Picture 3">
            <a:extLst>
              <a:ext uri="{FF2B5EF4-FFF2-40B4-BE49-F238E27FC236}">
                <a16:creationId xmlns:a16="http://schemas.microsoft.com/office/drawing/2014/main" id="{2DE5EF91-D241-4FB5-A470-CCB204BEBB97}"/>
              </a:ext>
            </a:extLst>
          </p:cNvPr>
          <p:cNvPicPr>
            <a:picLocks noChangeAspect="1"/>
          </p:cNvPicPr>
          <p:nvPr/>
        </p:nvPicPr>
        <p:blipFill rotWithShape="1">
          <a:blip r:embed="rId4"/>
          <a:srcRect t="15027" b="42222"/>
          <a:stretch/>
        </p:blipFill>
        <p:spPr>
          <a:xfrm>
            <a:off x="1480147" y="876400"/>
            <a:ext cx="9892069" cy="5981600"/>
          </a:xfrm>
          <a:prstGeom prst="rect">
            <a:avLst/>
          </a:prstGeom>
        </p:spPr>
      </p:pic>
    </p:spTree>
    <p:extLst>
      <p:ext uri="{BB962C8B-B14F-4D97-AF65-F5344CB8AC3E}">
        <p14:creationId xmlns:p14="http://schemas.microsoft.com/office/powerpoint/2010/main" val="1737702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4"/>
          <p:cNvSpPr/>
          <p:nvPr/>
        </p:nvSpPr>
        <p:spPr>
          <a:xfrm>
            <a:off x="826675" y="1385575"/>
            <a:ext cx="10851600" cy="49368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txBox="1">
            <a:spLocks noGrp="1"/>
          </p:cNvSpPr>
          <p:nvPr>
            <p:ph type="title"/>
          </p:nvPr>
        </p:nvSpPr>
        <p:spPr>
          <a:xfrm>
            <a:off x="838200" y="248700"/>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es-ES" b="1">
                <a:solidFill>
                  <a:srgbClr val="00527D"/>
                </a:solidFill>
                <a:latin typeface="Arial"/>
                <a:ea typeface="Arial"/>
                <a:cs typeface="Arial"/>
                <a:sym typeface="Arial"/>
              </a:rPr>
              <a:t>Starter activity</a:t>
            </a:r>
            <a:endParaRPr b="1">
              <a:solidFill>
                <a:srgbClr val="00527D"/>
              </a:solidFill>
              <a:latin typeface="Arial"/>
              <a:ea typeface="Arial"/>
              <a:cs typeface="Arial"/>
              <a:sym typeface="Arial"/>
            </a:endParaRPr>
          </a:p>
        </p:txBody>
      </p:sp>
      <p:sp>
        <p:nvSpPr>
          <p:cNvPr id="104" name="Google Shape;104;p14"/>
          <p:cNvSpPr txBox="1">
            <a:spLocks noGrp="1"/>
          </p:cNvSpPr>
          <p:nvPr>
            <p:ph type="body" idx="1"/>
          </p:nvPr>
        </p:nvSpPr>
        <p:spPr>
          <a:xfrm>
            <a:off x="1210775" y="1574400"/>
            <a:ext cx="51309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4800"/>
              <a:buNone/>
            </a:pPr>
            <a:r>
              <a:rPr lang="es-ES" sz="4800" b="1">
                <a:solidFill>
                  <a:srgbClr val="00527D"/>
                </a:solidFill>
                <a:latin typeface="Arial"/>
                <a:ea typeface="Arial"/>
                <a:cs typeface="Arial"/>
                <a:sym typeface="Arial"/>
              </a:rPr>
              <a:t>Task: </a:t>
            </a:r>
            <a:r>
              <a:rPr lang="es-ES" sz="4400">
                <a:solidFill>
                  <a:srgbClr val="00527D"/>
                </a:solidFill>
                <a:latin typeface="Arial"/>
                <a:ea typeface="Arial"/>
                <a:cs typeface="Arial"/>
                <a:sym typeface="Arial"/>
              </a:rPr>
              <a:t>Play a memory game (e.g. pairs) with the cards from last lesson</a:t>
            </a:r>
            <a:endParaRPr sz="4400">
              <a:solidFill>
                <a:srgbClr val="00527D"/>
              </a:solidFill>
              <a:latin typeface="Arial"/>
              <a:ea typeface="Arial"/>
              <a:cs typeface="Arial"/>
              <a:sym typeface="Arial"/>
            </a:endParaRPr>
          </a:p>
        </p:txBody>
      </p:sp>
      <p:pic>
        <p:nvPicPr>
          <p:cNvPr id="105" name="Google Shape;105;p14"/>
          <p:cNvPicPr preferRelativeResize="0"/>
          <p:nvPr/>
        </p:nvPicPr>
        <p:blipFill rotWithShape="1">
          <a:blip r:embed="rId3">
            <a:alphaModFix/>
          </a:blip>
          <a:srcRect/>
          <a:stretch/>
        </p:blipFill>
        <p:spPr>
          <a:xfrm>
            <a:off x="6557974" y="1622425"/>
            <a:ext cx="4452675" cy="44438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p:nvPr/>
        </p:nvSpPr>
        <p:spPr>
          <a:xfrm>
            <a:off x="267800" y="1467075"/>
            <a:ext cx="11503800" cy="5181300"/>
          </a:xfrm>
          <a:prstGeom prst="roundRect">
            <a:avLst>
              <a:gd name="adj" fmla="val 11909"/>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es-ES" b="1">
                <a:solidFill>
                  <a:srgbClr val="00527D"/>
                </a:solidFill>
                <a:latin typeface="Arial"/>
                <a:ea typeface="Arial"/>
                <a:cs typeface="Arial"/>
                <a:sym typeface="Arial"/>
              </a:rPr>
              <a:t>Tarea / Task: Create a mind map</a:t>
            </a:r>
            <a:endParaRPr b="1">
              <a:solidFill>
                <a:srgbClr val="00527D"/>
              </a:solidFill>
              <a:latin typeface="Arial"/>
              <a:ea typeface="Arial"/>
              <a:cs typeface="Arial"/>
              <a:sym typeface="Arial"/>
            </a:endParaRPr>
          </a:p>
        </p:txBody>
      </p:sp>
      <p:sp>
        <p:nvSpPr>
          <p:cNvPr id="112" name="Google Shape;112;p15"/>
          <p:cNvSpPr txBox="1">
            <a:spLocks noGrp="1"/>
          </p:cNvSpPr>
          <p:nvPr>
            <p:ph type="body" idx="1"/>
          </p:nvPr>
        </p:nvSpPr>
        <p:spPr>
          <a:xfrm>
            <a:off x="317500" y="1711325"/>
            <a:ext cx="11232900" cy="47547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2790"/>
              <a:buNone/>
            </a:pPr>
            <a:r>
              <a:rPr lang="es-ES" sz="2790" b="1" dirty="0" err="1">
                <a:latin typeface="Arial"/>
                <a:ea typeface="Arial"/>
                <a:cs typeface="Arial"/>
                <a:sym typeface="Arial"/>
              </a:rPr>
              <a:t>Instructions</a:t>
            </a:r>
            <a:r>
              <a:rPr lang="es-ES" sz="2790" b="1" dirty="0">
                <a:latin typeface="Arial"/>
                <a:ea typeface="Arial"/>
                <a:cs typeface="Arial"/>
                <a:sym typeface="Arial"/>
              </a:rPr>
              <a:t>:</a:t>
            </a:r>
            <a:endParaRPr dirty="0"/>
          </a:p>
          <a:p>
            <a:pPr marL="228600" lvl="0" indent="-228600" algn="l" rtl="0">
              <a:lnSpc>
                <a:spcPct val="70000"/>
              </a:lnSpc>
              <a:spcBef>
                <a:spcPts val="1000"/>
              </a:spcBef>
              <a:spcAft>
                <a:spcPts val="0"/>
              </a:spcAft>
              <a:buClr>
                <a:schemeClr val="dk1"/>
              </a:buClr>
              <a:buSzPts val="2635"/>
              <a:buChar char="•"/>
            </a:pPr>
            <a:r>
              <a:rPr lang="es-ES" sz="2635" dirty="0" err="1">
                <a:latin typeface="Arial"/>
                <a:ea typeface="Arial"/>
                <a:cs typeface="Arial"/>
                <a:sym typeface="Arial"/>
              </a:rPr>
              <a:t>Take</a:t>
            </a:r>
            <a:r>
              <a:rPr lang="es-ES" sz="2635" dirty="0">
                <a:latin typeface="Arial"/>
                <a:ea typeface="Arial"/>
                <a:cs typeface="Arial"/>
                <a:sym typeface="Arial"/>
              </a:rPr>
              <a:t> </a:t>
            </a:r>
            <a:r>
              <a:rPr lang="es-ES" sz="2635" dirty="0" err="1">
                <a:latin typeface="Arial"/>
                <a:ea typeface="Arial"/>
                <a:cs typeface="Arial"/>
                <a:sym typeface="Arial"/>
              </a:rPr>
              <a:t>turns</a:t>
            </a:r>
            <a:r>
              <a:rPr lang="es-ES" sz="2635" dirty="0">
                <a:latin typeface="Arial"/>
                <a:ea typeface="Arial"/>
                <a:cs typeface="Arial"/>
                <a:sym typeface="Arial"/>
              </a:rPr>
              <a:t> to </a:t>
            </a:r>
            <a:r>
              <a:rPr lang="es-ES" sz="2635" dirty="0" err="1">
                <a:latin typeface="Arial"/>
                <a:ea typeface="Arial"/>
                <a:cs typeface="Arial"/>
                <a:sym typeface="Arial"/>
              </a:rPr>
              <a:t>choose</a:t>
            </a:r>
            <a:r>
              <a:rPr lang="es-ES" sz="2635" dirty="0">
                <a:latin typeface="Arial"/>
                <a:ea typeface="Arial"/>
                <a:cs typeface="Arial"/>
                <a:sym typeface="Arial"/>
              </a:rPr>
              <a:t> a </a:t>
            </a:r>
            <a:r>
              <a:rPr lang="es-ES" sz="2635" dirty="0" err="1">
                <a:latin typeface="Arial"/>
                <a:ea typeface="Arial"/>
                <a:cs typeface="Arial"/>
                <a:sym typeface="Arial"/>
              </a:rPr>
              <a:t>Spanish</a:t>
            </a:r>
            <a:r>
              <a:rPr lang="es-ES" sz="2635" dirty="0">
                <a:latin typeface="Arial"/>
                <a:ea typeface="Arial"/>
                <a:cs typeface="Arial"/>
                <a:sym typeface="Arial"/>
              </a:rPr>
              <a:t> </a:t>
            </a:r>
            <a:r>
              <a:rPr lang="es-ES" sz="2635" dirty="0" err="1">
                <a:latin typeface="Arial"/>
                <a:ea typeface="Arial"/>
                <a:cs typeface="Arial"/>
                <a:sym typeface="Arial"/>
              </a:rPr>
              <a:t>term</a:t>
            </a:r>
            <a:r>
              <a:rPr lang="es-ES" sz="2635" dirty="0">
                <a:latin typeface="Arial"/>
                <a:ea typeface="Arial"/>
                <a:cs typeface="Arial"/>
                <a:sym typeface="Arial"/>
              </a:rPr>
              <a:t> and </a:t>
            </a:r>
            <a:r>
              <a:rPr lang="es-ES" sz="2635" dirty="0" err="1">
                <a:latin typeface="Arial"/>
                <a:ea typeface="Arial"/>
                <a:cs typeface="Arial"/>
                <a:sym typeface="Arial"/>
              </a:rPr>
              <a:t>stick</a:t>
            </a:r>
            <a:r>
              <a:rPr lang="es-ES" sz="2635" dirty="0">
                <a:latin typeface="Arial"/>
                <a:ea typeface="Arial"/>
                <a:cs typeface="Arial"/>
                <a:sym typeface="Arial"/>
              </a:rPr>
              <a:t> </a:t>
            </a:r>
            <a:r>
              <a:rPr lang="es-ES" sz="2635" dirty="0" err="1">
                <a:latin typeface="Arial"/>
                <a:ea typeface="Arial"/>
                <a:cs typeface="Arial"/>
                <a:sym typeface="Arial"/>
              </a:rPr>
              <a:t>it</a:t>
            </a:r>
            <a:r>
              <a:rPr lang="es-ES" sz="2635" dirty="0">
                <a:latin typeface="Arial"/>
                <a:ea typeface="Arial"/>
                <a:cs typeface="Arial"/>
                <a:sym typeface="Arial"/>
              </a:rPr>
              <a:t> </a:t>
            </a:r>
            <a:r>
              <a:rPr lang="es-ES" sz="2635" dirty="0" err="1">
                <a:latin typeface="Arial"/>
                <a:ea typeface="Arial"/>
                <a:cs typeface="Arial"/>
                <a:sym typeface="Arial"/>
              </a:rPr>
              <a:t>onto</a:t>
            </a:r>
            <a:r>
              <a:rPr lang="es-ES" sz="2635" dirty="0">
                <a:latin typeface="Arial"/>
                <a:ea typeface="Arial"/>
                <a:cs typeface="Arial"/>
                <a:sym typeface="Arial"/>
              </a:rPr>
              <a:t> </a:t>
            </a:r>
            <a:r>
              <a:rPr lang="es-ES" sz="2635" dirty="0" err="1">
                <a:latin typeface="Arial"/>
                <a:ea typeface="Arial"/>
                <a:cs typeface="Arial"/>
                <a:sym typeface="Arial"/>
              </a:rPr>
              <a:t>the</a:t>
            </a:r>
            <a:r>
              <a:rPr lang="es-ES" sz="2635" dirty="0">
                <a:latin typeface="Arial"/>
                <a:ea typeface="Arial"/>
                <a:cs typeface="Arial"/>
                <a:sym typeface="Arial"/>
              </a:rPr>
              <a:t> </a:t>
            </a:r>
            <a:r>
              <a:rPr lang="es-ES" sz="2635" dirty="0" err="1">
                <a:latin typeface="Arial"/>
                <a:ea typeface="Arial"/>
                <a:cs typeface="Arial"/>
                <a:sym typeface="Arial"/>
              </a:rPr>
              <a:t>mind</a:t>
            </a:r>
            <a:r>
              <a:rPr lang="es-ES" sz="2635" dirty="0">
                <a:latin typeface="Arial"/>
                <a:ea typeface="Arial"/>
                <a:cs typeface="Arial"/>
                <a:sym typeface="Arial"/>
              </a:rPr>
              <a:t> </a:t>
            </a:r>
            <a:r>
              <a:rPr lang="es-ES" sz="2635" dirty="0" err="1">
                <a:latin typeface="Arial"/>
                <a:ea typeface="Arial"/>
                <a:cs typeface="Arial"/>
                <a:sym typeface="Arial"/>
              </a:rPr>
              <a:t>map</a:t>
            </a:r>
            <a:endParaRPr dirty="0"/>
          </a:p>
          <a:p>
            <a:pPr marL="228600" lvl="0" indent="-61277" algn="l" rtl="0">
              <a:lnSpc>
                <a:spcPct val="70000"/>
              </a:lnSpc>
              <a:spcBef>
                <a:spcPts val="1000"/>
              </a:spcBef>
              <a:spcAft>
                <a:spcPts val="0"/>
              </a:spcAft>
              <a:buClr>
                <a:schemeClr val="dk1"/>
              </a:buClr>
              <a:buSzPts val="2635"/>
              <a:buNone/>
            </a:pPr>
            <a:endParaRPr sz="2635" dirty="0">
              <a:latin typeface="Arial"/>
              <a:ea typeface="Arial"/>
              <a:cs typeface="Arial"/>
              <a:sym typeface="Arial"/>
            </a:endParaRPr>
          </a:p>
          <a:p>
            <a:pPr marL="228600" lvl="0" indent="-228600" algn="l" rtl="0">
              <a:lnSpc>
                <a:spcPct val="70000"/>
              </a:lnSpc>
              <a:spcBef>
                <a:spcPts val="1000"/>
              </a:spcBef>
              <a:spcAft>
                <a:spcPts val="0"/>
              </a:spcAft>
              <a:buClr>
                <a:schemeClr val="dk1"/>
              </a:buClr>
              <a:buSzPts val="2635"/>
              <a:buChar char="•"/>
            </a:pPr>
            <a:r>
              <a:rPr lang="es-ES" sz="2635" b="1" dirty="0" err="1">
                <a:latin typeface="Arial"/>
                <a:ea typeface="Arial"/>
                <a:cs typeface="Arial"/>
                <a:sym typeface="Arial"/>
              </a:rPr>
              <a:t>Draw</a:t>
            </a:r>
            <a:r>
              <a:rPr lang="es-ES" sz="2635" b="1" dirty="0">
                <a:latin typeface="Arial"/>
                <a:ea typeface="Arial"/>
                <a:cs typeface="Arial"/>
                <a:sym typeface="Arial"/>
              </a:rPr>
              <a:t> </a:t>
            </a:r>
            <a:r>
              <a:rPr lang="es-ES" sz="2635" b="1" dirty="0" err="1">
                <a:latin typeface="Arial"/>
                <a:ea typeface="Arial"/>
                <a:cs typeface="Arial"/>
                <a:sym typeface="Arial"/>
              </a:rPr>
              <a:t>lines</a:t>
            </a:r>
            <a:r>
              <a:rPr lang="es-ES" sz="2635" b="1" dirty="0">
                <a:latin typeface="Arial"/>
                <a:ea typeface="Arial"/>
                <a:cs typeface="Arial"/>
                <a:sym typeface="Arial"/>
              </a:rPr>
              <a:t> </a:t>
            </a:r>
            <a:r>
              <a:rPr lang="es-ES" sz="2635" dirty="0" err="1">
                <a:latin typeface="Arial"/>
                <a:ea typeface="Arial"/>
                <a:cs typeface="Arial"/>
                <a:sym typeface="Arial"/>
              </a:rPr>
              <a:t>between</a:t>
            </a:r>
            <a:r>
              <a:rPr lang="es-ES" sz="2635" dirty="0">
                <a:latin typeface="Arial"/>
                <a:ea typeface="Arial"/>
                <a:cs typeface="Arial"/>
                <a:sym typeface="Arial"/>
              </a:rPr>
              <a:t> </a:t>
            </a:r>
            <a:r>
              <a:rPr lang="es-ES" sz="2635" dirty="0" err="1">
                <a:latin typeface="Arial"/>
                <a:ea typeface="Arial"/>
                <a:cs typeface="Arial"/>
                <a:sym typeface="Arial"/>
              </a:rPr>
              <a:t>different</a:t>
            </a:r>
            <a:r>
              <a:rPr lang="es-ES" sz="2635" dirty="0">
                <a:latin typeface="Arial"/>
                <a:ea typeface="Arial"/>
                <a:cs typeface="Arial"/>
                <a:sym typeface="Arial"/>
              </a:rPr>
              <a:t> </a:t>
            </a:r>
            <a:r>
              <a:rPr lang="es-ES" sz="2635" dirty="0" err="1">
                <a:latin typeface="Arial"/>
                <a:ea typeface="Arial"/>
                <a:cs typeface="Arial"/>
                <a:sym typeface="Arial"/>
              </a:rPr>
              <a:t>terms</a:t>
            </a:r>
            <a:r>
              <a:rPr lang="es-ES" sz="2635" dirty="0">
                <a:latin typeface="Arial"/>
                <a:ea typeface="Arial"/>
                <a:cs typeface="Arial"/>
                <a:sym typeface="Arial"/>
              </a:rPr>
              <a:t> to show </a:t>
            </a:r>
            <a:r>
              <a:rPr lang="es-ES" sz="2635" dirty="0" err="1">
                <a:latin typeface="Arial"/>
                <a:ea typeface="Arial"/>
                <a:cs typeface="Arial"/>
                <a:sym typeface="Arial"/>
              </a:rPr>
              <a:t>the</a:t>
            </a:r>
            <a:r>
              <a:rPr lang="es-ES" sz="2635" dirty="0">
                <a:latin typeface="Arial"/>
                <a:ea typeface="Arial"/>
                <a:cs typeface="Arial"/>
                <a:sym typeface="Arial"/>
              </a:rPr>
              <a:t> </a:t>
            </a:r>
            <a:r>
              <a:rPr lang="es-ES" sz="2635" dirty="0" err="1">
                <a:latin typeface="Arial"/>
                <a:ea typeface="Arial"/>
                <a:cs typeface="Arial"/>
                <a:sym typeface="Arial"/>
              </a:rPr>
              <a:t>relationships</a:t>
            </a:r>
            <a:r>
              <a:rPr lang="es-ES" sz="2635" dirty="0">
                <a:latin typeface="Arial"/>
                <a:ea typeface="Arial"/>
                <a:cs typeface="Arial"/>
                <a:sym typeface="Arial"/>
              </a:rPr>
              <a:t> </a:t>
            </a:r>
            <a:r>
              <a:rPr lang="es-ES" sz="2635" dirty="0" err="1">
                <a:latin typeface="Arial"/>
                <a:ea typeface="Arial"/>
                <a:cs typeface="Arial"/>
                <a:sym typeface="Arial"/>
              </a:rPr>
              <a:t>between</a:t>
            </a:r>
            <a:r>
              <a:rPr lang="es-ES" sz="2635" dirty="0">
                <a:latin typeface="Arial"/>
                <a:ea typeface="Arial"/>
                <a:cs typeface="Arial"/>
                <a:sym typeface="Arial"/>
              </a:rPr>
              <a:t> </a:t>
            </a:r>
            <a:r>
              <a:rPr lang="es-ES" sz="2635" dirty="0" err="1">
                <a:latin typeface="Arial"/>
                <a:ea typeface="Arial"/>
                <a:cs typeface="Arial"/>
                <a:sym typeface="Arial"/>
              </a:rPr>
              <a:t>the</a:t>
            </a:r>
            <a:r>
              <a:rPr lang="es-ES" sz="2635" dirty="0">
                <a:latin typeface="Arial"/>
                <a:ea typeface="Arial"/>
                <a:cs typeface="Arial"/>
                <a:sym typeface="Arial"/>
              </a:rPr>
              <a:t> </a:t>
            </a:r>
            <a:r>
              <a:rPr lang="es-ES" sz="2635" dirty="0" err="1">
                <a:latin typeface="Arial"/>
                <a:ea typeface="Arial"/>
                <a:cs typeface="Arial"/>
                <a:sym typeface="Arial"/>
              </a:rPr>
              <a:t>different</a:t>
            </a:r>
            <a:r>
              <a:rPr lang="es-ES" sz="2635" dirty="0">
                <a:latin typeface="Arial"/>
                <a:ea typeface="Arial"/>
                <a:cs typeface="Arial"/>
                <a:sym typeface="Arial"/>
              </a:rPr>
              <a:t> social and </a:t>
            </a:r>
            <a:r>
              <a:rPr lang="es-ES" sz="2635" dirty="0" err="1">
                <a:latin typeface="Arial"/>
                <a:ea typeface="Arial"/>
                <a:cs typeface="Arial"/>
                <a:sym typeface="Arial"/>
              </a:rPr>
              <a:t>environmental</a:t>
            </a:r>
            <a:r>
              <a:rPr lang="es-ES" sz="2635" dirty="0">
                <a:latin typeface="Arial"/>
                <a:ea typeface="Arial"/>
                <a:cs typeface="Arial"/>
                <a:sym typeface="Arial"/>
              </a:rPr>
              <a:t> </a:t>
            </a:r>
            <a:r>
              <a:rPr lang="es-ES" sz="2635" dirty="0" err="1">
                <a:latin typeface="Arial"/>
                <a:ea typeface="Arial"/>
                <a:cs typeface="Arial"/>
                <a:sym typeface="Arial"/>
              </a:rPr>
              <a:t>impacts</a:t>
            </a:r>
            <a:r>
              <a:rPr lang="es-ES" sz="2635" dirty="0">
                <a:latin typeface="Arial"/>
                <a:ea typeface="Arial"/>
                <a:cs typeface="Arial"/>
                <a:sym typeface="Arial"/>
              </a:rPr>
              <a:t> of </a:t>
            </a:r>
            <a:r>
              <a:rPr lang="es-ES" sz="2635" dirty="0" err="1">
                <a:latin typeface="Arial"/>
                <a:ea typeface="Arial"/>
                <a:cs typeface="Arial"/>
                <a:sym typeface="Arial"/>
              </a:rPr>
              <a:t>climate</a:t>
            </a:r>
            <a:r>
              <a:rPr lang="es-ES" sz="2635" dirty="0">
                <a:latin typeface="Arial"/>
                <a:ea typeface="Arial"/>
                <a:cs typeface="Arial"/>
                <a:sym typeface="Arial"/>
              </a:rPr>
              <a:t> </a:t>
            </a:r>
            <a:r>
              <a:rPr lang="es-ES" sz="2635" dirty="0" err="1">
                <a:latin typeface="Arial"/>
                <a:ea typeface="Arial"/>
                <a:cs typeface="Arial"/>
                <a:sym typeface="Arial"/>
              </a:rPr>
              <a:t>change</a:t>
            </a:r>
            <a:r>
              <a:rPr lang="es-ES" sz="2635" dirty="0">
                <a:latin typeface="Arial"/>
                <a:ea typeface="Arial"/>
                <a:cs typeface="Arial"/>
                <a:sym typeface="Arial"/>
              </a:rPr>
              <a:t> </a:t>
            </a:r>
            <a:endParaRPr dirty="0"/>
          </a:p>
          <a:p>
            <a:pPr marL="228600" lvl="0" indent="-61277" algn="l" rtl="0">
              <a:lnSpc>
                <a:spcPct val="70000"/>
              </a:lnSpc>
              <a:spcBef>
                <a:spcPts val="1000"/>
              </a:spcBef>
              <a:spcAft>
                <a:spcPts val="0"/>
              </a:spcAft>
              <a:buClr>
                <a:schemeClr val="dk1"/>
              </a:buClr>
              <a:buSzPts val="2635"/>
              <a:buNone/>
            </a:pPr>
            <a:endParaRPr sz="2635" dirty="0">
              <a:latin typeface="Arial"/>
              <a:ea typeface="Arial"/>
              <a:cs typeface="Arial"/>
              <a:sym typeface="Arial"/>
            </a:endParaRPr>
          </a:p>
          <a:p>
            <a:pPr marL="228600" lvl="0" indent="-228600" algn="l" rtl="0">
              <a:lnSpc>
                <a:spcPct val="70000"/>
              </a:lnSpc>
              <a:spcBef>
                <a:spcPts val="1000"/>
              </a:spcBef>
              <a:spcAft>
                <a:spcPts val="0"/>
              </a:spcAft>
              <a:buClr>
                <a:schemeClr val="dk1"/>
              </a:buClr>
              <a:buSzPts val="2635"/>
              <a:buChar char="•"/>
            </a:pPr>
            <a:r>
              <a:rPr lang="es-ES" sz="2635" dirty="0" err="1">
                <a:latin typeface="Arial"/>
                <a:ea typeface="Arial"/>
                <a:cs typeface="Arial"/>
                <a:sym typeface="Arial"/>
              </a:rPr>
              <a:t>Using</a:t>
            </a:r>
            <a:r>
              <a:rPr lang="es-ES" sz="2635" dirty="0">
                <a:latin typeface="Arial"/>
                <a:ea typeface="Arial"/>
                <a:cs typeface="Arial"/>
                <a:sym typeface="Arial"/>
              </a:rPr>
              <a:t> </a:t>
            </a:r>
            <a:r>
              <a:rPr lang="es-ES" sz="2635" dirty="0" err="1">
                <a:latin typeface="Arial"/>
                <a:ea typeface="Arial"/>
                <a:cs typeface="Arial"/>
                <a:sym typeface="Arial"/>
              </a:rPr>
              <a:t>the</a:t>
            </a:r>
            <a:r>
              <a:rPr lang="es-ES" sz="2635" dirty="0">
                <a:latin typeface="Arial"/>
                <a:ea typeface="Arial"/>
                <a:cs typeface="Arial"/>
                <a:sym typeface="Arial"/>
              </a:rPr>
              <a:t> new </a:t>
            </a:r>
            <a:r>
              <a:rPr lang="es-ES" sz="2635" dirty="0" err="1">
                <a:latin typeface="Arial"/>
                <a:ea typeface="Arial"/>
                <a:cs typeface="Arial"/>
                <a:sym typeface="Arial"/>
              </a:rPr>
              <a:t>vocabulary</a:t>
            </a:r>
            <a:r>
              <a:rPr lang="es-ES" sz="2635" dirty="0">
                <a:latin typeface="Arial"/>
                <a:ea typeface="Arial"/>
                <a:cs typeface="Arial"/>
                <a:sym typeface="Arial"/>
              </a:rPr>
              <a:t> and </a:t>
            </a:r>
            <a:r>
              <a:rPr lang="es-ES" sz="2635" dirty="0" err="1">
                <a:latin typeface="Arial"/>
                <a:ea typeface="Arial"/>
                <a:cs typeface="Arial"/>
                <a:sym typeface="Arial"/>
              </a:rPr>
              <a:t>the</a:t>
            </a:r>
            <a:r>
              <a:rPr lang="es-ES" sz="2635" dirty="0">
                <a:latin typeface="Arial"/>
                <a:ea typeface="Arial"/>
                <a:cs typeface="Arial"/>
                <a:sym typeface="Arial"/>
              </a:rPr>
              <a:t> </a:t>
            </a:r>
            <a:r>
              <a:rPr lang="es-ES" sz="2635" dirty="0" err="1">
                <a:latin typeface="Arial"/>
                <a:ea typeface="Arial"/>
                <a:cs typeface="Arial"/>
                <a:sym typeface="Arial"/>
              </a:rPr>
              <a:t>help</a:t>
            </a:r>
            <a:r>
              <a:rPr lang="es-ES" sz="2635" dirty="0">
                <a:latin typeface="Arial"/>
                <a:ea typeface="Arial"/>
                <a:cs typeface="Arial"/>
                <a:sym typeface="Arial"/>
              </a:rPr>
              <a:t> box </a:t>
            </a:r>
            <a:r>
              <a:rPr lang="es-ES" sz="2635" b="1" dirty="0" err="1">
                <a:latin typeface="Arial"/>
                <a:ea typeface="Arial"/>
                <a:cs typeface="Arial"/>
                <a:sym typeface="Arial"/>
              </a:rPr>
              <a:t>annotate</a:t>
            </a:r>
            <a:r>
              <a:rPr lang="es-ES" sz="2635" dirty="0">
                <a:latin typeface="Arial"/>
                <a:ea typeface="Arial"/>
                <a:cs typeface="Arial"/>
                <a:sym typeface="Arial"/>
              </a:rPr>
              <a:t> </a:t>
            </a:r>
            <a:r>
              <a:rPr lang="es-ES" sz="2635" dirty="0" err="1">
                <a:latin typeface="Arial"/>
                <a:ea typeface="Arial"/>
                <a:cs typeface="Arial"/>
                <a:sym typeface="Arial"/>
              </a:rPr>
              <a:t>your</a:t>
            </a:r>
            <a:r>
              <a:rPr lang="es-ES" sz="2635" dirty="0">
                <a:latin typeface="Arial"/>
                <a:ea typeface="Arial"/>
                <a:cs typeface="Arial"/>
                <a:sym typeface="Arial"/>
              </a:rPr>
              <a:t> </a:t>
            </a:r>
            <a:r>
              <a:rPr lang="es-ES" sz="2635" dirty="0" err="1">
                <a:latin typeface="Arial"/>
                <a:ea typeface="Arial"/>
                <a:cs typeface="Arial"/>
                <a:sym typeface="Arial"/>
              </a:rPr>
              <a:t>mind</a:t>
            </a:r>
            <a:r>
              <a:rPr lang="es-ES" sz="2635" dirty="0">
                <a:latin typeface="Arial"/>
                <a:ea typeface="Arial"/>
                <a:cs typeface="Arial"/>
                <a:sym typeface="Arial"/>
              </a:rPr>
              <a:t> </a:t>
            </a:r>
            <a:r>
              <a:rPr lang="es-ES" sz="2635" dirty="0" err="1">
                <a:latin typeface="Arial"/>
                <a:ea typeface="Arial"/>
                <a:cs typeface="Arial"/>
                <a:sym typeface="Arial"/>
              </a:rPr>
              <a:t>map</a:t>
            </a:r>
            <a:r>
              <a:rPr lang="es-ES" sz="2635" dirty="0">
                <a:latin typeface="Arial"/>
                <a:ea typeface="Arial"/>
                <a:cs typeface="Arial"/>
                <a:sym typeface="Arial"/>
              </a:rPr>
              <a:t> to </a:t>
            </a:r>
            <a:r>
              <a:rPr lang="es-ES" sz="2635" dirty="0" err="1">
                <a:latin typeface="Arial"/>
                <a:ea typeface="Arial"/>
                <a:cs typeface="Arial"/>
                <a:sym typeface="Arial"/>
              </a:rPr>
              <a:t>explain</a:t>
            </a:r>
            <a:r>
              <a:rPr lang="es-ES" sz="2635" dirty="0">
                <a:latin typeface="Arial"/>
                <a:ea typeface="Arial"/>
                <a:cs typeface="Arial"/>
                <a:sym typeface="Arial"/>
              </a:rPr>
              <a:t> </a:t>
            </a:r>
            <a:r>
              <a:rPr lang="es-ES" sz="2635" dirty="0" err="1">
                <a:latin typeface="Arial"/>
                <a:ea typeface="Arial"/>
                <a:cs typeface="Arial"/>
                <a:sym typeface="Arial"/>
              </a:rPr>
              <a:t>the</a:t>
            </a:r>
            <a:r>
              <a:rPr lang="es-ES" sz="2635" dirty="0">
                <a:latin typeface="Arial"/>
                <a:ea typeface="Arial"/>
                <a:cs typeface="Arial"/>
                <a:sym typeface="Arial"/>
              </a:rPr>
              <a:t> </a:t>
            </a:r>
            <a:r>
              <a:rPr lang="es-ES" sz="2635" dirty="0" err="1">
                <a:latin typeface="Arial"/>
                <a:ea typeface="Arial"/>
                <a:cs typeface="Arial"/>
                <a:sym typeface="Arial"/>
              </a:rPr>
              <a:t>relationships</a:t>
            </a:r>
            <a:endParaRPr sz="2635" dirty="0">
              <a:latin typeface="Arial"/>
              <a:ea typeface="Arial"/>
              <a:cs typeface="Arial"/>
              <a:sym typeface="Arial"/>
            </a:endParaRPr>
          </a:p>
          <a:p>
            <a:pPr marL="228600" lvl="0" indent="-61277" algn="l" rtl="0">
              <a:lnSpc>
                <a:spcPct val="70000"/>
              </a:lnSpc>
              <a:spcBef>
                <a:spcPts val="1000"/>
              </a:spcBef>
              <a:spcAft>
                <a:spcPts val="0"/>
              </a:spcAft>
              <a:buClr>
                <a:schemeClr val="dk1"/>
              </a:buClr>
              <a:buSzPts val="2635"/>
              <a:buNone/>
            </a:pPr>
            <a:endParaRPr sz="2635" dirty="0">
              <a:latin typeface="Arial"/>
              <a:ea typeface="Arial"/>
              <a:cs typeface="Arial"/>
              <a:sym typeface="Arial"/>
            </a:endParaRPr>
          </a:p>
          <a:p>
            <a:pPr marL="228600" lvl="0" indent="-228600" algn="l" rtl="0">
              <a:lnSpc>
                <a:spcPct val="70000"/>
              </a:lnSpc>
              <a:spcBef>
                <a:spcPts val="1000"/>
              </a:spcBef>
              <a:spcAft>
                <a:spcPts val="0"/>
              </a:spcAft>
              <a:buClr>
                <a:schemeClr val="dk1"/>
              </a:buClr>
              <a:buSzPts val="2635"/>
              <a:buChar char="•"/>
            </a:pPr>
            <a:r>
              <a:rPr lang="es-ES" sz="2635" b="1" dirty="0" err="1">
                <a:latin typeface="Arial"/>
                <a:ea typeface="Arial"/>
                <a:cs typeface="Arial"/>
                <a:sym typeface="Arial"/>
              </a:rPr>
              <a:t>Remember</a:t>
            </a:r>
            <a:r>
              <a:rPr lang="es-ES" sz="2635" b="1" dirty="0">
                <a:latin typeface="Arial"/>
                <a:ea typeface="Arial"/>
                <a:cs typeface="Arial"/>
                <a:sym typeface="Arial"/>
              </a:rPr>
              <a:t> to </a:t>
            </a:r>
            <a:r>
              <a:rPr lang="es-ES" sz="2635" b="1" dirty="0" err="1">
                <a:latin typeface="Arial"/>
                <a:ea typeface="Arial"/>
                <a:cs typeface="Arial"/>
                <a:sym typeface="Arial"/>
              </a:rPr>
              <a:t>speak</a:t>
            </a:r>
            <a:r>
              <a:rPr lang="es-ES" sz="2635" b="1" dirty="0">
                <a:latin typeface="Arial"/>
                <a:ea typeface="Arial"/>
                <a:cs typeface="Arial"/>
                <a:sym typeface="Arial"/>
              </a:rPr>
              <a:t> </a:t>
            </a:r>
            <a:r>
              <a:rPr lang="es-ES" sz="2635" b="1" dirty="0" err="1">
                <a:latin typeface="Arial"/>
                <a:ea typeface="Arial"/>
                <a:cs typeface="Arial"/>
                <a:sym typeface="Arial"/>
              </a:rPr>
              <a:t>lots</a:t>
            </a:r>
            <a:r>
              <a:rPr lang="es-ES" sz="2635" b="1" dirty="0">
                <a:latin typeface="Arial"/>
                <a:ea typeface="Arial"/>
                <a:cs typeface="Arial"/>
                <a:sym typeface="Arial"/>
              </a:rPr>
              <a:t> of </a:t>
            </a:r>
            <a:r>
              <a:rPr lang="es-ES" sz="2635" b="1" dirty="0" err="1">
                <a:latin typeface="Arial"/>
                <a:ea typeface="Arial"/>
                <a:cs typeface="Arial"/>
                <a:sym typeface="Arial"/>
              </a:rPr>
              <a:t>Spanish</a:t>
            </a:r>
            <a:r>
              <a:rPr lang="es-ES" sz="2635" b="1" dirty="0">
                <a:latin typeface="Arial"/>
                <a:ea typeface="Arial"/>
                <a:cs typeface="Arial"/>
                <a:sym typeface="Arial"/>
              </a:rPr>
              <a:t>!</a:t>
            </a:r>
            <a:endParaRPr sz="2635" b="1" dirty="0">
              <a:latin typeface="Arial"/>
              <a:ea typeface="Arial"/>
              <a:cs typeface="Arial"/>
              <a:sym typeface="Arial"/>
            </a:endParaRPr>
          </a:p>
          <a:p>
            <a:pPr marL="0" lvl="0" indent="0" algn="l" rtl="0">
              <a:lnSpc>
                <a:spcPct val="70000"/>
              </a:lnSpc>
              <a:spcBef>
                <a:spcPts val="1000"/>
              </a:spcBef>
              <a:spcAft>
                <a:spcPts val="0"/>
              </a:spcAft>
              <a:buClr>
                <a:schemeClr val="dk1"/>
              </a:buClr>
              <a:buSzPts val="2170"/>
              <a:buNone/>
            </a:pPr>
            <a:r>
              <a:rPr lang="es-ES" sz="2170" b="1" dirty="0">
                <a:latin typeface="Arial"/>
                <a:ea typeface="Arial"/>
                <a:cs typeface="Arial"/>
                <a:sym typeface="Arial"/>
              </a:rPr>
              <a:t> </a:t>
            </a:r>
            <a:endParaRPr dirty="0"/>
          </a:p>
          <a:p>
            <a:pPr marL="228600" lvl="0" indent="-90804" algn="l" rtl="0">
              <a:lnSpc>
                <a:spcPct val="70000"/>
              </a:lnSpc>
              <a:spcBef>
                <a:spcPts val="1000"/>
              </a:spcBef>
              <a:spcAft>
                <a:spcPts val="0"/>
              </a:spcAft>
              <a:buClr>
                <a:schemeClr val="dk1"/>
              </a:buClr>
              <a:buSzPts val="2170"/>
              <a:buNone/>
            </a:pPr>
            <a:endParaRPr sz="2170" dirty="0"/>
          </a:p>
        </p:txBody>
      </p:sp>
      <p:pic>
        <p:nvPicPr>
          <p:cNvPr id="113" name="Google Shape;113;p15"/>
          <p:cNvPicPr preferRelativeResize="0"/>
          <p:nvPr/>
        </p:nvPicPr>
        <p:blipFill>
          <a:blip r:embed="rId3">
            <a:alphaModFix/>
          </a:blip>
          <a:stretch>
            <a:fillRect/>
          </a:stretch>
        </p:blipFill>
        <p:spPr>
          <a:xfrm>
            <a:off x="8504493" y="4778825"/>
            <a:ext cx="2882001" cy="1788100"/>
          </a:xfrm>
          <a:prstGeom prst="rect">
            <a:avLst/>
          </a:prstGeom>
          <a:noFill/>
          <a:ln>
            <a:noFill/>
          </a:ln>
        </p:spPr>
      </p:pic>
      <p:sp>
        <p:nvSpPr>
          <p:cNvPr id="2" name="TextBox 1"/>
          <p:cNvSpPr txBox="1"/>
          <p:nvPr/>
        </p:nvSpPr>
        <p:spPr>
          <a:xfrm>
            <a:off x="2154477" y="5542539"/>
            <a:ext cx="6200383" cy="1323439"/>
          </a:xfrm>
          <a:prstGeom prst="rect">
            <a:avLst/>
          </a:prstGeom>
          <a:solidFill>
            <a:srgbClr val="FFFF00"/>
          </a:solidFill>
        </p:spPr>
        <p:txBody>
          <a:bodyPr wrap="square" rtlCol="0">
            <a:spAutoFit/>
          </a:bodyPr>
          <a:lstStyle/>
          <a:p>
            <a:pPr algn="ctr"/>
            <a:r>
              <a:rPr lang="en-GB" sz="2000" b="1" dirty="0">
                <a:latin typeface="Berlin Sans FB" panose="020E0602020502020306" pitchFamily="34" charset="0"/>
              </a:rPr>
              <a:t>Extension</a:t>
            </a:r>
            <a:r>
              <a:rPr lang="en-GB" sz="2000" dirty="0">
                <a:latin typeface="Berlin Sans FB" panose="020E0602020502020306" pitchFamily="34" charset="0"/>
              </a:rPr>
              <a:t>:</a:t>
            </a:r>
          </a:p>
          <a:p>
            <a:r>
              <a:rPr lang="en-GB" sz="2000" dirty="0">
                <a:latin typeface="Berlin Sans FB" panose="020E0602020502020306" pitchFamily="34" charset="0"/>
              </a:rPr>
              <a:t>Write a paragraph in Spanish using the help sheet. You can use it to explain your mind map to the rest of the class at the end of the lesson!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118" name="Google Shape;118;p16"/>
          <p:cNvGraphicFramePr/>
          <p:nvPr/>
        </p:nvGraphicFramePr>
        <p:xfrm>
          <a:off x="424543" y="163290"/>
          <a:ext cx="11315700" cy="6362391"/>
        </p:xfrm>
        <a:graphic>
          <a:graphicData uri="http://schemas.openxmlformats.org/drawingml/2006/table">
            <a:tbl>
              <a:tblPr firstRow="1" firstCol="1" bandRow="1">
                <a:noFill/>
                <a:tableStyleId>{2DB1E7C7-A83E-4B60-9CE7-78A1F98115DB}</a:tableStyleId>
              </a:tblPr>
              <a:tblGrid>
                <a:gridCol w="5657850">
                  <a:extLst>
                    <a:ext uri="{9D8B030D-6E8A-4147-A177-3AD203B41FA5}">
                      <a16:colId xmlns:a16="http://schemas.microsoft.com/office/drawing/2014/main" val="20000"/>
                    </a:ext>
                  </a:extLst>
                </a:gridCol>
                <a:gridCol w="5657850">
                  <a:extLst>
                    <a:ext uri="{9D8B030D-6E8A-4147-A177-3AD203B41FA5}">
                      <a16:colId xmlns:a16="http://schemas.microsoft.com/office/drawing/2014/main" val="20001"/>
                    </a:ext>
                  </a:extLst>
                </a:gridCol>
              </a:tblGrid>
              <a:tr h="800100">
                <a:tc gridSpan="2">
                  <a:txBody>
                    <a:bodyPr/>
                    <a:lstStyle/>
                    <a:p>
                      <a:pPr marL="0" marR="0" lvl="0" indent="0" algn="ctr" rtl="0">
                        <a:lnSpc>
                          <a:spcPct val="115000"/>
                        </a:lnSpc>
                        <a:spcBef>
                          <a:spcPts val="0"/>
                        </a:spcBef>
                        <a:spcAft>
                          <a:spcPts val="0"/>
                        </a:spcAft>
                        <a:buClr>
                          <a:srgbClr val="000000"/>
                        </a:buClr>
                        <a:buSzPts val="2000"/>
                        <a:buFont typeface="Arial"/>
                        <a:buNone/>
                      </a:pPr>
                      <a:r>
                        <a:rPr lang="es-ES" sz="2000" i="1" u="none" strike="noStrike" cap="none"/>
                        <a:t>Así puedes indicar en español causas y consecuencias de un problema </a:t>
                      </a:r>
                      <a:r>
                        <a:rPr lang="es-ES" sz="2000" u="none" strike="noStrike" cap="none"/>
                        <a:t>/</a:t>
                      </a:r>
                      <a:endParaRPr sz="1400" u="none" strike="noStrike" cap="none"/>
                    </a:p>
                    <a:p>
                      <a:pPr marL="0" marR="0" lvl="0" indent="0" algn="ctr" rtl="0">
                        <a:lnSpc>
                          <a:spcPct val="115000"/>
                        </a:lnSpc>
                        <a:spcBef>
                          <a:spcPts val="1000"/>
                        </a:spcBef>
                        <a:spcAft>
                          <a:spcPts val="0"/>
                        </a:spcAft>
                        <a:buClr>
                          <a:srgbClr val="000000"/>
                        </a:buClr>
                        <a:buSzPts val="2000"/>
                        <a:buFont typeface="Arial"/>
                        <a:buNone/>
                      </a:pPr>
                      <a:r>
                        <a:rPr lang="es-ES" sz="2000" u="none" strike="noStrike" cap="none">
                          <a:solidFill>
                            <a:schemeClr val="dk1"/>
                          </a:solidFill>
                        </a:rPr>
                        <a:t>Indicate the causes and consequences of a problem in Spanish</a:t>
                      </a:r>
                      <a:endParaRPr sz="2000" u="none" strike="noStrike" cap="none">
                        <a:solidFill>
                          <a:schemeClr val="dk1"/>
                        </a:solidFill>
                        <a:latin typeface="Calibri"/>
                        <a:ea typeface="Calibri"/>
                        <a:cs typeface="Calibri"/>
                        <a:sym typeface="Calibri"/>
                      </a:endParaRPr>
                    </a:p>
                  </a:txBody>
                  <a:tcPr marL="68575" marR="68575" marT="0" marB="0"/>
                </a:tc>
                <a:tc hMerge="1">
                  <a:txBody>
                    <a:bodyPr/>
                    <a:lstStyle/>
                    <a:p>
                      <a:endParaRPr lang="en-US"/>
                    </a:p>
                  </a:txBody>
                  <a:tcPr/>
                </a:tc>
                <a:extLst>
                  <a:ext uri="{0D108BD9-81ED-4DB2-BD59-A6C34878D82A}">
                    <a16:rowId xmlns:a16="http://schemas.microsoft.com/office/drawing/2014/main" val="10000"/>
                  </a:ext>
                </a:extLst>
              </a:tr>
              <a:tr h="334225">
                <a:tc>
                  <a:txBody>
                    <a:bodyPr/>
                    <a:lstStyle/>
                    <a:p>
                      <a:pPr marL="0" marR="0" lvl="0" indent="0" algn="l" rtl="0">
                        <a:lnSpc>
                          <a:spcPct val="115000"/>
                        </a:lnSpc>
                        <a:spcBef>
                          <a:spcPts val="0"/>
                        </a:spcBef>
                        <a:spcAft>
                          <a:spcPts val="0"/>
                        </a:spcAft>
                        <a:buClr>
                          <a:srgbClr val="000000"/>
                        </a:buClr>
                        <a:buSzPts val="2000"/>
                        <a:buFont typeface="Arial"/>
                        <a:buNone/>
                      </a:pPr>
                      <a:r>
                        <a:rPr lang="es-ES" sz="2000" b="0" i="1" u="none" strike="noStrike" cap="none"/>
                        <a:t>…es una consecuencia de…</a:t>
                      </a:r>
                      <a:endParaRPr sz="2000" b="0" i="1"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2000"/>
                        <a:buFont typeface="Arial"/>
                        <a:buNone/>
                      </a:pPr>
                      <a:r>
                        <a:rPr lang="es-ES" sz="2000" u="none" strike="noStrike" cap="none"/>
                        <a:t>...is a result of...</a:t>
                      </a:r>
                      <a:endParaRPr sz="20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334225">
                <a:tc>
                  <a:txBody>
                    <a:bodyPr/>
                    <a:lstStyle/>
                    <a:p>
                      <a:pPr marL="0" marR="0" lvl="0" indent="0" algn="l" rtl="0">
                        <a:lnSpc>
                          <a:spcPct val="115000"/>
                        </a:lnSpc>
                        <a:spcBef>
                          <a:spcPts val="0"/>
                        </a:spcBef>
                        <a:spcAft>
                          <a:spcPts val="0"/>
                        </a:spcAft>
                        <a:buClr>
                          <a:srgbClr val="000000"/>
                        </a:buClr>
                        <a:buSzPts val="2000"/>
                        <a:buFont typeface="Arial"/>
                        <a:buNone/>
                      </a:pPr>
                      <a:r>
                        <a:rPr lang="es-ES" sz="2000" b="0" i="1" u="none" strike="noStrike" cap="none"/>
                        <a:t>…tiene varias consecuencias, por ejemplo…</a:t>
                      </a:r>
                      <a:endParaRPr sz="2000" b="0" i="1"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2000"/>
                        <a:buFont typeface="Arial"/>
                        <a:buNone/>
                      </a:pPr>
                      <a:r>
                        <a:rPr lang="es-ES" sz="2000" u="none" strike="noStrike" cap="none"/>
                        <a:t>...it has several consequences, for example. …</a:t>
                      </a:r>
                      <a:endParaRPr sz="20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334225">
                <a:tc>
                  <a:txBody>
                    <a:bodyPr/>
                    <a:lstStyle/>
                    <a:p>
                      <a:pPr marL="0" marR="0" lvl="0" indent="0" algn="l" rtl="0">
                        <a:lnSpc>
                          <a:spcPct val="115000"/>
                        </a:lnSpc>
                        <a:spcBef>
                          <a:spcPts val="0"/>
                        </a:spcBef>
                        <a:spcAft>
                          <a:spcPts val="0"/>
                        </a:spcAft>
                        <a:buClr>
                          <a:srgbClr val="000000"/>
                        </a:buClr>
                        <a:buSzPts val="2000"/>
                        <a:buFont typeface="Arial"/>
                        <a:buNone/>
                      </a:pPr>
                      <a:r>
                        <a:rPr lang="es-ES" sz="2000" b="0" i="1" u="none" strike="noStrike" cap="none"/>
                        <a:t>...se debe a...</a:t>
                      </a:r>
                      <a:endParaRPr sz="2000" b="0" i="1"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2000"/>
                        <a:buFont typeface="Arial"/>
                        <a:buNone/>
                      </a:pPr>
                      <a:r>
                        <a:rPr lang="es-ES" sz="2000" u="none" strike="noStrike" cap="none"/>
                        <a:t>…is due to …</a:t>
                      </a:r>
                      <a:endParaRPr sz="20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334225">
                <a:tc>
                  <a:txBody>
                    <a:bodyPr/>
                    <a:lstStyle/>
                    <a:p>
                      <a:pPr marL="0" marR="0" lvl="0" indent="0" algn="l" rtl="0">
                        <a:lnSpc>
                          <a:spcPct val="115000"/>
                        </a:lnSpc>
                        <a:spcBef>
                          <a:spcPts val="0"/>
                        </a:spcBef>
                        <a:spcAft>
                          <a:spcPts val="0"/>
                        </a:spcAft>
                        <a:buClr>
                          <a:srgbClr val="000000"/>
                        </a:buClr>
                        <a:buSzPts val="2000"/>
                        <a:buFont typeface="Arial"/>
                        <a:buNone/>
                      </a:pPr>
                      <a:r>
                        <a:rPr lang="es-ES" sz="2000" b="0" i="1" u="none" strike="noStrike" cap="none"/>
                        <a:t>…causa…</a:t>
                      </a:r>
                      <a:endParaRPr sz="2000" b="0" i="1"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2000"/>
                        <a:buFont typeface="Arial"/>
                        <a:buNone/>
                      </a:pPr>
                      <a:r>
                        <a:rPr lang="es-ES" sz="2000" u="none" strike="noStrike" cap="none"/>
                        <a:t>….cause…</a:t>
                      </a:r>
                      <a:endParaRPr sz="20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334225">
                <a:tc>
                  <a:txBody>
                    <a:bodyPr/>
                    <a:lstStyle/>
                    <a:p>
                      <a:pPr marL="0" marR="0" lvl="0" indent="0" algn="l" rtl="0">
                        <a:lnSpc>
                          <a:spcPct val="115000"/>
                        </a:lnSpc>
                        <a:spcBef>
                          <a:spcPts val="0"/>
                        </a:spcBef>
                        <a:spcAft>
                          <a:spcPts val="0"/>
                        </a:spcAft>
                        <a:buClr>
                          <a:srgbClr val="000000"/>
                        </a:buClr>
                        <a:buSzPts val="2000"/>
                        <a:buFont typeface="Arial"/>
                        <a:buNone/>
                      </a:pPr>
                      <a:r>
                        <a:rPr lang="es-ES" sz="2000" b="0" i="1" u="none" strike="noStrike" cap="none"/>
                        <a:t>…lleva a …   /  …da lugar a…</a:t>
                      </a:r>
                      <a:endParaRPr sz="2000" b="0" i="1"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2000"/>
                        <a:buFont typeface="Arial"/>
                        <a:buNone/>
                      </a:pPr>
                      <a:r>
                        <a:rPr lang="es-ES" sz="2000" u="none" strike="noStrike" cap="none"/>
                        <a:t>…it leads to / ...results in…</a:t>
                      </a:r>
                      <a:endParaRPr sz="20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r h="334225">
                <a:tc>
                  <a:txBody>
                    <a:bodyPr/>
                    <a:lstStyle/>
                    <a:p>
                      <a:pPr marL="0" marR="0" lvl="0" indent="0" algn="l" rtl="0">
                        <a:lnSpc>
                          <a:spcPct val="115000"/>
                        </a:lnSpc>
                        <a:spcBef>
                          <a:spcPts val="0"/>
                        </a:spcBef>
                        <a:spcAft>
                          <a:spcPts val="0"/>
                        </a:spcAft>
                        <a:buClr>
                          <a:srgbClr val="000000"/>
                        </a:buClr>
                        <a:buSzPts val="2000"/>
                        <a:buFont typeface="Arial"/>
                        <a:buNone/>
                      </a:pPr>
                      <a:r>
                        <a:rPr lang="es-ES" sz="2000" b="0" i="1" u="none" strike="noStrike" cap="none"/>
                        <a:t>…también afecta a…</a:t>
                      </a:r>
                      <a:endParaRPr sz="2000" b="0" i="1"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2000"/>
                        <a:buFont typeface="Arial"/>
                        <a:buNone/>
                      </a:pPr>
                      <a:r>
                        <a:rPr lang="es-ES" sz="2000" u="none" strike="noStrike" cap="none"/>
                        <a:t>…it also affects…</a:t>
                      </a:r>
                      <a:endParaRPr sz="20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6"/>
                  </a:ext>
                </a:extLst>
              </a:tr>
              <a:tr h="334225">
                <a:tc>
                  <a:txBody>
                    <a:bodyPr/>
                    <a:lstStyle/>
                    <a:p>
                      <a:pPr marL="0" marR="0" lvl="0" indent="0" algn="l" rtl="0">
                        <a:lnSpc>
                          <a:spcPct val="115000"/>
                        </a:lnSpc>
                        <a:spcBef>
                          <a:spcPts val="0"/>
                        </a:spcBef>
                        <a:spcAft>
                          <a:spcPts val="0"/>
                        </a:spcAft>
                        <a:buClr>
                          <a:srgbClr val="000000"/>
                        </a:buClr>
                        <a:buSzPts val="2000"/>
                        <a:buFont typeface="Arial"/>
                        <a:buNone/>
                      </a:pPr>
                      <a:r>
                        <a:rPr lang="es-ES" sz="2000" b="0" i="1" u="none" strike="noStrike" cap="none"/>
                        <a:t>…tiene que ver con…</a:t>
                      </a:r>
                      <a:endParaRPr sz="2000" b="0" i="1"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2000"/>
                        <a:buFont typeface="Arial"/>
                        <a:buNone/>
                      </a:pPr>
                      <a:r>
                        <a:rPr lang="es-ES" sz="2000" u="none" strike="noStrike" cap="none"/>
                        <a:t>...it is related to...</a:t>
                      </a:r>
                      <a:endParaRPr sz="20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7"/>
                  </a:ext>
                </a:extLst>
              </a:tr>
              <a:tr h="334225">
                <a:tc>
                  <a:txBody>
                    <a:bodyPr/>
                    <a:lstStyle/>
                    <a:p>
                      <a:pPr marL="0" marR="0" lvl="0" indent="0" algn="l" rtl="0">
                        <a:lnSpc>
                          <a:spcPct val="115000"/>
                        </a:lnSpc>
                        <a:spcBef>
                          <a:spcPts val="0"/>
                        </a:spcBef>
                        <a:spcAft>
                          <a:spcPts val="0"/>
                        </a:spcAft>
                        <a:buClr>
                          <a:srgbClr val="000000"/>
                        </a:buClr>
                        <a:buSzPts val="2000"/>
                        <a:buFont typeface="Arial"/>
                        <a:buNone/>
                      </a:pPr>
                      <a:r>
                        <a:rPr lang="es-ES" sz="2000" b="0" i="1" u="none" strike="noStrike" cap="none"/>
                        <a:t>…a causa de…/ debido a…/ por…</a:t>
                      </a:r>
                      <a:endParaRPr sz="2000" b="0" i="1"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2000"/>
                        <a:buFont typeface="Arial"/>
                        <a:buNone/>
                      </a:pPr>
                      <a:r>
                        <a:rPr lang="es-ES" sz="2000" u="none" strike="noStrike" cap="none"/>
                        <a:t>...because of.../due to...</a:t>
                      </a:r>
                      <a:endParaRPr sz="20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8"/>
                  </a:ext>
                </a:extLst>
              </a:tr>
              <a:tr h="334225">
                <a:tc>
                  <a:txBody>
                    <a:bodyPr/>
                    <a:lstStyle/>
                    <a:p>
                      <a:pPr marL="0" marR="0" lvl="0" indent="0" algn="l" rtl="0">
                        <a:lnSpc>
                          <a:spcPct val="115000"/>
                        </a:lnSpc>
                        <a:spcBef>
                          <a:spcPts val="0"/>
                        </a:spcBef>
                        <a:spcAft>
                          <a:spcPts val="0"/>
                        </a:spcAft>
                        <a:buClr>
                          <a:srgbClr val="000000"/>
                        </a:buClr>
                        <a:buSzPts val="2000"/>
                        <a:buFont typeface="Arial"/>
                        <a:buNone/>
                      </a:pPr>
                      <a:r>
                        <a:rPr lang="es-ES" sz="2000" b="0" i="1" u="none" strike="noStrike" cap="none"/>
                        <a:t>Otro efecto de… es…</a:t>
                      </a:r>
                      <a:endParaRPr sz="2000" b="0" i="1"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Clr>
                          <a:srgbClr val="000000"/>
                        </a:buClr>
                        <a:buSzPts val="2000"/>
                        <a:buFont typeface="Arial"/>
                        <a:buNone/>
                      </a:pPr>
                      <a:r>
                        <a:rPr lang="es-ES" sz="2000" u="none" strike="noStrike" cap="none"/>
                        <a:t>Another effect of ...is...</a:t>
                      </a:r>
                      <a:endParaRPr sz="20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9"/>
                  </a:ext>
                </a:extLst>
              </a:tr>
              <a:tr h="2546900">
                <a:tc gridSpan="2">
                  <a:txBody>
                    <a:bodyPr/>
                    <a:lstStyle/>
                    <a:p>
                      <a:pPr marL="0" marR="0" lvl="0" indent="0" algn="l" rtl="0">
                        <a:lnSpc>
                          <a:spcPct val="115000"/>
                        </a:lnSpc>
                        <a:spcBef>
                          <a:spcPts val="0"/>
                        </a:spcBef>
                        <a:spcAft>
                          <a:spcPts val="0"/>
                        </a:spcAft>
                        <a:buClr>
                          <a:srgbClr val="000000"/>
                        </a:buClr>
                        <a:buSzPts val="2000"/>
                        <a:buFont typeface="Arial"/>
                        <a:buNone/>
                      </a:pPr>
                      <a:r>
                        <a:rPr lang="es-ES" sz="2000" b="0" i="1" u="none" strike="noStrike" cap="none">
                          <a:solidFill>
                            <a:schemeClr val="dk1"/>
                          </a:solidFill>
                        </a:rPr>
                        <a:t>Ejemplos: </a:t>
                      </a:r>
                      <a:r>
                        <a:rPr lang="es-ES" sz="2000" b="0" u="none" strike="noStrike" cap="none">
                          <a:solidFill>
                            <a:schemeClr val="dk1"/>
                          </a:solidFill>
                        </a:rPr>
                        <a:t>/ Examples</a:t>
                      </a:r>
                      <a:endParaRPr sz="2000" b="0" u="none" strike="noStrike" cap="none">
                        <a:solidFill>
                          <a:schemeClr val="dk1"/>
                        </a:solidFill>
                      </a:endParaRPr>
                    </a:p>
                    <a:p>
                      <a:pPr marL="0" marR="0" lvl="0" indent="0" algn="l" rtl="0">
                        <a:lnSpc>
                          <a:spcPct val="115000"/>
                        </a:lnSpc>
                        <a:spcBef>
                          <a:spcPts val="1000"/>
                        </a:spcBef>
                        <a:spcAft>
                          <a:spcPts val="0"/>
                        </a:spcAft>
                        <a:buClr>
                          <a:srgbClr val="000000"/>
                        </a:buClr>
                        <a:buSzPts val="2000"/>
                        <a:buFont typeface="Arial"/>
                        <a:buNone/>
                      </a:pPr>
                      <a:r>
                        <a:rPr lang="es-ES" sz="2000" b="0" i="1" u="none" strike="noStrike" cap="none">
                          <a:solidFill>
                            <a:schemeClr val="dk1"/>
                          </a:solidFill>
                        </a:rPr>
                        <a:t>1) Una sequía lleva a la falta de agua potable. </a:t>
                      </a:r>
                      <a:r>
                        <a:rPr lang="es-ES" sz="2000" b="0" u="none" strike="noStrike" cap="none">
                          <a:solidFill>
                            <a:schemeClr val="dk1"/>
                          </a:solidFill>
                        </a:rPr>
                        <a:t>/ A drought leads to a lack of drinking water.</a:t>
                      </a:r>
                      <a:endParaRPr sz="2000" b="0" u="none" strike="noStrike" cap="none">
                        <a:solidFill>
                          <a:schemeClr val="dk1"/>
                        </a:solidFill>
                      </a:endParaRPr>
                    </a:p>
                    <a:p>
                      <a:pPr marL="0" marR="0" lvl="0" indent="0" algn="l" rtl="0">
                        <a:lnSpc>
                          <a:spcPct val="115000"/>
                        </a:lnSpc>
                        <a:spcBef>
                          <a:spcPts val="1000"/>
                        </a:spcBef>
                        <a:spcAft>
                          <a:spcPts val="0"/>
                        </a:spcAft>
                        <a:buClr>
                          <a:srgbClr val="000000"/>
                        </a:buClr>
                        <a:buSzPts val="2000"/>
                        <a:buFont typeface="Arial"/>
                        <a:buNone/>
                      </a:pPr>
                      <a:r>
                        <a:rPr lang="es-ES" sz="2000" b="0" i="1" u="none" strike="noStrike" cap="none">
                          <a:solidFill>
                            <a:schemeClr val="dk1"/>
                          </a:solidFill>
                        </a:rPr>
                        <a:t>2) Las olas de calor tienen varias consecuencias, por ejemplo malas cosechas. </a:t>
                      </a:r>
                      <a:r>
                        <a:rPr lang="es-ES" sz="2000" b="0" u="none" strike="noStrike" cap="none">
                          <a:solidFill>
                            <a:schemeClr val="dk1"/>
                          </a:solidFill>
                        </a:rPr>
                        <a:t>/ Heatwaves have several consequences , for example poor harvests.</a:t>
                      </a:r>
                      <a:endParaRPr sz="2000" b="0" u="none" strike="noStrike" cap="none">
                        <a:solidFill>
                          <a:schemeClr val="dk1"/>
                        </a:solidFill>
                      </a:endParaRPr>
                    </a:p>
                    <a:p>
                      <a:pPr marL="0" marR="0" lvl="0" indent="0" algn="l" rtl="0">
                        <a:lnSpc>
                          <a:spcPct val="115000"/>
                        </a:lnSpc>
                        <a:spcBef>
                          <a:spcPts val="1000"/>
                        </a:spcBef>
                        <a:spcAft>
                          <a:spcPts val="0"/>
                        </a:spcAft>
                        <a:buClr>
                          <a:srgbClr val="000000"/>
                        </a:buClr>
                        <a:buSzPts val="2000"/>
                        <a:buFont typeface="Arial"/>
                        <a:buNone/>
                      </a:pPr>
                      <a:r>
                        <a:rPr lang="es-ES" sz="2000" b="0" i="1" u="none" strike="noStrike" cap="none">
                          <a:solidFill>
                            <a:schemeClr val="dk1"/>
                          </a:solidFill>
                        </a:rPr>
                        <a:t>3) Debido a las malas cosechas, mucha gente tiene que sufrir hambre. </a:t>
                      </a:r>
                      <a:r>
                        <a:rPr lang="es-ES" sz="2000" b="0" u="none" strike="noStrike" cap="none">
                          <a:solidFill>
                            <a:schemeClr val="dk1"/>
                          </a:solidFill>
                        </a:rPr>
                        <a:t>/ Due to poor harvests, many people have to suffer hunger.</a:t>
                      </a:r>
                      <a:endParaRPr sz="2000" b="0" u="none" strike="noStrike" cap="none">
                        <a:solidFill>
                          <a:schemeClr val="dk1"/>
                        </a:solidFill>
                        <a:latin typeface="Calibri"/>
                        <a:ea typeface="Calibri"/>
                        <a:cs typeface="Calibri"/>
                        <a:sym typeface="Calibri"/>
                      </a:endParaRPr>
                    </a:p>
                  </a:txBody>
                  <a:tcPr marL="68575" marR="68575" marT="0" marB="0"/>
                </a:tc>
                <a:tc hMerge="1">
                  <a:txBody>
                    <a:bodyPr/>
                    <a:lstStyle/>
                    <a:p>
                      <a:endParaRPr lang="en-US"/>
                    </a:p>
                  </a:txBody>
                  <a:tcPr/>
                </a:tc>
                <a:extLst>
                  <a:ext uri="{0D108BD9-81ED-4DB2-BD59-A6C34878D82A}">
                    <a16:rowId xmlns:a16="http://schemas.microsoft.com/office/drawing/2014/main" val="10010"/>
                  </a:ext>
                </a:extLst>
              </a:tr>
            </a:tbl>
          </a:graphicData>
        </a:graphic>
      </p:graphicFrame>
      <p:sp>
        <p:nvSpPr>
          <p:cNvPr id="119" name="Google Shape;119;p16"/>
          <p:cNvSpPr txBox="1"/>
          <p:nvPr/>
        </p:nvSpPr>
        <p:spPr>
          <a:xfrm rot="-1196493">
            <a:off x="536796" y="393143"/>
            <a:ext cx="1201543" cy="274172"/>
          </a:xfrm>
          <a:prstGeom prst="rect">
            <a:avLst/>
          </a:prstGeom>
          <a:solidFill>
            <a:srgbClr val="FFD966"/>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chemeClr val="dk1"/>
                </a:solidFill>
                <a:latin typeface="Arial"/>
                <a:ea typeface="Arial"/>
                <a:cs typeface="Arial"/>
                <a:sym typeface="Arial"/>
              </a:rPr>
              <a:t>Español</a:t>
            </a:r>
            <a:endParaRPr sz="2400" b="0" i="0" u="none" strike="noStrike" cap="none">
              <a:solidFill>
                <a:schemeClr val="dk1"/>
              </a:solidFill>
              <a:latin typeface="Calibri"/>
              <a:ea typeface="Calibri"/>
              <a:cs typeface="Calibri"/>
              <a:sym typeface="Calibri"/>
            </a:endParaRPr>
          </a:p>
        </p:txBody>
      </p:sp>
      <p:sp>
        <p:nvSpPr>
          <p:cNvPr id="120" name="Google Shape;120;p16"/>
          <p:cNvSpPr txBox="1"/>
          <p:nvPr/>
        </p:nvSpPr>
        <p:spPr>
          <a:xfrm rot="1381765">
            <a:off x="10399955" y="2078647"/>
            <a:ext cx="907200" cy="556492"/>
          </a:xfrm>
          <a:prstGeom prst="rect">
            <a:avLst/>
          </a:prstGeom>
          <a:solidFill>
            <a:srgbClr val="EDEDE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s-ES" sz="1800" b="1" i="0" u="none" strike="noStrike" cap="none">
                <a:solidFill>
                  <a:schemeClr val="dk1"/>
                </a:solidFill>
                <a:latin typeface="Arial"/>
                <a:ea typeface="Arial"/>
                <a:cs typeface="Arial"/>
                <a:sym typeface="Arial"/>
              </a:rPr>
              <a:t>Ingl</a:t>
            </a:r>
            <a:r>
              <a:rPr lang="es-ES" sz="1800" b="1" i="0" u="none" strike="noStrike" cap="none">
                <a:solidFill>
                  <a:srgbClr val="212121"/>
                </a:solidFill>
                <a:latin typeface="Arial"/>
                <a:ea typeface="Arial"/>
                <a:cs typeface="Arial"/>
                <a:sym typeface="Arial"/>
              </a:rPr>
              <a:t>és</a:t>
            </a:r>
            <a:r>
              <a:rPr lang="es-ES" sz="24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2" name="Picture 1">
            <a:extLst>
              <a:ext uri="{FF2B5EF4-FFF2-40B4-BE49-F238E27FC236}">
                <a16:creationId xmlns:a16="http://schemas.microsoft.com/office/drawing/2014/main" id="{6AED81B3-F40B-46F4-94AE-FD83272871D4}"/>
              </a:ext>
            </a:extLst>
          </p:cNvPr>
          <p:cNvPicPr>
            <a:picLocks noChangeAspect="1"/>
          </p:cNvPicPr>
          <p:nvPr/>
        </p:nvPicPr>
        <p:blipFill rotWithShape="1">
          <a:blip r:embed="rId3"/>
          <a:srcRect l="62308" t="45331" r="6227" b="43381"/>
          <a:stretch/>
        </p:blipFill>
        <p:spPr>
          <a:xfrm>
            <a:off x="7216725" y="0"/>
            <a:ext cx="4324547" cy="872197"/>
          </a:xfrm>
          <a:prstGeom prst="rect">
            <a:avLst/>
          </a:prstGeom>
        </p:spPr>
      </p:pic>
      <p:pic>
        <p:nvPicPr>
          <p:cNvPr id="4" name="Picture 3">
            <a:extLst>
              <a:ext uri="{FF2B5EF4-FFF2-40B4-BE49-F238E27FC236}">
                <a16:creationId xmlns:a16="http://schemas.microsoft.com/office/drawing/2014/main" id="{72A4A67C-795E-491C-88FE-5CB6E3B2ED7B}"/>
              </a:ext>
            </a:extLst>
          </p:cNvPr>
          <p:cNvPicPr>
            <a:picLocks noChangeAspect="1"/>
          </p:cNvPicPr>
          <p:nvPr/>
        </p:nvPicPr>
        <p:blipFill rotWithShape="1">
          <a:blip r:embed="rId4"/>
          <a:srcRect t="45043" b="24233"/>
          <a:stretch/>
        </p:blipFill>
        <p:spPr>
          <a:xfrm>
            <a:off x="749549" y="1131105"/>
            <a:ext cx="11296632" cy="4909190"/>
          </a:xfrm>
          <a:prstGeom prst="rect">
            <a:avLst/>
          </a:prstGeom>
        </p:spPr>
      </p:pic>
    </p:spTree>
    <p:extLst>
      <p:ext uri="{BB962C8B-B14F-4D97-AF65-F5344CB8AC3E}">
        <p14:creationId xmlns:p14="http://schemas.microsoft.com/office/powerpoint/2010/main" val="23625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 name="Picture 1">
            <a:extLst>
              <a:ext uri="{FF2B5EF4-FFF2-40B4-BE49-F238E27FC236}">
                <a16:creationId xmlns:a16="http://schemas.microsoft.com/office/drawing/2014/main" id="{44ED956B-FE7D-4E3A-8B72-B616E6DB0A7C}"/>
              </a:ext>
            </a:extLst>
          </p:cNvPr>
          <p:cNvPicPr>
            <a:picLocks noChangeAspect="1"/>
          </p:cNvPicPr>
          <p:nvPr/>
        </p:nvPicPr>
        <p:blipFill>
          <a:blip r:embed="rId3"/>
          <a:stretch>
            <a:fillRect/>
          </a:stretch>
        </p:blipFill>
        <p:spPr>
          <a:xfrm>
            <a:off x="7222447" y="4596"/>
            <a:ext cx="4322439" cy="871804"/>
          </a:xfrm>
          <a:prstGeom prst="rect">
            <a:avLst/>
          </a:prstGeom>
        </p:spPr>
      </p:pic>
      <p:pic>
        <p:nvPicPr>
          <p:cNvPr id="4" name="Picture 3">
            <a:extLst>
              <a:ext uri="{FF2B5EF4-FFF2-40B4-BE49-F238E27FC236}">
                <a16:creationId xmlns:a16="http://schemas.microsoft.com/office/drawing/2014/main" id="{B811759E-2EC1-4070-8563-867598BFDA16}"/>
              </a:ext>
            </a:extLst>
          </p:cNvPr>
          <p:cNvPicPr>
            <a:picLocks noChangeAspect="1"/>
          </p:cNvPicPr>
          <p:nvPr/>
        </p:nvPicPr>
        <p:blipFill rotWithShape="1">
          <a:blip r:embed="rId4"/>
          <a:srcRect t="15027" b="42222"/>
          <a:stretch/>
        </p:blipFill>
        <p:spPr>
          <a:xfrm>
            <a:off x="1480147" y="805306"/>
            <a:ext cx="10009641" cy="60526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3C0BA2FC-50B2-4AD1-9DDC-57AB6D0397B9}"/>
              </a:ext>
            </a:extLst>
          </p:cNvPr>
          <p:cNvPicPr>
            <a:picLocks noChangeAspect="1"/>
          </p:cNvPicPr>
          <p:nvPr/>
        </p:nvPicPr>
        <p:blipFill rotWithShape="1">
          <a:blip r:embed="rId3"/>
          <a:srcRect t="57231" b="16512"/>
          <a:stretch/>
        </p:blipFill>
        <p:spPr>
          <a:xfrm>
            <a:off x="663712" y="1648485"/>
            <a:ext cx="10864576" cy="4034863"/>
          </a:xfrm>
          <a:prstGeom prst="rect">
            <a:avLst/>
          </a:prstGeom>
        </p:spPr>
      </p:pic>
    </p:spTree>
    <p:extLst>
      <p:ext uri="{BB962C8B-B14F-4D97-AF65-F5344CB8AC3E}">
        <p14:creationId xmlns:p14="http://schemas.microsoft.com/office/powerpoint/2010/main" val="112553662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409</Words>
  <Application>Microsoft Office PowerPoint</Application>
  <PresentationFormat>Widescreen</PresentationFormat>
  <Paragraphs>44</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Berlin Sans FB</vt:lpstr>
      <vt:lpstr>Calibri</vt:lpstr>
      <vt:lpstr>Office Theme</vt:lpstr>
      <vt:lpstr> "El cambio climático"   Lesson 2</vt:lpstr>
      <vt:lpstr>PowerPoint Presentation</vt:lpstr>
      <vt:lpstr>PowerPoint Presentation</vt:lpstr>
      <vt:lpstr>Starter activity</vt:lpstr>
      <vt:lpstr>Tarea / Task: Create a mind map</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cambio climático"   Lesson 2</dc:title>
  <dc:creator>Anne-Marie</dc:creator>
  <cp:lastModifiedBy>Hannah Langdana</cp:lastModifiedBy>
  <cp:revision>11</cp:revision>
  <dcterms:created xsi:type="dcterms:W3CDTF">2015-09-04T11:16:50Z</dcterms:created>
  <dcterms:modified xsi:type="dcterms:W3CDTF">2020-06-09T09:48:21Z</dcterms:modified>
</cp:coreProperties>
</file>