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70" r:id="rId4"/>
    <p:sldId id="259" r:id="rId5"/>
    <p:sldId id="260" r:id="rId6"/>
    <p:sldId id="261" r:id="rId7"/>
    <p:sldId id="262" r:id="rId8"/>
    <p:sldId id="263" r:id="rId9"/>
    <p:sldId id="264" r:id="rId10"/>
    <p:sldId id="265" r:id="rId11"/>
    <p:sldId id="269" r:id="rId12"/>
    <p:sldId id="258" r:id="rId13"/>
    <p:sldId id="271" r:id="rId14"/>
    <p:sldId id="26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4SdEG123tgSxGA5L+KVpakRMi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2" Type="http://customschemas.google.com/relationships/presentationmetadata" Target="metadata"/><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78627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https://pixabay.com/de/illustrations/thermometer-sommer-heiss-hitze-4353318/</a:t>
            </a:r>
            <a:endParaRPr/>
          </a:p>
        </p:txBody>
      </p:sp>
      <p:sp>
        <p:nvSpPr>
          <p:cNvPr id="82" name="Google Shape;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877fd79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877fd79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04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877fd7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877fd7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d877fd79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d877fd79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877fd79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877fd79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877fd7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877fd7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23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a:t>https://pixabay.com/de/photos/vulkan-nicaragua-concepcion-ometepe-2259249/</a:t>
            </a:r>
            <a:endParaRPr/>
          </a:p>
        </p:txBody>
      </p:sp>
      <p:sp>
        <p:nvSpPr>
          <p:cNvPr id="100" name="Google Shape;1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climatecoalition.org/" TargetMode="Externa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leedsdec.flywheelsites.com/mfl-spanish-social-environmental-consequences-3/"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46425"/>
            <a:ext cx="12192000" cy="6858000"/>
          </a:xfrm>
          <a:prstGeom prst="rect">
            <a:avLst/>
          </a:prstGeom>
          <a:noFill/>
          <a:ln>
            <a:noFill/>
          </a:ln>
        </p:spPr>
      </p:pic>
      <p:sp>
        <p:nvSpPr>
          <p:cNvPr id="85" name="Google Shape;85;p17"/>
          <p:cNvSpPr txBox="1">
            <a:spLocks noGrp="1"/>
          </p:cNvSpPr>
          <p:nvPr>
            <p:ph type="title"/>
          </p:nvPr>
        </p:nvSpPr>
        <p:spPr>
          <a:xfrm>
            <a:off x="8192500" y="3075075"/>
            <a:ext cx="3754200" cy="350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sz="4800" b="1">
                <a:solidFill>
                  <a:srgbClr val="27B8CF"/>
                </a:solidFill>
                <a:latin typeface="Arial"/>
                <a:ea typeface="Arial"/>
                <a:cs typeface="Arial"/>
                <a:sym typeface="Arial"/>
              </a:rPr>
              <a:t/>
            </a:r>
            <a:br>
              <a:rPr lang="es-ES" sz="4800" b="1">
                <a:solidFill>
                  <a:srgbClr val="27B8CF"/>
                </a:solidFill>
                <a:latin typeface="Arial"/>
                <a:ea typeface="Arial"/>
                <a:cs typeface="Arial"/>
                <a:sym typeface="Arial"/>
              </a:rPr>
            </a:br>
            <a:r>
              <a:rPr lang="es-ES" sz="4800" b="1">
                <a:solidFill>
                  <a:srgbClr val="27B8CF"/>
                </a:solidFill>
                <a:latin typeface="Arial"/>
                <a:ea typeface="Arial"/>
                <a:cs typeface="Arial"/>
                <a:sym typeface="Arial"/>
              </a:rPr>
              <a:t>"El cambio climático"  </a:t>
            </a:r>
            <a:br>
              <a:rPr lang="es-ES" sz="4800" b="1">
                <a:solidFill>
                  <a:srgbClr val="27B8CF"/>
                </a:solidFill>
                <a:latin typeface="Arial"/>
                <a:ea typeface="Arial"/>
                <a:cs typeface="Arial"/>
                <a:sym typeface="Arial"/>
              </a:rPr>
            </a:br>
            <a:r>
              <a:rPr lang="es-ES" sz="4800" b="1">
                <a:solidFill>
                  <a:srgbClr val="27B8CF"/>
                </a:solidFill>
                <a:latin typeface="Arial"/>
                <a:ea typeface="Arial"/>
                <a:cs typeface="Arial"/>
                <a:sym typeface="Arial"/>
              </a:rPr>
              <a:t/>
            </a:r>
            <a:br>
              <a:rPr lang="es-ES" sz="4800" b="1">
                <a:solidFill>
                  <a:srgbClr val="27B8CF"/>
                </a:solidFill>
                <a:latin typeface="Arial"/>
                <a:ea typeface="Arial"/>
                <a:cs typeface="Arial"/>
                <a:sym typeface="Arial"/>
              </a:rPr>
            </a:br>
            <a:r>
              <a:rPr lang="es-ES" sz="4800" b="1">
                <a:solidFill>
                  <a:srgbClr val="27B8CF"/>
                </a:solidFill>
                <a:latin typeface="Arial"/>
                <a:ea typeface="Arial"/>
                <a:cs typeface="Arial"/>
                <a:sym typeface="Arial"/>
              </a:rPr>
              <a:t>Lesson 3</a:t>
            </a:r>
            <a:endParaRPr sz="4800" b="1">
              <a:solidFill>
                <a:srgbClr val="27B8C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50" y="30275"/>
            <a:ext cx="12192000" cy="132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es-ES" sz="4000" b="1">
                <a:solidFill>
                  <a:srgbClr val="00527D"/>
                </a:solidFill>
              </a:rPr>
              <a:t>Write down 3 sentences to describe how climate change affects people’s lives in Nicaragua.</a:t>
            </a:r>
            <a:endParaRPr sz="4000" b="1">
              <a:solidFill>
                <a:srgbClr val="00527D"/>
              </a:solidFill>
            </a:endParaRPr>
          </a:p>
        </p:txBody>
      </p:sp>
      <p:pic>
        <p:nvPicPr>
          <p:cNvPr id="162" name="Google Shape;162;p24"/>
          <p:cNvPicPr preferRelativeResize="0"/>
          <p:nvPr/>
        </p:nvPicPr>
        <p:blipFill rotWithShape="1">
          <a:blip r:embed="rId3">
            <a:alphaModFix/>
          </a:blip>
          <a:srcRect/>
          <a:stretch/>
        </p:blipFill>
        <p:spPr>
          <a:xfrm>
            <a:off x="1400966" y="1355685"/>
            <a:ext cx="9390162" cy="55226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xmlns="" id="{9362A542-759E-4119-89F6-38908AA21E02}"/>
              </a:ext>
            </a:extLst>
          </p:cNvPr>
          <p:cNvPicPr>
            <a:picLocks noChangeAspect="1"/>
          </p:cNvPicPr>
          <p:nvPr/>
        </p:nvPicPr>
        <p:blipFill rotWithShape="1">
          <a:blip r:embed="rId3"/>
          <a:srcRect l="60577" t="29939" r="6885" b="57132"/>
          <a:stretch/>
        </p:blipFill>
        <p:spPr>
          <a:xfrm>
            <a:off x="7779434" y="0"/>
            <a:ext cx="3967090" cy="886265"/>
          </a:xfrm>
          <a:prstGeom prst="rect">
            <a:avLst/>
          </a:prstGeom>
        </p:spPr>
      </p:pic>
      <p:pic>
        <p:nvPicPr>
          <p:cNvPr id="4" name="Picture 3">
            <a:extLst>
              <a:ext uri="{FF2B5EF4-FFF2-40B4-BE49-F238E27FC236}">
                <a16:creationId xmlns:a16="http://schemas.microsoft.com/office/drawing/2014/main" xmlns="" id="{D07A942C-0F80-4E2E-9F3D-DF2435064B2A}"/>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extLst>
      <p:ext uri="{BB962C8B-B14F-4D97-AF65-F5344CB8AC3E}">
        <p14:creationId xmlns:p14="http://schemas.microsoft.com/office/powerpoint/2010/main" val="10086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xmlns="" id="{53DFFEC2-A2DE-4706-AC9C-A406DD831CC1}"/>
              </a:ext>
            </a:extLst>
          </p:cNvPr>
          <p:cNvPicPr>
            <a:picLocks noChangeAspect="1"/>
          </p:cNvPicPr>
          <p:nvPr/>
        </p:nvPicPr>
        <p:blipFill>
          <a:blip r:embed="rId3"/>
          <a:stretch>
            <a:fillRect/>
          </a:stretch>
        </p:blipFill>
        <p:spPr>
          <a:xfrm>
            <a:off x="7716714" y="0"/>
            <a:ext cx="3968840" cy="883997"/>
          </a:xfrm>
          <a:prstGeom prst="rect">
            <a:avLst/>
          </a:prstGeom>
        </p:spPr>
      </p:pic>
      <p:pic>
        <p:nvPicPr>
          <p:cNvPr id="4" name="Picture 3">
            <a:extLst>
              <a:ext uri="{FF2B5EF4-FFF2-40B4-BE49-F238E27FC236}">
                <a16:creationId xmlns:a16="http://schemas.microsoft.com/office/drawing/2014/main" xmlns="" id="{A1ECF0C6-1DFA-48DB-84AB-E9DC22E7C0D6}"/>
              </a:ext>
            </a:extLst>
          </p:cNvPr>
          <p:cNvPicPr>
            <a:picLocks noChangeAspect="1"/>
          </p:cNvPicPr>
          <p:nvPr/>
        </p:nvPicPr>
        <p:blipFill rotWithShape="1">
          <a:blip r:embed="rId4"/>
          <a:srcRect t="15027" b="42222"/>
          <a:stretch/>
        </p:blipFill>
        <p:spPr>
          <a:xfrm>
            <a:off x="1091179" y="805306"/>
            <a:ext cx="10009641" cy="60526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xmlns="" id="{6291844E-4911-4D1F-8AF8-4BA2CECBFF06}"/>
              </a:ext>
            </a:extLst>
          </p:cNvPr>
          <p:cNvPicPr>
            <a:picLocks noChangeAspect="1"/>
          </p:cNvPicPr>
          <p:nvPr/>
        </p:nvPicPr>
        <p:blipFill rotWithShape="1">
          <a:blip r:embed="rId3"/>
          <a:srcRect t="57231" b="16512"/>
          <a:stretch/>
        </p:blipFill>
        <p:spPr>
          <a:xfrm>
            <a:off x="663712" y="1648485"/>
            <a:ext cx="10864576" cy="4034863"/>
          </a:xfrm>
          <a:prstGeom prst="rect">
            <a:avLst/>
          </a:prstGeom>
        </p:spPr>
      </p:pic>
    </p:spTree>
    <p:extLst>
      <p:ext uri="{BB962C8B-B14F-4D97-AF65-F5344CB8AC3E}">
        <p14:creationId xmlns:p14="http://schemas.microsoft.com/office/powerpoint/2010/main" val="212309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7d877fd790_0_3"/>
          <p:cNvPicPr preferRelativeResize="0"/>
          <p:nvPr/>
        </p:nvPicPr>
        <p:blipFill rotWithShape="1">
          <a:blip r:embed="rId3">
            <a:alphaModFix/>
          </a:blip>
          <a:srcRect/>
          <a:stretch/>
        </p:blipFill>
        <p:spPr>
          <a:xfrm>
            <a:off x="4095827" y="2560624"/>
            <a:ext cx="4000350" cy="1161775"/>
          </a:xfrm>
          <a:prstGeom prst="rect">
            <a:avLst/>
          </a:prstGeom>
          <a:noFill/>
          <a:ln>
            <a:noFill/>
          </a:ln>
        </p:spPr>
      </p:pic>
      <p:pic>
        <p:nvPicPr>
          <p:cNvPr id="168" name="Google Shape;168;g7d877fd790_0_3"/>
          <p:cNvPicPr preferRelativeResize="0"/>
          <p:nvPr/>
        </p:nvPicPr>
        <p:blipFill rotWithShape="1">
          <a:blip r:embed="rId4">
            <a:alphaModFix/>
          </a:blip>
          <a:srcRect/>
          <a:stretch/>
        </p:blipFill>
        <p:spPr>
          <a:xfrm>
            <a:off x="4095819" y="3806369"/>
            <a:ext cx="1484869" cy="992644"/>
          </a:xfrm>
          <a:prstGeom prst="rect">
            <a:avLst/>
          </a:prstGeom>
          <a:noFill/>
          <a:ln>
            <a:noFill/>
          </a:ln>
        </p:spPr>
      </p:pic>
      <p:sp>
        <p:nvSpPr>
          <p:cNvPr id="169" name="Google Shape;169;g7d877fd790_0_3"/>
          <p:cNvSpPr/>
          <p:nvPr/>
        </p:nvSpPr>
        <p:spPr>
          <a:xfrm>
            <a:off x="5580675"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
        <p:nvSpPr>
          <p:cNvPr id="2" name="Rectangle 1">
            <a:extLst>
              <a:ext uri="{FF2B5EF4-FFF2-40B4-BE49-F238E27FC236}">
                <a16:creationId xmlns:a16="http://schemas.microsoft.com/office/drawing/2014/main" xmlns="" id="{DF07C772-907A-4576-B544-E65537058D98}"/>
              </a:ext>
            </a:extLst>
          </p:cNvPr>
          <p:cNvSpPr/>
          <p:nvPr/>
        </p:nvSpPr>
        <p:spPr>
          <a:xfrm>
            <a:off x="2963594" y="5015605"/>
            <a:ext cx="7488702" cy="307777"/>
          </a:xfrm>
          <a:prstGeom prst="rect">
            <a:avLst/>
          </a:prstGeom>
        </p:spPr>
        <p:txBody>
          <a:bodyPr wrap="square">
            <a:spAutoFit/>
          </a:bodyPr>
          <a:lstStyle/>
          <a:p>
            <a:r>
              <a:rPr lang="en-GB" dirty="0"/>
              <a:t>Adapted from original material by Jana Reinecke- Kaiser, Marcel- Breuer School, Berlin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xmlns="" id="{9362A542-759E-4119-89F6-38908AA21E02}"/>
              </a:ext>
            </a:extLst>
          </p:cNvPr>
          <p:cNvPicPr>
            <a:picLocks noChangeAspect="1"/>
          </p:cNvPicPr>
          <p:nvPr/>
        </p:nvPicPr>
        <p:blipFill rotWithShape="1">
          <a:blip r:embed="rId3"/>
          <a:srcRect l="60577" t="29939" r="6885" b="57132"/>
          <a:stretch/>
        </p:blipFill>
        <p:spPr>
          <a:xfrm>
            <a:off x="7779434" y="0"/>
            <a:ext cx="3967090" cy="886265"/>
          </a:xfrm>
          <a:prstGeom prst="rect">
            <a:avLst/>
          </a:prstGeom>
        </p:spPr>
      </p:pic>
      <p:pic>
        <p:nvPicPr>
          <p:cNvPr id="4" name="Picture 3">
            <a:extLst>
              <a:ext uri="{FF2B5EF4-FFF2-40B4-BE49-F238E27FC236}">
                <a16:creationId xmlns:a16="http://schemas.microsoft.com/office/drawing/2014/main" xmlns="" id="{5A8E7C7F-88BF-41EF-86C4-EAC15D7B7469}"/>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xmlns="" id="{53DFFEC2-A2DE-4706-AC9C-A406DD831CC1}"/>
              </a:ext>
            </a:extLst>
          </p:cNvPr>
          <p:cNvPicPr>
            <a:picLocks noChangeAspect="1"/>
          </p:cNvPicPr>
          <p:nvPr/>
        </p:nvPicPr>
        <p:blipFill>
          <a:blip r:embed="rId3"/>
          <a:stretch>
            <a:fillRect/>
          </a:stretch>
        </p:blipFill>
        <p:spPr>
          <a:xfrm>
            <a:off x="7716714" y="0"/>
            <a:ext cx="3968840" cy="883997"/>
          </a:xfrm>
          <a:prstGeom prst="rect">
            <a:avLst/>
          </a:prstGeom>
        </p:spPr>
      </p:pic>
      <p:pic>
        <p:nvPicPr>
          <p:cNvPr id="4" name="Picture 3">
            <a:extLst>
              <a:ext uri="{FF2B5EF4-FFF2-40B4-BE49-F238E27FC236}">
                <a16:creationId xmlns:a16="http://schemas.microsoft.com/office/drawing/2014/main" xmlns="" id="{3F6A6FD5-F476-402E-9FD8-BD5F1A141BDD}"/>
              </a:ext>
            </a:extLst>
          </p:cNvPr>
          <p:cNvPicPr>
            <a:picLocks noChangeAspect="1"/>
          </p:cNvPicPr>
          <p:nvPr/>
        </p:nvPicPr>
        <p:blipFill rotWithShape="1">
          <a:blip r:embed="rId4"/>
          <a:srcRect t="15027" b="42222"/>
          <a:stretch/>
        </p:blipFill>
        <p:spPr>
          <a:xfrm>
            <a:off x="1091179" y="805306"/>
            <a:ext cx="10009641" cy="6052694"/>
          </a:xfrm>
          <a:prstGeom prst="rect">
            <a:avLst/>
          </a:prstGeom>
        </p:spPr>
      </p:pic>
    </p:spTree>
    <p:extLst>
      <p:ext uri="{BB962C8B-B14F-4D97-AF65-F5344CB8AC3E}">
        <p14:creationId xmlns:p14="http://schemas.microsoft.com/office/powerpoint/2010/main" val="259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p:nvPr/>
        </p:nvSpPr>
        <p:spPr>
          <a:xfrm>
            <a:off x="1385575" y="733550"/>
            <a:ext cx="9757200" cy="5297700"/>
          </a:xfrm>
          <a:prstGeom prst="roundRect">
            <a:avLst>
              <a:gd name="adj" fmla="val 1362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006375" y="1057601"/>
            <a:ext cx="10515600" cy="1688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Arial"/>
              <a:buNone/>
            </a:pPr>
            <a:r>
              <a:rPr lang="es-ES" sz="3959" b="1" dirty="0" err="1">
                <a:solidFill>
                  <a:srgbClr val="00527D"/>
                </a:solidFill>
                <a:latin typeface="Arial"/>
                <a:ea typeface="Arial"/>
                <a:cs typeface="Arial"/>
                <a:sym typeface="Arial"/>
              </a:rPr>
              <a:t>Lesson</a:t>
            </a:r>
            <a:r>
              <a:rPr lang="es-ES" sz="3959" b="1" dirty="0">
                <a:solidFill>
                  <a:srgbClr val="00527D"/>
                </a:solidFill>
                <a:latin typeface="Arial"/>
                <a:ea typeface="Arial"/>
                <a:cs typeface="Arial"/>
                <a:sym typeface="Arial"/>
              </a:rPr>
              <a:t> 3: Case </a:t>
            </a:r>
            <a:r>
              <a:rPr lang="es-ES" sz="3959" b="1" dirty="0" err="1">
                <a:solidFill>
                  <a:srgbClr val="00527D"/>
                </a:solidFill>
                <a:latin typeface="Arial"/>
                <a:ea typeface="Arial"/>
                <a:cs typeface="Arial"/>
                <a:sym typeface="Arial"/>
              </a:rPr>
              <a:t>Study</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The</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impact</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of</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climate</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change</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on</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coffee</a:t>
            </a:r>
            <a:r>
              <a:rPr lang="es-ES" sz="3959" b="1" dirty="0">
                <a:solidFill>
                  <a:srgbClr val="00527D"/>
                </a:solidFill>
                <a:latin typeface="Arial"/>
                <a:ea typeface="Arial"/>
                <a:cs typeface="Arial"/>
                <a:sym typeface="Arial"/>
              </a:rPr>
              <a:t> </a:t>
            </a:r>
            <a:r>
              <a:rPr lang="es-ES" sz="3959" b="1" dirty="0" err="1">
                <a:solidFill>
                  <a:srgbClr val="00527D"/>
                </a:solidFill>
                <a:latin typeface="Arial"/>
                <a:ea typeface="Arial"/>
                <a:cs typeface="Arial"/>
                <a:sym typeface="Arial"/>
              </a:rPr>
              <a:t>farmers</a:t>
            </a:r>
            <a:r>
              <a:rPr lang="es-ES" sz="3959" b="1" dirty="0">
                <a:solidFill>
                  <a:srgbClr val="00527D"/>
                </a:solidFill>
                <a:latin typeface="Arial"/>
                <a:ea typeface="Arial"/>
                <a:cs typeface="Arial"/>
                <a:sym typeface="Arial"/>
              </a:rPr>
              <a:t> in Nicaragua</a:t>
            </a:r>
            <a:endParaRPr sz="3959" b="1" dirty="0">
              <a:solidFill>
                <a:srgbClr val="00527D"/>
              </a:solidFill>
              <a:latin typeface="Arial"/>
              <a:ea typeface="Arial"/>
              <a:cs typeface="Arial"/>
              <a:sym typeface="Arial"/>
            </a:endParaRPr>
          </a:p>
        </p:txBody>
      </p:sp>
      <p:pic>
        <p:nvPicPr>
          <p:cNvPr id="104" name="Google Shape;104;p18"/>
          <p:cNvPicPr preferRelativeResize="0"/>
          <p:nvPr/>
        </p:nvPicPr>
        <p:blipFill>
          <a:blip r:embed="rId3">
            <a:alphaModFix/>
          </a:blip>
          <a:stretch>
            <a:fillRect/>
          </a:stretch>
        </p:blipFill>
        <p:spPr>
          <a:xfrm>
            <a:off x="4088013" y="2786224"/>
            <a:ext cx="4015975" cy="301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9948050" y="1199275"/>
            <a:ext cx="2044800" cy="2445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150" y="0"/>
            <a:ext cx="12192000" cy="83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500"/>
              <a:buFont typeface="Arial"/>
              <a:buNone/>
            </a:pPr>
            <a:r>
              <a:rPr lang="es-ES" sz="3000" b="1">
                <a:solidFill>
                  <a:srgbClr val="00527D"/>
                </a:solidFill>
                <a:latin typeface="Arial"/>
                <a:ea typeface="Arial"/>
                <a:cs typeface="Arial"/>
                <a:sym typeface="Arial"/>
              </a:rPr>
              <a:t>The impact of climate change on coffee farmers in Nicaragua</a:t>
            </a:r>
            <a:endParaRPr sz="3000" b="1">
              <a:solidFill>
                <a:srgbClr val="00527D"/>
              </a:solidFill>
              <a:latin typeface="Arial"/>
              <a:ea typeface="Arial"/>
              <a:cs typeface="Arial"/>
              <a:sym typeface="Arial"/>
            </a:endParaRPr>
          </a:p>
        </p:txBody>
      </p:sp>
      <p:pic>
        <p:nvPicPr>
          <p:cNvPr id="111" name="Google Shape;111;p19"/>
          <p:cNvPicPr preferRelativeResize="0"/>
          <p:nvPr/>
        </p:nvPicPr>
        <p:blipFill rotWithShape="1">
          <a:blip r:embed="rId3">
            <a:alphaModFix/>
          </a:blip>
          <a:srcRect/>
          <a:stretch/>
        </p:blipFill>
        <p:spPr>
          <a:xfrm>
            <a:off x="333375" y="1197675"/>
            <a:ext cx="9423849" cy="5411600"/>
          </a:xfrm>
          <a:prstGeom prst="rect">
            <a:avLst/>
          </a:prstGeom>
          <a:noFill/>
          <a:ln>
            <a:noFill/>
          </a:ln>
        </p:spPr>
      </p:pic>
      <p:sp>
        <p:nvSpPr>
          <p:cNvPr id="112" name="Google Shape;112;p19"/>
          <p:cNvSpPr txBox="1"/>
          <p:nvPr/>
        </p:nvSpPr>
        <p:spPr>
          <a:xfrm>
            <a:off x="8319555" y="951465"/>
            <a:ext cx="16284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Calibri"/>
                <a:ea typeface="Calibri"/>
                <a:cs typeface="Calibri"/>
                <a:sym typeface="Calibri"/>
              </a:rPr>
              <a:t>Source: Zelaya 2015.</a:t>
            </a:r>
            <a:endParaRPr sz="1000" b="1" i="0" u="none" strike="noStrike" cap="none">
              <a:solidFill>
                <a:schemeClr val="dk1"/>
              </a:solidFill>
              <a:latin typeface="Calibri"/>
              <a:ea typeface="Calibri"/>
              <a:cs typeface="Calibri"/>
              <a:sym typeface="Calibri"/>
            </a:endParaRPr>
          </a:p>
        </p:txBody>
      </p:sp>
      <p:sp>
        <p:nvSpPr>
          <p:cNvPr id="113" name="Google Shape;113;p19"/>
          <p:cNvSpPr txBox="1"/>
          <p:nvPr/>
        </p:nvSpPr>
        <p:spPr>
          <a:xfrm>
            <a:off x="538570" y="5554495"/>
            <a:ext cx="80149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2015</a:t>
            </a:r>
            <a:endParaRPr sz="1800" b="1" i="0" u="none" strike="noStrike" cap="none">
              <a:solidFill>
                <a:schemeClr val="dk1"/>
              </a:solidFill>
              <a:latin typeface="Calibri"/>
              <a:ea typeface="Calibri"/>
              <a:cs typeface="Calibri"/>
              <a:sym typeface="Calibri"/>
            </a:endParaRPr>
          </a:p>
        </p:txBody>
      </p:sp>
      <p:sp>
        <p:nvSpPr>
          <p:cNvPr id="114" name="Google Shape;114;p19"/>
          <p:cNvSpPr/>
          <p:nvPr/>
        </p:nvSpPr>
        <p:spPr>
          <a:xfrm>
            <a:off x="10106525" y="1453850"/>
            <a:ext cx="1827300" cy="16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400" b="1" i="0" u="none" strike="noStrike" cap="none">
                <a:solidFill>
                  <a:srgbClr val="00527D"/>
                </a:solidFill>
                <a:latin typeface="Calibri"/>
                <a:ea typeface="Calibri"/>
                <a:cs typeface="Calibri"/>
                <a:sym typeface="Calibri"/>
              </a:rPr>
              <a:t>Aptitud de las áreas de producción de café en Nicaragua</a:t>
            </a:r>
            <a:endParaRPr sz="2400" b="0" i="0" u="none" strike="noStrike" cap="none">
              <a:solidFill>
                <a:srgbClr val="00527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p:nvPr/>
        </p:nvSpPr>
        <p:spPr>
          <a:xfrm>
            <a:off x="9747400" y="1288050"/>
            <a:ext cx="2262900" cy="1541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title"/>
          </p:nvPr>
        </p:nvSpPr>
        <p:spPr>
          <a:xfrm>
            <a:off x="-46425" y="0"/>
            <a:ext cx="12238500" cy="83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500"/>
              <a:buFont typeface="Arial"/>
              <a:buNone/>
            </a:pPr>
            <a:r>
              <a:rPr lang="es-ES" sz="3000" b="1">
                <a:solidFill>
                  <a:srgbClr val="00527D"/>
                </a:solidFill>
                <a:latin typeface="Arial"/>
                <a:ea typeface="Arial"/>
                <a:cs typeface="Arial"/>
                <a:sym typeface="Arial"/>
              </a:rPr>
              <a:t>The impact of climate change on coffee farmers in Nicaragua</a:t>
            </a:r>
            <a:endParaRPr sz="3000" b="1">
              <a:solidFill>
                <a:srgbClr val="00527D"/>
              </a:solidFill>
              <a:latin typeface="Arial"/>
              <a:ea typeface="Arial"/>
              <a:cs typeface="Arial"/>
              <a:sym typeface="Arial"/>
            </a:endParaRPr>
          </a:p>
        </p:txBody>
      </p:sp>
      <p:pic>
        <p:nvPicPr>
          <p:cNvPr id="121" name="Google Shape;121;p20"/>
          <p:cNvPicPr preferRelativeResize="0"/>
          <p:nvPr/>
        </p:nvPicPr>
        <p:blipFill rotWithShape="1">
          <a:blip r:embed="rId3">
            <a:alphaModFix/>
          </a:blip>
          <a:srcRect/>
          <a:stretch/>
        </p:blipFill>
        <p:spPr>
          <a:xfrm>
            <a:off x="333375" y="1158646"/>
            <a:ext cx="9137064" cy="5246908"/>
          </a:xfrm>
          <a:prstGeom prst="rect">
            <a:avLst/>
          </a:prstGeom>
          <a:noFill/>
          <a:ln>
            <a:noFill/>
          </a:ln>
        </p:spPr>
      </p:pic>
      <p:sp>
        <p:nvSpPr>
          <p:cNvPr id="122" name="Google Shape;122;p20"/>
          <p:cNvSpPr txBox="1"/>
          <p:nvPr/>
        </p:nvSpPr>
        <p:spPr>
          <a:xfrm>
            <a:off x="7389390" y="6631389"/>
            <a:ext cx="16284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Calibri"/>
                <a:ea typeface="Calibri"/>
                <a:cs typeface="Calibri"/>
                <a:sym typeface="Calibri"/>
              </a:rPr>
              <a:t>Source: Zelaya 2015.</a:t>
            </a:r>
            <a:endParaRPr sz="1000" b="1" i="0" u="none" strike="noStrike" cap="none">
              <a:solidFill>
                <a:schemeClr val="dk1"/>
              </a:solidFill>
              <a:latin typeface="Calibri"/>
              <a:ea typeface="Calibri"/>
              <a:cs typeface="Calibri"/>
              <a:sym typeface="Calibri"/>
            </a:endParaRPr>
          </a:p>
        </p:txBody>
      </p:sp>
      <p:sp>
        <p:nvSpPr>
          <p:cNvPr id="123" name="Google Shape;123;p20"/>
          <p:cNvSpPr txBox="1"/>
          <p:nvPr/>
        </p:nvSpPr>
        <p:spPr>
          <a:xfrm>
            <a:off x="538570" y="5554495"/>
            <a:ext cx="80149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2015</a:t>
            </a:r>
            <a:endParaRPr sz="1800" b="1" i="0" u="none" strike="noStrike" cap="none">
              <a:solidFill>
                <a:schemeClr val="dk1"/>
              </a:solidFill>
              <a:latin typeface="Calibri"/>
              <a:ea typeface="Calibri"/>
              <a:cs typeface="Calibri"/>
              <a:sym typeface="Calibri"/>
            </a:endParaRPr>
          </a:p>
        </p:txBody>
      </p:sp>
      <p:sp>
        <p:nvSpPr>
          <p:cNvPr id="124" name="Google Shape;124;p20"/>
          <p:cNvSpPr/>
          <p:nvPr/>
        </p:nvSpPr>
        <p:spPr>
          <a:xfrm>
            <a:off x="9747400" y="1491550"/>
            <a:ext cx="21816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Aptitud de las áreas de producción de café en Nicaragua</a:t>
            </a:r>
            <a:endParaRPr sz="1800" b="0" i="0" u="none" strike="noStrike" cap="none">
              <a:solidFill>
                <a:schemeClr val="dk1"/>
              </a:solidFill>
              <a:latin typeface="Calibri"/>
              <a:ea typeface="Calibri"/>
              <a:cs typeface="Calibri"/>
              <a:sym typeface="Calibri"/>
            </a:endParaRPr>
          </a:p>
        </p:txBody>
      </p:sp>
      <p:sp>
        <p:nvSpPr>
          <p:cNvPr id="125" name="Google Shape;125;p20"/>
          <p:cNvSpPr txBox="1"/>
          <p:nvPr/>
        </p:nvSpPr>
        <p:spPr>
          <a:xfrm>
            <a:off x="9932275" y="3017620"/>
            <a:ext cx="1686900" cy="923400"/>
          </a:xfrm>
          <a:prstGeom prst="rect">
            <a:avLst/>
          </a:prstGeom>
          <a:solidFill>
            <a:srgbClr val="6D9EEB"/>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Calibri"/>
                <a:ea typeface="Calibri"/>
                <a:cs typeface="Calibri"/>
                <a:sym typeface="Calibri"/>
              </a:rPr>
              <a:t>Explain what these maps show.</a:t>
            </a:r>
            <a:endParaRPr sz="1800" b="1" i="0" u="none" strike="noStrike" cap="none">
              <a:solidFill>
                <a:srgbClr val="000000"/>
              </a:solidFill>
              <a:latin typeface="Calibri"/>
              <a:ea typeface="Calibri"/>
              <a:cs typeface="Calibri"/>
              <a:sym typeface="Calibri"/>
            </a:endParaRPr>
          </a:p>
        </p:txBody>
      </p:sp>
      <p:sp>
        <p:nvSpPr>
          <p:cNvPr id="126" name="Google Shape;126;p20"/>
          <p:cNvSpPr txBox="1"/>
          <p:nvPr/>
        </p:nvSpPr>
        <p:spPr>
          <a:xfrm>
            <a:off x="9932273" y="4129626"/>
            <a:ext cx="1686900" cy="1200300"/>
          </a:xfrm>
          <a:prstGeom prst="rect">
            <a:avLst/>
          </a:prstGeom>
          <a:solidFill>
            <a:srgbClr val="6FA8DC"/>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Los mapas representan/ muestran/ analizan.. </a:t>
            </a:r>
            <a:endParaRPr sz="1800" b="1" i="0" u="none" strike="noStrike" cap="none">
              <a:solidFill>
                <a:srgbClr val="000000"/>
              </a:solidFill>
              <a:latin typeface="Calibri"/>
              <a:ea typeface="Calibri"/>
              <a:cs typeface="Calibri"/>
              <a:sym typeface="Calibri"/>
            </a:endParaRPr>
          </a:p>
        </p:txBody>
      </p:sp>
      <p:sp>
        <p:nvSpPr>
          <p:cNvPr id="127" name="Google Shape;127;p20"/>
          <p:cNvSpPr txBox="1"/>
          <p:nvPr/>
        </p:nvSpPr>
        <p:spPr>
          <a:xfrm>
            <a:off x="9932276" y="5518519"/>
            <a:ext cx="1686900" cy="1200300"/>
          </a:xfrm>
          <a:prstGeom prst="rect">
            <a:avLst/>
          </a:prstGeom>
          <a:solidFill>
            <a:srgbClr val="1155CC"/>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más de – more</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menos  de- less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0" y="11650"/>
            <a:ext cx="11771400" cy="6939600"/>
          </a:xfrm>
          <a:prstGeom prst="flowChartDelay">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body" idx="1"/>
          </p:nvPr>
        </p:nvSpPr>
        <p:spPr>
          <a:xfrm>
            <a:off x="5519025" y="3092700"/>
            <a:ext cx="4913400" cy="67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ES" sz="3600" b="1">
                <a:solidFill>
                  <a:srgbClr val="FFFFFF"/>
                </a:solidFill>
              </a:rPr>
              <a:t>Karla en su finca de café</a:t>
            </a:r>
            <a:endParaRPr sz="3600" b="1">
              <a:solidFill>
                <a:srgbClr val="FFFFFF"/>
              </a:solidFill>
            </a:endParaRPr>
          </a:p>
        </p:txBody>
      </p:sp>
      <p:pic>
        <p:nvPicPr>
          <p:cNvPr id="134" name="Google Shape;134;p21" descr="C:\Users\Jackie\AppData\Local\Microsoft\Windows\INetCache\Content.Outlook\LYF4QRGB\Screen Shot 2020-01-06 at 14.56.04.png"/>
          <p:cNvPicPr preferRelativeResize="0"/>
          <p:nvPr/>
        </p:nvPicPr>
        <p:blipFill rotWithShape="1">
          <a:blip r:embed="rId3">
            <a:alphaModFix/>
          </a:blip>
          <a:srcRect l="21024" r="31913"/>
          <a:stretch/>
        </p:blipFill>
        <p:spPr>
          <a:xfrm>
            <a:off x="342725" y="595126"/>
            <a:ext cx="4913401" cy="57726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p:nvPr/>
        </p:nvSpPr>
        <p:spPr>
          <a:xfrm>
            <a:off x="9745575" y="1327350"/>
            <a:ext cx="2282100" cy="2282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title"/>
          </p:nvPr>
        </p:nvSpPr>
        <p:spPr>
          <a:xfrm>
            <a:off x="779224" y="0"/>
            <a:ext cx="10515600" cy="1120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s-ES" sz="4800" b="1">
                <a:solidFill>
                  <a:srgbClr val="00527D"/>
                </a:solidFill>
                <a:latin typeface="Arial"/>
                <a:ea typeface="Arial"/>
                <a:cs typeface="Arial"/>
                <a:sym typeface="Arial"/>
              </a:rPr>
              <a:t>La finca de Karla</a:t>
            </a:r>
            <a:endParaRPr sz="4800" b="1">
              <a:solidFill>
                <a:srgbClr val="00527D"/>
              </a:solidFill>
              <a:latin typeface="Arial"/>
              <a:ea typeface="Arial"/>
              <a:cs typeface="Arial"/>
              <a:sym typeface="Arial"/>
            </a:endParaRPr>
          </a:p>
        </p:txBody>
      </p:sp>
      <p:sp>
        <p:nvSpPr>
          <p:cNvPr id="141" name="Google Shape;141;p22"/>
          <p:cNvSpPr/>
          <p:nvPr/>
        </p:nvSpPr>
        <p:spPr>
          <a:xfrm>
            <a:off x="9850375" y="1459475"/>
            <a:ext cx="2014200" cy="154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La familia de Karla trabaja en una finca de café cerca de Matagalpa, Nicaragua.</a:t>
            </a:r>
            <a:endParaRPr sz="1800" b="0" i="0" u="none" strike="noStrike" cap="none">
              <a:solidFill>
                <a:schemeClr val="dk1"/>
              </a:solidFill>
              <a:latin typeface="Calibri"/>
              <a:ea typeface="Calibri"/>
              <a:cs typeface="Calibri"/>
              <a:sym typeface="Calibri"/>
            </a:endParaRPr>
          </a:p>
        </p:txBody>
      </p:sp>
      <p:grpSp>
        <p:nvGrpSpPr>
          <p:cNvPr id="142" name="Google Shape;142;p22"/>
          <p:cNvGrpSpPr/>
          <p:nvPr/>
        </p:nvGrpSpPr>
        <p:grpSpPr>
          <a:xfrm>
            <a:off x="304491" y="1319742"/>
            <a:ext cx="9137064" cy="5398533"/>
            <a:chOff x="526138" y="1479077"/>
            <a:chExt cx="9137064" cy="5398533"/>
          </a:xfrm>
        </p:grpSpPr>
        <p:pic>
          <p:nvPicPr>
            <p:cNvPr id="143" name="Google Shape;143;p22"/>
            <p:cNvPicPr preferRelativeResize="0"/>
            <p:nvPr/>
          </p:nvPicPr>
          <p:blipFill rotWithShape="1">
            <a:blip r:embed="rId3">
              <a:alphaModFix/>
            </a:blip>
            <a:srcRect/>
            <a:stretch/>
          </p:blipFill>
          <p:spPr>
            <a:xfrm>
              <a:off x="526138" y="1479077"/>
              <a:ext cx="9137064" cy="5246908"/>
            </a:xfrm>
            <a:prstGeom prst="rect">
              <a:avLst/>
            </a:prstGeom>
            <a:noFill/>
            <a:ln>
              <a:noFill/>
            </a:ln>
          </p:spPr>
        </p:pic>
        <p:sp>
          <p:nvSpPr>
            <p:cNvPr id="144" name="Google Shape;144;p22"/>
            <p:cNvSpPr txBox="1"/>
            <p:nvPr/>
          </p:nvSpPr>
          <p:spPr>
            <a:xfrm>
              <a:off x="657283" y="5480700"/>
              <a:ext cx="79314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2015</a:t>
              </a:r>
              <a:endParaRPr sz="1800" b="1" i="0" u="none" strike="noStrike" cap="none">
                <a:solidFill>
                  <a:schemeClr val="dk1"/>
                </a:solidFill>
                <a:latin typeface="Calibri"/>
                <a:ea typeface="Calibri"/>
                <a:cs typeface="Calibri"/>
                <a:sym typeface="Calibri"/>
              </a:endParaRPr>
            </a:p>
          </p:txBody>
        </p:sp>
        <p:sp>
          <p:nvSpPr>
            <p:cNvPr id="145" name="Google Shape;145;p22"/>
            <p:cNvSpPr/>
            <p:nvPr/>
          </p:nvSpPr>
          <p:spPr>
            <a:xfrm rot="10800000" flipH="1">
              <a:off x="7755916" y="4532782"/>
              <a:ext cx="122183" cy="142719"/>
            </a:xfrm>
            <a:prstGeom prst="ellipse">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2"/>
            <p:cNvSpPr/>
            <p:nvPr/>
          </p:nvSpPr>
          <p:spPr>
            <a:xfrm>
              <a:off x="3165788" y="4576110"/>
              <a:ext cx="123044" cy="99391"/>
            </a:xfrm>
            <a:prstGeom prst="ellipse">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47" name="Google Shape;147;p22"/>
            <p:cNvCxnSpPr/>
            <p:nvPr/>
          </p:nvCxnSpPr>
          <p:spPr>
            <a:xfrm rot="10800000" flipH="1">
              <a:off x="2049517" y="4675501"/>
              <a:ext cx="1116271" cy="79217"/>
            </a:xfrm>
            <a:prstGeom prst="straightConnector1">
              <a:avLst/>
            </a:prstGeom>
            <a:noFill/>
            <a:ln w="57150" cap="flat" cmpd="sng">
              <a:solidFill>
                <a:srgbClr val="FF0000"/>
              </a:solidFill>
              <a:prstDash val="solid"/>
              <a:miter lim="800000"/>
              <a:headEnd type="none" w="sm" len="sm"/>
              <a:tailEnd type="stealth" w="med" len="med"/>
            </a:ln>
          </p:spPr>
        </p:cxnSp>
        <p:cxnSp>
          <p:nvCxnSpPr>
            <p:cNvPr id="148" name="Google Shape;148;p22"/>
            <p:cNvCxnSpPr/>
            <p:nvPr/>
          </p:nvCxnSpPr>
          <p:spPr>
            <a:xfrm rot="10800000" flipH="1">
              <a:off x="6639645" y="4623779"/>
              <a:ext cx="1116271" cy="79217"/>
            </a:xfrm>
            <a:prstGeom prst="straightConnector1">
              <a:avLst/>
            </a:prstGeom>
            <a:noFill/>
            <a:ln w="57150" cap="flat" cmpd="sng">
              <a:solidFill>
                <a:srgbClr val="FF0000"/>
              </a:solidFill>
              <a:prstDash val="solid"/>
              <a:miter lim="800000"/>
              <a:headEnd type="none" w="sm" len="sm"/>
              <a:tailEnd type="stealth" w="med" len="med"/>
            </a:ln>
          </p:spPr>
        </p:cxnSp>
        <p:sp>
          <p:nvSpPr>
            <p:cNvPr id="149" name="Google Shape;149;p22"/>
            <p:cNvSpPr txBox="1"/>
            <p:nvPr/>
          </p:nvSpPr>
          <p:spPr>
            <a:xfrm>
              <a:off x="7389390" y="6631389"/>
              <a:ext cx="16284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Calibri"/>
                  <a:ea typeface="Calibri"/>
                  <a:cs typeface="Calibri"/>
                  <a:sym typeface="Calibri"/>
                </a:rPr>
                <a:t>Source: Zelaya 2015.</a:t>
              </a:r>
              <a:endParaRPr sz="10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p:nvPr/>
        </p:nvSpPr>
        <p:spPr>
          <a:xfrm>
            <a:off x="0" y="16675"/>
            <a:ext cx="6096000" cy="6858000"/>
          </a:xfrm>
          <a:prstGeom prst="rect">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a:spLocks noGrp="1"/>
          </p:cNvSpPr>
          <p:nvPr>
            <p:ph type="body" idx="1"/>
          </p:nvPr>
        </p:nvSpPr>
        <p:spPr>
          <a:xfrm>
            <a:off x="6289400" y="158739"/>
            <a:ext cx="5488800" cy="627017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s-ES" sz="3000" b="1" dirty="0">
                <a:solidFill>
                  <a:srgbClr val="00527D"/>
                </a:solidFill>
              </a:rPr>
              <a:t>Escuchad a Karla hablando </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de su finca de café.</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Video 1 - Karla</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Video 2 - </a:t>
            </a:r>
            <a:r>
              <a:rPr lang="es-ES" sz="3000" b="1" dirty="0" err="1">
                <a:solidFill>
                  <a:srgbClr val="00527D"/>
                </a:solidFill>
              </a:rPr>
              <a:t>Karla’s</a:t>
            </a:r>
            <a:r>
              <a:rPr lang="es-ES" sz="3000" b="1" dirty="0">
                <a:solidFill>
                  <a:srgbClr val="00527D"/>
                </a:solidFill>
              </a:rPr>
              <a:t> </a:t>
            </a:r>
            <a:r>
              <a:rPr lang="es-ES" sz="3000" b="1" dirty="0" err="1">
                <a:solidFill>
                  <a:srgbClr val="00527D"/>
                </a:solidFill>
              </a:rPr>
              <a:t>family</a:t>
            </a:r>
            <a:r>
              <a:rPr lang="es-ES" sz="3000" b="1" dirty="0">
                <a:solidFill>
                  <a:srgbClr val="00527D"/>
                </a:solidFill>
              </a:rPr>
              <a:t> </a:t>
            </a:r>
            <a:r>
              <a:rPr lang="es-ES" sz="3000" b="1" dirty="0" err="1">
                <a:solidFill>
                  <a:srgbClr val="00527D"/>
                </a:solidFill>
              </a:rPr>
              <a:t>farm</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Video 3 -  </a:t>
            </a:r>
            <a:r>
              <a:rPr lang="es-ES" sz="3000" b="1" dirty="0" err="1">
                <a:solidFill>
                  <a:srgbClr val="00527D"/>
                </a:solidFill>
              </a:rPr>
              <a:t>Climate</a:t>
            </a:r>
            <a:r>
              <a:rPr lang="es-ES" sz="3000" b="1" dirty="0">
                <a:solidFill>
                  <a:srgbClr val="00527D"/>
                </a:solidFill>
              </a:rPr>
              <a:t> Change and </a:t>
            </a:r>
            <a:r>
              <a:rPr lang="es-ES" sz="3000" b="1" dirty="0" err="1">
                <a:solidFill>
                  <a:srgbClr val="00527D"/>
                </a:solidFill>
              </a:rPr>
              <a:t>coffee</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Video 4 - </a:t>
            </a:r>
            <a:r>
              <a:rPr lang="es-ES" sz="3000" b="1" dirty="0" err="1">
                <a:solidFill>
                  <a:srgbClr val="00527D"/>
                </a:solidFill>
              </a:rPr>
              <a:t>Coffee</a:t>
            </a:r>
            <a:r>
              <a:rPr lang="es-ES" sz="3000" b="1" dirty="0">
                <a:solidFill>
                  <a:srgbClr val="00527D"/>
                </a:solidFill>
              </a:rPr>
              <a:t> </a:t>
            </a:r>
            <a:r>
              <a:rPr lang="es-ES" sz="3000" b="1" dirty="0" err="1">
                <a:solidFill>
                  <a:srgbClr val="00527D"/>
                </a:solidFill>
              </a:rPr>
              <a:t>producing</a:t>
            </a:r>
            <a:r>
              <a:rPr lang="es-ES" sz="3000" b="1" dirty="0">
                <a:solidFill>
                  <a:srgbClr val="00527D"/>
                </a:solidFill>
              </a:rPr>
              <a:t> </a:t>
            </a:r>
            <a:r>
              <a:rPr lang="es-ES" sz="3000" b="1" dirty="0" err="1">
                <a:solidFill>
                  <a:srgbClr val="00527D"/>
                </a:solidFill>
              </a:rPr>
              <a:t>zones</a:t>
            </a:r>
            <a:endParaRPr sz="3000" b="1" dirty="0">
              <a:solidFill>
                <a:srgbClr val="00527D"/>
              </a:solidFill>
            </a:endParaRPr>
          </a:p>
          <a:p>
            <a:pPr marL="0" lvl="0" indent="0" algn="l" rtl="0">
              <a:lnSpc>
                <a:spcPct val="90000"/>
              </a:lnSpc>
              <a:spcBef>
                <a:spcPts val="1000"/>
              </a:spcBef>
              <a:spcAft>
                <a:spcPts val="0"/>
              </a:spcAft>
              <a:buClr>
                <a:schemeClr val="dk1"/>
              </a:buClr>
              <a:buSzPts val="2800"/>
              <a:buNone/>
            </a:pPr>
            <a:r>
              <a:rPr lang="es-ES" sz="3000" b="1" dirty="0">
                <a:solidFill>
                  <a:srgbClr val="00527D"/>
                </a:solidFill>
              </a:rPr>
              <a:t>Video 5 - </a:t>
            </a:r>
            <a:r>
              <a:rPr lang="es-ES" sz="3000" b="1" dirty="0" err="1">
                <a:solidFill>
                  <a:srgbClr val="00527D"/>
                </a:solidFill>
              </a:rPr>
              <a:t>The</a:t>
            </a:r>
            <a:r>
              <a:rPr lang="es-ES" sz="3000" b="1" dirty="0">
                <a:solidFill>
                  <a:srgbClr val="00527D"/>
                </a:solidFill>
              </a:rPr>
              <a:t> </a:t>
            </a:r>
            <a:r>
              <a:rPr lang="es-ES" sz="3000" b="1" dirty="0" err="1" smtClean="0">
                <a:solidFill>
                  <a:srgbClr val="00527D"/>
                </a:solidFill>
              </a:rPr>
              <a:t>future</a:t>
            </a:r>
            <a:endParaRPr lang="es-ES" sz="3000" b="1" dirty="0" smtClean="0">
              <a:solidFill>
                <a:srgbClr val="00527D"/>
              </a:solidFill>
            </a:endParaRPr>
          </a:p>
          <a:p>
            <a:pPr marL="0" lvl="0" indent="0" algn="l" rtl="0">
              <a:lnSpc>
                <a:spcPct val="90000"/>
              </a:lnSpc>
              <a:spcBef>
                <a:spcPts val="1000"/>
              </a:spcBef>
              <a:spcAft>
                <a:spcPts val="0"/>
              </a:spcAft>
              <a:buClr>
                <a:schemeClr val="dk1"/>
              </a:buClr>
              <a:buSzPts val="2800"/>
              <a:buNone/>
            </a:pPr>
            <a:endParaRPr sz="3000" b="1" dirty="0">
              <a:solidFill>
                <a:srgbClr val="00527D"/>
              </a:solidFill>
            </a:endParaRPr>
          </a:p>
          <a:p>
            <a:pPr marL="0" indent="0">
              <a:buSzPts val="2800"/>
              <a:buNone/>
            </a:pPr>
            <a:r>
              <a:rPr lang="en-GB" dirty="0" smtClean="0"/>
              <a:t>**Access videos here - </a:t>
            </a:r>
            <a:r>
              <a:rPr lang="en-US" dirty="0" smtClean="0">
                <a:hlinkClick r:id="rId3"/>
              </a:rPr>
              <a:t>http://leedsdec.flywheelsites.com/mfl-spanish-social-environmental-consequences-3/</a:t>
            </a:r>
            <a:endParaRPr dirty="0"/>
          </a:p>
        </p:txBody>
      </p:sp>
      <p:pic>
        <p:nvPicPr>
          <p:cNvPr id="156" name="Google Shape;156;p23" descr="C:\Users\Jackie\AppData\Local\Microsoft\Windows\INetCache\Content.Outlook\LYF4QRGB\Screen Shot 2020-01-06 at 14.56.04.png"/>
          <p:cNvPicPr preferRelativeResize="0"/>
          <p:nvPr/>
        </p:nvPicPr>
        <p:blipFill rotWithShape="1">
          <a:blip r:embed="rId4">
            <a:alphaModFix/>
          </a:blip>
          <a:srcRect l="21024" r="31913"/>
          <a:stretch/>
        </p:blipFill>
        <p:spPr>
          <a:xfrm>
            <a:off x="241103" y="318445"/>
            <a:ext cx="5393896" cy="6337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298</Words>
  <Application>Microsoft Macintosh PowerPoint</Application>
  <PresentationFormat>Custom</PresentationFormat>
  <Paragraphs>35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"El cambio climático"    Lesson 3</vt:lpstr>
      <vt:lpstr>PowerPoint Presentation</vt:lpstr>
      <vt:lpstr>PowerPoint Presentation</vt:lpstr>
      <vt:lpstr>Lesson 3: Case Study -The impact of climate change on coffee farmers in Nicaragua</vt:lpstr>
      <vt:lpstr>The impact of climate change on coffee farmers in Nicaragua</vt:lpstr>
      <vt:lpstr>The impact of climate change on coffee farmers in Nicaragua</vt:lpstr>
      <vt:lpstr>PowerPoint Presentation</vt:lpstr>
      <vt:lpstr>La finca de Karla</vt:lpstr>
      <vt:lpstr>PowerPoint Presentation</vt:lpstr>
      <vt:lpstr>Write down 3 sentences to describe how climate change affects people’s lives in Nicaragua.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cambio climático"    Lesson 3</dc:title>
  <dc:creator>Anne-Marie</dc:creator>
  <cp:lastModifiedBy>chris jackson</cp:lastModifiedBy>
  <cp:revision>8</cp:revision>
  <dcterms:created xsi:type="dcterms:W3CDTF">2015-09-04T11:16:50Z</dcterms:created>
  <dcterms:modified xsi:type="dcterms:W3CDTF">2020-06-16T06:14:56Z</dcterms:modified>
</cp:coreProperties>
</file>