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256" r:id="rId2"/>
    <p:sldId id="257" r:id="rId3"/>
    <p:sldId id="268" r:id="rId4"/>
    <p:sldId id="259" r:id="rId5"/>
    <p:sldId id="260" r:id="rId6"/>
    <p:sldId id="261" r:id="rId7"/>
    <p:sldId id="262" r:id="rId8"/>
    <p:sldId id="263" r:id="rId9"/>
    <p:sldId id="267" r:id="rId10"/>
    <p:sldId id="258" r:id="rId11"/>
    <p:sldId id="269" r:id="rId12"/>
    <p:sldId id="264" r:id="rId1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6" roundtripDataSignature="AMtx7mhXo1BhCknNlmFnlUuGyneKK1db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22CA4A-BBB9-4798-A645-A8A3C8E2C4AB}">
  <a:tblStyle styleId="{6822CA4A-BBB9-4798-A645-A8A3C8E2C4A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customschemas.google.com/relationships/presentationmetadata" Target="meta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470387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https://cdn.pixabay.com/photo/2016/01/19/14/48/glaciers-1148976__340.jpg</a:t>
            </a:r>
            <a:endParaRPr/>
          </a:p>
        </p:txBody>
      </p:sp>
      <p:sp>
        <p:nvSpPr>
          <p:cNvPr id="82" name="Google Shape;8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d87b3ceef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d87b3cee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d87b3cee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d87b3cee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d87b3ceef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d87b3ceef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7d87b3ceef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7d87b3cee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035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a:t>http://presentationskills.yolasite.com/resources/PresentationHeader.jpg</a:t>
            </a:r>
            <a:endParaRPr/>
          </a:p>
        </p:txBody>
      </p:sp>
      <p:sp>
        <p:nvSpPr>
          <p:cNvPr id="100" name="Google Shape;10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7d87b3ceef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7d87b3ceef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6798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4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4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heclimatecoalition.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8"/>
          <p:cNvPicPr preferRelativeResize="0"/>
          <p:nvPr/>
        </p:nvPicPr>
        <p:blipFill>
          <a:blip r:embed="rId3">
            <a:alphaModFix/>
          </a:blip>
          <a:stretch>
            <a:fillRect/>
          </a:stretch>
        </p:blipFill>
        <p:spPr>
          <a:xfrm>
            <a:off x="8965" y="0"/>
            <a:ext cx="12183035" cy="6858000"/>
          </a:xfrm>
          <a:prstGeom prst="rect">
            <a:avLst/>
          </a:prstGeom>
          <a:noFill/>
          <a:ln>
            <a:noFill/>
          </a:ln>
        </p:spPr>
      </p:pic>
      <p:sp>
        <p:nvSpPr>
          <p:cNvPr id="85" name="Google Shape;85;p28"/>
          <p:cNvSpPr txBox="1">
            <a:spLocks noGrp="1"/>
          </p:cNvSpPr>
          <p:nvPr>
            <p:ph type="title"/>
          </p:nvPr>
        </p:nvSpPr>
        <p:spPr>
          <a:xfrm>
            <a:off x="850900" y="0"/>
            <a:ext cx="10515600" cy="14274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Arial"/>
              <a:buNone/>
            </a:pPr>
            <a:r>
              <a:rPr lang="es-ES" sz="3600" b="1">
                <a:solidFill>
                  <a:srgbClr val="00527D"/>
                </a:solidFill>
                <a:latin typeface="Arial"/>
                <a:ea typeface="Arial"/>
                <a:cs typeface="Arial"/>
                <a:sym typeface="Arial"/>
              </a:rPr>
              <a:t>"El cambio climático"</a:t>
            </a:r>
            <a:br>
              <a:rPr lang="es-ES" sz="3600">
                <a:solidFill>
                  <a:srgbClr val="00527D"/>
                </a:solidFill>
                <a:latin typeface="Arial"/>
                <a:ea typeface="Arial"/>
                <a:cs typeface="Arial"/>
                <a:sym typeface="Arial"/>
              </a:rPr>
            </a:br>
            <a:r>
              <a:rPr lang="es-ES" sz="3600" b="1">
                <a:solidFill>
                  <a:srgbClr val="00527D"/>
                </a:solidFill>
                <a:latin typeface="Arial"/>
                <a:ea typeface="Arial"/>
                <a:cs typeface="Arial"/>
                <a:sym typeface="Arial"/>
              </a:rPr>
              <a:t>Lesson 5</a:t>
            </a:r>
            <a:endParaRPr sz="3600">
              <a:solidFill>
                <a:srgbClr val="00527D"/>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 name="Picture 1">
            <a:extLst>
              <a:ext uri="{FF2B5EF4-FFF2-40B4-BE49-F238E27FC236}">
                <a16:creationId xmlns:a16="http://schemas.microsoft.com/office/drawing/2014/main" id="{A65DDC78-6009-4189-8578-0F05C561F0DD}"/>
              </a:ext>
            </a:extLst>
          </p:cNvPr>
          <p:cNvPicPr>
            <a:picLocks noChangeAspect="1"/>
          </p:cNvPicPr>
          <p:nvPr/>
        </p:nvPicPr>
        <p:blipFill>
          <a:blip r:embed="rId3"/>
          <a:stretch>
            <a:fillRect/>
          </a:stretch>
        </p:blipFill>
        <p:spPr>
          <a:xfrm>
            <a:off x="7854531" y="-17585"/>
            <a:ext cx="3798137" cy="816935"/>
          </a:xfrm>
          <a:prstGeom prst="rect">
            <a:avLst/>
          </a:prstGeom>
        </p:spPr>
      </p:pic>
      <p:pic>
        <p:nvPicPr>
          <p:cNvPr id="4" name="Picture 3">
            <a:extLst>
              <a:ext uri="{FF2B5EF4-FFF2-40B4-BE49-F238E27FC236}">
                <a16:creationId xmlns:a16="http://schemas.microsoft.com/office/drawing/2014/main" id="{6CB7815C-A9AD-453E-803C-16965CEA2A47}"/>
              </a:ext>
            </a:extLst>
          </p:cNvPr>
          <p:cNvPicPr>
            <a:picLocks noChangeAspect="1"/>
          </p:cNvPicPr>
          <p:nvPr/>
        </p:nvPicPr>
        <p:blipFill rotWithShape="1">
          <a:blip r:embed="rId4"/>
          <a:srcRect t="15027" b="42222"/>
          <a:stretch/>
        </p:blipFill>
        <p:spPr>
          <a:xfrm>
            <a:off x="1034909" y="857198"/>
            <a:ext cx="9923824" cy="60008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extLst>
              <a:ext uri="{FF2B5EF4-FFF2-40B4-BE49-F238E27FC236}">
                <a16:creationId xmlns:a16="http://schemas.microsoft.com/office/drawing/2014/main" id="{EF758DD1-A367-4370-8FFF-B0245F4FB618}"/>
              </a:ext>
            </a:extLst>
          </p:cNvPr>
          <p:cNvPicPr>
            <a:picLocks noChangeAspect="1"/>
          </p:cNvPicPr>
          <p:nvPr/>
        </p:nvPicPr>
        <p:blipFill rotWithShape="1">
          <a:blip r:embed="rId3"/>
          <a:srcRect t="57231" b="16512"/>
          <a:stretch/>
        </p:blipFill>
        <p:spPr>
          <a:xfrm>
            <a:off x="663712" y="1655482"/>
            <a:ext cx="10864576" cy="4034863"/>
          </a:xfrm>
          <a:prstGeom prst="rect">
            <a:avLst/>
          </a:prstGeom>
        </p:spPr>
      </p:pic>
    </p:spTree>
    <p:extLst>
      <p:ext uri="{BB962C8B-B14F-4D97-AF65-F5344CB8AC3E}">
        <p14:creationId xmlns:p14="http://schemas.microsoft.com/office/powerpoint/2010/main" val="3646502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g7d87b3ceef_0_10"/>
          <p:cNvPicPr preferRelativeResize="0"/>
          <p:nvPr/>
        </p:nvPicPr>
        <p:blipFill rotWithShape="1">
          <a:blip r:embed="rId3">
            <a:alphaModFix/>
          </a:blip>
          <a:srcRect/>
          <a:stretch/>
        </p:blipFill>
        <p:spPr>
          <a:xfrm>
            <a:off x="4095827" y="2560624"/>
            <a:ext cx="4000350" cy="1161775"/>
          </a:xfrm>
          <a:prstGeom prst="rect">
            <a:avLst/>
          </a:prstGeom>
          <a:noFill/>
          <a:ln>
            <a:noFill/>
          </a:ln>
        </p:spPr>
      </p:pic>
      <p:pic>
        <p:nvPicPr>
          <p:cNvPr id="145" name="Google Shape;145;g7d87b3ceef_0_10"/>
          <p:cNvPicPr preferRelativeResize="0"/>
          <p:nvPr/>
        </p:nvPicPr>
        <p:blipFill rotWithShape="1">
          <a:blip r:embed="rId4">
            <a:alphaModFix/>
          </a:blip>
          <a:srcRect/>
          <a:stretch/>
        </p:blipFill>
        <p:spPr>
          <a:xfrm>
            <a:off x="4095819" y="3806369"/>
            <a:ext cx="1484869" cy="992644"/>
          </a:xfrm>
          <a:prstGeom prst="rect">
            <a:avLst/>
          </a:prstGeom>
          <a:noFill/>
          <a:ln>
            <a:noFill/>
          </a:ln>
        </p:spPr>
      </p:pic>
      <p:sp>
        <p:nvSpPr>
          <p:cNvPr id="146" name="Google Shape;146;g7d87b3ceef_0_10"/>
          <p:cNvSpPr/>
          <p:nvPr/>
        </p:nvSpPr>
        <p:spPr>
          <a:xfrm>
            <a:off x="5580675"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E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a:p>
        </p:txBody>
      </p:sp>
      <p:sp>
        <p:nvSpPr>
          <p:cNvPr id="2" name="TextBox 1">
            <a:extLst>
              <a:ext uri="{FF2B5EF4-FFF2-40B4-BE49-F238E27FC236}">
                <a16:creationId xmlns:a16="http://schemas.microsoft.com/office/drawing/2014/main" id="{1CD8EA1F-EDE6-4DF5-91D8-8217777073E1}"/>
              </a:ext>
            </a:extLst>
          </p:cNvPr>
          <p:cNvSpPr txBox="1"/>
          <p:nvPr/>
        </p:nvSpPr>
        <p:spPr>
          <a:xfrm>
            <a:off x="3868615" y="5046000"/>
            <a:ext cx="4557933" cy="523220"/>
          </a:xfrm>
          <a:prstGeom prst="rect">
            <a:avLst/>
          </a:prstGeom>
          <a:noFill/>
        </p:spPr>
        <p:txBody>
          <a:bodyPr wrap="square" rtlCol="0">
            <a:spAutoFit/>
          </a:bodyPr>
          <a:lstStyle/>
          <a:p>
            <a:r>
              <a:rPr lang="en-GB" dirty="0"/>
              <a:t>These lessons are adapted from original material by Jana Reinecke- Kaiser, Marcel- Breuer School, Berlin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 name="Picture 1">
            <a:extLst>
              <a:ext uri="{FF2B5EF4-FFF2-40B4-BE49-F238E27FC236}">
                <a16:creationId xmlns:a16="http://schemas.microsoft.com/office/drawing/2014/main" id="{161BADEB-D3F8-4066-94F9-896F28689A49}"/>
              </a:ext>
            </a:extLst>
          </p:cNvPr>
          <p:cNvPicPr>
            <a:picLocks noChangeAspect="1"/>
          </p:cNvPicPr>
          <p:nvPr/>
        </p:nvPicPr>
        <p:blipFill rotWithShape="1">
          <a:blip r:embed="rId3"/>
          <a:srcRect l="52730" t="31581" r="16116" b="56516"/>
          <a:stretch/>
        </p:blipFill>
        <p:spPr>
          <a:xfrm>
            <a:off x="7948245" y="0"/>
            <a:ext cx="3798277" cy="815926"/>
          </a:xfrm>
          <a:prstGeom prst="rect">
            <a:avLst/>
          </a:prstGeom>
        </p:spPr>
      </p:pic>
      <p:pic>
        <p:nvPicPr>
          <p:cNvPr id="4" name="Picture 3">
            <a:extLst>
              <a:ext uri="{FF2B5EF4-FFF2-40B4-BE49-F238E27FC236}">
                <a16:creationId xmlns:a16="http://schemas.microsoft.com/office/drawing/2014/main" id="{0C4FD0C9-76EC-4F22-A772-66F4FB746E17}"/>
              </a:ext>
            </a:extLst>
          </p:cNvPr>
          <p:cNvPicPr>
            <a:picLocks noChangeAspect="1"/>
          </p:cNvPicPr>
          <p:nvPr/>
        </p:nvPicPr>
        <p:blipFill rotWithShape="1">
          <a:blip r:embed="rId4"/>
          <a:srcRect t="45043" b="24233"/>
          <a:stretch/>
        </p:blipFill>
        <p:spPr>
          <a:xfrm>
            <a:off x="749549" y="1131105"/>
            <a:ext cx="11296632" cy="49091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2" name="Picture 1">
            <a:extLst>
              <a:ext uri="{FF2B5EF4-FFF2-40B4-BE49-F238E27FC236}">
                <a16:creationId xmlns:a16="http://schemas.microsoft.com/office/drawing/2014/main" id="{A65DDC78-6009-4189-8578-0F05C561F0DD}"/>
              </a:ext>
            </a:extLst>
          </p:cNvPr>
          <p:cNvPicPr>
            <a:picLocks noChangeAspect="1"/>
          </p:cNvPicPr>
          <p:nvPr/>
        </p:nvPicPr>
        <p:blipFill>
          <a:blip r:embed="rId3"/>
          <a:stretch>
            <a:fillRect/>
          </a:stretch>
        </p:blipFill>
        <p:spPr>
          <a:xfrm>
            <a:off x="7854531" y="-17585"/>
            <a:ext cx="3798137" cy="816935"/>
          </a:xfrm>
          <a:prstGeom prst="rect">
            <a:avLst/>
          </a:prstGeom>
        </p:spPr>
      </p:pic>
      <p:pic>
        <p:nvPicPr>
          <p:cNvPr id="4" name="Picture 3">
            <a:extLst>
              <a:ext uri="{FF2B5EF4-FFF2-40B4-BE49-F238E27FC236}">
                <a16:creationId xmlns:a16="http://schemas.microsoft.com/office/drawing/2014/main" id="{28295FAE-BA8A-460C-826B-EBF3BAB7F770}"/>
              </a:ext>
            </a:extLst>
          </p:cNvPr>
          <p:cNvPicPr>
            <a:picLocks noChangeAspect="1"/>
          </p:cNvPicPr>
          <p:nvPr/>
        </p:nvPicPr>
        <p:blipFill rotWithShape="1">
          <a:blip r:embed="rId4"/>
          <a:srcRect t="15027" b="42222"/>
          <a:stretch/>
        </p:blipFill>
        <p:spPr>
          <a:xfrm>
            <a:off x="1034909" y="857198"/>
            <a:ext cx="9923824" cy="6000802"/>
          </a:xfrm>
          <a:prstGeom prst="rect">
            <a:avLst/>
          </a:prstGeom>
        </p:spPr>
      </p:pic>
    </p:spTree>
    <p:extLst>
      <p:ext uri="{BB962C8B-B14F-4D97-AF65-F5344CB8AC3E}">
        <p14:creationId xmlns:p14="http://schemas.microsoft.com/office/powerpoint/2010/main" val="2740471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30"/>
          <p:cNvSpPr txBox="1">
            <a:spLocks noGrp="1"/>
          </p:cNvSpPr>
          <p:nvPr>
            <p:ph type="title"/>
          </p:nvPr>
        </p:nvSpPr>
        <p:spPr>
          <a:xfrm>
            <a:off x="762000" y="880268"/>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6600"/>
              <a:buFont typeface="Arial"/>
              <a:buNone/>
            </a:pPr>
            <a:r>
              <a:rPr lang="es-ES" sz="6600" b="1">
                <a:solidFill>
                  <a:srgbClr val="00527D"/>
                </a:solidFill>
                <a:latin typeface="Arial"/>
                <a:ea typeface="Arial"/>
                <a:cs typeface="Arial"/>
                <a:sym typeface="Arial"/>
              </a:rPr>
              <a:t>Present your posters!</a:t>
            </a:r>
            <a:endParaRPr sz="6600" b="1">
              <a:solidFill>
                <a:srgbClr val="00527D"/>
              </a:solidFill>
              <a:latin typeface="Arial"/>
              <a:ea typeface="Arial"/>
              <a:cs typeface="Arial"/>
              <a:sym typeface="Arial"/>
            </a:endParaRPr>
          </a:p>
        </p:txBody>
      </p:sp>
      <p:pic>
        <p:nvPicPr>
          <p:cNvPr id="103" name="Google Shape;103;p30" descr="http://www.nichecartoons.com/images/PresentationHeader.jpg"/>
          <p:cNvPicPr preferRelativeResize="0"/>
          <p:nvPr/>
        </p:nvPicPr>
        <p:blipFill rotWithShape="1">
          <a:blip r:embed="rId3">
            <a:alphaModFix/>
          </a:blip>
          <a:srcRect/>
          <a:stretch/>
        </p:blipFill>
        <p:spPr>
          <a:xfrm>
            <a:off x="2822575" y="2667000"/>
            <a:ext cx="6572250" cy="3333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1"/>
          <p:cNvSpPr/>
          <p:nvPr/>
        </p:nvSpPr>
        <p:spPr>
          <a:xfrm>
            <a:off x="54000" y="1272550"/>
            <a:ext cx="7368600" cy="5553300"/>
          </a:xfrm>
          <a:prstGeom prst="roundRect">
            <a:avLst>
              <a:gd name="adj" fmla="val 11492"/>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31"/>
          <p:cNvSpPr txBox="1">
            <a:spLocks noGrp="1"/>
          </p:cNvSpPr>
          <p:nvPr>
            <p:ph type="title"/>
          </p:nvPr>
        </p:nvSpPr>
        <p:spPr>
          <a:xfrm>
            <a:off x="838200" y="-53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s-ES" b="1">
                <a:solidFill>
                  <a:srgbClr val="00527D"/>
                </a:solidFill>
                <a:latin typeface="Arial"/>
                <a:ea typeface="Arial"/>
                <a:cs typeface="Arial"/>
                <a:sym typeface="Arial"/>
              </a:rPr>
              <a:t>Lesson 5: Present your posters!</a:t>
            </a:r>
            <a:endParaRPr b="1">
              <a:solidFill>
                <a:srgbClr val="00527D"/>
              </a:solidFill>
              <a:latin typeface="Arial"/>
              <a:ea typeface="Arial"/>
              <a:cs typeface="Arial"/>
              <a:sym typeface="Arial"/>
            </a:endParaRPr>
          </a:p>
        </p:txBody>
      </p:sp>
      <p:pic>
        <p:nvPicPr>
          <p:cNvPr id="110" name="Google Shape;110;p31"/>
          <p:cNvPicPr preferRelativeResize="0"/>
          <p:nvPr/>
        </p:nvPicPr>
        <p:blipFill rotWithShape="1">
          <a:blip r:embed="rId3">
            <a:alphaModFix/>
          </a:blip>
          <a:srcRect/>
          <a:stretch/>
        </p:blipFill>
        <p:spPr>
          <a:xfrm>
            <a:off x="7484625" y="2040925"/>
            <a:ext cx="4603650" cy="3657700"/>
          </a:xfrm>
          <a:prstGeom prst="rect">
            <a:avLst/>
          </a:prstGeom>
          <a:noFill/>
          <a:ln>
            <a:noFill/>
          </a:ln>
        </p:spPr>
      </p:pic>
      <p:sp>
        <p:nvSpPr>
          <p:cNvPr id="111" name="Google Shape;111;p31"/>
          <p:cNvSpPr/>
          <p:nvPr/>
        </p:nvSpPr>
        <p:spPr>
          <a:xfrm>
            <a:off x="256150" y="1437550"/>
            <a:ext cx="7106100" cy="5489668"/>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s-ES" sz="1800" b="1" i="1" u="sng" dirty="0">
                <a:solidFill>
                  <a:srgbClr val="00527D"/>
                </a:solidFill>
                <a:latin typeface="Arial"/>
                <a:ea typeface="Arial"/>
                <a:cs typeface="Arial"/>
                <a:sym typeface="Arial"/>
              </a:rPr>
              <a:t>Los efectos del cambio climático en países latinoamericano </a:t>
            </a:r>
            <a:endParaRPr sz="1600" dirty="0">
              <a:solidFill>
                <a:srgbClr val="00527D"/>
              </a:solidFill>
              <a:latin typeface="Arial"/>
              <a:ea typeface="Arial"/>
              <a:cs typeface="Arial"/>
              <a:sym typeface="Arial"/>
            </a:endParaRPr>
          </a:p>
          <a:p>
            <a:pPr marL="0" marR="0" lvl="0" indent="0" algn="l" rtl="0">
              <a:lnSpc>
                <a:spcPct val="115000"/>
              </a:lnSpc>
              <a:spcBef>
                <a:spcPts val="1000"/>
              </a:spcBef>
              <a:spcAft>
                <a:spcPts val="0"/>
              </a:spcAft>
              <a:buNone/>
            </a:pPr>
            <a:r>
              <a:rPr lang="es-ES" sz="1600" b="1" i="1" dirty="0">
                <a:solidFill>
                  <a:schemeClr val="dk1"/>
                </a:solidFill>
                <a:latin typeface="Arial"/>
                <a:ea typeface="Arial"/>
                <a:cs typeface="Arial"/>
                <a:sym typeface="Arial"/>
              </a:rPr>
              <a:t>Tarea:</a:t>
            </a:r>
            <a:r>
              <a:rPr lang="es-ES" sz="1600" i="1" dirty="0">
                <a:solidFill>
                  <a:schemeClr val="dk1"/>
                </a:solidFill>
                <a:latin typeface="Arial"/>
                <a:ea typeface="Arial"/>
                <a:cs typeface="Arial"/>
                <a:sym typeface="Arial"/>
              </a:rPr>
              <a:t> Ya te has informado sobre los efectos del cambio climático en un país latinoamericano. Ahora vas a saber más sobre los efectos que tiene el cambio climático en todo el continente. Escucha las ponencias de tus compañeros de clase y mira sus carteles. Con ayuda de esa información, rellena la siguiente tabla para tener una sobrevista sobre los efectos del cambio climático en los diferentes países de América Latina</a:t>
            </a:r>
            <a:r>
              <a:rPr lang="es-ES" sz="1600" dirty="0">
                <a:solidFill>
                  <a:schemeClr val="dk1"/>
                </a:solidFill>
                <a:latin typeface="Arial"/>
                <a:ea typeface="Arial"/>
                <a:cs typeface="Arial"/>
                <a:sym typeface="Arial"/>
              </a:rPr>
              <a:t>.</a:t>
            </a:r>
            <a:endParaRPr sz="1600" dirty="0">
              <a:solidFill>
                <a:schemeClr val="dk1"/>
              </a:solidFill>
              <a:latin typeface="Arial"/>
              <a:ea typeface="Arial"/>
              <a:cs typeface="Arial"/>
              <a:sym typeface="Arial"/>
            </a:endParaRPr>
          </a:p>
          <a:p>
            <a:pPr marL="0" marR="0" lvl="0" indent="0" algn="l" rtl="0">
              <a:lnSpc>
                <a:spcPct val="115000"/>
              </a:lnSpc>
              <a:spcBef>
                <a:spcPts val="1000"/>
              </a:spcBef>
              <a:spcAft>
                <a:spcPts val="0"/>
              </a:spcAft>
              <a:buNone/>
            </a:pPr>
            <a:endParaRPr sz="1400" b="1" u="sng" dirty="0">
              <a:solidFill>
                <a:schemeClr val="dk1"/>
              </a:solidFill>
              <a:latin typeface="Arial"/>
              <a:ea typeface="Arial"/>
              <a:cs typeface="Arial"/>
              <a:sym typeface="Arial"/>
            </a:endParaRPr>
          </a:p>
          <a:p>
            <a:pPr marL="0" marR="0" lvl="0" indent="0" algn="l" rtl="0">
              <a:lnSpc>
                <a:spcPct val="115000"/>
              </a:lnSpc>
              <a:spcBef>
                <a:spcPts val="1000"/>
              </a:spcBef>
              <a:spcAft>
                <a:spcPts val="0"/>
              </a:spcAft>
              <a:buNone/>
            </a:pPr>
            <a:r>
              <a:rPr lang="es-ES" sz="2400" b="1" u="sng" dirty="0" err="1">
                <a:solidFill>
                  <a:srgbClr val="00527D"/>
                </a:solidFill>
                <a:latin typeface="Arial"/>
                <a:ea typeface="Arial"/>
                <a:cs typeface="Arial"/>
                <a:sym typeface="Arial"/>
              </a:rPr>
              <a:t>The</a:t>
            </a:r>
            <a:r>
              <a:rPr lang="es-ES" sz="2400" b="1" u="sng" dirty="0">
                <a:solidFill>
                  <a:srgbClr val="00527D"/>
                </a:solidFill>
                <a:latin typeface="Arial"/>
                <a:ea typeface="Arial"/>
                <a:cs typeface="Arial"/>
                <a:sym typeface="Arial"/>
              </a:rPr>
              <a:t> </a:t>
            </a:r>
            <a:r>
              <a:rPr lang="es-ES" sz="2400" b="1" u="sng" dirty="0" err="1">
                <a:solidFill>
                  <a:srgbClr val="00527D"/>
                </a:solidFill>
                <a:latin typeface="Arial"/>
                <a:ea typeface="Arial"/>
                <a:cs typeface="Arial"/>
                <a:sym typeface="Arial"/>
              </a:rPr>
              <a:t>effects</a:t>
            </a:r>
            <a:r>
              <a:rPr lang="es-ES" sz="2400" b="1" u="sng" dirty="0">
                <a:solidFill>
                  <a:srgbClr val="00527D"/>
                </a:solidFill>
                <a:latin typeface="Arial"/>
                <a:ea typeface="Arial"/>
                <a:cs typeface="Arial"/>
                <a:sym typeface="Arial"/>
              </a:rPr>
              <a:t> </a:t>
            </a:r>
            <a:r>
              <a:rPr lang="es-ES" sz="2400" b="1" u="sng" dirty="0" err="1">
                <a:solidFill>
                  <a:srgbClr val="00527D"/>
                </a:solidFill>
                <a:latin typeface="Arial"/>
                <a:ea typeface="Arial"/>
                <a:cs typeface="Arial"/>
                <a:sym typeface="Arial"/>
              </a:rPr>
              <a:t>of</a:t>
            </a:r>
            <a:r>
              <a:rPr lang="es-ES" sz="2400" b="1" u="sng" dirty="0">
                <a:solidFill>
                  <a:srgbClr val="00527D"/>
                </a:solidFill>
                <a:latin typeface="Arial"/>
                <a:ea typeface="Arial"/>
                <a:cs typeface="Arial"/>
                <a:sym typeface="Arial"/>
              </a:rPr>
              <a:t> </a:t>
            </a:r>
            <a:r>
              <a:rPr lang="es-ES" sz="2400" b="1" u="sng" dirty="0" err="1">
                <a:solidFill>
                  <a:srgbClr val="00527D"/>
                </a:solidFill>
                <a:latin typeface="Arial"/>
                <a:ea typeface="Arial"/>
                <a:cs typeface="Arial"/>
                <a:sym typeface="Arial"/>
              </a:rPr>
              <a:t>climate</a:t>
            </a:r>
            <a:r>
              <a:rPr lang="es-ES" sz="2400" b="1" u="sng" dirty="0">
                <a:solidFill>
                  <a:srgbClr val="00527D"/>
                </a:solidFill>
                <a:latin typeface="Arial"/>
                <a:ea typeface="Arial"/>
                <a:cs typeface="Arial"/>
                <a:sym typeface="Arial"/>
              </a:rPr>
              <a:t> </a:t>
            </a:r>
            <a:r>
              <a:rPr lang="es-ES" sz="2400" b="1" u="sng" dirty="0" err="1">
                <a:solidFill>
                  <a:srgbClr val="00527D"/>
                </a:solidFill>
                <a:latin typeface="Arial"/>
                <a:ea typeface="Arial"/>
                <a:cs typeface="Arial"/>
                <a:sym typeface="Arial"/>
              </a:rPr>
              <a:t>change</a:t>
            </a:r>
            <a:r>
              <a:rPr lang="es-ES" sz="2400" b="1" u="sng" dirty="0">
                <a:solidFill>
                  <a:srgbClr val="00527D"/>
                </a:solidFill>
                <a:latin typeface="Arial"/>
                <a:ea typeface="Arial"/>
                <a:cs typeface="Arial"/>
                <a:sym typeface="Arial"/>
              </a:rPr>
              <a:t> in </a:t>
            </a:r>
            <a:r>
              <a:rPr lang="es-ES" sz="2400" b="1" u="sng" dirty="0" err="1">
                <a:solidFill>
                  <a:srgbClr val="00527D"/>
                </a:solidFill>
                <a:latin typeface="Arial"/>
                <a:ea typeface="Arial"/>
                <a:cs typeface="Arial"/>
                <a:sym typeface="Arial"/>
              </a:rPr>
              <a:t>Latin</a:t>
            </a:r>
            <a:r>
              <a:rPr lang="es-ES" sz="2400" b="1" u="sng" dirty="0">
                <a:solidFill>
                  <a:srgbClr val="00527D"/>
                </a:solidFill>
                <a:latin typeface="Arial"/>
                <a:ea typeface="Arial"/>
                <a:cs typeface="Arial"/>
                <a:sym typeface="Arial"/>
              </a:rPr>
              <a:t> American </a:t>
            </a:r>
            <a:r>
              <a:rPr lang="es-ES" sz="2400" b="1" u="sng" dirty="0" err="1">
                <a:solidFill>
                  <a:srgbClr val="00527D"/>
                </a:solidFill>
                <a:latin typeface="Arial"/>
                <a:ea typeface="Arial"/>
                <a:cs typeface="Arial"/>
                <a:sym typeface="Arial"/>
              </a:rPr>
              <a:t>countries</a:t>
            </a:r>
            <a:endParaRPr sz="2400" dirty="0">
              <a:solidFill>
                <a:srgbClr val="00527D"/>
              </a:solidFill>
              <a:latin typeface="Arial"/>
              <a:ea typeface="Arial"/>
              <a:cs typeface="Arial"/>
              <a:sym typeface="Arial"/>
            </a:endParaRPr>
          </a:p>
          <a:p>
            <a:pPr lvl="0">
              <a:lnSpc>
                <a:spcPct val="115000"/>
              </a:lnSpc>
              <a:spcBef>
                <a:spcPts val="1000"/>
              </a:spcBef>
            </a:pPr>
            <a:r>
              <a:rPr lang="es-ES" sz="2000" b="1" dirty="0" err="1">
                <a:solidFill>
                  <a:schemeClr val="dk1"/>
                </a:solidFill>
                <a:latin typeface="Arial"/>
                <a:ea typeface="Arial"/>
                <a:cs typeface="Arial"/>
                <a:sym typeface="Arial"/>
              </a:rPr>
              <a:t>Task</a:t>
            </a:r>
            <a:r>
              <a:rPr lang="es-ES" sz="2000" b="1" dirty="0">
                <a:solidFill>
                  <a:schemeClr val="dk1"/>
                </a:solidFill>
                <a:latin typeface="Arial"/>
                <a:ea typeface="Arial"/>
                <a:cs typeface="Arial"/>
                <a:sym typeface="Arial"/>
              </a:rPr>
              <a:t>: </a:t>
            </a:r>
            <a:r>
              <a:rPr lang="es-ES" sz="2000" dirty="0">
                <a:solidFill>
                  <a:schemeClr val="dk1"/>
                </a:solidFill>
                <a:latin typeface="Arial"/>
                <a:ea typeface="Arial"/>
                <a:cs typeface="Arial"/>
                <a:sym typeface="Arial"/>
              </a:rPr>
              <a:t>Listen </a:t>
            </a:r>
            <a:r>
              <a:rPr lang="es-ES" sz="2000" dirty="0" err="1">
                <a:solidFill>
                  <a:schemeClr val="dk1"/>
                </a:solidFill>
                <a:latin typeface="Arial"/>
                <a:ea typeface="Arial"/>
                <a:cs typeface="Arial"/>
                <a:sym typeface="Arial"/>
              </a:rPr>
              <a:t>to</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presentations</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delivered</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by</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your</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classmates</a:t>
            </a:r>
            <a:r>
              <a:rPr lang="es-ES" sz="2000" dirty="0">
                <a:solidFill>
                  <a:schemeClr val="dk1"/>
                </a:solidFill>
                <a:latin typeface="Arial"/>
                <a:ea typeface="Arial"/>
                <a:cs typeface="Arial"/>
                <a:sym typeface="Arial"/>
              </a:rPr>
              <a:t> and look at </a:t>
            </a:r>
            <a:r>
              <a:rPr lang="es-ES" sz="2000" dirty="0" err="1">
                <a:solidFill>
                  <a:schemeClr val="dk1"/>
                </a:solidFill>
                <a:latin typeface="Arial"/>
                <a:ea typeface="Arial"/>
                <a:cs typeface="Arial"/>
                <a:sym typeface="Arial"/>
              </a:rPr>
              <a:t>the</a:t>
            </a:r>
            <a:r>
              <a:rPr lang="es-ES" sz="2000" dirty="0">
                <a:solidFill>
                  <a:schemeClr val="dk1"/>
                </a:solidFill>
                <a:latin typeface="Arial"/>
                <a:ea typeface="Arial"/>
                <a:cs typeface="Arial"/>
                <a:sym typeface="Arial"/>
              </a:rPr>
              <a:t> posters </a:t>
            </a:r>
            <a:r>
              <a:rPr lang="es-ES" sz="2000" dirty="0" err="1">
                <a:solidFill>
                  <a:schemeClr val="dk1"/>
                </a:solidFill>
                <a:latin typeface="Arial"/>
                <a:ea typeface="Arial"/>
                <a:cs typeface="Arial"/>
                <a:sym typeface="Arial"/>
              </a:rPr>
              <a:t>they</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have</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produced</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Then</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using</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that</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information</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fill</a:t>
            </a:r>
            <a:r>
              <a:rPr lang="es-ES" sz="2000" dirty="0">
                <a:solidFill>
                  <a:schemeClr val="dk1"/>
                </a:solidFill>
                <a:latin typeface="Arial"/>
                <a:ea typeface="Arial"/>
                <a:cs typeface="Arial"/>
                <a:sym typeface="Arial"/>
              </a:rPr>
              <a:t> in table </a:t>
            </a:r>
            <a:r>
              <a:rPr lang="es-ES" sz="2000" b="1" dirty="0">
                <a:solidFill>
                  <a:srgbClr val="00527D"/>
                </a:solidFill>
              </a:rPr>
              <a:t>(5a) </a:t>
            </a:r>
            <a:r>
              <a:rPr lang="es-ES" sz="2000" dirty="0" err="1">
                <a:solidFill>
                  <a:schemeClr val="dk1"/>
                </a:solidFill>
                <a:latin typeface="Arial"/>
                <a:ea typeface="Arial"/>
                <a:cs typeface="Arial"/>
                <a:sym typeface="Arial"/>
              </a:rPr>
              <a:t>on</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the</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ecological</a:t>
            </a:r>
            <a:r>
              <a:rPr lang="es-ES" sz="2000" dirty="0">
                <a:solidFill>
                  <a:schemeClr val="dk1"/>
                </a:solidFill>
                <a:latin typeface="Arial"/>
                <a:ea typeface="Arial"/>
                <a:cs typeface="Arial"/>
                <a:sym typeface="Arial"/>
              </a:rPr>
              <a:t> and social </a:t>
            </a:r>
            <a:r>
              <a:rPr lang="es-ES" sz="2000" dirty="0" err="1">
                <a:solidFill>
                  <a:schemeClr val="dk1"/>
                </a:solidFill>
                <a:latin typeface="Arial"/>
                <a:ea typeface="Arial"/>
                <a:cs typeface="Arial"/>
                <a:sym typeface="Arial"/>
              </a:rPr>
              <a:t>effects</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of</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climate</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change</a:t>
            </a:r>
            <a:r>
              <a:rPr lang="es-ES" sz="2000" dirty="0">
                <a:solidFill>
                  <a:schemeClr val="dk1"/>
                </a:solidFill>
                <a:latin typeface="Arial"/>
                <a:ea typeface="Arial"/>
                <a:cs typeface="Arial"/>
                <a:sym typeface="Arial"/>
              </a:rPr>
              <a:t> in </a:t>
            </a:r>
            <a:r>
              <a:rPr lang="es-ES" sz="2000" dirty="0" err="1">
                <a:solidFill>
                  <a:schemeClr val="dk1"/>
                </a:solidFill>
                <a:latin typeface="Arial"/>
                <a:ea typeface="Arial"/>
                <a:cs typeface="Arial"/>
                <a:sym typeface="Arial"/>
              </a:rPr>
              <a:t>the</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different</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countries</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of</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Latin</a:t>
            </a:r>
            <a:r>
              <a:rPr lang="es-ES" sz="2000" dirty="0">
                <a:solidFill>
                  <a:schemeClr val="dk1"/>
                </a:solidFill>
                <a:latin typeface="Arial"/>
                <a:ea typeface="Arial"/>
                <a:cs typeface="Arial"/>
                <a:sym typeface="Arial"/>
              </a:rPr>
              <a:t> </a:t>
            </a:r>
            <a:r>
              <a:rPr lang="es-ES" sz="2000" dirty="0" err="1">
                <a:solidFill>
                  <a:schemeClr val="dk1"/>
                </a:solidFill>
                <a:latin typeface="Arial"/>
                <a:ea typeface="Arial"/>
                <a:cs typeface="Arial"/>
                <a:sym typeface="Arial"/>
              </a:rPr>
              <a:t>America</a:t>
            </a:r>
            <a:r>
              <a:rPr lang="es-ES" sz="2000" dirty="0">
                <a:solidFill>
                  <a:schemeClr val="dk1"/>
                </a:solidFill>
                <a:latin typeface="Arial"/>
                <a:ea typeface="Arial"/>
                <a:cs typeface="Arial"/>
                <a:sym typeface="Arial"/>
              </a:rPr>
              <a:t>.</a:t>
            </a:r>
            <a:endParaRPr sz="2000" dirty="0">
              <a:solidFill>
                <a:schemeClr val="dk1"/>
              </a:solidFill>
              <a:latin typeface="Arial"/>
              <a:ea typeface="Arial"/>
              <a:cs typeface="Arial"/>
              <a:sym typeface="Arial"/>
            </a:endParaRPr>
          </a:p>
        </p:txBody>
      </p:sp>
      <p:sp>
        <p:nvSpPr>
          <p:cNvPr id="112" name="Google Shape;112;p31"/>
          <p:cNvSpPr txBox="1"/>
          <p:nvPr/>
        </p:nvSpPr>
        <p:spPr>
          <a:xfrm rot="-1196387">
            <a:off x="30858" y="703960"/>
            <a:ext cx="1152384" cy="383590"/>
          </a:xfrm>
          <a:prstGeom prst="rect">
            <a:avLst/>
          </a:prstGeom>
          <a:solidFill>
            <a:srgbClr val="FFD96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s-ES" sz="1800" b="1">
                <a:solidFill>
                  <a:schemeClr val="dk1"/>
                </a:solidFill>
                <a:latin typeface="Arial"/>
                <a:ea typeface="Arial"/>
                <a:cs typeface="Arial"/>
                <a:sym typeface="Arial"/>
              </a:rPr>
              <a:t>Español</a:t>
            </a:r>
            <a:endParaRPr sz="2400">
              <a:solidFill>
                <a:schemeClr val="dk1"/>
              </a:solidFill>
              <a:latin typeface="Calibri"/>
              <a:ea typeface="Calibri"/>
              <a:cs typeface="Calibri"/>
              <a:sym typeface="Calibri"/>
            </a:endParaRPr>
          </a:p>
        </p:txBody>
      </p:sp>
      <p:sp>
        <p:nvSpPr>
          <p:cNvPr id="113" name="Google Shape;113;p31"/>
          <p:cNvSpPr txBox="1"/>
          <p:nvPr/>
        </p:nvSpPr>
        <p:spPr>
          <a:xfrm rot="882740">
            <a:off x="7215105" y="6143247"/>
            <a:ext cx="980446" cy="528206"/>
          </a:xfrm>
          <a:prstGeom prst="rect">
            <a:avLst/>
          </a:prstGeom>
          <a:solidFill>
            <a:srgbClr val="EDEDED"/>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s-ES" sz="1800" b="1">
                <a:solidFill>
                  <a:schemeClr val="dk1"/>
                </a:solidFill>
                <a:latin typeface="Arial"/>
                <a:ea typeface="Arial"/>
                <a:cs typeface="Arial"/>
                <a:sym typeface="Arial"/>
              </a:rPr>
              <a:t>Ingl</a:t>
            </a:r>
            <a:r>
              <a:rPr lang="es-ES" sz="1800" b="1">
                <a:solidFill>
                  <a:srgbClr val="212121"/>
                </a:solidFill>
                <a:latin typeface="Arial"/>
                <a:ea typeface="Arial"/>
                <a:cs typeface="Arial"/>
                <a:sym typeface="Arial"/>
              </a:rPr>
              <a:t>és</a:t>
            </a:r>
            <a:r>
              <a:rPr lang="es-ES" sz="2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2"/>
          <p:cNvSpPr/>
          <p:nvPr/>
        </p:nvSpPr>
        <p:spPr>
          <a:xfrm>
            <a:off x="7838125" y="0"/>
            <a:ext cx="1210800" cy="6858000"/>
          </a:xfrm>
          <a:prstGeom prst="rect">
            <a:avLst/>
          </a:prstGeom>
          <a:solidFill>
            <a:srgbClr val="00527D"/>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2"/>
          <p:cNvSpPr/>
          <p:nvPr/>
        </p:nvSpPr>
        <p:spPr>
          <a:xfrm>
            <a:off x="3144775" y="0"/>
            <a:ext cx="1210800" cy="6858000"/>
          </a:xfrm>
          <a:prstGeom prst="rect">
            <a:avLst/>
          </a:prstGeom>
          <a:solidFill>
            <a:srgbClr val="00527D"/>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2"/>
          <p:cNvSpPr/>
          <p:nvPr/>
        </p:nvSpPr>
        <p:spPr>
          <a:xfrm>
            <a:off x="2710400" y="209575"/>
            <a:ext cx="6695100" cy="6066300"/>
          </a:xfrm>
          <a:prstGeom prst="ellipse">
            <a:avLst/>
          </a:prstGeom>
          <a:solidFill>
            <a:srgbClr val="00527D"/>
          </a:solidFill>
          <a:ln w="762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2"/>
          <p:cNvSpPr/>
          <p:nvPr/>
        </p:nvSpPr>
        <p:spPr>
          <a:xfrm>
            <a:off x="3516325" y="1012975"/>
            <a:ext cx="4948500" cy="4308000"/>
          </a:xfrm>
          <a:prstGeom prst="ellipse">
            <a:avLst/>
          </a:prstGeom>
          <a:solidFill>
            <a:srgbClr val="27B8CF"/>
          </a:solidFill>
          <a:ln w="762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ES" sz="3600" b="1">
                <a:solidFill>
                  <a:srgbClr val="00527D"/>
                </a:solidFill>
                <a:latin typeface="Arial"/>
                <a:ea typeface="Arial"/>
                <a:cs typeface="Arial"/>
                <a:sym typeface="Arial"/>
              </a:rPr>
              <a:t>Common impacts of climate change in Latin America</a:t>
            </a:r>
            <a:endParaRPr sz="3600" b="1">
              <a:solidFill>
                <a:srgbClr val="00527D"/>
              </a:solidFill>
              <a:latin typeface="Arial"/>
              <a:ea typeface="Arial"/>
              <a:cs typeface="Arial"/>
              <a:sym typeface="Arial"/>
            </a:endParaRPr>
          </a:p>
        </p:txBody>
      </p:sp>
      <p:sp>
        <p:nvSpPr>
          <p:cNvPr id="122" name="Google Shape;122;p32"/>
          <p:cNvSpPr/>
          <p:nvPr/>
        </p:nvSpPr>
        <p:spPr>
          <a:xfrm>
            <a:off x="593825" y="11650"/>
            <a:ext cx="1210800" cy="6858000"/>
          </a:xfrm>
          <a:prstGeom prst="rect">
            <a:avLst/>
          </a:prstGeom>
          <a:solidFill>
            <a:srgbClr val="00527D"/>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2"/>
          <p:cNvSpPr/>
          <p:nvPr/>
        </p:nvSpPr>
        <p:spPr>
          <a:xfrm>
            <a:off x="10621950" y="0"/>
            <a:ext cx="1210800" cy="6858000"/>
          </a:xfrm>
          <a:prstGeom prst="rect">
            <a:avLst/>
          </a:prstGeom>
          <a:solidFill>
            <a:srgbClr val="00527D"/>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3"/>
          <p:cNvSpPr/>
          <p:nvPr/>
        </p:nvSpPr>
        <p:spPr>
          <a:xfrm>
            <a:off x="46500" y="2434450"/>
            <a:ext cx="5881500" cy="2138700"/>
          </a:xfrm>
          <a:prstGeom prst="rect">
            <a:avLst/>
          </a:prstGeom>
          <a:solidFill>
            <a:srgbClr val="00527D"/>
          </a:solidFill>
          <a:ln w="9525" cap="flat" cmpd="sng">
            <a:solidFill>
              <a:srgbClr val="0052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3"/>
          <p:cNvSpPr txBox="1">
            <a:spLocks noGrp="1"/>
          </p:cNvSpPr>
          <p:nvPr>
            <p:ph type="title"/>
          </p:nvPr>
        </p:nvSpPr>
        <p:spPr>
          <a:xfrm>
            <a:off x="-50" y="74825"/>
            <a:ext cx="12192000" cy="1232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959"/>
              <a:buFont typeface="Arial"/>
              <a:buNone/>
            </a:pPr>
            <a:r>
              <a:rPr lang="es-ES" sz="4000" b="1" dirty="0" err="1">
                <a:solidFill>
                  <a:srgbClr val="00527D"/>
                </a:solidFill>
                <a:latin typeface="Arial"/>
                <a:ea typeface="Arial"/>
                <a:cs typeface="Arial"/>
                <a:sym typeface="Arial"/>
              </a:rPr>
              <a:t>Lesson</a:t>
            </a:r>
            <a:r>
              <a:rPr lang="es-ES" sz="4000" b="1" dirty="0">
                <a:solidFill>
                  <a:srgbClr val="00527D"/>
                </a:solidFill>
                <a:latin typeface="Arial"/>
                <a:ea typeface="Arial"/>
                <a:cs typeface="Arial"/>
                <a:sym typeface="Arial"/>
              </a:rPr>
              <a:t> 5: </a:t>
            </a:r>
            <a:r>
              <a:rPr lang="es-ES" sz="4000" b="1" dirty="0" err="1">
                <a:solidFill>
                  <a:srgbClr val="00527D"/>
                </a:solidFill>
                <a:latin typeface="Arial"/>
                <a:ea typeface="Arial"/>
                <a:cs typeface="Arial"/>
                <a:sym typeface="Arial"/>
              </a:rPr>
              <a:t>Evaluate</a:t>
            </a:r>
            <a:r>
              <a:rPr lang="es-ES" sz="4000" b="1" dirty="0">
                <a:solidFill>
                  <a:srgbClr val="00527D"/>
                </a:solidFill>
                <a:latin typeface="Arial"/>
                <a:ea typeface="Arial"/>
                <a:cs typeface="Arial"/>
                <a:sym typeface="Arial"/>
              </a:rPr>
              <a:t> </a:t>
            </a:r>
            <a:r>
              <a:rPr lang="es-ES" sz="4000" b="1" dirty="0" err="1">
                <a:solidFill>
                  <a:srgbClr val="00527D"/>
                </a:solidFill>
                <a:latin typeface="Arial"/>
                <a:ea typeface="Arial"/>
                <a:cs typeface="Arial"/>
                <a:sym typeface="Arial"/>
              </a:rPr>
              <a:t>each</a:t>
            </a:r>
            <a:r>
              <a:rPr lang="es-ES" sz="4000" b="1" dirty="0">
                <a:solidFill>
                  <a:srgbClr val="00527D"/>
                </a:solidFill>
                <a:latin typeface="Arial"/>
                <a:ea typeface="Arial"/>
                <a:cs typeface="Arial"/>
                <a:sym typeface="Arial"/>
              </a:rPr>
              <a:t> </a:t>
            </a:r>
            <a:r>
              <a:rPr lang="es-ES" sz="4000" b="1" dirty="0" err="1">
                <a:solidFill>
                  <a:srgbClr val="00527D"/>
                </a:solidFill>
                <a:latin typeface="Arial"/>
                <a:ea typeface="Arial"/>
                <a:cs typeface="Arial"/>
                <a:sym typeface="Arial"/>
              </a:rPr>
              <a:t>other’s</a:t>
            </a:r>
            <a:r>
              <a:rPr lang="es-ES" sz="4000" b="1" dirty="0">
                <a:solidFill>
                  <a:srgbClr val="00527D"/>
                </a:solidFill>
                <a:latin typeface="Arial"/>
                <a:ea typeface="Arial"/>
                <a:cs typeface="Arial"/>
                <a:sym typeface="Arial"/>
              </a:rPr>
              <a:t> posters</a:t>
            </a:r>
            <a:br>
              <a:rPr lang="es-ES" sz="4000" b="1" dirty="0">
                <a:solidFill>
                  <a:srgbClr val="00527D"/>
                </a:solidFill>
                <a:latin typeface="Arial"/>
                <a:ea typeface="Arial"/>
                <a:cs typeface="Arial"/>
                <a:sym typeface="Arial"/>
              </a:rPr>
            </a:br>
            <a:r>
              <a:rPr lang="es-ES" sz="1400" b="1" dirty="0" err="1">
                <a:solidFill>
                  <a:srgbClr val="00527D"/>
                </a:solidFill>
                <a:latin typeface="Arial"/>
                <a:ea typeface="Arial"/>
                <a:cs typeface="Arial"/>
                <a:sym typeface="Arial"/>
              </a:rPr>
              <a:t>Handout</a:t>
            </a:r>
            <a:r>
              <a:rPr lang="es-ES" sz="1400" b="1" dirty="0">
                <a:solidFill>
                  <a:srgbClr val="00527D"/>
                </a:solidFill>
                <a:latin typeface="Arial"/>
                <a:ea typeface="Arial"/>
                <a:cs typeface="Arial"/>
                <a:sym typeface="Arial"/>
              </a:rPr>
              <a:t> (5b)</a:t>
            </a:r>
            <a:endParaRPr sz="1400" b="1" dirty="0">
              <a:solidFill>
                <a:srgbClr val="00527D"/>
              </a:solidFill>
              <a:latin typeface="Arial"/>
              <a:ea typeface="Arial"/>
              <a:cs typeface="Arial"/>
              <a:sym typeface="Arial"/>
            </a:endParaRPr>
          </a:p>
        </p:txBody>
      </p:sp>
      <p:pic>
        <p:nvPicPr>
          <p:cNvPr id="130" name="Google Shape;130;p33"/>
          <p:cNvPicPr preferRelativeResize="0"/>
          <p:nvPr/>
        </p:nvPicPr>
        <p:blipFill rotWithShape="1">
          <a:blip r:embed="rId3">
            <a:alphaModFix/>
          </a:blip>
          <a:srcRect/>
          <a:stretch/>
        </p:blipFill>
        <p:spPr>
          <a:xfrm>
            <a:off x="6028175" y="1494338"/>
            <a:ext cx="5994400" cy="5182779"/>
          </a:xfrm>
          <a:prstGeom prst="rect">
            <a:avLst/>
          </a:prstGeom>
          <a:noFill/>
          <a:ln w="28575" cap="flat" cmpd="sng">
            <a:solidFill>
              <a:srgbClr val="00527D"/>
            </a:solidFill>
            <a:prstDash val="solid"/>
            <a:round/>
            <a:headEnd type="none" w="sm" len="sm"/>
            <a:tailEnd type="none" w="sm" len="sm"/>
          </a:ln>
        </p:spPr>
      </p:pic>
      <p:pic>
        <p:nvPicPr>
          <p:cNvPr id="131" name="Google Shape;131;p33"/>
          <p:cNvPicPr preferRelativeResize="0"/>
          <p:nvPr/>
        </p:nvPicPr>
        <p:blipFill rotWithShape="1">
          <a:blip r:embed="rId4">
            <a:alphaModFix/>
          </a:blip>
          <a:srcRect/>
          <a:stretch/>
        </p:blipFill>
        <p:spPr>
          <a:xfrm>
            <a:off x="139700" y="2672105"/>
            <a:ext cx="5676900" cy="1595094"/>
          </a:xfrm>
          <a:prstGeom prst="rect">
            <a:avLst/>
          </a:prstGeom>
          <a:noFill/>
          <a:ln>
            <a:noFill/>
          </a:ln>
        </p:spPr>
      </p:pic>
      <p:sp>
        <p:nvSpPr>
          <p:cNvPr id="2" name="TextBox 1"/>
          <p:cNvSpPr txBox="1"/>
          <p:nvPr/>
        </p:nvSpPr>
        <p:spPr>
          <a:xfrm>
            <a:off x="914193" y="5209391"/>
            <a:ext cx="3758016" cy="830997"/>
          </a:xfrm>
          <a:prstGeom prst="rect">
            <a:avLst/>
          </a:prstGeom>
          <a:solidFill>
            <a:srgbClr val="FFFF00"/>
          </a:solidFill>
        </p:spPr>
        <p:txBody>
          <a:bodyPr wrap="square" rtlCol="0">
            <a:spAutoFit/>
          </a:bodyPr>
          <a:lstStyle/>
          <a:p>
            <a:r>
              <a:rPr lang="en-GB" sz="1600" b="1" dirty="0">
                <a:latin typeface="Adobe Heiti Std R" pitchFamily="34" charset="-128"/>
                <a:ea typeface="Adobe Heiti Std R" pitchFamily="34" charset="-128"/>
              </a:rPr>
              <a:t>Extension:</a:t>
            </a:r>
          </a:p>
          <a:p>
            <a:r>
              <a:rPr lang="en-GB" sz="1600" b="1" dirty="0">
                <a:latin typeface="Adobe Heiti Std R" pitchFamily="34" charset="-128"/>
                <a:ea typeface="Adobe Heiti Std R" pitchFamily="34" charset="-128"/>
              </a:rPr>
              <a:t>How could your classmates improve their project?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34"/>
          <p:cNvSpPr/>
          <p:nvPr/>
        </p:nvSpPr>
        <p:spPr>
          <a:xfrm>
            <a:off x="2025975" y="1513650"/>
            <a:ext cx="8430000" cy="5204700"/>
          </a:xfrm>
          <a:prstGeom prst="rect">
            <a:avLst/>
          </a:prstGeom>
          <a:solidFill>
            <a:srgbClr val="FFFFFF"/>
          </a:solidFill>
          <a:ln w="28575" cap="flat" cmpd="sng">
            <a:solidFill>
              <a:srgbClr val="0052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4"/>
          <p:cNvSpPr txBox="1">
            <a:spLocks noGrp="1"/>
          </p:cNvSpPr>
          <p:nvPr>
            <p:ph type="title"/>
          </p:nvPr>
        </p:nvSpPr>
        <p:spPr>
          <a:xfrm>
            <a:off x="-58225" y="-84775"/>
            <a:ext cx="12250200" cy="1325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Arial"/>
              <a:buNone/>
            </a:pPr>
            <a:r>
              <a:rPr lang="es-ES" b="1">
                <a:solidFill>
                  <a:srgbClr val="00527D"/>
                </a:solidFill>
                <a:latin typeface="Arial"/>
                <a:ea typeface="Arial"/>
                <a:cs typeface="Arial"/>
                <a:sym typeface="Arial"/>
              </a:rPr>
              <a:t>Lesson 5: Reflection</a:t>
            </a:r>
            <a:endParaRPr b="1">
              <a:solidFill>
                <a:srgbClr val="00527D"/>
              </a:solidFill>
              <a:latin typeface="Arial"/>
              <a:ea typeface="Arial"/>
              <a:cs typeface="Arial"/>
              <a:sym typeface="Arial"/>
            </a:endParaRPr>
          </a:p>
        </p:txBody>
      </p:sp>
      <p:graphicFrame>
        <p:nvGraphicFramePr>
          <p:cNvPr id="138" name="Google Shape;138;p34"/>
          <p:cNvGraphicFramePr/>
          <p:nvPr/>
        </p:nvGraphicFramePr>
        <p:xfrm>
          <a:off x="2321718" y="1714500"/>
          <a:ext cx="7767675" cy="4732500"/>
        </p:xfrm>
        <a:graphic>
          <a:graphicData uri="http://schemas.openxmlformats.org/drawingml/2006/table">
            <a:tbl>
              <a:tblPr firstRow="1" firstCol="1" bandRow="1">
                <a:noFill/>
                <a:tableStyleId>{6822CA4A-BBB9-4798-A645-A8A3C8E2C4AB}</a:tableStyleId>
              </a:tblPr>
              <a:tblGrid>
                <a:gridCol w="2578025">
                  <a:extLst>
                    <a:ext uri="{9D8B030D-6E8A-4147-A177-3AD203B41FA5}">
                      <a16:colId xmlns:a16="http://schemas.microsoft.com/office/drawing/2014/main" val="20000"/>
                    </a:ext>
                  </a:extLst>
                </a:gridCol>
                <a:gridCol w="1034225">
                  <a:extLst>
                    <a:ext uri="{9D8B030D-6E8A-4147-A177-3AD203B41FA5}">
                      <a16:colId xmlns:a16="http://schemas.microsoft.com/office/drawing/2014/main" val="20001"/>
                    </a:ext>
                  </a:extLst>
                </a:gridCol>
                <a:gridCol w="842825">
                  <a:extLst>
                    <a:ext uri="{9D8B030D-6E8A-4147-A177-3AD203B41FA5}">
                      <a16:colId xmlns:a16="http://schemas.microsoft.com/office/drawing/2014/main" val="20002"/>
                    </a:ext>
                  </a:extLst>
                </a:gridCol>
                <a:gridCol w="836125">
                  <a:extLst>
                    <a:ext uri="{9D8B030D-6E8A-4147-A177-3AD203B41FA5}">
                      <a16:colId xmlns:a16="http://schemas.microsoft.com/office/drawing/2014/main" val="20003"/>
                    </a:ext>
                  </a:extLst>
                </a:gridCol>
                <a:gridCol w="836125">
                  <a:extLst>
                    <a:ext uri="{9D8B030D-6E8A-4147-A177-3AD203B41FA5}">
                      <a16:colId xmlns:a16="http://schemas.microsoft.com/office/drawing/2014/main" val="20004"/>
                    </a:ext>
                  </a:extLst>
                </a:gridCol>
                <a:gridCol w="820175">
                  <a:extLst>
                    <a:ext uri="{9D8B030D-6E8A-4147-A177-3AD203B41FA5}">
                      <a16:colId xmlns:a16="http://schemas.microsoft.com/office/drawing/2014/main" val="20005"/>
                    </a:ext>
                  </a:extLst>
                </a:gridCol>
                <a:gridCol w="820175">
                  <a:extLst>
                    <a:ext uri="{9D8B030D-6E8A-4147-A177-3AD203B41FA5}">
                      <a16:colId xmlns:a16="http://schemas.microsoft.com/office/drawing/2014/main" val="20006"/>
                    </a:ext>
                  </a:extLst>
                </a:gridCol>
              </a:tblGrid>
              <a:tr h="578425">
                <a:tc>
                  <a:txBody>
                    <a:bodyPr/>
                    <a:lstStyle/>
                    <a:p>
                      <a:pPr marL="0" marR="0" lvl="0" indent="0" algn="l" rtl="0">
                        <a:lnSpc>
                          <a:spcPct val="115000"/>
                        </a:lnSpc>
                        <a:spcBef>
                          <a:spcPts val="0"/>
                        </a:spcBef>
                        <a:spcAft>
                          <a:spcPts val="0"/>
                        </a:spcAft>
                        <a:buNone/>
                      </a:pPr>
                      <a:r>
                        <a:rPr lang="es-ES" sz="1600" u="none" strike="noStrike" cap="none"/>
                        <a:t>Yo sé… / I can...</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0"/>
                  </a:ext>
                </a:extLst>
              </a:tr>
              <a:tr h="898775">
                <a:tc rowSpan="2">
                  <a:txBody>
                    <a:bodyPr/>
                    <a:lstStyle/>
                    <a:p>
                      <a:pPr marL="0" marR="0" lvl="0" indent="0" algn="l" rtl="0">
                        <a:lnSpc>
                          <a:spcPct val="115000"/>
                        </a:lnSpc>
                        <a:spcBef>
                          <a:spcPts val="0"/>
                        </a:spcBef>
                        <a:spcAft>
                          <a:spcPts val="0"/>
                        </a:spcAft>
                        <a:buNone/>
                      </a:pPr>
                      <a:r>
                        <a:rPr lang="es-ES" sz="1600" u="none" strike="noStrike" cap="none"/>
                        <a:t>…dar ejemplos de los efectos ecológicos del cambio climático </a:t>
                      </a:r>
                      <a:endParaRPr sz="1600" u="none" strike="noStrike" cap="none"/>
                    </a:p>
                    <a:p>
                      <a:pPr marL="0" marR="0" lvl="0" indent="0" algn="l" rtl="0">
                        <a:lnSpc>
                          <a:spcPct val="115000"/>
                        </a:lnSpc>
                        <a:spcBef>
                          <a:spcPts val="1000"/>
                        </a:spcBef>
                        <a:spcAft>
                          <a:spcPts val="0"/>
                        </a:spcAft>
                        <a:buNone/>
                      </a:pPr>
                      <a:r>
                        <a:rPr lang="es-ES" sz="1600" u="none" strike="noStrike" cap="none"/>
                        <a:t>…give examples of the ecological effects of climate change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In English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1178275">
                <a:tc vMerge="1">
                  <a:txBody>
                    <a:bodyPr/>
                    <a:lstStyle/>
                    <a:p>
                      <a:endParaRPr lang="en-US"/>
                    </a:p>
                  </a:txBody>
                  <a:tcPr/>
                </a:tc>
                <a:tc>
                  <a:txBody>
                    <a:bodyPr/>
                    <a:lstStyle/>
                    <a:p>
                      <a:pPr marL="0" marR="0" lvl="0" indent="0" algn="l" rtl="0">
                        <a:lnSpc>
                          <a:spcPct val="115000"/>
                        </a:lnSpc>
                        <a:spcBef>
                          <a:spcPts val="0"/>
                        </a:spcBef>
                        <a:spcAft>
                          <a:spcPts val="0"/>
                        </a:spcAft>
                        <a:buNone/>
                      </a:pPr>
                      <a:r>
                        <a:rPr lang="es-ES" sz="1600" u="none" strike="noStrike" cap="none"/>
                        <a:t>en español</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810525">
                <a:tc rowSpan="2">
                  <a:txBody>
                    <a:bodyPr/>
                    <a:lstStyle/>
                    <a:p>
                      <a:pPr marL="0" marR="0" lvl="0" indent="0" algn="l" rtl="0">
                        <a:lnSpc>
                          <a:spcPct val="115000"/>
                        </a:lnSpc>
                        <a:spcBef>
                          <a:spcPts val="0"/>
                        </a:spcBef>
                        <a:spcAft>
                          <a:spcPts val="0"/>
                        </a:spcAft>
                        <a:buNone/>
                      </a:pPr>
                      <a:r>
                        <a:rPr lang="es-ES" sz="1600" u="none" strike="noStrike" cap="none"/>
                        <a:t>…dar ejemplos de los efectos sociales del cambio climático </a:t>
                      </a:r>
                      <a:endParaRPr sz="1600" u="none" strike="noStrike" cap="none"/>
                    </a:p>
                    <a:p>
                      <a:pPr marL="0" marR="0" lvl="0" indent="0" algn="l" rtl="0">
                        <a:lnSpc>
                          <a:spcPct val="115000"/>
                        </a:lnSpc>
                        <a:spcBef>
                          <a:spcPts val="1000"/>
                        </a:spcBef>
                        <a:spcAft>
                          <a:spcPts val="0"/>
                        </a:spcAft>
                        <a:buNone/>
                      </a:pPr>
                      <a:r>
                        <a:rPr lang="es-ES" sz="1600" u="none" strike="noStrike" cap="none"/>
                        <a:t>…give examples of the social effects of climate change</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In English</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1266500">
                <a:tc vMerge="1">
                  <a:txBody>
                    <a:bodyPr/>
                    <a:lstStyle/>
                    <a:p>
                      <a:endParaRPr lang="en-US"/>
                    </a:p>
                  </a:txBody>
                  <a:tcPr/>
                </a:tc>
                <a:tc>
                  <a:txBody>
                    <a:bodyPr/>
                    <a:lstStyle/>
                    <a:p>
                      <a:pPr marL="0" marR="0" lvl="0" indent="0" algn="l" rtl="0">
                        <a:lnSpc>
                          <a:spcPct val="115000"/>
                        </a:lnSpc>
                        <a:spcBef>
                          <a:spcPts val="0"/>
                        </a:spcBef>
                        <a:spcAft>
                          <a:spcPts val="0"/>
                        </a:spcAft>
                        <a:buNone/>
                      </a:pPr>
                      <a:r>
                        <a:rPr lang="es-ES" sz="1600" u="none" strike="noStrike" cap="none"/>
                        <a:t>en español</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ES" sz="1600" u="none" strike="noStrike" cap="none"/>
                        <a:t> </a:t>
                      </a:r>
                      <a:endParaRPr sz="16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bl>
          </a:graphicData>
        </a:graphic>
      </p:graphicFrame>
      <p:sp>
        <p:nvSpPr>
          <p:cNvPr id="139" name="Google Shape;139;p34"/>
          <p:cNvSpPr/>
          <p:nvPr/>
        </p:nvSpPr>
        <p:spPr>
          <a:xfrm>
            <a:off x="-58225" y="893925"/>
            <a:ext cx="12250200" cy="4617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2400"/>
              <a:buFont typeface="Arial"/>
              <a:buNone/>
            </a:pPr>
            <a:r>
              <a:rPr lang="es-ES" sz="2400" i="0" u="none" strike="noStrike" cap="none" dirty="0">
                <a:solidFill>
                  <a:srgbClr val="00527D"/>
                </a:solidFill>
                <a:latin typeface="Arial"/>
                <a:ea typeface="Arial"/>
                <a:cs typeface="Arial"/>
                <a:sym typeface="Arial"/>
              </a:rPr>
              <a:t>(5c) </a:t>
            </a:r>
            <a:r>
              <a:rPr lang="es-ES" sz="2400" i="0" u="sng" strike="noStrike" cap="none" dirty="0" err="1">
                <a:solidFill>
                  <a:srgbClr val="00527D"/>
                </a:solidFill>
                <a:latin typeface="Arial"/>
                <a:ea typeface="Arial"/>
                <a:cs typeface="Arial"/>
                <a:sym typeface="Arial"/>
              </a:rPr>
              <a:t>Unit</a:t>
            </a:r>
            <a:r>
              <a:rPr lang="es-ES" sz="2400" i="0" u="sng" strike="noStrike" cap="none" dirty="0">
                <a:solidFill>
                  <a:srgbClr val="00527D"/>
                </a:solidFill>
                <a:latin typeface="Arial"/>
                <a:ea typeface="Arial"/>
                <a:cs typeface="Arial"/>
                <a:sym typeface="Arial"/>
              </a:rPr>
              <a:t> </a:t>
            </a:r>
            <a:r>
              <a:rPr lang="es-ES" sz="2400" i="0" u="sng" strike="noStrike" cap="none" dirty="0" err="1">
                <a:solidFill>
                  <a:srgbClr val="00527D"/>
                </a:solidFill>
                <a:latin typeface="Arial"/>
                <a:ea typeface="Arial"/>
                <a:cs typeface="Arial"/>
                <a:sym typeface="Arial"/>
              </a:rPr>
              <a:t>assessment</a:t>
            </a:r>
            <a:r>
              <a:rPr lang="es-ES" sz="2400" i="0" u="sng" strike="noStrike" cap="none" dirty="0">
                <a:solidFill>
                  <a:srgbClr val="00527D"/>
                </a:solidFill>
                <a:latin typeface="Arial"/>
                <a:ea typeface="Arial"/>
                <a:cs typeface="Arial"/>
                <a:sym typeface="Arial"/>
              </a:rPr>
              <a:t> “</a:t>
            </a:r>
            <a:r>
              <a:rPr lang="es-ES" sz="2400" i="0" u="sng" strike="noStrike" cap="none" dirty="0" err="1">
                <a:solidFill>
                  <a:srgbClr val="00527D"/>
                </a:solidFill>
                <a:latin typeface="Arial"/>
                <a:ea typeface="Arial"/>
                <a:cs typeface="Arial"/>
                <a:sym typeface="Arial"/>
              </a:rPr>
              <a:t>The</a:t>
            </a:r>
            <a:r>
              <a:rPr lang="es-ES" sz="2400" i="0" u="sng" strike="noStrike" cap="none" dirty="0">
                <a:solidFill>
                  <a:srgbClr val="00527D"/>
                </a:solidFill>
                <a:latin typeface="Arial"/>
                <a:ea typeface="Arial"/>
                <a:cs typeface="Arial"/>
                <a:sym typeface="Arial"/>
              </a:rPr>
              <a:t> </a:t>
            </a:r>
            <a:r>
              <a:rPr lang="es-ES" sz="2400" i="0" u="sng" strike="noStrike" cap="none" dirty="0" err="1">
                <a:solidFill>
                  <a:srgbClr val="00527D"/>
                </a:solidFill>
                <a:latin typeface="Arial"/>
                <a:ea typeface="Arial"/>
                <a:cs typeface="Arial"/>
                <a:sym typeface="Arial"/>
              </a:rPr>
              <a:t>effects</a:t>
            </a:r>
            <a:r>
              <a:rPr lang="es-ES" sz="2400" i="0" u="sng" strike="noStrike" cap="none" dirty="0">
                <a:solidFill>
                  <a:srgbClr val="00527D"/>
                </a:solidFill>
                <a:latin typeface="Arial"/>
                <a:ea typeface="Arial"/>
                <a:cs typeface="Arial"/>
                <a:sym typeface="Arial"/>
              </a:rPr>
              <a:t> </a:t>
            </a:r>
            <a:r>
              <a:rPr lang="es-ES" sz="2400" i="0" u="sng" strike="noStrike" cap="none" dirty="0" err="1">
                <a:solidFill>
                  <a:srgbClr val="00527D"/>
                </a:solidFill>
                <a:latin typeface="Arial"/>
                <a:ea typeface="Arial"/>
                <a:cs typeface="Arial"/>
                <a:sym typeface="Arial"/>
              </a:rPr>
              <a:t>of</a:t>
            </a:r>
            <a:r>
              <a:rPr lang="es-ES" sz="2400" i="0" u="sng" strike="noStrike" cap="none" dirty="0">
                <a:solidFill>
                  <a:srgbClr val="00527D"/>
                </a:solidFill>
                <a:latin typeface="Arial"/>
                <a:ea typeface="Arial"/>
                <a:cs typeface="Arial"/>
                <a:sym typeface="Arial"/>
              </a:rPr>
              <a:t> </a:t>
            </a:r>
            <a:r>
              <a:rPr lang="es-ES" sz="2400" i="0" u="sng" strike="noStrike" cap="none" dirty="0" err="1">
                <a:solidFill>
                  <a:srgbClr val="00527D"/>
                </a:solidFill>
                <a:latin typeface="Arial"/>
                <a:ea typeface="Arial"/>
                <a:cs typeface="Arial"/>
                <a:sym typeface="Arial"/>
              </a:rPr>
              <a:t>climate</a:t>
            </a:r>
            <a:r>
              <a:rPr lang="es-ES" sz="2400" i="0" u="sng" strike="noStrike" cap="none" dirty="0">
                <a:solidFill>
                  <a:srgbClr val="00527D"/>
                </a:solidFill>
                <a:latin typeface="Arial"/>
                <a:ea typeface="Arial"/>
                <a:cs typeface="Arial"/>
                <a:sym typeface="Arial"/>
              </a:rPr>
              <a:t> </a:t>
            </a:r>
            <a:r>
              <a:rPr lang="es-ES" sz="2400" i="0" u="sng" strike="noStrike" cap="none" dirty="0" err="1">
                <a:solidFill>
                  <a:srgbClr val="00527D"/>
                </a:solidFill>
                <a:latin typeface="Arial"/>
                <a:ea typeface="Arial"/>
                <a:cs typeface="Arial"/>
                <a:sym typeface="Arial"/>
              </a:rPr>
              <a:t>change</a:t>
            </a:r>
            <a:r>
              <a:rPr lang="es-ES" sz="2400" i="0" u="sng" strike="noStrike" cap="none" dirty="0">
                <a:solidFill>
                  <a:srgbClr val="00527D"/>
                </a:solidFill>
                <a:latin typeface="Arial"/>
                <a:ea typeface="Arial"/>
                <a:cs typeface="Arial"/>
                <a:sym typeface="Arial"/>
              </a:rPr>
              <a:t> in </a:t>
            </a:r>
            <a:r>
              <a:rPr lang="es-ES" sz="2400" i="0" u="sng" strike="noStrike" cap="none" dirty="0" err="1">
                <a:solidFill>
                  <a:srgbClr val="00527D"/>
                </a:solidFill>
                <a:latin typeface="Arial"/>
                <a:ea typeface="Arial"/>
                <a:cs typeface="Arial"/>
                <a:sym typeface="Arial"/>
              </a:rPr>
              <a:t>Latin</a:t>
            </a:r>
            <a:r>
              <a:rPr lang="es-ES" sz="2400" i="0" u="sng" strike="noStrike" cap="none" dirty="0">
                <a:solidFill>
                  <a:srgbClr val="00527D"/>
                </a:solidFill>
                <a:latin typeface="Arial"/>
                <a:ea typeface="Arial"/>
                <a:cs typeface="Arial"/>
                <a:sym typeface="Arial"/>
              </a:rPr>
              <a:t> </a:t>
            </a:r>
            <a:r>
              <a:rPr lang="es-ES" sz="2400" i="0" u="sng" strike="noStrike" cap="none" dirty="0" err="1">
                <a:solidFill>
                  <a:srgbClr val="00527D"/>
                </a:solidFill>
                <a:latin typeface="Arial"/>
                <a:ea typeface="Arial"/>
                <a:cs typeface="Arial"/>
                <a:sym typeface="Arial"/>
              </a:rPr>
              <a:t>America</a:t>
            </a:r>
            <a:r>
              <a:rPr lang="es-ES" sz="2400" i="0" u="sng" strike="noStrike" cap="none" dirty="0">
                <a:solidFill>
                  <a:srgbClr val="00527D"/>
                </a:solidFill>
                <a:latin typeface="Calibri"/>
                <a:ea typeface="Calibri"/>
                <a:cs typeface="Calibri"/>
                <a:sym typeface="Calibri"/>
              </a:rPr>
              <a:t>”</a:t>
            </a:r>
            <a:endParaRPr sz="4000" i="0" u="none" strike="noStrike" cap="none" dirty="0">
              <a:solidFill>
                <a:srgbClr val="00527D"/>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 name="Picture 1">
            <a:extLst>
              <a:ext uri="{FF2B5EF4-FFF2-40B4-BE49-F238E27FC236}">
                <a16:creationId xmlns:a16="http://schemas.microsoft.com/office/drawing/2014/main" id="{161BADEB-D3F8-4066-94F9-896F28689A49}"/>
              </a:ext>
            </a:extLst>
          </p:cNvPr>
          <p:cNvPicPr>
            <a:picLocks noChangeAspect="1"/>
          </p:cNvPicPr>
          <p:nvPr/>
        </p:nvPicPr>
        <p:blipFill rotWithShape="1">
          <a:blip r:embed="rId3"/>
          <a:srcRect l="52730" t="31581" r="16116" b="56516"/>
          <a:stretch/>
        </p:blipFill>
        <p:spPr>
          <a:xfrm>
            <a:off x="7948245" y="0"/>
            <a:ext cx="3798277" cy="815926"/>
          </a:xfrm>
          <a:prstGeom prst="rect">
            <a:avLst/>
          </a:prstGeom>
        </p:spPr>
      </p:pic>
      <p:pic>
        <p:nvPicPr>
          <p:cNvPr id="4" name="Picture 3">
            <a:extLst>
              <a:ext uri="{FF2B5EF4-FFF2-40B4-BE49-F238E27FC236}">
                <a16:creationId xmlns:a16="http://schemas.microsoft.com/office/drawing/2014/main" id="{57E3A399-77BF-4ED4-BD08-D474FBACDAC3}"/>
              </a:ext>
            </a:extLst>
          </p:cNvPr>
          <p:cNvPicPr>
            <a:picLocks noChangeAspect="1"/>
          </p:cNvPicPr>
          <p:nvPr/>
        </p:nvPicPr>
        <p:blipFill rotWithShape="1">
          <a:blip r:embed="rId4"/>
          <a:srcRect t="45043" b="24233"/>
          <a:stretch/>
        </p:blipFill>
        <p:spPr>
          <a:xfrm>
            <a:off x="749549" y="1131105"/>
            <a:ext cx="11296632" cy="4909190"/>
          </a:xfrm>
          <a:prstGeom prst="rect">
            <a:avLst/>
          </a:prstGeom>
        </p:spPr>
      </p:pic>
    </p:spTree>
    <p:extLst>
      <p:ext uri="{BB962C8B-B14F-4D97-AF65-F5344CB8AC3E}">
        <p14:creationId xmlns:p14="http://schemas.microsoft.com/office/powerpoint/2010/main" val="47379261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381</Words>
  <Application>Microsoft Office PowerPoint</Application>
  <PresentationFormat>Widescreen</PresentationFormat>
  <Paragraphs>55</Paragraphs>
  <Slides>12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Adobe Heiti Std R</vt:lpstr>
      <vt:lpstr>Arial</vt:lpstr>
      <vt:lpstr>Calibri</vt:lpstr>
      <vt:lpstr>Office Theme</vt:lpstr>
      <vt:lpstr>"El cambio climático" Lesson 5</vt:lpstr>
      <vt:lpstr>PowerPoint Presentation</vt:lpstr>
      <vt:lpstr>PowerPoint Presentation</vt:lpstr>
      <vt:lpstr>Present your posters!</vt:lpstr>
      <vt:lpstr>Lesson 5: Present your posters!</vt:lpstr>
      <vt:lpstr>PowerPoint Presentation</vt:lpstr>
      <vt:lpstr>Lesson 5: Evaluate each other’s posters Handout (5b)</vt:lpstr>
      <vt:lpstr>Lesson 5: Reflection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cambio climático" Lesson 5</dc:title>
  <dc:creator>Anne-Marie</dc:creator>
  <cp:lastModifiedBy>Hannah Langdana</cp:lastModifiedBy>
  <cp:revision>7</cp:revision>
  <dcterms:created xsi:type="dcterms:W3CDTF">2015-09-04T11:16:50Z</dcterms:created>
  <dcterms:modified xsi:type="dcterms:W3CDTF">2020-06-12T15:08:43Z</dcterms:modified>
</cp:coreProperties>
</file>