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42155E-A9CD-4E5B-AC86-8B76E2D45F05}">
  <a:tblStyle styleId="{8A42155E-A9CD-4E5B-AC86-8B76E2D45F0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88" autoAdjust="0"/>
  </p:normalViewPr>
  <p:slideViewPr>
    <p:cSldViewPr snapToGrid="0">
      <p:cViewPr varScale="1">
        <p:scale>
          <a:sx n="72" d="100"/>
          <a:sy n="72" d="100"/>
        </p:scale>
        <p:origin x="132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s.unesco.org/themes/educacion-igualdad-genero/su-educacion-nuestro-futur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s-la.facebook.com/oficinaunescolima/posts/139559876048891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unicefenespanol/photos/lo-sab%C3%ADas-si-todas-las-ni%C3%B1as-completaran-su-educaci%C3%B3n-secundaria-en-los-pa%C3%ADses-d/130110382658084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4e497ebd5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Image from </a:t>
            </a:r>
            <a:r>
              <a:rPr lang="en-GB" dirty="0" err="1"/>
              <a:t>Pixabay</a:t>
            </a:r>
            <a:r>
              <a:rPr lang="en-GB"/>
              <a:t> https://pixabay.com/de/photos/klassenzimmer-schule-bildung-lernen-2093744/</a:t>
            </a:r>
          </a:p>
          <a:p>
            <a:pPr marL="0" lvl="0" indent="0" algn="l" rtl="0">
              <a:lnSpc>
                <a:spcPct val="100000"/>
              </a:lnSpc>
              <a:spcBef>
                <a:spcPts val="0"/>
              </a:spcBef>
              <a:spcAft>
                <a:spcPts val="0"/>
              </a:spcAft>
              <a:buClr>
                <a:schemeClr val="dk1"/>
              </a:buClr>
              <a:buSzPts val="1200"/>
              <a:buFont typeface="Calibri"/>
              <a:buNone/>
            </a:pPr>
            <a:endParaRPr/>
          </a:p>
        </p:txBody>
      </p:sp>
      <p:sp>
        <p:nvSpPr>
          <p:cNvPr id="127" name="Google Shape;127;ga4e497ebd5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4e497ebd5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a4e497ebd5_2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7 x A4 laminated picture / text prompts as a starting point for discussion – see also Word mat ( slide 11)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Niñas = 15 millones</a:t>
            </a:r>
            <a:endParaRPr/>
          </a:p>
          <a:p>
            <a:pPr marL="0" lvl="0" indent="0" algn="l" rtl="0">
              <a:lnSpc>
                <a:spcPct val="100000"/>
              </a:lnSpc>
              <a:spcBef>
                <a:spcPts val="0"/>
              </a:spcBef>
              <a:spcAft>
                <a:spcPts val="0"/>
              </a:spcAft>
              <a:buClr>
                <a:schemeClr val="dk1"/>
              </a:buClr>
              <a:buSzPts val="1200"/>
              <a:buFont typeface="Calibri"/>
              <a:buNone/>
            </a:pPr>
            <a:r>
              <a:rPr lang="en"/>
              <a:t>Niños = 10 millones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Niñas y niños en edad escolar que no asisten a la escuela</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Graphics: Canva</a:t>
            </a:r>
            <a:endParaRPr/>
          </a:p>
        </p:txBody>
      </p:sp>
      <p:sp>
        <p:nvSpPr>
          <p:cNvPr id="193" name="Google Shape;193;ga4e497ebd5_2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4e497ebd5_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a4e497ebd5_2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*Word mat to go with poster activity as support and in place of a dictionary</a:t>
            </a:r>
            <a:endParaRPr/>
          </a:p>
        </p:txBody>
      </p:sp>
      <p:sp>
        <p:nvSpPr>
          <p:cNvPr id="199" name="Google Shape;199;ga4e497ebd5_2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a4e497ebd5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a4e497ebd5_2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Word document task</a:t>
            </a:r>
            <a:endParaRPr/>
          </a:p>
        </p:txBody>
      </p:sp>
      <p:sp>
        <p:nvSpPr>
          <p:cNvPr id="206" name="Google Shape;206;ga4e497ebd5_2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a4e497ebd5_2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2" name="Google Shape;212;ga4e497ebd5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a4e497ebd5_2_1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a4e497ebd5_2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a4e497ebd5_2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a4e497ebd5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a4e497ebd5_2_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a4e497ebd5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4e497ebd5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a4e497ebd5_2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1" name="Google Shape;141;ga4e497ebd5_2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a4e497ebd5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a4e497ebd5_2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7 x a4 laminated picture / text prompts as a starting point for discussion – see also Word mat ( slide 11)</a:t>
            </a:r>
            <a:endParaRPr/>
          </a:p>
          <a:p>
            <a:pPr marL="0" lvl="0" indent="0" algn="l" rtl="0">
              <a:lnSpc>
                <a:spcPct val="100000"/>
              </a:lnSpc>
              <a:spcBef>
                <a:spcPts val="0"/>
              </a:spcBef>
              <a:spcAft>
                <a:spcPts val="0"/>
              </a:spcAft>
              <a:buClr>
                <a:schemeClr val="dk1"/>
              </a:buClr>
              <a:buSzPts val="1200"/>
              <a:buFont typeface="Calibri"/>
              <a:buNone/>
            </a:pPr>
            <a:r>
              <a:rPr lang="en" u="sng">
                <a:solidFill>
                  <a:schemeClr val="hlink"/>
                </a:solidFill>
                <a:hlinkClick r:id="rId3"/>
              </a:rPr>
              <a:t>https://es.unesco.org/themes/educacion-igualdad-genero/su-educacion-nuestro-futuro</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48" name="Google Shape;148;ga4e497ebd5_2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4e497ebd5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a4e497ebd5_2_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u="sng" dirty="0">
                <a:solidFill>
                  <a:schemeClr val="hlink"/>
                </a:solidFill>
                <a:hlinkClick r:id="rId3"/>
              </a:rPr>
              <a:t>https://es-la.facebook.com/oficinaunescolima/posts/1395598760488915/</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“Ninguna socieded florecerá, ni los acuerdos de paz serán duraderos, si no se empodera a las niñas en la consolidación de la paz y la reconstrucción” – Irina Bokova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Photo free from Canva</a:t>
            </a:r>
            <a:endParaRPr dirty="0"/>
          </a:p>
        </p:txBody>
      </p:sp>
      <p:sp>
        <p:nvSpPr>
          <p:cNvPr id="157" name="Google Shape;157;ga4e497ebd5_2_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4e497ebd5_2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a4e497ebd5_2_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u="sng" dirty="0">
                <a:solidFill>
                  <a:schemeClr val="hlink"/>
                </a:solidFill>
                <a:hlinkClick r:id="rId3"/>
              </a:rPr>
              <a:t>https://www.facebook.com/unicefenespanol/photos/lo-sab%C3%ADas-si-todas-las-ni%C3%B1as-completaran-su-educaci%C3%B3n-secundaria-en-los-pa%C3%ADses-d/1301103826580844</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SI TODAS LAS NIÑAS COMPLETARAN LA EDUCACIÓ SECUNDARIA, LAS MUERTES DE NIÑOS MENORES DE 5 AÑOS PEDRÍAN REDUCIRSE A LA MITAD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Photo taken from Pixabay </a:t>
            </a:r>
            <a:r>
              <a:rPr lang="en-GB" dirty="0"/>
              <a:t>https://pixabay.com/photos/children-infant-girl-school-306607/</a:t>
            </a:r>
            <a:endParaRPr dirty="0"/>
          </a:p>
        </p:txBody>
      </p:sp>
      <p:sp>
        <p:nvSpPr>
          <p:cNvPr id="166" name="Google Shape;166;ga4e497ebd5_2_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4e497ebd5_2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Es debar de todos empoderar a las niñas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Images from Canva</a:t>
            </a:r>
            <a:endParaRPr/>
          </a:p>
        </p:txBody>
      </p:sp>
      <p:sp>
        <p:nvSpPr>
          <p:cNvPr id="174" name="Google Shape;174;ga4e497ebd5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4e497ebd5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a4e497ebd5_2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7 x A4 laminated picture / text prompts as a starting point for discussion – see also Word mat ( slide 11)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1 DE CADA 5 NIÑAS ESTÁ PRIVADA DE EDUCACIÓN EN EL MUNDO</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a:t>https://plan-international.org </a:t>
            </a:r>
            <a:endParaRPr/>
          </a:p>
          <a:p>
            <a:pPr marL="0" lvl="0" indent="0" algn="l" rtl="0">
              <a:lnSpc>
                <a:spcPct val="100000"/>
              </a:lnSpc>
              <a:spcBef>
                <a:spcPts val="0"/>
              </a:spcBef>
              <a:spcAft>
                <a:spcPts val="0"/>
              </a:spcAft>
              <a:buClr>
                <a:schemeClr val="dk1"/>
              </a:buClr>
              <a:buSzPts val="1200"/>
              <a:buFont typeface="Calibri"/>
              <a:buNone/>
            </a:pPr>
            <a:r>
              <a:rPr lang="en"/>
              <a:t>Graphics: Canva</a:t>
            </a:r>
            <a:endParaRPr/>
          </a:p>
        </p:txBody>
      </p:sp>
      <p:sp>
        <p:nvSpPr>
          <p:cNvPr id="180" name="Google Shape;180;ga4e497ebd5_2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4e497ebd5_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a4e497ebd5_2_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7 x A4 laminated picture / text prompts as a starting point for discussion – see also Word mat ( slide 11)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dirty="0"/>
              <a:t>TRABAJO INFANTIL: 116 MILLONES DE NIÑAS EN EL MUNDO SON EXPLOTADAS</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dirty="0"/>
              <a:t>Photo taken from pixabay </a:t>
            </a:r>
            <a:r>
              <a:rPr lang="en-GB" dirty="0"/>
              <a:t>https://pixabay.com/photos/old-child-nature-grandmother-girl-4373221/</a:t>
            </a:r>
            <a:endParaRPr dirty="0"/>
          </a:p>
        </p:txBody>
      </p:sp>
      <p:sp>
        <p:nvSpPr>
          <p:cNvPr id="186" name="Google Shape;186;ga4e497ebd5_2_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58" name="Google Shape;58;p14"/>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59" name="Google Shape;59;p14"/>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5"/>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63" name="Google Shape;63;p1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64" name="Google Shape;64;p1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65" name="Google Shape;65;p1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685800" y="1597819"/>
            <a:ext cx="7772400" cy="1102519"/>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16"/>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69" name="Google Shape;69;p1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70" name="Google Shape;70;p1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71" name="Google Shape;71;p1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3000"/>
              <a:buFont typeface="Calibri"/>
              <a:buNone/>
              <a:defRPr sz="3000" b="1"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75" name="Google Shape;75;p17"/>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76" name="Google Shape;76;p17"/>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77" name="Google Shape;77;p17"/>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457200" y="1200151"/>
            <a:ext cx="4038600" cy="3394472"/>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81" name="Google Shape;81;p18"/>
          <p:cNvSpPr txBox="1">
            <a:spLocks noGrp="1"/>
          </p:cNvSpPr>
          <p:nvPr>
            <p:ph type="body" idx="2"/>
          </p:nvPr>
        </p:nvSpPr>
        <p:spPr>
          <a:xfrm>
            <a:off x="4648200" y="1200151"/>
            <a:ext cx="4038600" cy="3394472"/>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82" name="Google Shape;82;p18"/>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83" name="Google Shape;83;p18"/>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84" name="Google Shape;84;p18"/>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457200" y="1151335"/>
            <a:ext cx="4040188" cy="479822"/>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457200" y="1631156"/>
            <a:ext cx="4040188" cy="2963466"/>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89" name="Google Shape;89;p19"/>
          <p:cNvSpPr txBox="1">
            <a:spLocks noGrp="1"/>
          </p:cNvSpPr>
          <p:nvPr>
            <p:ph type="body" idx="3"/>
          </p:nvPr>
        </p:nvSpPr>
        <p:spPr>
          <a:xfrm>
            <a:off x="4645026" y="1151335"/>
            <a:ext cx="4041775" cy="479822"/>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4645026" y="1631156"/>
            <a:ext cx="4041775" cy="2963466"/>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91" name="Google Shape;91;p1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2" name="Google Shape;92;p1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3" name="Google Shape;93;p1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7" name="Google Shape;97;p2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98" name="Google Shape;98;p2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1" y="204788"/>
            <a:ext cx="3008313" cy="871537"/>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575050" y="204788"/>
            <a:ext cx="5111750" cy="4389835"/>
          </a:xfrm>
          <a:prstGeom prst="rect">
            <a:avLst/>
          </a:prstGeom>
          <a:noFill/>
          <a:ln>
            <a:noFill/>
          </a:ln>
        </p:spPr>
        <p:txBody>
          <a:bodyPr spcFirstLastPara="1" wrap="square" lIns="68575" tIns="34275" rIns="68575" bIns="34275" anchor="t" anchorCtr="0">
            <a:no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457201" y="1076326"/>
            <a:ext cx="3008313" cy="3518297"/>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03" name="Google Shape;103;p21"/>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4" name="Google Shape;104;p21"/>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05" name="Google Shape;105;p21"/>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3600450"/>
            <a:ext cx="5486400" cy="425053"/>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2"/>
          <p:cNvSpPr>
            <a:spLocks noGrp="1"/>
          </p:cNvSpPr>
          <p:nvPr>
            <p:ph type="pic" idx="2"/>
          </p:nvPr>
        </p:nvSpPr>
        <p:spPr>
          <a:xfrm>
            <a:off x="1792288" y="459581"/>
            <a:ext cx="5486400" cy="3086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4025503"/>
            <a:ext cx="5486400" cy="603646"/>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10" name="Google Shape;110;p22"/>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11" name="Google Shape;111;p22"/>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12" name="Google Shape;112;p22"/>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874765" y="-1217414"/>
            <a:ext cx="3394472" cy="8229600"/>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17" name="Google Shape;117;p23"/>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18" name="Google Shape;118;p23"/>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463779" y="1371600"/>
            <a:ext cx="4388644" cy="20574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272779" y="-609599"/>
            <a:ext cx="4388644" cy="6019800"/>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23" name="Google Shape;123;p24"/>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888888"/>
              </a:buClr>
              <a:buSzPts val="1100"/>
              <a:buFont typeface="Calibri"/>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24" name="Google Shape;124;p24"/>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7B8C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sendmyfriend.org/"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facebook.com/unicefenespanol/photos/lo-sab%C3%ADas-si-todas-las-ni%C3%B1as-completaran-su-educaci%C3%B3n-secundaria-en-los-pa%C3%ADses-d/130110382658084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5"/>
          <p:cNvPicPr preferRelativeResize="0"/>
          <p:nvPr/>
        </p:nvPicPr>
        <p:blipFill rotWithShape="1">
          <a:blip r:embed="rId3">
            <a:alphaModFix/>
          </a:blip>
          <a:srcRect/>
          <a:stretch/>
        </p:blipFill>
        <p:spPr>
          <a:xfrm>
            <a:off x="1009106" y="88175"/>
            <a:ext cx="6580416" cy="4918165"/>
          </a:xfrm>
          <a:prstGeom prst="rect">
            <a:avLst/>
          </a:prstGeom>
          <a:noFill/>
          <a:ln>
            <a:noFill/>
          </a:ln>
        </p:spPr>
      </p:pic>
      <p:sp>
        <p:nvSpPr>
          <p:cNvPr id="130" name="Google Shape;130;p25"/>
          <p:cNvSpPr/>
          <p:nvPr/>
        </p:nvSpPr>
        <p:spPr>
          <a:xfrm>
            <a:off x="1009106" y="1181065"/>
            <a:ext cx="1630125" cy="71555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Arial"/>
                <a:ea typeface="Arial"/>
                <a:cs typeface="Arial"/>
                <a:sym typeface="Arial"/>
              </a:rPr>
              <a:t>Educación de calidad</a:t>
            </a:r>
            <a:endParaRPr sz="1100" b="0" i="0" u="none" strike="noStrike" cap="none">
              <a:solidFill>
                <a:srgbClr val="000000"/>
              </a:solidFill>
              <a:latin typeface="Arial"/>
              <a:ea typeface="Arial"/>
              <a:cs typeface="Arial"/>
              <a:sym typeface="Arial"/>
            </a:endParaRPr>
          </a:p>
        </p:txBody>
      </p:sp>
      <p:pic>
        <p:nvPicPr>
          <p:cNvPr id="131" name="Google Shape;131;p25"/>
          <p:cNvPicPr preferRelativeResize="0"/>
          <p:nvPr/>
        </p:nvPicPr>
        <p:blipFill rotWithShape="1">
          <a:blip r:embed="rId4">
            <a:alphaModFix/>
          </a:blip>
          <a:srcRect/>
          <a:stretch/>
        </p:blipFill>
        <p:spPr>
          <a:xfrm>
            <a:off x="2872195" y="1525012"/>
            <a:ext cx="803136" cy="831023"/>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4" descr="Diagram&#10;&#10;Description automatically generated"/>
          <p:cNvPicPr preferRelativeResize="0"/>
          <p:nvPr/>
        </p:nvPicPr>
        <p:blipFill rotWithShape="1">
          <a:blip r:embed="rId3">
            <a:alphaModFix/>
          </a:blip>
          <a:srcRect l="25291" t="13023" r="26047" b="7287"/>
          <a:stretch/>
        </p:blipFill>
        <p:spPr>
          <a:xfrm>
            <a:off x="2347137" y="522324"/>
            <a:ext cx="4449725" cy="40988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1463415" y="0"/>
            <a:ext cx="6172200" cy="85725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3300"/>
              <a:buNone/>
            </a:pPr>
            <a:r>
              <a:rPr lang="en" sz="1100" b="1">
                <a:solidFill>
                  <a:srgbClr val="00527D"/>
                </a:solidFill>
              </a:rPr>
              <a:t>Word Mat</a:t>
            </a:r>
            <a:endParaRPr sz="1100" b="1">
              <a:solidFill>
                <a:srgbClr val="00527D"/>
              </a:solidFill>
            </a:endParaRPr>
          </a:p>
        </p:txBody>
      </p:sp>
      <p:graphicFrame>
        <p:nvGraphicFramePr>
          <p:cNvPr id="202" name="Google Shape;202;p35"/>
          <p:cNvGraphicFramePr/>
          <p:nvPr/>
        </p:nvGraphicFramePr>
        <p:xfrm>
          <a:off x="3083290" y="715502"/>
          <a:ext cx="3000000" cy="3000000"/>
        </p:xfrm>
        <a:graphic>
          <a:graphicData uri="http://schemas.openxmlformats.org/drawingml/2006/table">
            <a:tbl>
              <a:tblPr>
                <a:noFill/>
                <a:tableStyleId>{8A42155E-A9CD-4E5B-AC86-8B76E2D45F05}</a:tableStyleId>
              </a:tblPr>
              <a:tblGrid>
                <a:gridCol w="1459650">
                  <a:extLst>
                    <a:ext uri="{9D8B030D-6E8A-4147-A177-3AD203B41FA5}">
                      <a16:colId xmlns:a16="http://schemas.microsoft.com/office/drawing/2014/main" val="20000"/>
                    </a:ext>
                  </a:extLst>
                </a:gridCol>
                <a:gridCol w="1472775">
                  <a:extLst>
                    <a:ext uri="{9D8B030D-6E8A-4147-A177-3AD203B41FA5}">
                      <a16:colId xmlns:a16="http://schemas.microsoft.com/office/drawing/2014/main" val="20001"/>
                    </a:ext>
                  </a:extLst>
                </a:gridCol>
              </a:tblGrid>
              <a:tr h="216000">
                <a:tc>
                  <a:txBody>
                    <a:bodyPr/>
                    <a:lstStyle/>
                    <a:p>
                      <a:pPr marL="0" marR="0" lvl="0" indent="0" algn="ctr" rtl="0">
                        <a:lnSpc>
                          <a:spcPct val="100000"/>
                        </a:lnSpc>
                        <a:spcBef>
                          <a:spcPts val="0"/>
                        </a:spcBef>
                        <a:spcAft>
                          <a:spcPts val="0"/>
                        </a:spcAft>
                        <a:buClr>
                          <a:srgbClr val="000000"/>
                        </a:buClr>
                        <a:buSzPts val="900"/>
                        <a:buFont typeface="Arial"/>
                        <a:buNone/>
                      </a:pPr>
                      <a:r>
                        <a:rPr lang="en" sz="900" b="1" u="sng" strike="noStrike" cap="none">
                          <a:solidFill>
                            <a:srgbClr val="FF0000"/>
                          </a:solidFill>
                        </a:rPr>
                        <a:t>Español</a:t>
                      </a:r>
                      <a:endParaRPr sz="1100" u="none" strike="noStrike" cap="none"/>
                    </a:p>
                  </a:txBody>
                  <a:tcPr marL="68600" marR="68600" marT="34300" marB="34300">
                    <a:solidFill>
                      <a:srgbClr val="FFFFF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sng" strike="noStrike" cap="none">
                          <a:solidFill>
                            <a:srgbClr val="FF0000"/>
                          </a:solidFill>
                        </a:rPr>
                        <a:t>Inglés</a:t>
                      </a:r>
                      <a:endParaRPr sz="1100" u="none" strike="noStrike" cap="none"/>
                    </a:p>
                  </a:txBody>
                  <a:tcPr marL="68600" marR="68600" marT="34300" marB="34300">
                    <a:solidFill>
                      <a:srgbClr val="FFFFFF"/>
                    </a:solidFill>
                  </a:tcPr>
                </a:tc>
                <a:extLst>
                  <a:ext uri="{0D108BD9-81ED-4DB2-BD59-A6C34878D82A}">
                    <a16:rowId xmlns:a16="http://schemas.microsoft.com/office/drawing/2014/main" val="10000"/>
                  </a:ext>
                </a:extLst>
              </a:tr>
              <a:tr h="1911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Todavía</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Still / yet</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1"/>
                  </a:ext>
                </a:extLst>
              </a:tr>
              <a:tr h="1989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Verse frenado/a</a:t>
                      </a:r>
                      <a:endParaRPr sz="900" u="none" strike="noStrike" cap="none">
                        <a:solidFill>
                          <a:schemeClr val="dk1"/>
                        </a:solidFill>
                      </a:endParaRPr>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 be restrained”</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2"/>
                  </a:ext>
                </a:extLst>
              </a:tr>
              <a:tr h="1956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Normas</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rules</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3"/>
                  </a:ext>
                </a:extLst>
              </a:tr>
              <a:tr h="19222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Repercutir </a:t>
                      </a:r>
                      <a:endParaRPr sz="900" u="none" strike="noStrike" cap="none">
                        <a:solidFill>
                          <a:schemeClr val="dk1"/>
                        </a:solidFill>
                      </a:endParaRPr>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 affect</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4"/>
                  </a:ext>
                </a:extLst>
              </a:tr>
              <a:tr h="2000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Derechos</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rights</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5"/>
                  </a:ext>
                </a:extLst>
              </a:tr>
              <a:tr h="1854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Materia</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subject</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6"/>
                  </a:ext>
                </a:extLst>
              </a:tr>
              <a:tr h="1820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No obstante</a:t>
                      </a:r>
                      <a:endParaRPr sz="900" u="none" strike="noStrike" cap="none">
                        <a:solidFill>
                          <a:schemeClr val="dk1"/>
                        </a:solidFill>
                      </a:endParaRPr>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Nevertheless</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7"/>
                  </a:ext>
                </a:extLst>
              </a:tr>
              <a:tr h="2011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Saber</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 know</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8"/>
                  </a:ext>
                </a:extLst>
              </a:tr>
              <a:tr h="1640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Significar</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 mean</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09"/>
                  </a:ext>
                </a:extLst>
              </a:tr>
              <a:tr h="2136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Inversión</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Investment</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0"/>
                  </a:ext>
                </a:extLst>
              </a:tr>
              <a:tr h="20565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Potente</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Powerful</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1"/>
                  </a:ext>
                </a:extLst>
              </a:tr>
              <a:tr h="2022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En aras (en beneficio)</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For the advantage</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2"/>
                  </a:ext>
                </a:extLst>
              </a:tr>
              <a:tr h="1989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Florecer</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 flourish</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3"/>
                  </a:ext>
                </a:extLst>
              </a:tr>
              <a:tr h="2067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Acuerdo</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Agreement</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4"/>
                  </a:ext>
                </a:extLst>
              </a:tr>
              <a:tr h="1911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Durar</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 last</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5"/>
                  </a:ext>
                </a:extLst>
              </a:tr>
              <a:tr h="1989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Empoderar</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Empower</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6"/>
                  </a:ext>
                </a:extLst>
              </a:tr>
              <a:tr h="1731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Paz</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Peace</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7"/>
                  </a:ext>
                </a:extLst>
              </a:tr>
              <a:tr h="203475">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Deber</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Duty</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8"/>
                  </a:ext>
                </a:extLst>
              </a:tr>
              <a:tr h="1143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Edad</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Age</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19"/>
                  </a:ext>
                </a:extLst>
              </a:tr>
              <a:tr h="11430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Asistir</a:t>
                      </a:r>
                      <a:endParaRPr sz="1100" u="none" strike="noStrike" cap="none"/>
                    </a:p>
                  </a:txBody>
                  <a:tcPr marL="68600" marR="68600" marT="34300" marB="34300">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rPr>
                        <a:t>To attend</a:t>
                      </a:r>
                      <a:endParaRPr sz="900" u="none" strike="noStrike" cap="none">
                        <a:solidFill>
                          <a:schemeClr val="dk1"/>
                        </a:solidFill>
                      </a:endParaRPr>
                    </a:p>
                  </a:txBody>
                  <a:tcPr marL="68600" marR="68600" marT="34300" marB="34300">
                    <a:solidFill>
                      <a:srgbClr val="FFFFFF"/>
                    </a:solidFill>
                  </a:tcPr>
                </a:tc>
                <a:extLst>
                  <a:ext uri="{0D108BD9-81ED-4DB2-BD59-A6C34878D82A}">
                    <a16:rowId xmlns:a16="http://schemas.microsoft.com/office/drawing/2014/main" val="1002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6"/>
          <p:cNvSpPr txBox="1">
            <a:spLocks noGrp="1"/>
          </p:cNvSpPr>
          <p:nvPr>
            <p:ph type="title"/>
          </p:nvPr>
        </p:nvSpPr>
        <p:spPr>
          <a:xfrm>
            <a:off x="1485900" y="3614"/>
            <a:ext cx="6172200" cy="85725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3300"/>
              <a:buNone/>
            </a:pPr>
            <a:r>
              <a:rPr lang="en" sz="1100" b="1">
                <a:solidFill>
                  <a:srgbClr val="00527D"/>
                </a:solidFill>
              </a:rPr>
              <a:t>El derecho a la educación</a:t>
            </a:r>
            <a:endParaRPr sz="1100">
              <a:solidFill>
                <a:srgbClr val="00527D"/>
              </a:solidFill>
            </a:endParaRPr>
          </a:p>
        </p:txBody>
      </p:sp>
      <p:pic>
        <p:nvPicPr>
          <p:cNvPr id="209" name="Google Shape;209;p36"/>
          <p:cNvPicPr preferRelativeResize="0"/>
          <p:nvPr/>
        </p:nvPicPr>
        <p:blipFill rotWithShape="1">
          <a:blip r:embed="rId3">
            <a:alphaModFix/>
          </a:blip>
          <a:srcRect/>
          <a:stretch/>
        </p:blipFill>
        <p:spPr>
          <a:xfrm>
            <a:off x="2838352" y="686326"/>
            <a:ext cx="3626156" cy="44264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a:spLocks noGrp="1"/>
          </p:cNvSpPr>
          <p:nvPr>
            <p:ph type="title"/>
          </p:nvPr>
        </p:nvSpPr>
        <p:spPr>
          <a:xfrm>
            <a:off x="1485900" y="3614"/>
            <a:ext cx="6172200" cy="85725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3300"/>
              <a:buNone/>
            </a:pPr>
            <a:r>
              <a:rPr lang="en" sz="1100" b="1">
                <a:solidFill>
                  <a:srgbClr val="00527D"/>
                </a:solidFill>
              </a:rPr>
              <a:t>El derecho a la educación</a:t>
            </a:r>
            <a:endParaRPr sz="1100">
              <a:solidFill>
                <a:srgbClr val="00527D"/>
              </a:solidFill>
            </a:endParaRPr>
          </a:p>
        </p:txBody>
      </p:sp>
      <p:pic>
        <p:nvPicPr>
          <p:cNvPr id="215" name="Google Shape;215;p37"/>
          <p:cNvPicPr preferRelativeResize="0"/>
          <p:nvPr/>
        </p:nvPicPr>
        <p:blipFill rotWithShape="1">
          <a:blip r:embed="rId3">
            <a:alphaModFix/>
          </a:blip>
          <a:srcRect/>
          <a:stretch/>
        </p:blipFill>
        <p:spPr>
          <a:xfrm>
            <a:off x="2841778" y="780132"/>
            <a:ext cx="3460444" cy="42623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8">
            <a:hlinkClick r:id="rId3"/>
          </p:cNvPr>
          <p:cNvPicPr preferRelativeResize="0"/>
          <p:nvPr/>
        </p:nvPicPr>
        <p:blipFill rotWithShape="1">
          <a:blip r:embed="rId4">
            <a:alphaModFix/>
          </a:blip>
          <a:srcRect t="55175" b="13772"/>
          <a:stretch/>
        </p:blipFill>
        <p:spPr>
          <a:xfrm>
            <a:off x="382444" y="281150"/>
            <a:ext cx="8379113" cy="36802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9"/>
          <p:cNvPicPr preferRelativeResize="0"/>
          <p:nvPr/>
        </p:nvPicPr>
        <p:blipFill rotWithShape="1">
          <a:blip r:embed="rId3">
            <a:alphaModFix/>
          </a:blip>
          <a:srcRect/>
          <a:stretch/>
        </p:blipFill>
        <p:spPr>
          <a:xfrm>
            <a:off x="3091755" y="2048165"/>
            <a:ext cx="2704289" cy="785377"/>
          </a:xfrm>
          <a:prstGeom prst="rect">
            <a:avLst/>
          </a:prstGeom>
          <a:noFill/>
          <a:ln>
            <a:noFill/>
          </a:ln>
        </p:spPr>
      </p:pic>
      <p:pic>
        <p:nvPicPr>
          <p:cNvPr id="226" name="Google Shape;226;p39"/>
          <p:cNvPicPr preferRelativeResize="0"/>
          <p:nvPr/>
        </p:nvPicPr>
        <p:blipFill rotWithShape="1">
          <a:blip r:embed="rId4">
            <a:alphaModFix/>
          </a:blip>
          <a:srcRect/>
          <a:stretch/>
        </p:blipFill>
        <p:spPr>
          <a:xfrm>
            <a:off x="3091763" y="2891944"/>
            <a:ext cx="1240837" cy="875887"/>
          </a:xfrm>
          <a:prstGeom prst="rect">
            <a:avLst/>
          </a:prstGeom>
          <a:noFill/>
          <a:ln>
            <a:noFill/>
          </a:ln>
        </p:spPr>
      </p:pic>
      <p:sp>
        <p:nvSpPr>
          <p:cNvPr id="227" name="Google Shape;227;p39"/>
          <p:cNvSpPr/>
          <p:nvPr/>
        </p:nvSpPr>
        <p:spPr>
          <a:xfrm>
            <a:off x="4270201" y="2833538"/>
            <a:ext cx="1612800" cy="992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6"/>
          <p:cNvPicPr preferRelativeResize="0"/>
          <p:nvPr/>
        </p:nvPicPr>
        <p:blipFill rotWithShape="1">
          <a:blip r:embed="rId3">
            <a:alphaModFix/>
          </a:blip>
          <a:srcRect l="39165" b="90877"/>
          <a:stretch/>
        </p:blipFill>
        <p:spPr>
          <a:xfrm>
            <a:off x="4759741" y="0"/>
            <a:ext cx="3871459" cy="821156"/>
          </a:xfrm>
          <a:prstGeom prst="rect">
            <a:avLst/>
          </a:prstGeom>
          <a:noFill/>
          <a:ln>
            <a:noFill/>
          </a:ln>
        </p:spPr>
      </p:pic>
      <p:pic>
        <p:nvPicPr>
          <p:cNvPr id="137" name="Google Shape;137;p26"/>
          <p:cNvPicPr preferRelativeResize="0"/>
          <p:nvPr/>
        </p:nvPicPr>
        <p:blipFill rotWithShape="1">
          <a:blip r:embed="rId4">
            <a:alphaModFix/>
          </a:blip>
          <a:srcRect t="53871" b="9987"/>
          <a:stretch/>
        </p:blipFill>
        <p:spPr>
          <a:xfrm>
            <a:off x="1192630" y="821156"/>
            <a:ext cx="6758740" cy="34549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p:cNvPicPr preferRelativeResize="0"/>
          <p:nvPr/>
        </p:nvPicPr>
        <p:blipFill rotWithShape="1">
          <a:blip r:embed="rId3">
            <a:alphaModFix/>
          </a:blip>
          <a:srcRect l="39165" b="90877"/>
          <a:stretch/>
        </p:blipFill>
        <p:spPr>
          <a:xfrm>
            <a:off x="4572000" y="0"/>
            <a:ext cx="3871459" cy="821156"/>
          </a:xfrm>
          <a:prstGeom prst="rect">
            <a:avLst/>
          </a:prstGeom>
          <a:noFill/>
          <a:ln>
            <a:noFill/>
          </a:ln>
        </p:spPr>
      </p:pic>
      <p:pic>
        <p:nvPicPr>
          <p:cNvPr id="144" name="Google Shape;144;p27"/>
          <p:cNvPicPr preferRelativeResize="0"/>
          <p:nvPr/>
        </p:nvPicPr>
        <p:blipFill rotWithShape="1">
          <a:blip r:embed="rId4">
            <a:alphaModFix/>
          </a:blip>
          <a:srcRect t="15264" b="44736"/>
          <a:stretch/>
        </p:blipFill>
        <p:spPr>
          <a:xfrm>
            <a:off x="1606018" y="821156"/>
            <a:ext cx="5668100" cy="32068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1485900" y="-86677"/>
            <a:ext cx="6515099" cy="1008571"/>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3000"/>
              <a:buNone/>
            </a:pPr>
            <a:r>
              <a:rPr lang="en" sz="3000" b="1">
                <a:solidFill>
                  <a:srgbClr val="00527D"/>
                </a:solidFill>
              </a:rPr>
              <a:t>Punto de partida – discusión en parejas-</a:t>
            </a:r>
            <a:endParaRPr sz="1100"/>
          </a:p>
        </p:txBody>
      </p:sp>
      <p:sp>
        <p:nvSpPr>
          <p:cNvPr id="151" name="Google Shape;151;p28"/>
          <p:cNvSpPr txBox="1"/>
          <p:nvPr/>
        </p:nvSpPr>
        <p:spPr>
          <a:xfrm>
            <a:off x="5467685" y="4380369"/>
            <a:ext cx="2538195" cy="48474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*estas = these (in this instance,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the girls / women.)</a:t>
            </a:r>
            <a:endParaRPr sz="1100" b="0" i="0" u="none" strike="noStrike" cap="none">
              <a:solidFill>
                <a:srgbClr val="000000"/>
              </a:solidFill>
              <a:latin typeface="Arial"/>
              <a:ea typeface="Arial"/>
              <a:cs typeface="Arial"/>
              <a:sym typeface="Arial"/>
            </a:endParaRPr>
          </a:p>
        </p:txBody>
      </p:sp>
      <p:pic>
        <p:nvPicPr>
          <p:cNvPr id="152" name="Google Shape;152;p28"/>
          <p:cNvPicPr preferRelativeResize="0"/>
          <p:nvPr/>
        </p:nvPicPr>
        <p:blipFill rotWithShape="1">
          <a:blip r:embed="rId3">
            <a:alphaModFix/>
          </a:blip>
          <a:srcRect l="-2585" t="1908" r="2583" b="-1059"/>
          <a:stretch/>
        </p:blipFill>
        <p:spPr>
          <a:xfrm>
            <a:off x="1314450" y="724154"/>
            <a:ext cx="6515099" cy="3695191"/>
          </a:xfrm>
          <a:prstGeom prst="rect">
            <a:avLst/>
          </a:prstGeom>
          <a:noFill/>
          <a:ln>
            <a:noFill/>
          </a:ln>
        </p:spPr>
      </p:pic>
      <p:sp>
        <p:nvSpPr>
          <p:cNvPr id="153" name="Google Shape;153;p28"/>
          <p:cNvSpPr/>
          <p:nvPr/>
        </p:nvSpPr>
        <p:spPr>
          <a:xfrm>
            <a:off x="900575" y="3519100"/>
            <a:ext cx="4572000" cy="1584900"/>
          </a:xfrm>
          <a:prstGeom prst="rect">
            <a:avLst/>
          </a:prstGeom>
          <a:solidFill>
            <a:srgbClr val="DAEEF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333333"/>
                </a:solidFill>
                <a:latin typeface="Arial"/>
                <a:ea typeface="Arial"/>
                <a:cs typeface="Arial"/>
                <a:sym typeface="Arial"/>
              </a:rPr>
              <a:t>Todavía son muchas las niñas y las mujeres que se ven frenadas por las normas sociales y las prácticas escolares tradicionales que repercuten en sus derechos y oportunidades en materia de educación. No obstante, sabemos que la educación de estas* significa la inversión más potente en aras de nuestro futuro colectivo.</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p:nvPr/>
        </p:nvSpPr>
        <p:spPr>
          <a:xfrm>
            <a:off x="303551" y="-86677"/>
            <a:ext cx="7697448" cy="1008571"/>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00527D"/>
                </a:solidFill>
                <a:latin typeface="Arial"/>
                <a:ea typeface="Arial"/>
                <a:cs typeface="Arial"/>
                <a:sym typeface="Arial"/>
              </a:rPr>
              <a:t>Punto de partida – discusión en parejas-</a:t>
            </a:r>
            <a:endParaRPr sz="3000" b="1" i="0" u="none" strike="noStrike" cap="none">
              <a:solidFill>
                <a:srgbClr val="00527D"/>
              </a:solidFill>
              <a:latin typeface="Arial"/>
              <a:ea typeface="Arial"/>
              <a:cs typeface="Arial"/>
              <a:sym typeface="Arial"/>
            </a:endParaRPr>
          </a:p>
        </p:txBody>
      </p:sp>
      <p:sp>
        <p:nvSpPr>
          <p:cNvPr id="160" name="Google Shape;160;p29"/>
          <p:cNvSpPr/>
          <p:nvPr/>
        </p:nvSpPr>
        <p:spPr>
          <a:xfrm>
            <a:off x="-41502" y="4935500"/>
            <a:ext cx="6526500" cy="231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Source: https://es-la.facebook.com/oficinaunescolima/posts/1395598760488915/</a:t>
            </a:r>
            <a:endParaRPr sz="1100"/>
          </a:p>
        </p:txBody>
      </p:sp>
      <p:pic>
        <p:nvPicPr>
          <p:cNvPr id="161" name="Google Shape;161;p29" descr="A child smiling at the camera&#10;&#10;Description automatically generated"/>
          <p:cNvPicPr preferRelativeResize="0"/>
          <p:nvPr/>
        </p:nvPicPr>
        <p:blipFill rotWithShape="1">
          <a:blip r:embed="rId3">
            <a:alphaModFix/>
          </a:blip>
          <a:srcRect/>
          <a:stretch/>
        </p:blipFill>
        <p:spPr>
          <a:xfrm>
            <a:off x="303551" y="964904"/>
            <a:ext cx="5713228" cy="3213691"/>
          </a:xfrm>
          <a:prstGeom prst="rect">
            <a:avLst/>
          </a:prstGeom>
          <a:noFill/>
          <a:ln>
            <a:noFill/>
          </a:ln>
        </p:spPr>
      </p:pic>
      <p:sp>
        <p:nvSpPr>
          <p:cNvPr id="162" name="Google Shape;162;p29"/>
          <p:cNvSpPr/>
          <p:nvPr/>
        </p:nvSpPr>
        <p:spPr>
          <a:xfrm>
            <a:off x="6431652" y="1094422"/>
            <a:ext cx="2323736" cy="283923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900" b="1" i="0" u="none" strike="noStrike" cap="none">
                <a:solidFill>
                  <a:srgbClr val="DAEEF3"/>
                </a:solidFill>
                <a:latin typeface="Arial"/>
                <a:ea typeface="Arial"/>
                <a:cs typeface="Arial"/>
                <a:sym typeface="Arial"/>
              </a:rPr>
              <a:t>“Ninguna socieded florecerá, ni los acuerdos de paz serán duraderos, si no se empodera a las niñas en la consolidación de la paz y la reconstrucción”</a:t>
            </a:r>
            <a:endParaRPr sz="1100"/>
          </a:p>
          <a:p>
            <a:pPr marL="0" marR="0" lvl="0" indent="0" algn="ctr" rtl="0">
              <a:lnSpc>
                <a:spcPct val="100000"/>
              </a:lnSpc>
              <a:spcBef>
                <a:spcPts val="0"/>
              </a:spcBef>
              <a:spcAft>
                <a:spcPts val="0"/>
              </a:spcAft>
              <a:buNone/>
            </a:pPr>
            <a:r>
              <a:rPr lang="en" sz="1100" b="1" i="0" u="none" strike="noStrike" cap="none">
                <a:solidFill>
                  <a:srgbClr val="000000"/>
                </a:solidFill>
                <a:latin typeface="Arial"/>
                <a:ea typeface="Arial"/>
                <a:cs typeface="Arial"/>
                <a:sym typeface="Arial"/>
              </a:rPr>
              <a:t>– Irina Bokova</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0"/>
          <p:cNvSpPr txBox="1"/>
          <p:nvPr/>
        </p:nvSpPr>
        <p:spPr>
          <a:xfrm>
            <a:off x="1061988" y="0"/>
            <a:ext cx="7652478" cy="1008571"/>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00527D"/>
                </a:solidFill>
                <a:latin typeface="Arial"/>
                <a:ea typeface="Arial"/>
                <a:cs typeface="Arial"/>
                <a:sym typeface="Arial"/>
              </a:rPr>
              <a:t>Punto de partida – discusión en parejas-</a:t>
            </a:r>
            <a:endParaRPr sz="1100" b="0" i="0" u="none" strike="noStrike" cap="none">
              <a:solidFill>
                <a:srgbClr val="000000"/>
              </a:solidFill>
              <a:latin typeface="Arial"/>
              <a:ea typeface="Arial"/>
              <a:cs typeface="Arial"/>
              <a:sym typeface="Arial"/>
            </a:endParaRPr>
          </a:p>
        </p:txBody>
      </p:sp>
      <p:pic>
        <p:nvPicPr>
          <p:cNvPr id="169" name="Google Shape;169;p30"/>
          <p:cNvPicPr preferRelativeResize="0"/>
          <p:nvPr/>
        </p:nvPicPr>
        <p:blipFill rotWithShape="1">
          <a:blip r:embed="rId3">
            <a:alphaModFix/>
          </a:blip>
          <a:srcRect/>
          <a:stretch/>
        </p:blipFill>
        <p:spPr>
          <a:xfrm>
            <a:off x="0" y="842703"/>
            <a:ext cx="5693735" cy="3776080"/>
          </a:xfrm>
          <a:prstGeom prst="rect">
            <a:avLst/>
          </a:prstGeom>
          <a:noFill/>
          <a:ln>
            <a:noFill/>
          </a:ln>
        </p:spPr>
      </p:pic>
      <p:sp>
        <p:nvSpPr>
          <p:cNvPr id="170" name="Google Shape;170;p30"/>
          <p:cNvSpPr txBox="1"/>
          <p:nvPr/>
        </p:nvSpPr>
        <p:spPr>
          <a:xfrm>
            <a:off x="6066959" y="1196163"/>
            <a:ext cx="2647507" cy="3069158"/>
          </a:xfrm>
          <a:prstGeom prst="rect">
            <a:avLst/>
          </a:prstGeom>
          <a:noFill/>
          <a:ln>
            <a:noFill/>
          </a:ln>
        </p:spPr>
        <p:txBody>
          <a:bodyPr spcFirstLastPara="1" wrap="square" lIns="68575" tIns="34275" rIns="68575" bIns="34275" anchor="t" anchorCtr="0">
            <a:noAutofit/>
          </a:bodyPr>
          <a:lstStyle/>
          <a:p>
            <a:pPr marL="0" marR="0" lvl="0" indent="0" algn="ctr" rtl="0">
              <a:lnSpc>
                <a:spcPct val="150000"/>
              </a:lnSpc>
              <a:spcBef>
                <a:spcPts val="0"/>
              </a:spcBef>
              <a:spcAft>
                <a:spcPts val="0"/>
              </a:spcAft>
              <a:buNone/>
            </a:pPr>
            <a:r>
              <a:rPr lang="en" sz="1700" b="1" i="0" u="none" strike="noStrike" cap="none">
                <a:solidFill>
                  <a:schemeClr val="lt1"/>
                </a:solidFill>
                <a:latin typeface="Arial"/>
                <a:ea typeface="Arial"/>
                <a:cs typeface="Arial"/>
                <a:sym typeface="Arial"/>
              </a:rPr>
              <a:t>SI TODAS LAS NIÑAS COMPLETARAN LA EDUCACIÓ SECUNDARIA, LAS MUERTES DE NIÑOS MENORES DE 5 AÑOS PEDRÍAN REDUCIRSE A LA MITAD</a:t>
            </a:r>
            <a:endParaRPr sz="1100"/>
          </a:p>
        </p:txBody>
      </p:sp>
      <p:sp>
        <p:nvSpPr>
          <p:cNvPr id="171" name="Google Shape;171;p30"/>
          <p:cNvSpPr/>
          <p:nvPr/>
        </p:nvSpPr>
        <p:spPr>
          <a:xfrm>
            <a:off x="0" y="4929925"/>
            <a:ext cx="9108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700" b="0" i="0" u="sng" strike="noStrike" cap="none">
                <a:solidFill>
                  <a:schemeClr val="hlink"/>
                </a:solidFill>
                <a:latin typeface="Arial"/>
                <a:ea typeface="Arial"/>
                <a:cs typeface="Arial"/>
                <a:sym typeface="Arial"/>
                <a:hlinkClick r:id="rId4"/>
              </a:rPr>
              <a:t>Source: https://www.facebook.com/unicefenespanol/photos/lo-sab%C3%ADas-si-todas-las-ni%C3%B1as-completaran-su-educaci%C3%B3n-secundaria-en-los-pa%C3%ADses-d/1301103826580844</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1" descr="A group of people sitting and looking at the camera&#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2" descr="Diagram&#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9" name="Google Shape;189;p33"/>
          <p:cNvSpPr/>
          <p:nvPr/>
        </p:nvSpPr>
        <p:spPr>
          <a:xfrm>
            <a:off x="-366823" y="115014"/>
            <a:ext cx="9877647" cy="64633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900" b="1" i="0" u="none" strike="noStrike" cap="none">
                <a:solidFill>
                  <a:schemeClr val="lt1"/>
                </a:solidFill>
                <a:latin typeface="Arial"/>
                <a:ea typeface="Arial"/>
                <a:cs typeface="Arial"/>
                <a:sym typeface="Arial"/>
              </a:rPr>
              <a:t>TRABAJO INFANTIL:</a:t>
            </a:r>
            <a:br>
              <a:rPr lang="en" sz="1900" b="1" i="0" u="none" strike="noStrike" cap="none">
                <a:solidFill>
                  <a:schemeClr val="lt1"/>
                </a:solidFill>
                <a:latin typeface="Arial"/>
                <a:ea typeface="Arial"/>
                <a:cs typeface="Arial"/>
                <a:sym typeface="Arial"/>
              </a:rPr>
            </a:br>
            <a:r>
              <a:rPr lang="en" sz="1900" b="1" i="0" u="none" strike="noStrike" cap="none">
                <a:solidFill>
                  <a:schemeClr val="lt1"/>
                </a:solidFill>
                <a:latin typeface="Arial"/>
                <a:ea typeface="Arial"/>
                <a:cs typeface="Arial"/>
                <a:sym typeface="Arial"/>
              </a:rPr>
              <a:t>116 MILLONES DE NIÑAS EN EL MUNDO SON EXPLOTADAS</a:t>
            </a:r>
            <a:endParaRPr sz="11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675</Words>
  <Application>Microsoft Office PowerPoint</Application>
  <PresentationFormat>On-screen Show (16:9)</PresentationFormat>
  <Paragraphs>105</Paragraphs>
  <Slides>15</Slides>
  <Notes>15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vt:i4>
      </vt:variant>
    </vt:vector>
  </HeadingPairs>
  <TitlesOfParts>
    <vt:vector size="19" baseType="lpstr">
      <vt:lpstr>Arial</vt:lpstr>
      <vt:lpstr>Calibri</vt:lpstr>
      <vt:lpstr>Simple Light</vt:lpstr>
      <vt:lpstr>1_Office Theme</vt:lpstr>
      <vt:lpstr>PowerPoint Presentation</vt:lpstr>
      <vt:lpstr>PowerPoint Presentation</vt:lpstr>
      <vt:lpstr>PowerPoint Presentation</vt:lpstr>
      <vt:lpstr>Punto de partida – discusión en parejas-</vt:lpstr>
      <vt:lpstr>PowerPoint Presentation</vt:lpstr>
      <vt:lpstr>PowerPoint Presentation</vt:lpstr>
      <vt:lpstr>PowerPoint Presentation</vt:lpstr>
      <vt:lpstr>PowerPoint Presentation</vt:lpstr>
      <vt:lpstr>PowerPoint Presentation</vt:lpstr>
      <vt:lpstr>PowerPoint Presentation</vt:lpstr>
      <vt:lpstr>Word Mat</vt:lpstr>
      <vt:lpstr>El derecho a la educación</vt:lpstr>
      <vt:lpstr>El derecho a la educación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Hannah Langdana</cp:lastModifiedBy>
  <cp:revision>1</cp:revision>
  <dcterms:modified xsi:type="dcterms:W3CDTF">2020-10-27T12:32:55Z</dcterms:modified>
</cp:coreProperties>
</file>