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h3QyQUaNQ/9FCB0wXXx5QCxfOr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cNSdHNHUONQ" TargetMode="External"/><Relationship Id="rId3" Type="http://schemas.openxmlformats.org/officeDocument/2006/relationships/hyperlink" Target="https://www.youtube.com/watch?v=DvMt2bNRaB4"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DvMt2bNRaB4"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
              <a:t>https://pixabay.com/de/photos/tafel-schultafel-leer-schiefertafel-597238/</a:t>
            </a:r>
            <a:endParaRPr/>
          </a:p>
        </p:txBody>
      </p:sp>
      <p:sp>
        <p:nvSpPr>
          <p:cNvPr id="161" name="Google Shape;16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69" name="Google Shape;16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76" name="Google Shape;176;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
              <a:t>Link to trailer </a:t>
            </a:r>
            <a:r>
              <a:rPr lang="en" u="sng">
                <a:solidFill>
                  <a:schemeClr val="hlink"/>
                </a:solidFill>
                <a:hlinkClick r:id="rId2"/>
              </a:rPr>
              <a:t>https://www.youtube.com/watch?v=cNSdHNHUONQ</a:t>
            </a:r>
            <a:r>
              <a:rPr lang="en"/>
              <a:t>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
              <a:t>Link to the full film: </a:t>
            </a:r>
            <a:r>
              <a:rPr lang="en" u="sng">
                <a:solidFill>
                  <a:schemeClr val="hlink"/>
                </a:solidFill>
                <a:hlinkClick r:id="rId3"/>
              </a:rPr>
              <a:t>https://www.youtube.com/watch?v=DvMt2bNRaB4</a:t>
            </a:r>
            <a:endParaRPr/>
          </a:p>
        </p:txBody>
      </p:sp>
      <p:sp>
        <p:nvSpPr>
          <p:cNvPr id="195" name="Google Shape;195;p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03" name="Google Shape;203;p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
              <a:t>Link to full film: </a:t>
            </a:r>
            <a:r>
              <a:rPr lang="en" u="sng">
                <a:solidFill>
                  <a:schemeClr val="hlink"/>
                </a:solidFill>
                <a:hlinkClick r:id="rId2"/>
              </a:rPr>
              <a:t>https://www.youtube.com/watch?v=DvMt2bNRaB4</a:t>
            </a:r>
            <a:endParaRPr/>
          </a:p>
        </p:txBody>
      </p:sp>
      <p:sp>
        <p:nvSpPr>
          <p:cNvPr id="211" name="Google Shape;211;p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25" name="Google Shape;225;p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rPr lang="en"/>
              <a:t>Longer more complex text to exploit with more able learners</a:t>
            </a:r>
            <a:endParaRPr/>
          </a:p>
        </p:txBody>
      </p:sp>
      <p:sp>
        <p:nvSpPr>
          <p:cNvPr id="239" name="Google Shape;239;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3" name="Google Shape;93;p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94" name="Google Shape;94;p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95" name="Google Shape;95;p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98" name="Google Shape;98;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99" name="Google Shape;99;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26"/>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6"/>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03" name="Google Shape;103;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04" name="Google Shape;104;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05" name="Google Shape;105;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27"/>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09" name="Google Shape;109;p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10" name="Google Shape;110;p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11" name="Google Shape;111;p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8"/>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5" name="Google Shape;115;p28"/>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6" name="Google Shape;116;p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17" name="Google Shape;117;p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18" name="Google Shape;118;p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9"/>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22" name="Google Shape;122;p29"/>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23" name="Google Shape;123;p29"/>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24" name="Google Shape;124;p29"/>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25" name="Google Shape;125;p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26" name="Google Shape;126;p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27" name="Google Shape;127;p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31" name="Google Shape;131;p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32" name="Google Shape;132;p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31"/>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1"/>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36" name="Google Shape;136;p31"/>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37" name="Google Shape;137;p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38" name="Google Shape;138;p3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39" name="Google Shape;139;p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32"/>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32"/>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3" name="Google Shape;143;p32"/>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44" name="Google Shape;144;p3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45" name="Google Shape;145;p3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46" name="Google Shape;146;p3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3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33"/>
          <p:cNvSpPr txBox="1"/>
          <p:nvPr>
            <p:ph idx="1" type="body"/>
          </p:nvPr>
        </p:nvSpPr>
        <p:spPr>
          <a:xfrm rot="5400000">
            <a:off x="3833019" y="-1623219"/>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0" name="Google Shape;150;p3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51" name="Google Shape;151;p3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52" name="Google Shape;152;p3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34"/>
          <p:cNvSpPr txBox="1"/>
          <p:nvPr>
            <p:ph type="title"/>
          </p:nvPr>
        </p:nvSpPr>
        <p:spPr>
          <a:xfrm rot="5400000">
            <a:off x="7285038" y="1828800"/>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34"/>
          <p:cNvSpPr txBox="1"/>
          <p:nvPr>
            <p:ph idx="1" type="body"/>
          </p:nvPr>
        </p:nvSpPr>
        <p:spPr>
          <a:xfrm rot="5400000">
            <a:off x="1697039"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6" name="Google Shape;156;p3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57" name="Google Shape;157;p3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58" name="Google Shape;158;p3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84" name="Shape 84"/>
        <p:cNvGrpSpPr/>
        <p:nvPr/>
      </p:nvGrpSpPr>
      <p:grpSpPr>
        <a:xfrm>
          <a:off x="0" y="0"/>
          <a:ext cx="0" cy="0"/>
          <a:chOff x="0" y="0"/>
          <a:chExt cx="0" cy="0"/>
        </a:xfrm>
      </p:grpSpPr>
      <p:sp>
        <p:nvSpPr>
          <p:cNvPr id="85" name="Google Shape;85;p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1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8" name="Google Shape;88;p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9" name="Google Shape;89;p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sendmyfriend.org/"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youtube.com/watch?v=cNSdHNHUON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un.org/sustainabledevelopment/es/wp-content/uploads/sites/3/2016/10/4_Spanish_Why_it_Matters.pdf" TargetMode="External"/><Relationship Id="rId4" Type="http://schemas.openxmlformats.org/officeDocument/2006/relationships/image" Target="../media/image3.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1"/>
          <p:cNvPicPr preferRelativeResize="0"/>
          <p:nvPr/>
        </p:nvPicPr>
        <p:blipFill rotWithShape="1">
          <a:blip r:embed="rId3">
            <a:alphaModFix/>
          </a:blip>
          <a:srcRect b="0" l="0" r="0" t="0"/>
          <a:stretch/>
        </p:blipFill>
        <p:spPr>
          <a:xfrm>
            <a:off x="1664677" y="84408"/>
            <a:ext cx="9026769" cy="6694850"/>
          </a:xfrm>
          <a:prstGeom prst="rect">
            <a:avLst/>
          </a:prstGeom>
          <a:noFill/>
          <a:ln>
            <a:noFill/>
          </a:ln>
        </p:spPr>
      </p:pic>
      <p:sp>
        <p:nvSpPr>
          <p:cNvPr id="164" name="Google Shape;164;p1"/>
          <p:cNvSpPr/>
          <p:nvPr/>
        </p:nvSpPr>
        <p:spPr>
          <a:xfrm>
            <a:off x="2237675" y="1091358"/>
            <a:ext cx="7388700" cy="554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chemeClr val="lt1"/>
                </a:solidFill>
                <a:latin typeface="Calibri"/>
                <a:ea typeface="Calibri"/>
                <a:cs typeface="Calibri"/>
                <a:sym typeface="Calibri"/>
              </a:rPr>
              <a:t>Educación de calidad:</a:t>
            </a:r>
            <a:endParaRPr b="1" i="0" sz="4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chemeClr val="lt1"/>
                </a:solidFill>
                <a:latin typeface="Calibri"/>
                <a:ea typeface="Calibri"/>
                <a:cs typeface="Calibri"/>
                <a:sym typeface="Calibri"/>
              </a:rPr>
              <a:t>Lesson 3</a:t>
            </a:r>
            <a:endParaRPr b="1" i="0" sz="3600" u="none" cap="none" strike="noStrike">
              <a:solidFill>
                <a:schemeClr val="lt1"/>
              </a:solidFill>
              <a:latin typeface="Calibri"/>
              <a:ea typeface="Calibri"/>
              <a:cs typeface="Calibri"/>
              <a:sym typeface="Calibri"/>
            </a:endParaRPr>
          </a:p>
        </p:txBody>
      </p:sp>
      <p:pic>
        <p:nvPicPr>
          <p:cNvPr id="165" name="Google Shape;165;p1"/>
          <p:cNvPicPr preferRelativeResize="0"/>
          <p:nvPr/>
        </p:nvPicPr>
        <p:blipFill rotWithShape="1">
          <a:blip r:embed="rId4">
            <a:alphaModFix/>
          </a:blip>
          <a:srcRect b="0" l="0" r="0" t="0"/>
          <a:stretch/>
        </p:blipFill>
        <p:spPr>
          <a:xfrm>
            <a:off x="4365067" y="3186899"/>
            <a:ext cx="3133915" cy="3242731"/>
          </a:xfrm>
          <a:prstGeom prst="rect">
            <a:avLst/>
          </a:prstGeom>
          <a:noFill/>
          <a:ln cap="flat" cmpd="sng" w="76200">
            <a:solidFill>
              <a:schemeClr val="lt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 sz="4400" u="none" cap="none" strike="noStrike">
                <a:solidFill>
                  <a:schemeClr val="lt1"/>
                </a:solidFill>
                <a:latin typeface="Calibri"/>
                <a:ea typeface="Calibri"/>
                <a:cs typeface="Calibri"/>
                <a:sym typeface="Calibri"/>
              </a:rPr>
              <a:t>Educación de calidad.</a:t>
            </a:r>
            <a:br>
              <a:rPr b="1" lang="en">
                <a:solidFill>
                  <a:schemeClr val="lt1"/>
                </a:solidFill>
              </a:rPr>
            </a:br>
            <a:r>
              <a:rPr b="1" lang="en">
                <a:solidFill>
                  <a:schemeClr val="lt1"/>
                </a:solidFill>
              </a:rPr>
              <a:t>What have you learnt? </a:t>
            </a:r>
            <a:endParaRPr/>
          </a:p>
        </p:txBody>
      </p:sp>
      <p:sp>
        <p:nvSpPr>
          <p:cNvPr id="249" name="Google Shape;249;p36"/>
          <p:cNvSpPr/>
          <p:nvPr>
            <p:ph idx="1" type="body"/>
          </p:nvPr>
        </p:nvSpPr>
        <p:spPr>
          <a:xfrm>
            <a:off x="838200" y="1825625"/>
            <a:ext cx="10515600" cy="4351338"/>
          </a:xfrm>
          <a:prstGeom prst="roundRect">
            <a:avLst>
              <a:gd fmla="val 13246"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1800"/>
              <a:buNone/>
            </a:pPr>
            <a:r>
              <a:rPr lang="en"/>
              <a:t>In pairs practice a sentence in Spanish which demonstrates your learning about our education topic.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9">
            <a:hlinkClick r:id="rId3"/>
          </p:cNvPr>
          <p:cNvPicPr preferRelativeResize="0"/>
          <p:nvPr/>
        </p:nvPicPr>
        <p:blipFill rotWithShape="1">
          <a:blip r:embed="rId4">
            <a:alphaModFix/>
          </a:blip>
          <a:srcRect b="13772" l="0" r="0" t="55175"/>
          <a:stretch/>
        </p:blipFill>
        <p:spPr>
          <a:xfrm>
            <a:off x="509925" y="374867"/>
            <a:ext cx="11172150" cy="49069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10"/>
          <p:cNvPicPr preferRelativeResize="0"/>
          <p:nvPr/>
        </p:nvPicPr>
        <p:blipFill rotWithShape="1">
          <a:blip r:embed="rId3">
            <a:alphaModFix/>
          </a:blip>
          <a:srcRect b="0" l="0" r="0" t="0"/>
          <a:stretch/>
        </p:blipFill>
        <p:spPr>
          <a:xfrm>
            <a:off x="4122340" y="2730887"/>
            <a:ext cx="3605719" cy="1047169"/>
          </a:xfrm>
          <a:prstGeom prst="rect">
            <a:avLst/>
          </a:prstGeom>
          <a:noFill/>
          <a:ln>
            <a:noFill/>
          </a:ln>
        </p:spPr>
      </p:pic>
      <p:pic>
        <p:nvPicPr>
          <p:cNvPr id="260" name="Google Shape;260;p10"/>
          <p:cNvPicPr preferRelativeResize="0"/>
          <p:nvPr/>
        </p:nvPicPr>
        <p:blipFill rotWithShape="1">
          <a:blip r:embed="rId4">
            <a:alphaModFix/>
          </a:blip>
          <a:srcRect b="0" l="0" r="0" t="0"/>
          <a:stretch/>
        </p:blipFill>
        <p:spPr>
          <a:xfrm>
            <a:off x="4122350" y="3855925"/>
            <a:ext cx="1654450" cy="1167850"/>
          </a:xfrm>
          <a:prstGeom prst="rect">
            <a:avLst/>
          </a:prstGeom>
          <a:noFill/>
          <a:ln>
            <a:noFill/>
          </a:ln>
        </p:spPr>
      </p:pic>
      <p:sp>
        <p:nvSpPr>
          <p:cNvPr id="261" name="Google Shape;261;p10"/>
          <p:cNvSpPr/>
          <p:nvPr/>
        </p:nvSpPr>
        <p:spPr>
          <a:xfrm>
            <a:off x="5693601" y="3778050"/>
            <a:ext cx="2150400" cy="132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r>
              <a:rPr b="0" i="0" lang="en" sz="1100" u="none" cap="none" strike="noStrike">
                <a:solidFill>
                  <a:srgbClr val="FFFFFF"/>
                </a:solidFill>
                <a:latin typeface="Calibri"/>
                <a:ea typeface="Calibri"/>
                <a:cs typeface="Calibri"/>
                <a:sym typeface="Calibri"/>
              </a:rPr>
              <a:t>.</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
          <p:cNvPicPr preferRelativeResize="0"/>
          <p:nvPr/>
        </p:nvPicPr>
        <p:blipFill rotWithShape="1">
          <a:blip r:embed="rId3">
            <a:alphaModFix/>
          </a:blip>
          <a:srcRect b="91335" l="42934" r="3222" t="0"/>
          <a:stretch/>
        </p:blipFill>
        <p:spPr>
          <a:xfrm>
            <a:off x="7328452" y="0"/>
            <a:ext cx="4357197" cy="991841"/>
          </a:xfrm>
          <a:prstGeom prst="rect">
            <a:avLst/>
          </a:prstGeom>
          <a:noFill/>
          <a:ln>
            <a:noFill/>
          </a:ln>
        </p:spPr>
      </p:pic>
      <p:pic>
        <p:nvPicPr>
          <p:cNvPr id="172" name="Google Shape;172;p2"/>
          <p:cNvPicPr preferRelativeResize="0"/>
          <p:nvPr/>
        </p:nvPicPr>
        <p:blipFill rotWithShape="1">
          <a:blip r:embed="rId4">
            <a:alphaModFix/>
          </a:blip>
          <a:srcRect b="19419" l="0" r="0" t="50000"/>
          <a:stretch/>
        </p:blipFill>
        <p:spPr>
          <a:xfrm>
            <a:off x="682035" y="1346358"/>
            <a:ext cx="10827929" cy="46833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
          <p:cNvPicPr preferRelativeResize="0"/>
          <p:nvPr/>
        </p:nvPicPr>
        <p:blipFill rotWithShape="1">
          <a:blip r:embed="rId3">
            <a:alphaModFix/>
          </a:blip>
          <a:srcRect b="91335" l="42934" r="3222" t="0"/>
          <a:stretch/>
        </p:blipFill>
        <p:spPr>
          <a:xfrm>
            <a:off x="7328452" y="0"/>
            <a:ext cx="4357197" cy="991841"/>
          </a:xfrm>
          <a:prstGeom prst="rect">
            <a:avLst/>
          </a:prstGeom>
          <a:noFill/>
          <a:ln>
            <a:noFill/>
          </a:ln>
        </p:spPr>
      </p:pic>
      <p:pic>
        <p:nvPicPr>
          <p:cNvPr id="179" name="Google Shape;179;p3"/>
          <p:cNvPicPr preferRelativeResize="0"/>
          <p:nvPr/>
        </p:nvPicPr>
        <p:blipFill rotWithShape="1">
          <a:blip r:embed="rId4">
            <a:alphaModFix/>
          </a:blip>
          <a:srcRect b="45437" l="0" r="0" t="15025"/>
          <a:stretch/>
        </p:blipFill>
        <p:spPr>
          <a:xfrm>
            <a:off x="1184395" y="1146619"/>
            <a:ext cx="9823209" cy="54933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5"/>
          <p:cNvSpPr/>
          <p:nvPr/>
        </p:nvSpPr>
        <p:spPr>
          <a:xfrm>
            <a:off x="1891554" y="1416643"/>
            <a:ext cx="8408893" cy="4903693"/>
          </a:xfrm>
          <a:prstGeom prst="roundRect">
            <a:avLst>
              <a:gd fmla="val 1264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4400" u="none" cap="none" strike="noStrike">
              <a:solidFill>
                <a:schemeClr val="dk1"/>
              </a:solidFill>
              <a:latin typeface="Calibri"/>
              <a:ea typeface="Calibri"/>
              <a:cs typeface="Calibri"/>
              <a:sym typeface="Calibri"/>
            </a:endParaRPr>
          </a:p>
        </p:txBody>
      </p:sp>
      <p:sp>
        <p:nvSpPr>
          <p:cNvPr id="185" name="Google Shape;185;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
              <a:t>What are the benefits of education?</a:t>
            </a:r>
            <a:endParaRPr/>
          </a:p>
        </p:txBody>
      </p:sp>
      <p:sp>
        <p:nvSpPr>
          <p:cNvPr id="186" name="Google Shape;186;p35"/>
          <p:cNvSpPr txBox="1"/>
          <p:nvPr>
            <p:ph idx="1" type="body"/>
          </p:nvPr>
        </p:nvSpPr>
        <p:spPr>
          <a:xfrm>
            <a:off x="2070846" y="1605507"/>
            <a:ext cx="8229600" cy="4525963"/>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
              <a:t>In pairs match the English and Spanish statements</a:t>
            </a:r>
            <a:endParaRPr/>
          </a:p>
          <a:p>
            <a:pPr indent="-342900" lvl="0" marL="457200" rtl="0" algn="l">
              <a:lnSpc>
                <a:spcPct val="90000"/>
              </a:lnSpc>
              <a:spcBef>
                <a:spcPts val="1000"/>
              </a:spcBef>
              <a:spcAft>
                <a:spcPts val="0"/>
              </a:spcAft>
              <a:buClr>
                <a:schemeClr val="dk1"/>
              </a:buClr>
              <a:buSzPts val="1800"/>
              <a:buChar char="•"/>
            </a:pPr>
            <a:r>
              <a:rPr lang="en"/>
              <a:t>Discuss and rank the Spanish version in a Diamond 9</a:t>
            </a:r>
            <a:endParaRPr/>
          </a:p>
        </p:txBody>
      </p:sp>
      <p:pic>
        <p:nvPicPr>
          <p:cNvPr id="187" name="Google Shape;187;p35"/>
          <p:cNvPicPr preferRelativeResize="0"/>
          <p:nvPr/>
        </p:nvPicPr>
        <p:blipFill rotWithShape="1">
          <a:blip r:embed="rId3">
            <a:alphaModFix/>
          </a:blip>
          <a:srcRect b="0" l="23920" r="0" t="28491"/>
          <a:stretch/>
        </p:blipFill>
        <p:spPr>
          <a:xfrm>
            <a:off x="5096933" y="4262716"/>
            <a:ext cx="2692928" cy="1719176"/>
          </a:xfrm>
          <a:prstGeom prst="rect">
            <a:avLst/>
          </a:prstGeom>
          <a:noFill/>
          <a:ln>
            <a:noFill/>
          </a:ln>
        </p:spPr>
      </p:pic>
      <p:cxnSp>
        <p:nvCxnSpPr>
          <p:cNvPr id="188" name="Google Shape;188;p35"/>
          <p:cNvCxnSpPr/>
          <p:nvPr/>
        </p:nvCxnSpPr>
        <p:spPr>
          <a:xfrm>
            <a:off x="4521200" y="4073850"/>
            <a:ext cx="1117600" cy="447350"/>
          </a:xfrm>
          <a:prstGeom prst="straightConnector1">
            <a:avLst/>
          </a:prstGeom>
          <a:noFill/>
          <a:ln cap="flat" cmpd="sng" w="9525">
            <a:solidFill>
              <a:schemeClr val="dk1"/>
            </a:solidFill>
            <a:prstDash val="solid"/>
            <a:round/>
            <a:headEnd len="sm" w="sm" type="none"/>
            <a:tailEnd len="med" w="med" type="triangle"/>
          </a:ln>
        </p:spPr>
      </p:cxnSp>
      <p:cxnSp>
        <p:nvCxnSpPr>
          <p:cNvPr id="189" name="Google Shape;189;p35"/>
          <p:cNvCxnSpPr/>
          <p:nvPr/>
        </p:nvCxnSpPr>
        <p:spPr>
          <a:xfrm flipH="1">
            <a:off x="6443398" y="5441358"/>
            <a:ext cx="1427147" cy="221846"/>
          </a:xfrm>
          <a:prstGeom prst="straightConnector1">
            <a:avLst/>
          </a:prstGeom>
          <a:noFill/>
          <a:ln cap="flat" cmpd="sng" w="9525">
            <a:solidFill>
              <a:schemeClr val="dk1"/>
            </a:solidFill>
            <a:prstDash val="solid"/>
            <a:round/>
            <a:headEnd len="sm" w="sm" type="none"/>
            <a:tailEnd len="med" w="med" type="triangle"/>
          </a:ln>
        </p:spPr>
      </p:cxnSp>
      <p:sp>
        <p:nvSpPr>
          <p:cNvPr id="190" name="Google Shape;190;p35"/>
          <p:cNvSpPr txBox="1"/>
          <p:nvPr/>
        </p:nvSpPr>
        <p:spPr>
          <a:xfrm>
            <a:off x="7870543" y="5244504"/>
            <a:ext cx="205239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Calibri"/>
                <a:ea typeface="Calibri"/>
                <a:cs typeface="Calibri"/>
                <a:sym typeface="Calibri"/>
              </a:rPr>
              <a:t>Least important reason</a:t>
            </a:r>
            <a:endParaRPr/>
          </a:p>
        </p:txBody>
      </p:sp>
      <p:sp>
        <p:nvSpPr>
          <p:cNvPr id="191" name="Google Shape;191;p35"/>
          <p:cNvSpPr txBox="1"/>
          <p:nvPr/>
        </p:nvSpPr>
        <p:spPr>
          <a:xfrm>
            <a:off x="2669489" y="3840325"/>
            <a:ext cx="198717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Calibri"/>
                <a:ea typeface="Calibri"/>
                <a:cs typeface="Calibri"/>
                <a:sym typeface="Calibri"/>
              </a:rPr>
              <a:t>Most important reason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
          <p:cNvSpPr/>
          <p:nvPr/>
        </p:nvSpPr>
        <p:spPr>
          <a:xfrm>
            <a:off x="585107" y="1094014"/>
            <a:ext cx="11021785" cy="5551715"/>
          </a:xfrm>
          <a:prstGeom prst="roundRect">
            <a:avLst>
              <a:gd fmla="val 1264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8" name="Google Shape;198;p4"/>
          <p:cNvSpPr txBox="1"/>
          <p:nvPr>
            <p:ph type="title"/>
          </p:nvPr>
        </p:nvSpPr>
        <p:spPr>
          <a:xfrm>
            <a:off x="1981199" y="87397"/>
            <a:ext cx="8229600" cy="1143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 u="sng">
                <a:solidFill>
                  <a:srgbClr val="00527D"/>
                </a:solidFill>
                <a:hlinkClick r:id="rId3">
                  <a:extLst>
                    <a:ext uri="{A12FA001-AC4F-418D-AE19-62706E023703}">
                      <ahyp:hlinkClr val="tx"/>
                    </a:ext>
                  </a:extLst>
                </a:hlinkClick>
              </a:rPr>
              <a:t>Camino a la escuela</a:t>
            </a:r>
            <a:endParaRPr b="1">
              <a:solidFill>
                <a:srgbClr val="00527D"/>
              </a:solidFill>
            </a:endParaRPr>
          </a:p>
        </p:txBody>
      </p:sp>
      <p:sp>
        <p:nvSpPr>
          <p:cNvPr id="199" name="Google Shape;199;p4"/>
          <p:cNvSpPr txBox="1"/>
          <p:nvPr>
            <p:ph idx="1" type="body"/>
          </p:nvPr>
        </p:nvSpPr>
        <p:spPr>
          <a:xfrm>
            <a:off x="976993" y="1094013"/>
            <a:ext cx="10763250" cy="5437415"/>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360"/>
              </a:spcBef>
              <a:spcAft>
                <a:spcPts val="0"/>
              </a:spcAft>
              <a:buClr>
                <a:schemeClr val="dk1"/>
              </a:buClr>
              <a:buSzPts val="2800"/>
              <a:buNone/>
            </a:pPr>
            <a:r>
              <a:rPr lang="en"/>
              <a:t>Mira la película, </a:t>
            </a:r>
            <a:r>
              <a:rPr b="1" i="1" lang="en"/>
              <a:t>Camino a la escuela</a:t>
            </a:r>
            <a:r>
              <a:rPr i="1" lang="en"/>
              <a:t> </a:t>
            </a:r>
            <a:r>
              <a:rPr lang="en"/>
              <a:t>y responde a las siguientes preguntas en inglés:</a:t>
            </a:r>
            <a:endParaRPr/>
          </a:p>
          <a:p>
            <a:pPr indent="0" lvl="0" marL="0" rtl="0" algn="l">
              <a:lnSpc>
                <a:spcPct val="150000"/>
              </a:lnSpc>
              <a:spcBef>
                <a:spcPts val="360"/>
              </a:spcBef>
              <a:spcAft>
                <a:spcPts val="0"/>
              </a:spcAft>
              <a:buClr>
                <a:schemeClr val="dk1"/>
              </a:buClr>
              <a:buSzPts val="2800"/>
              <a:buNone/>
            </a:pPr>
            <a:r>
              <a:rPr lang="en"/>
              <a:t>1 What are the names of the 4 main characters?</a:t>
            </a:r>
            <a:endParaRPr/>
          </a:p>
          <a:p>
            <a:pPr indent="0" lvl="0" marL="0" rtl="0" algn="l">
              <a:lnSpc>
                <a:spcPct val="150000"/>
              </a:lnSpc>
              <a:spcBef>
                <a:spcPts val="360"/>
              </a:spcBef>
              <a:spcAft>
                <a:spcPts val="0"/>
              </a:spcAft>
              <a:buClr>
                <a:schemeClr val="dk1"/>
              </a:buClr>
              <a:buSzPts val="2800"/>
              <a:buNone/>
            </a:pPr>
            <a:r>
              <a:rPr lang="en"/>
              <a:t>2 What countries do they come from?</a:t>
            </a:r>
            <a:endParaRPr/>
          </a:p>
          <a:p>
            <a:pPr indent="0" lvl="0" marL="0" rtl="0" algn="l">
              <a:lnSpc>
                <a:spcPct val="150000"/>
              </a:lnSpc>
              <a:spcBef>
                <a:spcPts val="360"/>
              </a:spcBef>
              <a:spcAft>
                <a:spcPts val="0"/>
              </a:spcAft>
              <a:buClr>
                <a:schemeClr val="dk1"/>
              </a:buClr>
              <a:buSzPts val="2800"/>
              <a:buNone/>
            </a:pPr>
            <a:r>
              <a:rPr lang="en"/>
              <a:t>3 Who has the longest journey to school (km)?</a:t>
            </a:r>
            <a:endParaRPr/>
          </a:p>
          <a:p>
            <a:pPr indent="0" lvl="0" marL="0" rtl="0" algn="l">
              <a:lnSpc>
                <a:spcPct val="150000"/>
              </a:lnSpc>
              <a:spcBef>
                <a:spcPts val="360"/>
              </a:spcBef>
              <a:spcAft>
                <a:spcPts val="0"/>
              </a:spcAft>
              <a:buClr>
                <a:schemeClr val="dk1"/>
              </a:buClr>
              <a:buSzPts val="2800"/>
              <a:buNone/>
            </a:pPr>
            <a:r>
              <a:rPr lang="en"/>
              <a:t>4 Whose journey takes the longest time?</a:t>
            </a:r>
            <a:endParaRPr/>
          </a:p>
          <a:p>
            <a:pPr indent="0" lvl="0" marL="0" rtl="0" algn="l">
              <a:lnSpc>
                <a:spcPct val="150000"/>
              </a:lnSpc>
              <a:spcBef>
                <a:spcPts val="360"/>
              </a:spcBef>
              <a:spcAft>
                <a:spcPts val="0"/>
              </a:spcAft>
              <a:buClr>
                <a:schemeClr val="dk1"/>
              </a:buClr>
              <a:buSzPts val="2800"/>
              <a:buNone/>
            </a:pPr>
            <a:r>
              <a:rPr lang="en"/>
              <a:t>5 What animal do Jackson and his friends encounter on their journey?</a:t>
            </a:r>
            <a:endParaRPr/>
          </a:p>
          <a:p>
            <a:pPr indent="0" lvl="0" marL="0" rtl="0" algn="l">
              <a:lnSpc>
                <a:spcPct val="150000"/>
              </a:lnSpc>
              <a:spcBef>
                <a:spcPts val="360"/>
              </a:spcBef>
              <a:spcAft>
                <a:spcPts val="0"/>
              </a:spcAft>
              <a:buClr>
                <a:schemeClr val="dk1"/>
              </a:buClr>
              <a:buSzPts val="2800"/>
              <a:buNone/>
            </a:pPr>
            <a:r>
              <a:rPr lang="en"/>
              <a:t>6 How much value do they place on education?</a:t>
            </a:r>
            <a:endParaRPr/>
          </a:p>
          <a:p>
            <a:pPr indent="0" lvl="0" marL="0" rtl="0" algn="l">
              <a:lnSpc>
                <a:spcPct val="90000"/>
              </a:lnSpc>
              <a:spcBef>
                <a:spcPts val="360"/>
              </a:spcBef>
              <a:spcAft>
                <a:spcPts val="0"/>
              </a:spcAft>
              <a:buClr>
                <a:schemeClr val="dk1"/>
              </a:buClr>
              <a:buSzPts val="3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5"/>
          <p:cNvSpPr/>
          <p:nvPr/>
        </p:nvSpPr>
        <p:spPr>
          <a:xfrm>
            <a:off x="438150" y="1175400"/>
            <a:ext cx="11353800" cy="5530200"/>
          </a:xfrm>
          <a:prstGeom prst="roundRect">
            <a:avLst>
              <a:gd fmla="val 1145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6" name="Google Shape;206;p5"/>
          <p:cNvSpPr txBox="1"/>
          <p:nvPr>
            <p:ph idx="1" type="body"/>
          </p:nvPr>
        </p:nvSpPr>
        <p:spPr>
          <a:xfrm>
            <a:off x="723900" y="1156350"/>
            <a:ext cx="11353800" cy="53946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360"/>
              </a:spcBef>
              <a:spcAft>
                <a:spcPts val="0"/>
              </a:spcAft>
              <a:buClr>
                <a:schemeClr val="dk1"/>
              </a:buClr>
              <a:buSzPts val="2800"/>
              <a:buNone/>
            </a:pPr>
            <a:r>
              <a:rPr lang="en"/>
              <a:t>Mira la película, </a:t>
            </a:r>
            <a:r>
              <a:rPr b="1" i="1" lang="en"/>
              <a:t>Camino a la escuela</a:t>
            </a:r>
            <a:r>
              <a:rPr i="1" lang="en"/>
              <a:t> </a:t>
            </a:r>
            <a:r>
              <a:rPr lang="en"/>
              <a:t>y responde a las siguientes preguntas en español: </a:t>
            </a:r>
            <a:endParaRPr/>
          </a:p>
          <a:p>
            <a:pPr indent="0" lvl="0" marL="0" rtl="0" algn="l">
              <a:lnSpc>
                <a:spcPct val="150000"/>
              </a:lnSpc>
              <a:spcBef>
                <a:spcPts val="360"/>
              </a:spcBef>
              <a:spcAft>
                <a:spcPts val="0"/>
              </a:spcAft>
              <a:buClr>
                <a:schemeClr val="dk1"/>
              </a:buClr>
              <a:buSzPts val="2800"/>
              <a:buNone/>
            </a:pPr>
            <a:r>
              <a:rPr lang="en"/>
              <a:t>1. ¿Cómo se llaman los cuatro protagonistas?</a:t>
            </a:r>
            <a:endParaRPr/>
          </a:p>
          <a:p>
            <a:pPr indent="0" lvl="0" marL="0" rtl="0" algn="l">
              <a:lnSpc>
                <a:spcPct val="150000"/>
              </a:lnSpc>
              <a:spcBef>
                <a:spcPts val="360"/>
              </a:spcBef>
              <a:spcAft>
                <a:spcPts val="0"/>
              </a:spcAft>
              <a:buClr>
                <a:schemeClr val="dk1"/>
              </a:buClr>
              <a:buSzPts val="2800"/>
              <a:buNone/>
            </a:pPr>
            <a:r>
              <a:rPr lang="en"/>
              <a:t>2. ¿De qué pais son los protagonistas?</a:t>
            </a:r>
            <a:endParaRPr/>
          </a:p>
          <a:p>
            <a:pPr indent="0" lvl="0" marL="0" rtl="0" algn="l">
              <a:lnSpc>
                <a:spcPct val="150000"/>
              </a:lnSpc>
              <a:spcBef>
                <a:spcPts val="360"/>
              </a:spcBef>
              <a:spcAft>
                <a:spcPts val="0"/>
              </a:spcAft>
              <a:buClr>
                <a:schemeClr val="dk1"/>
              </a:buClr>
              <a:buSzPts val="2800"/>
              <a:buNone/>
            </a:pPr>
            <a:r>
              <a:rPr lang="en"/>
              <a:t>3. ¿Quién tiene el trayecto más largo en kilometros?</a:t>
            </a:r>
            <a:endParaRPr/>
          </a:p>
          <a:p>
            <a:pPr indent="0" lvl="0" marL="0" rtl="0" algn="l">
              <a:lnSpc>
                <a:spcPct val="150000"/>
              </a:lnSpc>
              <a:spcBef>
                <a:spcPts val="360"/>
              </a:spcBef>
              <a:spcAft>
                <a:spcPts val="0"/>
              </a:spcAft>
              <a:buClr>
                <a:schemeClr val="dk1"/>
              </a:buClr>
              <a:buSzPts val="2800"/>
              <a:buNone/>
            </a:pPr>
            <a:r>
              <a:rPr lang="en"/>
              <a:t>4. ¿A quién le toma más tiempo en llegar?</a:t>
            </a:r>
            <a:endParaRPr/>
          </a:p>
          <a:p>
            <a:pPr indent="0" lvl="0" marL="0" rtl="0" algn="l">
              <a:lnSpc>
                <a:spcPct val="150000"/>
              </a:lnSpc>
              <a:spcBef>
                <a:spcPts val="360"/>
              </a:spcBef>
              <a:spcAft>
                <a:spcPts val="0"/>
              </a:spcAft>
              <a:buClr>
                <a:schemeClr val="dk1"/>
              </a:buClr>
              <a:buSzPts val="2800"/>
              <a:buNone/>
            </a:pPr>
            <a:r>
              <a:rPr lang="en"/>
              <a:t>5. ¿Qué animales ven Jackson y su hermana durante su trayecto?</a:t>
            </a:r>
            <a:endParaRPr/>
          </a:p>
          <a:p>
            <a:pPr indent="0" lvl="0" marL="0" rtl="0" algn="l">
              <a:lnSpc>
                <a:spcPct val="150000"/>
              </a:lnSpc>
              <a:spcBef>
                <a:spcPts val="360"/>
              </a:spcBef>
              <a:spcAft>
                <a:spcPts val="0"/>
              </a:spcAft>
              <a:buClr>
                <a:schemeClr val="dk1"/>
              </a:buClr>
              <a:buSzPts val="2800"/>
              <a:buNone/>
            </a:pPr>
            <a:r>
              <a:rPr lang="en"/>
              <a:t>6. ¿Los protagonistas valoran la educación mucho o poco?</a:t>
            </a:r>
            <a:endParaRPr/>
          </a:p>
          <a:p>
            <a:pPr indent="0" lvl="0" marL="0" rtl="0" algn="l">
              <a:lnSpc>
                <a:spcPct val="90000"/>
              </a:lnSpc>
              <a:spcBef>
                <a:spcPts val="360"/>
              </a:spcBef>
              <a:spcAft>
                <a:spcPts val="0"/>
              </a:spcAft>
              <a:buClr>
                <a:schemeClr val="dk1"/>
              </a:buClr>
              <a:buSzPts val="3200"/>
              <a:buNone/>
            </a:pPr>
            <a:r>
              <a:t/>
            </a:r>
            <a:endParaRPr/>
          </a:p>
        </p:txBody>
      </p:sp>
      <p:sp>
        <p:nvSpPr>
          <p:cNvPr id="207" name="Google Shape;207;p5"/>
          <p:cNvSpPr txBox="1"/>
          <p:nvPr/>
        </p:nvSpPr>
        <p:spPr>
          <a:xfrm>
            <a:off x="1981200" y="32200"/>
            <a:ext cx="8229600" cy="1143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rPr b="1" i="0" lang="en" sz="4400" u="sng" cap="none" strike="noStrike">
                <a:solidFill>
                  <a:srgbClr val="00527D"/>
                </a:solidFill>
                <a:latin typeface="Calibri"/>
                <a:ea typeface="Calibri"/>
                <a:cs typeface="Calibri"/>
                <a:sym typeface="Calibri"/>
              </a:rPr>
              <a:t>Camino a la escuela</a:t>
            </a:r>
            <a:endParaRPr b="1" i="0" sz="4400" u="none" cap="none" strike="noStrike">
              <a:solidFill>
                <a:srgbClr val="00527D"/>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6"/>
          <p:cNvSpPr/>
          <p:nvPr/>
        </p:nvSpPr>
        <p:spPr>
          <a:xfrm>
            <a:off x="585107" y="1094014"/>
            <a:ext cx="11021785" cy="5551715"/>
          </a:xfrm>
          <a:prstGeom prst="roundRect">
            <a:avLst>
              <a:gd fmla="val 1264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 name="Google Shape;214;p6"/>
          <p:cNvSpPr txBox="1"/>
          <p:nvPr>
            <p:ph type="title"/>
          </p:nvPr>
        </p:nvSpPr>
        <p:spPr>
          <a:xfrm>
            <a:off x="1981199" y="87397"/>
            <a:ext cx="8229600" cy="1143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 u="sng">
                <a:solidFill>
                  <a:srgbClr val="00527D"/>
                </a:solidFill>
              </a:rPr>
              <a:t>Camino a la escuela</a:t>
            </a:r>
            <a:endParaRPr b="1">
              <a:solidFill>
                <a:srgbClr val="00527D"/>
              </a:solidFill>
            </a:endParaRPr>
          </a:p>
        </p:txBody>
      </p:sp>
      <p:sp>
        <p:nvSpPr>
          <p:cNvPr id="215" name="Google Shape;215;p6"/>
          <p:cNvSpPr txBox="1"/>
          <p:nvPr>
            <p:ph idx="1" type="body"/>
          </p:nvPr>
        </p:nvSpPr>
        <p:spPr>
          <a:xfrm>
            <a:off x="976993" y="1094013"/>
            <a:ext cx="10763250" cy="5437415"/>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360"/>
              </a:spcBef>
              <a:spcAft>
                <a:spcPts val="0"/>
              </a:spcAft>
              <a:buClr>
                <a:schemeClr val="dk1"/>
              </a:buClr>
              <a:buSzPts val="2800"/>
              <a:buNone/>
            </a:pPr>
            <a:r>
              <a:rPr lang="en"/>
              <a:t>Mira la película, </a:t>
            </a:r>
            <a:r>
              <a:rPr b="1" i="1" lang="en"/>
              <a:t>Camino a la escuela</a:t>
            </a:r>
            <a:r>
              <a:rPr i="1" lang="en"/>
              <a:t> </a:t>
            </a:r>
            <a:r>
              <a:rPr lang="en"/>
              <a:t>y responde a las siguientes preguntas en inglés:</a:t>
            </a:r>
            <a:endParaRPr/>
          </a:p>
          <a:p>
            <a:pPr indent="0" lvl="0" marL="0" rtl="0" algn="l">
              <a:lnSpc>
                <a:spcPct val="150000"/>
              </a:lnSpc>
              <a:spcBef>
                <a:spcPts val="360"/>
              </a:spcBef>
              <a:spcAft>
                <a:spcPts val="0"/>
              </a:spcAft>
              <a:buClr>
                <a:schemeClr val="dk1"/>
              </a:buClr>
              <a:buSzPts val="2800"/>
              <a:buNone/>
            </a:pPr>
            <a:r>
              <a:rPr lang="en"/>
              <a:t>1 What are the names of the 4 main characters?</a:t>
            </a:r>
            <a:endParaRPr/>
          </a:p>
          <a:p>
            <a:pPr indent="0" lvl="0" marL="0" rtl="0" algn="l">
              <a:lnSpc>
                <a:spcPct val="150000"/>
              </a:lnSpc>
              <a:spcBef>
                <a:spcPts val="360"/>
              </a:spcBef>
              <a:spcAft>
                <a:spcPts val="0"/>
              </a:spcAft>
              <a:buClr>
                <a:schemeClr val="dk1"/>
              </a:buClr>
              <a:buSzPts val="2800"/>
              <a:buNone/>
            </a:pPr>
            <a:r>
              <a:rPr lang="en"/>
              <a:t>2 What countries do they come from?</a:t>
            </a:r>
            <a:endParaRPr/>
          </a:p>
          <a:p>
            <a:pPr indent="0" lvl="0" marL="0" rtl="0" algn="l">
              <a:lnSpc>
                <a:spcPct val="150000"/>
              </a:lnSpc>
              <a:spcBef>
                <a:spcPts val="360"/>
              </a:spcBef>
              <a:spcAft>
                <a:spcPts val="0"/>
              </a:spcAft>
              <a:buClr>
                <a:schemeClr val="dk1"/>
              </a:buClr>
              <a:buSzPts val="2800"/>
              <a:buNone/>
            </a:pPr>
            <a:r>
              <a:rPr lang="en"/>
              <a:t>3 Who has the longest journey to school (km)?</a:t>
            </a:r>
            <a:endParaRPr/>
          </a:p>
          <a:p>
            <a:pPr indent="0" lvl="0" marL="0" rtl="0" algn="l">
              <a:lnSpc>
                <a:spcPct val="150000"/>
              </a:lnSpc>
              <a:spcBef>
                <a:spcPts val="360"/>
              </a:spcBef>
              <a:spcAft>
                <a:spcPts val="0"/>
              </a:spcAft>
              <a:buClr>
                <a:schemeClr val="dk1"/>
              </a:buClr>
              <a:buSzPts val="2800"/>
              <a:buNone/>
            </a:pPr>
            <a:r>
              <a:rPr lang="en"/>
              <a:t>4 Whose journey takes the longest time?</a:t>
            </a:r>
            <a:endParaRPr/>
          </a:p>
          <a:p>
            <a:pPr indent="0" lvl="0" marL="0" rtl="0" algn="l">
              <a:lnSpc>
                <a:spcPct val="150000"/>
              </a:lnSpc>
              <a:spcBef>
                <a:spcPts val="360"/>
              </a:spcBef>
              <a:spcAft>
                <a:spcPts val="0"/>
              </a:spcAft>
              <a:buClr>
                <a:schemeClr val="dk1"/>
              </a:buClr>
              <a:buSzPts val="2800"/>
              <a:buNone/>
            </a:pPr>
            <a:r>
              <a:rPr lang="en"/>
              <a:t>5 What animal do Jackson and his sister encounter on their journey?</a:t>
            </a:r>
            <a:endParaRPr/>
          </a:p>
          <a:p>
            <a:pPr indent="0" lvl="0" marL="0" rtl="0" algn="l">
              <a:lnSpc>
                <a:spcPct val="150000"/>
              </a:lnSpc>
              <a:spcBef>
                <a:spcPts val="360"/>
              </a:spcBef>
              <a:spcAft>
                <a:spcPts val="0"/>
              </a:spcAft>
              <a:buClr>
                <a:schemeClr val="dk1"/>
              </a:buClr>
              <a:buSzPts val="2800"/>
              <a:buNone/>
            </a:pPr>
            <a:r>
              <a:rPr lang="en"/>
              <a:t>6 How much value do they place on education?</a:t>
            </a:r>
            <a:endParaRPr/>
          </a:p>
          <a:p>
            <a:pPr indent="0" lvl="0" marL="0" rtl="0" algn="l">
              <a:lnSpc>
                <a:spcPct val="90000"/>
              </a:lnSpc>
              <a:spcBef>
                <a:spcPts val="360"/>
              </a:spcBef>
              <a:spcAft>
                <a:spcPts val="0"/>
              </a:spcAft>
              <a:buClr>
                <a:schemeClr val="dk1"/>
              </a:buClr>
              <a:buSzPts val="3200"/>
              <a:buNone/>
            </a:pPr>
            <a:r>
              <a:t/>
            </a:r>
            <a:endParaRPr/>
          </a:p>
        </p:txBody>
      </p:sp>
      <p:sp>
        <p:nvSpPr>
          <p:cNvPr id="216" name="Google Shape;216;p6"/>
          <p:cNvSpPr/>
          <p:nvPr/>
        </p:nvSpPr>
        <p:spPr>
          <a:xfrm>
            <a:off x="8117703" y="2672834"/>
            <a:ext cx="308129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Calibri"/>
                <a:ea typeface="Calibri"/>
                <a:cs typeface="Calibri"/>
                <a:sym typeface="Calibri"/>
              </a:rPr>
              <a:t>Jackson, Samuel, Zahira, Carlos</a:t>
            </a:r>
            <a:endParaRPr b="0" i="0" sz="1800" u="none" cap="none" strike="noStrike">
              <a:solidFill>
                <a:schemeClr val="dk1"/>
              </a:solidFill>
              <a:latin typeface="Calibri"/>
              <a:ea typeface="Calibri"/>
              <a:cs typeface="Calibri"/>
              <a:sym typeface="Calibri"/>
            </a:endParaRPr>
          </a:p>
        </p:txBody>
      </p:sp>
      <p:sp>
        <p:nvSpPr>
          <p:cNvPr id="217" name="Google Shape;217;p6"/>
          <p:cNvSpPr/>
          <p:nvPr/>
        </p:nvSpPr>
        <p:spPr>
          <a:xfrm>
            <a:off x="6699649" y="3443388"/>
            <a:ext cx="328481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Calibri"/>
                <a:ea typeface="Calibri"/>
                <a:cs typeface="Calibri"/>
                <a:sym typeface="Calibri"/>
              </a:rPr>
              <a:t>Kenya, India, Morocco, Argentina</a:t>
            </a:r>
            <a:endParaRPr b="0" i="0" sz="1800" u="none" cap="none" strike="noStrike">
              <a:solidFill>
                <a:schemeClr val="dk1"/>
              </a:solidFill>
              <a:latin typeface="Calibri"/>
              <a:ea typeface="Calibri"/>
              <a:cs typeface="Calibri"/>
              <a:sym typeface="Calibri"/>
            </a:endParaRPr>
          </a:p>
        </p:txBody>
      </p:sp>
      <p:sp>
        <p:nvSpPr>
          <p:cNvPr id="218" name="Google Shape;218;p6"/>
          <p:cNvSpPr/>
          <p:nvPr/>
        </p:nvSpPr>
        <p:spPr>
          <a:xfrm>
            <a:off x="7865530" y="4093808"/>
            <a:ext cx="133773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Calibri"/>
                <a:ea typeface="Calibri"/>
                <a:cs typeface="Calibri"/>
                <a:sym typeface="Calibri"/>
              </a:rPr>
              <a:t>Zahira 22km</a:t>
            </a:r>
            <a:endParaRPr b="0" i="0" sz="1800" u="none" cap="none" strike="noStrike">
              <a:solidFill>
                <a:schemeClr val="dk1"/>
              </a:solidFill>
              <a:latin typeface="Calibri"/>
              <a:ea typeface="Calibri"/>
              <a:cs typeface="Calibri"/>
              <a:sym typeface="Calibri"/>
            </a:endParaRPr>
          </a:p>
        </p:txBody>
      </p:sp>
      <p:sp>
        <p:nvSpPr>
          <p:cNvPr id="219" name="Google Shape;219;p6"/>
          <p:cNvSpPr/>
          <p:nvPr/>
        </p:nvSpPr>
        <p:spPr>
          <a:xfrm>
            <a:off x="6960185" y="4801378"/>
            <a:ext cx="15742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Calibri"/>
                <a:ea typeface="Calibri"/>
                <a:cs typeface="Calibri"/>
                <a:sym typeface="Calibri"/>
              </a:rPr>
              <a:t>Zahira, 4 hours</a:t>
            </a:r>
            <a:endParaRPr b="0" i="0" sz="1800" u="none" cap="none" strike="noStrike">
              <a:solidFill>
                <a:srgbClr val="FF0000"/>
              </a:solidFill>
              <a:latin typeface="Calibri"/>
              <a:ea typeface="Calibri"/>
              <a:cs typeface="Calibri"/>
              <a:sym typeface="Calibri"/>
            </a:endParaRPr>
          </a:p>
        </p:txBody>
      </p:sp>
      <p:sp>
        <p:nvSpPr>
          <p:cNvPr id="220" name="Google Shape;220;p6"/>
          <p:cNvSpPr/>
          <p:nvPr/>
        </p:nvSpPr>
        <p:spPr>
          <a:xfrm>
            <a:off x="10210799" y="5840845"/>
            <a:ext cx="132709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Calibri"/>
                <a:ea typeface="Calibri"/>
                <a:cs typeface="Calibri"/>
                <a:sym typeface="Calibri"/>
              </a:rPr>
              <a:t>An elephant</a:t>
            </a:r>
            <a:endParaRPr b="0" i="0" sz="1800" u="none" cap="none" strike="noStrike">
              <a:solidFill>
                <a:srgbClr val="FF0000"/>
              </a:solidFill>
              <a:latin typeface="Calibri"/>
              <a:ea typeface="Calibri"/>
              <a:cs typeface="Calibri"/>
              <a:sym typeface="Calibri"/>
            </a:endParaRPr>
          </a:p>
        </p:txBody>
      </p:sp>
      <p:sp>
        <p:nvSpPr>
          <p:cNvPr id="221" name="Google Shape;221;p6"/>
          <p:cNvSpPr/>
          <p:nvPr/>
        </p:nvSpPr>
        <p:spPr>
          <a:xfrm>
            <a:off x="7986721" y="6178041"/>
            <a:ext cx="197047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Calibri"/>
                <a:ea typeface="Calibri"/>
                <a:cs typeface="Calibri"/>
                <a:sym typeface="Calibri"/>
              </a:rPr>
              <a:t>A huge importance</a:t>
            </a:r>
            <a:endParaRPr b="0" i="0" sz="1800" u="none" cap="none" strike="noStrike">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7"/>
          <p:cNvSpPr/>
          <p:nvPr/>
        </p:nvSpPr>
        <p:spPr>
          <a:xfrm>
            <a:off x="438150" y="1175400"/>
            <a:ext cx="11353800" cy="5530200"/>
          </a:xfrm>
          <a:prstGeom prst="roundRect">
            <a:avLst>
              <a:gd fmla="val 1145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 name="Google Shape;228;p7"/>
          <p:cNvSpPr txBox="1"/>
          <p:nvPr>
            <p:ph idx="1" type="body"/>
          </p:nvPr>
        </p:nvSpPr>
        <p:spPr>
          <a:xfrm>
            <a:off x="723900" y="1156350"/>
            <a:ext cx="11353800" cy="53946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360"/>
              </a:spcBef>
              <a:spcAft>
                <a:spcPts val="0"/>
              </a:spcAft>
              <a:buClr>
                <a:schemeClr val="dk1"/>
              </a:buClr>
              <a:buSzPts val="2800"/>
              <a:buNone/>
            </a:pPr>
            <a:r>
              <a:rPr lang="en"/>
              <a:t>Mira la película, </a:t>
            </a:r>
            <a:r>
              <a:rPr b="1" i="1" lang="en"/>
              <a:t>Camino a la escuela</a:t>
            </a:r>
            <a:r>
              <a:rPr i="1" lang="en"/>
              <a:t> </a:t>
            </a:r>
            <a:r>
              <a:rPr lang="en"/>
              <a:t>y responde a las siguientes preguntas en español: </a:t>
            </a:r>
            <a:endParaRPr/>
          </a:p>
          <a:p>
            <a:pPr indent="0" lvl="0" marL="0" rtl="0" algn="l">
              <a:lnSpc>
                <a:spcPct val="150000"/>
              </a:lnSpc>
              <a:spcBef>
                <a:spcPts val="360"/>
              </a:spcBef>
              <a:spcAft>
                <a:spcPts val="0"/>
              </a:spcAft>
              <a:buClr>
                <a:schemeClr val="dk1"/>
              </a:buClr>
              <a:buSzPts val="2800"/>
              <a:buNone/>
            </a:pPr>
            <a:r>
              <a:rPr lang="en"/>
              <a:t>1. ¿Cómo se llaman los cuatro protagonistas?</a:t>
            </a:r>
            <a:endParaRPr/>
          </a:p>
          <a:p>
            <a:pPr indent="0" lvl="0" marL="0" rtl="0" algn="l">
              <a:lnSpc>
                <a:spcPct val="150000"/>
              </a:lnSpc>
              <a:spcBef>
                <a:spcPts val="360"/>
              </a:spcBef>
              <a:spcAft>
                <a:spcPts val="0"/>
              </a:spcAft>
              <a:buClr>
                <a:schemeClr val="dk1"/>
              </a:buClr>
              <a:buSzPts val="2800"/>
              <a:buNone/>
            </a:pPr>
            <a:r>
              <a:rPr lang="en"/>
              <a:t>2. ¿De qué pais son los protagonistas?</a:t>
            </a:r>
            <a:endParaRPr/>
          </a:p>
          <a:p>
            <a:pPr indent="0" lvl="0" marL="0" rtl="0" algn="l">
              <a:lnSpc>
                <a:spcPct val="150000"/>
              </a:lnSpc>
              <a:spcBef>
                <a:spcPts val="360"/>
              </a:spcBef>
              <a:spcAft>
                <a:spcPts val="0"/>
              </a:spcAft>
              <a:buClr>
                <a:schemeClr val="dk1"/>
              </a:buClr>
              <a:buSzPts val="2800"/>
              <a:buNone/>
            </a:pPr>
            <a:r>
              <a:rPr lang="en"/>
              <a:t>3. ¿Quién tiene el trayecto más largo en kilometros?</a:t>
            </a:r>
            <a:endParaRPr/>
          </a:p>
          <a:p>
            <a:pPr indent="0" lvl="0" marL="0" rtl="0" algn="l">
              <a:lnSpc>
                <a:spcPct val="150000"/>
              </a:lnSpc>
              <a:spcBef>
                <a:spcPts val="360"/>
              </a:spcBef>
              <a:spcAft>
                <a:spcPts val="0"/>
              </a:spcAft>
              <a:buClr>
                <a:schemeClr val="dk1"/>
              </a:buClr>
              <a:buSzPts val="2800"/>
              <a:buNone/>
            </a:pPr>
            <a:r>
              <a:rPr lang="en"/>
              <a:t>4. ¿A quién le toma más tiempo en llegar?</a:t>
            </a:r>
            <a:endParaRPr/>
          </a:p>
          <a:p>
            <a:pPr indent="0" lvl="0" marL="0" rtl="0" algn="l">
              <a:lnSpc>
                <a:spcPct val="150000"/>
              </a:lnSpc>
              <a:spcBef>
                <a:spcPts val="360"/>
              </a:spcBef>
              <a:spcAft>
                <a:spcPts val="0"/>
              </a:spcAft>
              <a:buClr>
                <a:schemeClr val="dk1"/>
              </a:buClr>
              <a:buSzPts val="2800"/>
              <a:buNone/>
            </a:pPr>
            <a:r>
              <a:rPr lang="en"/>
              <a:t>5. ¿Qué animales ven Jackson y su hermana durante su trayecto?</a:t>
            </a:r>
            <a:endParaRPr/>
          </a:p>
          <a:p>
            <a:pPr indent="0" lvl="0" marL="0" rtl="0" algn="l">
              <a:lnSpc>
                <a:spcPct val="150000"/>
              </a:lnSpc>
              <a:spcBef>
                <a:spcPts val="360"/>
              </a:spcBef>
              <a:spcAft>
                <a:spcPts val="0"/>
              </a:spcAft>
              <a:buClr>
                <a:schemeClr val="dk1"/>
              </a:buClr>
              <a:buSzPts val="2800"/>
              <a:buNone/>
            </a:pPr>
            <a:r>
              <a:rPr lang="en"/>
              <a:t>6. ¿Los protagonistas valoran la educación mucho o poco?</a:t>
            </a:r>
            <a:endParaRPr/>
          </a:p>
          <a:p>
            <a:pPr indent="0" lvl="0" marL="0" rtl="0" algn="l">
              <a:lnSpc>
                <a:spcPct val="90000"/>
              </a:lnSpc>
              <a:spcBef>
                <a:spcPts val="360"/>
              </a:spcBef>
              <a:spcAft>
                <a:spcPts val="0"/>
              </a:spcAft>
              <a:buClr>
                <a:schemeClr val="dk1"/>
              </a:buClr>
              <a:buSzPts val="3200"/>
              <a:buNone/>
            </a:pPr>
            <a:r>
              <a:t/>
            </a:r>
            <a:endParaRPr/>
          </a:p>
        </p:txBody>
      </p:sp>
      <p:sp>
        <p:nvSpPr>
          <p:cNvPr id="229" name="Google Shape;229;p7"/>
          <p:cNvSpPr txBox="1"/>
          <p:nvPr/>
        </p:nvSpPr>
        <p:spPr>
          <a:xfrm>
            <a:off x="1981200" y="32200"/>
            <a:ext cx="8229600" cy="1143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rPr b="1" i="0" lang="en" sz="4400" u="sng" cap="none" strike="noStrike">
                <a:solidFill>
                  <a:srgbClr val="00527D"/>
                </a:solidFill>
                <a:latin typeface="Calibri"/>
                <a:ea typeface="Calibri"/>
                <a:cs typeface="Calibri"/>
                <a:sym typeface="Calibri"/>
              </a:rPr>
              <a:t>Camino a la escuela</a:t>
            </a:r>
            <a:endParaRPr b="1" i="0" sz="4400" u="none" cap="none" strike="noStrike">
              <a:solidFill>
                <a:srgbClr val="00527D"/>
              </a:solidFill>
              <a:latin typeface="Calibri"/>
              <a:ea typeface="Calibri"/>
              <a:cs typeface="Calibri"/>
              <a:sym typeface="Calibri"/>
            </a:endParaRPr>
          </a:p>
        </p:txBody>
      </p:sp>
      <p:sp>
        <p:nvSpPr>
          <p:cNvPr id="230" name="Google Shape;230;p7"/>
          <p:cNvSpPr/>
          <p:nvPr/>
        </p:nvSpPr>
        <p:spPr>
          <a:xfrm>
            <a:off x="8117703" y="2672834"/>
            <a:ext cx="308129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Calibri"/>
                <a:ea typeface="Calibri"/>
                <a:cs typeface="Calibri"/>
                <a:sym typeface="Calibri"/>
              </a:rPr>
              <a:t>Jackson, Samuel, Zahira, Carlos</a:t>
            </a:r>
            <a:endParaRPr b="0" i="0" sz="1800" u="none" cap="none" strike="noStrike">
              <a:solidFill>
                <a:schemeClr val="dk1"/>
              </a:solidFill>
              <a:latin typeface="Calibri"/>
              <a:ea typeface="Calibri"/>
              <a:cs typeface="Calibri"/>
              <a:sym typeface="Calibri"/>
            </a:endParaRPr>
          </a:p>
        </p:txBody>
      </p:sp>
      <p:sp>
        <p:nvSpPr>
          <p:cNvPr id="231" name="Google Shape;231;p7"/>
          <p:cNvSpPr/>
          <p:nvPr/>
        </p:nvSpPr>
        <p:spPr>
          <a:xfrm>
            <a:off x="6699649" y="3443388"/>
            <a:ext cx="346902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Calibri"/>
                <a:ea typeface="Calibri"/>
                <a:cs typeface="Calibri"/>
                <a:sym typeface="Calibri"/>
              </a:rPr>
              <a:t>Kenya, India, Marruecos, Argentina</a:t>
            </a:r>
            <a:endParaRPr b="0" i="0" sz="1800" u="none" cap="none" strike="noStrike">
              <a:solidFill>
                <a:schemeClr val="dk1"/>
              </a:solidFill>
              <a:latin typeface="Calibri"/>
              <a:ea typeface="Calibri"/>
              <a:cs typeface="Calibri"/>
              <a:sym typeface="Calibri"/>
            </a:endParaRPr>
          </a:p>
        </p:txBody>
      </p:sp>
      <p:sp>
        <p:nvSpPr>
          <p:cNvPr id="232" name="Google Shape;232;p7"/>
          <p:cNvSpPr/>
          <p:nvPr/>
        </p:nvSpPr>
        <p:spPr>
          <a:xfrm>
            <a:off x="8619458" y="4170268"/>
            <a:ext cx="133773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Calibri"/>
                <a:ea typeface="Calibri"/>
                <a:cs typeface="Calibri"/>
                <a:sym typeface="Calibri"/>
              </a:rPr>
              <a:t>Zahira 22km</a:t>
            </a:r>
            <a:endParaRPr b="0" i="0" sz="1800" u="none" cap="none" strike="noStrike">
              <a:solidFill>
                <a:schemeClr val="dk1"/>
              </a:solidFill>
              <a:latin typeface="Calibri"/>
              <a:ea typeface="Calibri"/>
              <a:cs typeface="Calibri"/>
              <a:sym typeface="Calibri"/>
            </a:endParaRPr>
          </a:p>
        </p:txBody>
      </p:sp>
      <p:sp>
        <p:nvSpPr>
          <p:cNvPr id="233" name="Google Shape;233;p7"/>
          <p:cNvSpPr/>
          <p:nvPr/>
        </p:nvSpPr>
        <p:spPr>
          <a:xfrm>
            <a:off x="7045244" y="4820828"/>
            <a:ext cx="156222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Calibri"/>
                <a:ea typeface="Calibri"/>
                <a:cs typeface="Calibri"/>
                <a:sym typeface="Calibri"/>
              </a:rPr>
              <a:t>Zahira, 4 horas</a:t>
            </a:r>
            <a:endParaRPr b="0" i="0" sz="1400" u="none" cap="none" strike="noStrike">
              <a:solidFill>
                <a:srgbClr val="000000"/>
              </a:solidFill>
              <a:latin typeface="Arial"/>
              <a:ea typeface="Arial"/>
              <a:cs typeface="Arial"/>
              <a:sym typeface="Arial"/>
            </a:endParaRPr>
          </a:p>
        </p:txBody>
      </p:sp>
      <p:sp>
        <p:nvSpPr>
          <p:cNvPr id="234" name="Google Shape;234;p7"/>
          <p:cNvSpPr/>
          <p:nvPr/>
        </p:nvSpPr>
        <p:spPr>
          <a:xfrm>
            <a:off x="10376129" y="5546930"/>
            <a:ext cx="12747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Calibri"/>
                <a:ea typeface="Calibri"/>
                <a:cs typeface="Calibri"/>
                <a:sym typeface="Calibri"/>
              </a:rPr>
              <a:t>Un elefante</a:t>
            </a:r>
            <a:endParaRPr b="0" i="0" sz="1400" u="none" cap="none" strike="noStrike">
              <a:solidFill>
                <a:srgbClr val="000000"/>
              </a:solidFill>
              <a:latin typeface="Arial"/>
              <a:ea typeface="Arial"/>
              <a:cs typeface="Arial"/>
              <a:sym typeface="Arial"/>
            </a:endParaRPr>
          </a:p>
        </p:txBody>
      </p:sp>
      <p:sp>
        <p:nvSpPr>
          <p:cNvPr id="235" name="Google Shape;235;p7"/>
          <p:cNvSpPr/>
          <p:nvPr/>
        </p:nvSpPr>
        <p:spPr>
          <a:xfrm>
            <a:off x="9288327" y="6258968"/>
            <a:ext cx="201568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Calibri"/>
                <a:ea typeface="Calibri"/>
                <a:cs typeface="Calibri"/>
                <a:sym typeface="Calibri"/>
              </a:rPr>
              <a:t>Mucha importancia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8"/>
          <p:cNvSpPr txBox="1"/>
          <p:nvPr>
            <p:ph type="title"/>
          </p:nvPr>
        </p:nvSpPr>
        <p:spPr>
          <a:xfrm>
            <a:off x="1981200" y="1"/>
            <a:ext cx="8229600" cy="775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200"/>
              <a:buFont typeface="Calibri"/>
              <a:buNone/>
            </a:pPr>
            <a:r>
              <a:rPr lang="en" sz="1200" u="sng">
                <a:solidFill>
                  <a:schemeClr val="hlink"/>
                </a:solidFill>
                <a:hlinkClick r:id="rId3"/>
              </a:rPr>
              <a:t>https://www.un.org/sustainabledevelopment/es/wp-content/uploads/sites/3/2016/10/4_Spanish_Why_it_Matters.pdf</a:t>
            </a:r>
            <a:endParaRPr sz="1200"/>
          </a:p>
        </p:txBody>
      </p:sp>
      <p:pic>
        <p:nvPicPr>
          <p:cNvPr id="242" name="Google Shape;242;p8"/>
          <p:cNvPicPr preferRelativeResize="0"/>
          <p:nvPr/>
        </p:nvPicPr>
        <p:blipFill rotWithShape="1">
          <a:blip r:embed="rId4">
            <a:alphaModFix/>
          </a:blip>
          <a:srcRect b="0" l="0" r="0" t="0"/>
          <a:stretch/>
        </p:blipFill>
        <p:spPr>
          <a:xfrm>
            <a:off x="565375" y="539522"/>
            <a:ext cx="4757739" cy="6173881"/>
          </a:xfrm>
          <a:prstGeom prst="rect">
            <a:avLst/>
          </a:prstGeom>
          <a:noFill/>
          <a:ln>
            <a:noFill/>
          </a:ln>
        </p:spPr>
      </p:pic>
      <p:pic>
        <p:nvPicPr>
          <p:cNvPr id="243" name="Google Shape;243;p8"/>
          <p:cNvPicPr preferRelativeResize="0"/>
          <p:nvPr/>
        </p:nvPicPr>
        <p:blipFill rotWithShape="1">
          <a:blip r:embed="rId5">
            <a:alphaModFix/>
          </a:blip>
          <a:srcRect b="0" l="0" r="0" t="0"/>
          <a:stretch/>
        </p:blipFill>
        <p:spPr>
          <a:xfrm>
            <a:off x="6096000" y="539522"/>
            <a:ext cx="4682369" cy="61738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2020-08-06T22:56:46Z</dcterms:created>
  <dc:creator>M Giron</dc:creator>
</cp:coreProperties>
</file>