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8" r:id="rId8"/>
    <p:sldId id="269" r:id="rId9"/>
    <p:sldId id="264" r:id="rId10"/>
    <p:sldId id="265" r:id="rId11"/>
    <p:sldId id="266" r:id="rId12"/>
    <p:sldId id="270" r:id="rId13"/>
    <p:sldId id="267"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8" roundtripDataSignature="AMtx7mguBMel+iNADZqqcj8XO03DQ/Dr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87" autoAdjust="0"/>
  </p:normalViewPr>
  <p:slideViewPr>
    <p:cSldViewPr snapToGrid="0">
      <p:cViewPr varScale="1">
        <p:scale>
          <a:sx n="59" d="100"/>
          <a:sy n="59" d="100"/>
        </p:scale>
        <p:origin x="17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yRTpzmivp6M&amp;t=20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eLq3GzSDnZc"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58" name="Google Shape;158;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e3cf6bdac_25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7e3cf6bdac_25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e3cf6bda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7e3cf6bda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7e3cf6bdac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e3cf6bdac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7e3cf6bdac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7e3cf6bdac_0_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Picture prompt activity. Camels eating food waste from out of the waste bins in the UAE, 2019.</a:t>
            </a:r>
            <a:endParaRPr/>
          </a:p>
        </p:txBody>
      </p:sp>
      <p:sp>
        <p:nvSpPr>
          <p:cNvPr id="107" name="Google Shape;10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dirty="0"/>
              <a:t>Video: </a:t>
            </a:r>
            <a:r>
              <a:rPr lang="en-US" sz="1100" dirty="0">
                <a:latin typeface="Arial"/>
                <a:ea typeface="Arial"/>
                <a:cs typeface="Arial"/>
                <a:sym typeface="Arial"/>
              </a:rPr>
              <a:t> </a:t>
            </a:r>
            <a:r>
              <a:rPr lang="en-US" sz="1100" u="sng" dirty="0">
                <a:solidFill>
                  <a:schemeClr val="hlink"/>
                </a:solidFill>
                <a:latin typeface="Arial"/>
                <a:ea typeface="Arial"/>
                <a:cs typeface="Arial"/>
                <a:sym typeface="Arial"/>
                <a:hlinkClick r:id="rId3"/>
              </a:rPr>
              <a:t>https://www.youtube.com/watch?v=yRTpzmivp6M&amp;t=20s</a:t>
            </a:r>
            <a:r>
              <a:rPr lang="en-US" sz="1100" u="sng" dirty="0">
                <a:solidFill>
                  <a:schemeClr val="hlink"/>
                </a:solidFill>
                <a:latin typeface="Arial"/>
                <a:ea typeface="Arial"/>
                <a:cs typeface="Arial"/>
                <a:sym typeface="Arial"/>
              </a:rPr>
              <a:t> </a:t>
            </a:r>
            <a:endParaRPr sz="1100" u="sng" dirty="0">
              <a:solidFill>
                <a:schemeClr val="hlink"/>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sz="1200" u="sng" dirty="0">
                <a:solidFill>
                  <a:schemeClr val="dk1"/>
                </a:solidFill>
                <a:latin typeface="Calibri"/>
                <a:ea typeface="Calibri"/>
                <a:cs typeface="Calibri"/>
                <a:sym typeface="Calibri"/>
              </a:rPr>
              <a:t/>
            </a:r>
            <a:br>
              <a:rPr lang="en-US" sz="1200" u="sng" dirty="0">
                <a:solidFill>
                  <a:schemeClr val="dk1"/>
                </a:solidFill>
                <a:latin typeface="Calibri"/>
                <a:ea typeface="Calibri"/>
                <a:cs typeface="Calibri"/>
                <a:sym typeface="Calibri"/>
              </a:rPr>
            </a:br>
            <a:r>
              <a:rPr lang="en-US" sz="1200" u="none" dirty="0">
                <a:solidFill>
                  <a:schemeClr val="dk1"/>
                </a:solidFill>
                <a:latin typeface="Calibri"/>
                <a:ea typeface="Calibri"/>
                <a:cs typeface="Calibri"/>
                <a:sym typeface="Calibri"/>
              </a:rPr>
              <a:t>additional video: </a:t>
            </a:r>
            <a:r>
              <a:rPr lang="en-US" sz="1100" u="sng" dirty="0">
                <a:solidFill>
                  <a:schemeClr val="hlink"/>
                </a:solidFill>
                <a:latin typeface="Arial"/>
                <a:ea typeface="Arial"/>
                <a:cs typeface="Arial"/>
                <a:sym typeface="Arial"/>
                <a:hlinkClick r:id="rId4"/>
              </a:rPr>
              <a:t>https://www.youtube.com/watch?v=eLq3GzSDnZc</a:t>
            </a:r>
            <a:endParaRPr u="sng" dirty="0"/>
          </a:p>
          <a:p>
            <a:pPr marL="0" marR="0" lvl="0" indent="0" algn="l" rtl="0">
              <a:lnSpc>
                <a:spcPct val="100000"/>
              </a:lnSpc>
              <a:spcBef>
                <a:spcPts val="0"/>
              </a:spcBef>
              <a:spcAft>
                <a:spcPts val="0"/>
              </a:spcAft>
              <a:buClr>
                <a:schemeClr val="dk1"/>
              </a:buClr>
              <a:buSzPts val="1200"/>
              <a:buFont typeface="Calibri"/>
              <a:buNone/>
            </a:pPr>
            <a:endParaRPr u="sng" dirty="0"/>
          </a:p>
          <a:p>
            <a:pPr marL="0" marR="0" lvl="0" indent="0" algn="l" rtl="0">
              <a:lnSpc>
                <a:spcPct val="100000"/>
              </a:lnSpc>
              <a:spcBef>
                <a:spcPts val="0"/>
              </a:spcBef>
              <a:spcAft>
                <a:spcPts val="0"/>
              </a:spcAft>
              <a:buClr>
                <a:schemeClr val="dk1"/>
              </a:buClr>
              <a:buSzPts val="1200"/>
              <a:buFont typeface="Calibri"/>
              <a:buNone/>
            </a:pPr>
            <a:endParaRPr u="none" dirty="0"/>
          </a:p>
        </p:txBody>
      </p:sp>
      <p:sp>
        <p:nvSpPr>
          <p:cNvPr id="114" name="Google Shape;11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b45153904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8b45153904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There is a transcript of the video available to download as an additional support, in the resource section of the website.</a:t>
            </a:r>
            <a:endParaRPr dirty="0"/>
          </a:p>
        </p:txBody>
      </p:sp>
      <p:sp>
        <p:nvSpPr>
          <p:cNvPr id="122" name="Google Shape;122;g8b45153904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b45153904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8b45153904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8b45153904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2088252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dirty="0"/>
              <a:t>Word doc</a:t>
            </a:r>
            <a:endParaRPr dirty="0"/>
          </a:p>
          <a:p>
            <a:pPr marL="0" lvl="0" indent="0" algn="l" rtl="0">
              <a:lnSpc>
                <a:spcPct val="100000"/>
              </a:lnSpc>
              <a:spcBef>
                <a:spcPts val="0"/>
              </a:spcBef>
              <a:spcAft>
                <a:spcPts val="0"/>
              </a:spcAft>
              <a:buSzPts val="1400"/>
              <a:buNone/>
            </a:pPr>
            <a:r>
              <a:rPr lang="en-US" dirty="0"/>
              <a:t>Pupils work in pairs and try to piece together the telephone conversation between </a:t>
            </a:r>
            <a:r>
              <a:rPr lang="en-US" dirty="0" smtClean="0"/>
              <a:t>Amelia </a:t>
            </a:r>
            <a:r>
              <a:rPr lang="en-US" dirty="0"/>
              <a:t>(who has just started at University) and </a:t>
            </a:r>
            <a:r>
              <a:rPr lang="en-US" dirty="0" err="1" smtClean="0"/>
              <a:t>mamá</a:t>
            </a:r>
            <a:endParaRPr dirty="0"/>
          </a:p>
          <a:p>
            <a:pPr marL="0" lvl="0" indent="0" algn="l" rtl="0">
              <a:lnSpc>
                <a:spcPct val="100000"/>
              </a:lnSpc>
              <a:spcBef>
                <a:spcPts val="0"/>
              </a:spcBef>
              <a:spcAft>
                <a:spcPts val="0"/>
              </a:spcAft>
              <a:buSzPts val="1400"/>
              <a:buNone/>
            </a:pPr>
            <a:r>
              <a:rPr lang="en-US" dirty="0"/>
              <a:t>Teacher cuts up the conversation and pops into envelopes and pupils have to piece it back together in the correct order</a:t>
            </a:r>
            <a:endParaRPr dirty="0"/>
          </a:p>
          <a:p>
            <a:pPr marL="0" lvl="0" indent="0" algn="l" rtl="0">
              <a:lnSpc>
                <a:spcPct val="100000"/>
              </a:lnSpc>
              <a:spcBef>
                <a:spcPts val="0"/>
              </a:spcBef>
              <a:spcAft>
                <a:spcPts val="0"/>
              </a:spcAft>
              <a:buSzPts val="1400"/>
              <a:buNone/>
            </a:pPr>
            <a:r>
              <a:rPr lang="en-US" dirty="0"/>
              <a:t>This could then be acted out as a role play and used as a comprehension activity to understand some of the ways we can cut down food waste</a:t>
            </a:r>
            <a:endParaRPr dirty="0"/>
          </a:p>
        </p:txBody>
      </p:sp>
      <p:sp>
        <p:nvSpPr>
          <p:cNvPr id="144" name="Google Shape;144;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https://www.facebook.com/VohitraEnvironnement/photos/bc.AboMhVNl4VAwSZgxz7GE9pqmKPL3upILeu-qn4vLlrdiKknUOK7-aOy4IQeOEOWXjprmrO4LfDrIQwu17wc4s2KtmVg8I2WszhX4ufxKFsBcrfvV4b1zxxcXMpgLP9K0j-bzGs4vzeVDsJs3KSXw_Sbu/535796286906196/?type=1&amp;opaqueCursor=Abq6Vaf39vg5MHhsWq3LCX_9xcpMoNPbtuLa3zFuUNtRjSuY-_lnFkXyjbH9D8AVJPSR4ynicQCyIcfocPnI748Dh5MrVfFD4dSfujxPYW-Z2OB96pv6FK441lqBCaKuiHPhXsfkgOqZzueltJW-LJvzbw6MRQ61on7d4r0Hr0zNcetJ7cOfs9EuE8ruw-HbxoOAuYBB4RJsLy79vxGPhD1Rstma5gTpJstRegj7lEqDbhz-DkTi1FQGdnfd7A2SRUfrS6ML8B5HdO0iZmAUDmBPgJonZE4Cp1WCQpdzvQyCM56gCWxC5Rld2t2qX_X-63sNti61KgumEcOEUuziiU1ZTjNQjO5a7LT78p1bsozZL_T2rNOQicZ8MO1CW3Vs-eQxxZcuuVbFlDFsBBt_7Ag9lQB_u6wpw1gDQ_Z74Mu7kjED3wwxwuS8s2w2HKHjippLYQVODaG8VTnl_azMNa4SbpCHpog2RrynGEM88A2x6A&amp;theater</a:t>
            </a:r>
            <a:endParaRPr/>
          </a:p>
          <a:p>
            <a:pPr marL="0" lvl="0" indent="0" algn="l" rtl="0">
              <a:lnSpc>
                <a:spcPct val="100000"/>
              </a:lnSpc>
              <a:spcBef>
                <a:spcPts val="0"/>
              </a:spcBef>
              <a:spcAft>
                <a:spcPts val="0"/>
              </a:spcAft>
              <a:buSzPts val="1400"/>
              <a:buNone/>
            </a:pPr>
            <a:r>
              <a:rPr lang="en-US"/>
              <a:t>Source Vohitra Consommation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Some further prompts for discussion around how to reduce our waste in more general terms </a:t>
            </a:r>
            <a:endParaRPr/>
          </a:p>
        </p:txBody>
      </p:sp>
      <p:sp>
        <p:nvSpPr>
          <p:cNvPr id="151" name="Google Shape;15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odey.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bubbl.u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rjfp.com/activiti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yRTpzmivp6M&amp;t=20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0" y="0"/>
            <a:ext cx="9144000" cy="6889507"/>
          </a:xfrm>
          <a:prstGeom prst="rect">
            <a:avLst/>
          </a:prstGeom>
          <a:noFill/>
          <a:ln>
            <a:noFill/>
          </a:ln>
        </p:spPr>
      </p:pic>
      <p:sp>
        <p:nvSpPr>
          <p:cNvPr id="89" name="Google Shape;89;p1"/>
          <p:cNvSpPr/>
          <p:nvPr/>
        </p:nvSpPr>
        <p:spPr>
          <a:xfrm>
            <a:off x="227999" y="0"/>
            <a:ext cx="6713127"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CO" sz="3600" b="1" dirty="0" smtClean="0">
                <a:solidFill>
                  <a:srgbClr val="00527D"/>
                </a:solidFill>
              </a:rPr>
              <a:t>Desigualdades, reducción, </a:t>
            </a:r>
          </a:p>
          <a:p>
            <a:pPr marL="0" marR="0" lvl="0" indent="0" algn="l" rtl="0">
              <a:lnSpc>
                <a:spcPct val="100000"/>
              </a:lnSpc>
              <a:spcBef>
                <a:spcPts val="0"/>
              </a:spcBef>
              <a:spcAft>
                <a:spcPts val="0"/>
              </a:spcAft>
              <a:buClr>
                <a:srgbClr val="000000"/>
              </a:buClr>
              <a:buSzPts val="3600"/>
              <a:buFont typeface="Arial"/>
              <a:buNone/>
            </a:pPr>
            <a:r>
              <a:rPr lang="es-CO" sz="3600" b="1" dirty="0">
                <a:solidFill>
                  <a:srgbClr val="00527D"/>
                </a:solidFill>
              </a:rPr>
              <a:t>c</a:t>
            </a:r>
            <a:r>
              <a:rPr lang="es-CO" sz="3600" b="1" dirty="0" smtClean="0">
                <a:solidFill>
                  <a:srgbClr val="00527D"/>
                </a:solidFill>
              </a:rPr>
              <a:t>ero desperdicio de alimentos</a:t>
            </a:r>
            <a:endParaRPr lang="es-CO" sz="3600" b="1" dirty="0">
              <a:solidFill>
                <a:srgbClr val="0052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1"/>
          <p:cNvSpPr txBox="1">
            <a:spLocks noGrp="1"/>
          </p:cNvSpPr>
          <p:nvPr>
            <p:ph type="title"/>
          </p:nvPr>
        </p:nvSpPr>
        <p:spPr>
          <a:xfrm>
            <a:off x="228000" y="274650"/>
            <a:ext cx="87915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es-CO" sz="3959" b="1" dirty="0" smtClean="0">
                <a:solidFill>
                  <a:srgbClr val="00527D"/>
                </a:solidFill>
              </a:rPr>
              <a:t>Cero desperdicio en casa - 3 gestos simples</a:t>
            </a:r>
            <a:endParaRPr lang="es-CO" sz="3959" b="1" dirty="0">
              <a:solidFill>
                <a:srgbClr val="00527D"/>
              </a:solidFill>
            </a:endParaRPr>
          </a:p>
        </p:txBody>
      </p:sp>
      <p:pic>
        <p:nvPicPr>
          <p:cNvPr id="154" name="Google Shape;154;p11"/>
          <p:cNvPicPr preferRelativeResize="0"/>
          <p:nvPr/>
        </p:nvPicPr>
        <p:blipFill>
          <a:blip r:embed="rId3">
            <a:alphaModFix/>
          </a:blip>
          <a:stretch>
            <a:fillRect/>
          </a:stretch>
        </p:blipFill>
        <p:spPr>
          <a:xfrm>
            <a:off x="2424100" y="1417650"/>
            <a:ext cx="3851662" cy="51355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2"/>
          <p:cNvSpPr/>
          <p:nvPr/>
        </p:nvSpPr>
        <p:spPr>
          <a:xfrm>
            <a:off x="325275" y="933250"/>
            <a:ext cx="8523900" cy="5751600"/>
          </a:xfrm>
          <a:prstGeom prst="roundRect">
            <a:avLst>
              <a:gd name="adj" fmla="val 1183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2"/>
          <p:cNvSpPr txBox="1">
            <a:spLocks noGrp="1"/>
          </p:cNvSpPr>
          <p:nvPr>
            <p:ph type="title"/>
          </p:nvPr>
        </p:nvSpPr>
        <p:spPr>
          <a:xfrm>
            <a:off x="457200" y="1"/>
            <a:ext cx="8229600" cy="100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s-CO" b="1" dirty="0" smtClean="0">
                <a:solidFill>
                  <a:srgbClr val="00527D"/>
                </a:solidFill>
              </a:rPr>
              <a:t>Presentación en grupos</a:t>
            </a:r>
            <a:endParaRPr lang="es-CO" b="1" dirty="0">
              <a:solidFill>
                <a:srgbClr val="00527D"/>
              </a:solidFill>
            </a:endParaRPr>
          </a:p>
        </p:txBody>
      </p:sp>
      <p:sp>
        <p:nvSpPr>
          <p:cNvPr id="162" name="Google Shape;162;p12"/>
          <p:cNvSpPr txBox="1">
            <a:spLocks noGrp="1"/>
          </p:cNvSpPr>
          <p:nvPr>
            <p:ph type="body" idx="1"/>
          </p:nvPr>
        </p:nvSpPr>
        <p:spPr>
          <a:xfrm>
            <a:off x="641425" y="1152125"/>
            <a:ext cx="8045400" cy="55533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800"/>
              <a:buNone/>
            </a:pPr>
            <a:r>
              <a:rPr lang="en-US" sz="2240" b="1"/>
              <a:t>Students work in small groups to summarise what they have learned</a:t>
            </a:r>
            <a:r>
              <a:rPr lang="en-US"/>
              <a:t> </a:t>
            </a:r>
            <a:r>
              <a:rPr lang="en-US" sz="2240" b="1"/>
              <a:t>in this unit of work.  They should creatively present their work in one</a:t>
            </a:r>
            <a:r>
              <a:rPr lang="en-US"/>
              <a:t> </a:t>
            </a:r>
            <a:r>
              <a:rPr lang="en-US" sz="2240" b="1"/>
              <a:t>of the following 4 ways:</a:t>
            </a:r>
            <a:endParaRPr/>
          </a:p>
          <a:p>
            <a:pPr marL="342900" lvl="0" indent="-342900" algn="l" rtl="0">
              <a:lnSpc>
                <a:spcPct val="80000"/>
              </a:lnSpc>
              <a:spcBef>
                <a:spcPts val="448"/>
              </a:spcBef>
              <a:spcAft>
                <a:spcPts val="0"/>
              </a:spcAft>
              <a:buClr>
                <a:schemeClr val="dk1"/>
              </a:buClr>
              <a:buSzPts val="2240"/>
              <a:buNone/>
            </a:pPr>
            <a:endParaRPr sz="2240" b="1"/>
          </a:p>
          <a:p>
            <a:pPr marL="342900" lvl="0" indent="-342900" algn="l" rtl="0">
              <a:lnSpc>
                <a:spcPct val="80000"/>
              </a:lnSpc>
              <a:spcBef>
                <a:spcPts val="448"/>
              </a:spcBef>
              <a:spcAft>
                <a:spcPts val="0"/>
              </a:spcAft>
              <a:buClr>
                <a:schemeClr val="dk1"/>
              </a:buClr>
              <a:buSzPts val="2240"/>
              <a:buNone/>
            </a:pPr>
            <a:r>
              <a:rPr lang="en-US" sz="2240" u="sng">
                <a:solidFill>
                  <a:schemeClr val="hlink"/>
                </a:solidFill>
                <a:hlinkClick r:id="rId3"/>
              </a:rPr>
              <a:t>www.fodey.com</a:t>
            </a:r>
            <a:endParaRPr sz="2240"/>
          </a:p>
          <a:p>
            <a:pPr marL="342900" lvl="0" indent="-342900" algn="l" rtl="0">
              <a:lnSpc>
                <a:spcPct val="80000"/>
              </a:lnSpc>
              <a:spcBef>
                <a:spcPts val="448"/>
              </a:spcBef>
              <a:spcAft>
                <a:spcPts val="0"/>
              </a:spcAft>
              <a:buClr>
                <a:schemeClr val="dk1"/>
              </a:buClr>
              <a:buSzPts val="2240"/>
              <a:buNone/>
            </a:pPr>
            <a:r>
              <a:rPr lang="en-US" sz="2240"/>
              <a:t>Newspaper article</a:t>
            </a:r>
            <a:endParaRPr/>
          </a:p>
          <a:p>
            <a:pPr marL="342900" lvl="0" indent="-342900" algn="l" rtl="0">
              <a:lnSpc>
                <a:spcPct val="80000"/>
              </a:lnSpc>
              <a:spcBef>
                <a:spcPts val="448"/>
              </a:spcBef>
              <a:spcAft>
                <a:spcPts val="0"/>
              </a:spcAft>
              <a:buClr>
                <a:schemeClr val="dk1"/>
              </a:buClr>
              <a:buSzPts val="2240"/>
              <a:buNone/>
            </a:pPr>
            <a:endParaRPr sz="2240"/>
          </a:p>
          <a:p>
            <a:pPr marL="0" lvl="0" indent="0" algn="l" rtl="0">
              <a:lnSpc>
                <a:spcPct val="80000"/>
              </a:lnSpc>
              <a:spcBef>
                <a:spcPts val="448"/>
              </a:spcBef>
              <a:spcAft>
                <a:spcPts val="0"/>
              </a:spcAft>
              <a:buClr>
                <a:schemeClr val="dk1"/>
              </a:buClr>
              <a:buSzPts val="2240"/>
              <a:buNone/>
            </a:pPr>
            <a:r>
              <a:rPr lang="en-US" sz="2240"/>
              <a:t>iMovie</a:t>
            </a:r>
            <a:endParaRPr sz="2240"/>
          </a:p>
          <a:p>
            <a:pPr marL="342900" lvl="0" indent="-342900" algn="l" rtl="0">
              <a:lnSpc>
                <a:spcPct val="80000"/>
              </a:lnSpc>
              <a:spcBef>
                <a:spcPts val="448"/>
              </a:spcBef>
              <a:spcAft>
                <a:spcPts val="0"/>
              </a:spcAft>
              <a:buClr>
                <a:schemeClr val="dk1"/>
              </a:buClr>
              <a:buSzPts val="2240"/>
              <a:buNone/>
            </a:pPr>
            <a:r>
              <a:rPr lang="en-US" sz="2240"/>
              <a:t>Short video clip</a:t>
            </a:r>
            <a:endParaRPr/>
          </a:p>
          <a:p>
            <a:pPr marL="342900" lvl="0" indent="-342900" algn="l" rtl="0">
              <a:lnSpc>
                <a:spcPct val="80000"/>
              </a:lnSpc>
              <a:spcBef>
                <a:spcPts val="448"/>
              </a:spcBef>
              <a:spcAft>
                <a:spcPts val="0"/>
              </a:spcAft>
              <a:buClr>
                <a:schemeClr val="dk1"/>
              </a:buClr>
              <a:buSzPts val="2240"/>
              <a:buNone/>
            </a:pPr>
            <a:endParaRPr sz="2240"/>
          </a:p>
          <a:p>
            <a:pPr marL="342900" lvl="0" indent="-342900" algn="l" rtl="0">
              <a:lnSpc>
                <a:spcPct val="80000"/>
              </a:lnSpc>
              <a:spcBef>
                <a:spcPts val="448"/>
              </a:spcBef>
              <a:spcAft>
                <a:spcPts val="0"/>
              </a:spcAft>
              <a:buClr>
                <a:schemeClr val="dk1"/>
              </a:buClr>
              <a:buSzPts val="2240"/>
              <a:buNone/>
            </a:pPr>
            <a:r>
              <a:rPr lang="en-US" sz="2240" u="sng">
                <a:solidFill>
                  <a:schemeClr val="hlink"/>
                </a:solidFill>
                <a:hlinkClick r:id="rId4"/>
              </a:rPr>
              <a:t>https://bubbl.us/</a:t>
            </a:r>
            <a:endParaRPr sz="2240"/>
          </a:p>
          <a:p>
            <a:pPr marL="342900" lvl="0" indent="-342900" algn="l" rtl="0">
              <a:lnSpc>
                <a:spcPct val="80000"/>
              </a:lnSpc>
              <a:spcBef>
                <a:spcPts val="448"/>
              </a:spcBef>
              <a:spcAft>
                <a:spcPts val="0"/>
              </a:spcAft>
              <a:buClr>
                <a:schemeClr val="dk1"/>
              </a:buClr>
              <a:buSzPts val="2240"/>
              <a:buNone/>
            </a:pPr>
            <a:r>
              <a:rPr lang="en-US" sz="2240"/>
              <a:t>Create a mind map </a:t>
            </a:r>
            <a:endParaRPr/>
          </a:p>
          <a:p>
            <a:pPr marL="342900" lvl="0" indent="-342900" algn="l" rtl="0">
              <a:lnSpc>
                <a:spcPct val="80000"/>
              </a:lnSpc>
              <a:spcBef>
                <a:spcPts val="448"/>
              </a:spcBef>
              <a:spcAft>
                <a:spcPts val="0"/>
              </a:spcAft>
              <a:buClr>
                <a:schemeClr val="dk1"/>
              </a:buClr>
              <a:buSzPts val="2240"/>
              <a:buNone/>
            </a:pPr>
            <a:endParaRPr sz="2240"/>
          </a:p>
        </p:txBody>
      </p:sp>
      <p:pic>
        <p:nvPicPr>
          <p:cNvPr id="163" name="Google Shape;163;p12"/>
          <p:cNvPicPr preferRelativeResize="0"/>
          <p:nvPr/>
        </p:nvPicPr>
        <p:blipFill rotWithShape="1">
          <a:blip r:embed="rId5">
            <a:alphaModFix/>
          </a:blip>
          <a:srcRect/>
          <a:stretch/>
        </p:blipFill>
        <p:spPr>
          <a:xfrm>
            <a:off x="3856597" y="3025700"/>
            <a:ext cx="4268150" cy="2406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6B08E63F-A0F5-4B73-99DC-B49B8A971BC5}"/>
              </a:ext>
            </a:extLst>
          </p:cNvPr>
          <p:cNvPicPr>
            <a:picLocks noChangeAspect="1"/>
          </p:cNvPicPr>
          <p:nvPr/>
        </p:nvPicPr>
        <p:blipFill rotWithShape="1">
          <a:blip r:embed="rId3"/>
          <a:srcRect t="54154" b="14667"/>
          <a:stretch/>
        </p:blipFill>
        <p:spPr>
          <a:xfrm>
            <a:off x="504912" y="1491175"/>
            <a:ext cx="8134175" cy="3587263"/>
          </a:xfrm>
          <a:prstGeom prst="rect">
            <a:avLst/>
          </a:prstGeom>
        </p:spPr>
      </p:pic>
    </p:spTree>
    <p:extLst>
      <p:ext uri="{BB962C8B-B14F-4D97-AF65-F5344CB8AC3E}">
        <p14:creationId xmlns:p14="http://schemas.microsoft.com/office/powerpoint/2010/main" val="157317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g7e3cf6bdac_25_4"/>
          <p:cNvPicPr preferRelativeResize="0"/>
          <p:nvPr/>
        </p:nvPicPr>
        <p:blipFill rotWithShape="1">
          <a:blip r:embed="rId3">
            <a:alphaModFix/>
          </a:blip>
          <a:srcRect/>
          <a:stretch/>
        </p:blipFill>
        <p:spPr>
          <a:xfrm>
            <a:off x="2571826" y="2560624"/>
            <a:ext cx="4000350" cy="1161775"/>
          </a:xfrm>
          <a:prstGeom prst="rect">
            <a:avLst/>
          </a:prstGeom>
          <a:noFill/>
          <a:ln>
            <a:noFill/>
          </a:ln>
        </p:spPr>
      </p:pic>
      <p:pic>
        <p:nvPicPr>
          <p:cNvPr id="169" name="Google Shape;169;g7e3cf6bdac_25_4"/>
          <p:cNvPicPr preferRelativeResize="0"/>
          <p:nvPr/>
        </p:nvPicPr>
        <p:blipFill rotWithShape="1">
          <a:blip r:embed="rId4">
            <a:alphaModFix/>
          </a:blip>
          <a:srcRect/>
          <a:stretch/>
        </p:blipFill>
        <p:spPr>
          <a:xfrm>
            <a:off x="2571821" y="3829569"/>
            <a:ext cx="1484869" cy="992644"/>
          </a:xfrm>
          <a:prstGeom prst="rect">
            <a:avLst/>
          </a:prstGeom>
          <a:noFill/>
          <a:ln>
            <a:noFill/>
          </a:ln>
        </p:spPr>
      </p:pic>
      <p:sp>
        <p:nvSpPr>
          <p:cNvPr id="170" name="Google Shape;170;g7e3cf6bdac_25_4"/>
          <p:cNvSpPr/>
          <p:nvPr/>
        </p:nvSpPr>
        <p:spPr>
          <a:xfrm>
            <a:off x="4056700" y="3722400"/>
            <a:ext cx="2515500" cy="1323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2" name="Picture 1">
            <a:extLst>
              <a:ext uri="{FF2B5EF4-FFF2-40B4-BE49-F238E27FC236}">
                <a16:creationId xmlns:a16="http://schemas.microsoft.com/office/drawing/2014/main" id="{C2E6552D-4D2B-407E-945B-36545E298570}"/>
              </a:ext>
            </a:extLst>
          </p:cNvPr>
          <p:cNvPicPr>
            <a:picLocks noChangeAspect="1"/>
          </p:cNvPicPr>
          <p:nvPr/>
        </p:nvPicPr>
        <p:blipFill rotWithShape="1">
          <a:blip r:embed="rId3"/>
          <a:srcRect l="1837" t="66256" r="1256" b="3385"/>
          <a:stretch/>
        </p:blipFill>
        <p:spPr>
          <a:xfrm>
            <a:off x="212442" y="1497219"/>
            <a:ext cx="8719116" cy="3863561"/>
          </a:xfrm>
          <a:prstGeom prst="rect">
            <a:avLst/>
          </a:prstGeom>
        </p:spPr>
      </p:pic>
      <p:pic>
        <p:nvPicPr>
          <p:cNvPr id="3" name="Picture 2">
            <a:extLst>
              <a:ext uri="{FF2B5EF4-FFF2-40B4-BE49-F238E27FC236}">
                <a16:creationId xmlns:a16="http://schemas.microsoft.com/office/drawing/2014/main" id="{B46512C2-31B5-4D80-80F0-EB0F3426EDCA}"/>
              </a:ext>
            </a:extLst>
          </p:cNvPr>
          <p:cNvPicPr>
            <a:picLocks noChangeAspect="1"/>
          </p:cNvPicPr>
          <p:nvPr/>
        </p:nvPicPr>
        <p:blipFill rotWithShape="1">
          <a:blip r:embed="rId3"/>
          <a:srcRect l="38780" t="-139" b="91113"/>
          <a:stretch/>
        </p:blipFill>
        <p:spPr>
          <a:xfrm>
            <a:off x="4411609" y="0"/>
            <a:ext cx="4519949" cy="9425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2" name="Picture 1">
            <a:extLst>
              <a:ext uri="{FF2B5EF4-FFF2-40B4-BE49-F238E27FC236}">
                <a16:creationId xmlns:a16="http://schemas.microsoft.com/office/drawing/2014/main" id="{10F4989F-4729-4FB3-BBBB-8DBA38F04E79}"/>
              </a:ext>
            </a:extLst>
          </p:cNvPr>
          <p:cNvPicPr>
            <a:picLocks noChangeAspect="1"/>
          </p:cNvPicPr>
          <p:nvPr/>
        </p:nvPicPr>
        <p:blipFill rotWithShape="1">
          <a:blip r:embed="rId3"/>
          <a:srcRect l="38780" t="-139" b="91113"/>
          <a:stretch/>
        </p:blipFill>
        <p:spPr>
          <a:xfrm>
            <a:off x="4383474" y="0"/>
            <a:ext cx="4519949" cy="942534"/>
          </a:xfrm>
          <a:prstGeom prst="rect">
            <a:avLst/>
          </a:prstGeom>
        </p:spPr>
      </p:pic>
      <p:pic>
        <p:nvPicPr>
          <p:cNvPr id="3" name="Picture 2">
            <a:extLst>
              <a:ext uri="{FF2B5EF4-FFF2-40B4-BE49-F238E27FC236}">
                <a16:creationId xmlns:a16="http://schemas.microsoft.com/office/drawing/2014/main" id="{CFA29276-B10F-4C7C-9A01-BB8D81E9FDA8}"/>
              </a:ext>
            </a:extLst>
          </p:cNvPr>
          <p:cNvPicPr>
            <a:picLocks noChangeAspect="1"/>
          </p:cNvPicPr>
          <p:nvPr/>
        </p:nvPicPr>
        <p:blipFill rotWithShape="1">
          <a:blip r:embed="rId4"/>
          <a:srcRect t="13743" b="45641"/>
          <a:stretch/>
        </p:blipFill>
        <p:spPr>
          <a:xfrm>
            <a:off x="0" y="1097279"/>
            <a:ext cx="9036038" cy="51909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a:spLocks noGrp="1"/>
          </p:cNvSpPr>
          <p:nvPr>
            <p:ph type="title"/>
          </p:nvPr>
        </p:nvSpPr>
        <p:spPr>
          <a:xfrm>
            <a:off x="457200" y="167201"/>
            <a:ext cx="8229600" cy="1250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4800" b="1" dirty="0">
                <a:solidFill>
                  <a:srgbClr val="00527D"/>
                </a:solidFill>
              </a:rPr>
              <a:t>¿</a:t>
            </a:r>
            <a:r>
              <a:rPr lang="en-US" sz="4800" b="1" dirty="0" err="1">
                <a:solidFill>
                  <a:srgbClr val="00527D"/>
                </a:solidFill>
              </a:rPr>
              <a:t>Qué</a:t>
            </a:r>
            <a:r>
              <a:rPr lang="en-US" sz="4800" b="1" dirty="0">
                <a:solidFill>
                  <a:srgbClr val="00527D"/>
                </a:solidFill>
              </a:rPr>
              <a:t> </a:t>
            </a:r>
            <a:r>
              <a:rPr lang="en-US" sz="4800" b="1" dirty="0" err="1" smtClean="0">
                <a:solidFill>
                  <a:srgbClr val="00527D"/>
                </a:solidFill>
              </a:rPr>
              <a:t>pasa</a:t>
            </a:r>
            <a:r>
              <a:rPr lang="en-US" sz="4800" b="1" dirty="0" smtClean="0">
                <a:solidFill>
                  <a:srgbClr val="00527D"/>
                </a:solidFill>
              </a:rPr>
              <a:t> </a:t>
            </a:r>
            <a:r>
              <a:rPr lang="en-US" sz="4800" b="1" dirty="0" err="1" smtClean="0">
                <a:solidFill>
                  <a:srgbClr val="00527D"/>
                </a:solidFill>
              </a:rPr>
              <a:t>en</a:t>
            </a:r>
            <a:r>
              <a:rPr lang="en-US" sz="4800" b="1" dirty="0" smtClean="0">
                <a:solidFill>
                  <a:srgbClr val="00527D"/>
                </a:solidFill>
              </a:rPr>
              <a:t> la </a:t>
            </a:r>
            <a:r>
              <a:rPr lang="en-US" sz="4800" b="1" dirty="0" err="1" smtClean="0">
                <a:solidFill>
                  <a:srgbClr val="00527D"/>
                </a:solidFill>
              </a:rPr>
              <a:t>foto</a:t>
            </a:r>
            <a:r>
              <a:rPr lang="en-US" sz="4800" b="1" dirty="0" smtClean="0">
                <a:solidFill>
                  <a:srgbClr val="00527D"/>
                </a:solidFill>
              </a:rPr>
              <a:t>?</a:t>
            </a:r>
            <a:endParaRPr sz="4800" b="1" dirty="0">
              <a:solidFill>
                <a:srgbClr val="00527D"/>
              </a:solidFill>
            </a:endParaRPr>
          </a:p>
        </p:txBody>
      </p:sp>
      <p:pic>
        <p:nvPicPr>
          <p:cNvPr id="110" name="Google Shape;110;p5"/>
          <p:cNvPicPr preferRelativeResize="0">
            <a:picLocks noGrp="1"/>
          </p:cNvPicPr>
          <p:nvPr>
            <p:ph type="body" idx="1"/>
          </p:nvPr>
        </p:nvPicPr>
        <p:blipFill rotWithShape="1">
          <a:blip r:embed="rId3">
            <a:alphaModFix/>
          </a:blip>
          <a:srcRect/>
          <a:stretch/>
        </p:blipFill>
        <p:spPr>
          <a:xfrm>
            <a:off x="1002754" y="1178858"/>
            <a:ext cx="7138491" cy="53538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s-CO" sz="3959" b="1" u="sng" dirty="0" smtClean="0">
                <a:solidFill>
                  <a:srgbClr val="00527D"/>
                </a:solidFill>
              </a:rPr>
              <a:t>¿Qué es el desperdicio de alimentos?</a:t>
            </a:r>
            <a:endParaRPr lang="es-CO" sz="3959" b="1" u="sng" dirty="0">
              <a:solidFill>
                <a:srgbClr val="00527D"/>
              </a:solidFill>
            </a:endParaRPr>
          </a:p>
        </p:txBody>
      </p:sp>
      <p:pic>
        <p:nvPicPr>
          <p:cNvPr id="117" name="Google Shape;117;p6"/>
          <p:cNvPicPr preferRelativeResize="0"/>
          <p:nvPr/>
        </p:nvPicPr>
        <p:blipFill>
          <a:blip r:embed="rId3">
            <a:alphaModFix/>
          </a:blip>
          <a:stretch>
            <a:fillRect/>
          </a:stretch>
        </p:blipFill>
        <p:spPr>
          <a:xfrm>
            <a:off x="152400" y="1570038"/>
            <a:ext cx="8839202" cy="4970945"/>
          </a:xfrm>
          <a:prstGeom prst="rect">
            <a:avLst/>
          </a:prstGeom>
          <a:noFill/>
          <a:ln>
            <a:noFill/>
          </a:ln>
        </p:spPr>
      </p:pic>
      <p:sp>
        <p:nvSpPr>
          <p:cNvPr id="118" name="Google Shape;118;p6"/>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a:solidFill>
                  <a:schemeClr val="hlink"/>
                </a:solidFill>
                <a:hlinkClick r:id="rId4"/>
              </a:rPr>
              <a:t>https://www.youtube.com/watch?v=yRTpzmivp6M&amp;t=20s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8b45153904_0_3"/>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t>Comer a </a:t>
            </a:r>
            <a:r>
              <a:rPr lang="en-US" b="1" dirty="0" err="1"/>
              <a:t>conciencia</a:t>
            </a:r>
            <a:endParaRPr b="1" dirty="0"/>
          </a:p>
          <a:p>
            <a:pPr marL="0" lvl="0" indent="0" algn="ctr" rtl="0">
              <a:spcBef>
                <a:spcPts val="0"/>
              </a:spcBef>
              <a:spcAft>
                <a:spcPts val="0"/>
              </a:spcAft>
              <a:buNone/>
            </a:pPr>
            <a:r>
              <a:rPr lang="en-US" dirty="0" err="1" smtClean="0"/>
              <a:t>Preguntas</a:t>
            </a:r>
            <a:endParaRPr dirty="0"/>
          </a:p>
        </p:txBody>
      </p:sp>
      <p:sp>
        <p:nvSpPr>
          <p:cNvPr id="125" name="Google Shape;125;g8b45153904_0_3"/>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457200" lvl="0" indent="-374650" algn="l" rtl="0">
              <a:spcBef>
                <a:spcPts val="360"/>
              </a:spcBef>
              <a:spcAft>
                <a:spcPts val="0"/>
              </a:spcAft>
              <a:buSzPts val="2300"/>
              <a:buAutoNum type="arabicPeriod"/>
            </a:pPr>
            <a:r>
              <a:rPr lang="en-US" sz="2300" dirty="0">
                <a:latin typeface="Arial"/>
                <a:ea typeface="Arial"/>
                <a:cs typeface="Arial"/>
                <a:sym typeface="Arial"/>
              </a:rPr>
              <a:t>What fraction of food in the world is wasted each year?</a:t>
            </a:r>
            <a:endParaRPr sz="2300" dirty="0">
              <a:latin typeface="Arial"/>
              <a:ea typeface="Arial"/>
              <a:cs typeface="Arial"/>
              <a:sym typeface="Arial"/>
            </a:endParaRPr>
          </a:p>
          <a:p>
            <a:pPr marL="914400" lvl="0" indent="-457200" algn="l" rtl="0">
              <a:spcBef>
                <a:spcPts val="360"/>
              </a:spcBef>
              <a:spcAft>
                <a:spcPts val="0"/>
              </a:spcAft>
              <a:buFont typeface="+mj-lt"/>
              <a:buAutoNum type="arabicPeriod"/>
            </a:pPr>
            <a:endParaRPr sz="2300" dirty="0">
              <a:latin typeface="Arial"/>
              <a:ea typeface="Arial"/>
              <a:cs typeface="Arial"/>
              <a:sym typeface="Arial"/>
            </a:endParaRPr>
          </a:p>
          <a:p>
            <a:pPr marL="457200" lvl="0" indent="-374650" algn="l" rtl="0">
              <a:spcBef>
                <a:spcPts val="360"/>
              </a:spcBef>
              <a:spcAft>
                <a:spcPts val="0"/>
              </a:spcAft>
              <a:buSzPts val="2300"/>
              <a:buFont typeface="Arial"/>
              <a:buAutoNum type="arabicPeriod"/>
            </a:pPr>
            <a:r>
              <a:rPr lang="en-US" sz="2300" dirty="0">
                <a:latin typeface="Arial"/>
                <a:ea typeface="Arial"/>
                <a:cs typeface="Arial"/>
                <a:sym typeface="Arial"/>
              </a:rPr>
              <a:t>How many tons of food are wasted each year?</a:t>
            </a:r>
            <a:endParaRPr sz="2300" dirty="0">
              <a:latin typeface="Arial"/>
              <a:ea typeface="Arial"/>
              <a:cs typeface="Arial"/>
              <a:sym typeface="Arial"/>
            </a:endParaRPr>
          </a:p>
          <a:p>
            <a:pPr lvl="0" indent="-457200" algn="l" rtl="0">
              <a:spcBef>
                <a:spcPts val="360"/>
              </a:spcBef>
              <a:spcAft>
                <a:spcPts val="0"/>
              </a:spcAft>
              <a:buFont typeface="+mj-lt"/>
              <a:buAutoNum type="arabicPeriod"/>
            </a:pPr>
            <a:endParaRPr sz="2300" dirty="0">
              <a:latin typeface="Arial"/>
              <a:ea typeface="Arial"/>
              <a:cs typeface="Arial"/>
              <a:sym typeface="Arial"/>
            </a:endParaRPr>
          </a:p>
          <a:p>
            <a:pPr marL="457200" lvl="0" indent="-374650" algn="l" rtl="0">
              <a:spcBef>
                <a:spcPts val="360"/>
              </a:spcBef>
              <a:spcAft>
                <a:spcPts val="0"/>
              </a:spcAft>
              <a:buSzPts val="2300"/>
              <a:buFont typeface="Arial"/>
              <a:buAutoNum type="arabicPeriod"/>
            </a:pPr>
            <a:r>
              <a:rPr lang="en-US" sz="2300" dirty="0">
                <a:latin typeface="Arial"/>
                <a:ea typeface="Arial"/>
                <a:cs typeface="Arial"/>
                <a:sym typeface="Arial"/>
              </a:rPr>
              <a:t>How many millions are starving in the world today?</a:t>
            </a:r>
            <a:endParaRPr sz="2300" dirty="0">
              <a:latin typeface="Arial"/>
              <a:ea typeface="Arial"/>
              <a:cs typeface="Arial"/>
              <a:sym typeface="Arial"/>
            </a:endParaRPr>
          </a:p>
          <a:p>
            <a:pPr lvl="0" indent="-457200" algn="l" rtl="0">
              <a:spcBef>
                <a:spcPts val="360"/>
              </a:spcBef>
              <a:spcAft>
                <a:spcPts val="0"/>
              </a:spcAft>
              <a:buFont typeface="+mj-lt"/>
              <a:buAutoNum type="arabicPeriod"/>
            </a:pPr>
            <a:endParaRPr sz="2300" dirty="0">
              <a:latin typeface="Arial"/>
              <a:ea typeface="Arial"/>
              <a:cs typeface="Arial"/>
              <a:sym typeface="Arial"/>
            </a:endParaRPr>
          </a:p>
          <a:p>
            <a:pPr marL="457200" lvl="0" indent="-374650" algn="l" rtl="0">
              <a:spcBef>
                <a:spcPts val="360"/>
              </a:spcBef>
              <a:spcAft>
                <a:spcPts val="0"/>
              </a:spcAft>
              <a:buSzPts val="2300"/>
              <a:buFont typeface="Arial"/>
              <a:buAutoNum type="arabicPeriod"/>
            </a:pPr>
            <a:r>
              <a:rPr lang="en-US" sz="2300" dirty="0">
                <a:latin typeface="Arial"/>
                <a:ea typeface="Arial"/>
                <a:cs typeface="Arial"/>
                <a:sym typeface="Arial"/>
              </a:rPr>
              <a:t>Describe how consumers in developed countries act with food waste?</a:t>
            </a:r>
          </a:p>
          <a:p>
            <a:pPr marL="457200" lvl="0" indent="-374650" algn="l" rtl="0">
              <a:spcBef>
                <a:spcPts val="360"/>
              </a:spcBef>
              <a:spcAft>
                <a:spcPts val="0"/>
              </a:spcAft>
              <a:buSzPts val="2300"/>
              <a:buFont typeface="Arial"/>
              <a:buAutoNum type="arabicPeriod"/>
            </a:pPr>
            <a:endParaRPr lang="en-US" sz="2300" dirty="0">
              <a:latin typeface="Arial"/>
              <a:ea typeface="Arial"/>
              <a:cs typeface="Arial"/>
              <a:sym typeface="Arial"/>
            </a:endParaRPr>
          </a:p>
          <a:p>
            <a:pPr marL="457200" lvl="0" indent="-374650" algn="l" rtl="0">
              <a:spcBef>
                <a:spcPts val="360"/>
              </a:spcBef>
              <a:spcAft>
                <a:spcPts val="0"/>
              </a:spcAft>
              <a:buSzPts val="2300"/>
              <a:buFont typeface="Arial"/>
              <a:buAutoNum type="arabicPeriod"/>
            </a:pPr>
            <a:r>
              <a:rPr lang="en-US" sz="2300" dirty="0">
                <a:latin typeface="Arial"/>
                <a:ea typeface="Arial"/>
                <a:cs typeface="Arial"/>
                <a:sym typeface="Arial"/>
              </a:rPr>
              <a:t>What could governments do to help the situation?</a:t>
            </a:r>
            <a:endParaRPr sz="2300" dirty="0">
              <a:latin typeface="Arial"/>
              <a:ea typeface="Arial"/>
              <a:cs typeface="Arial"/>
              <a:sym typeface="Arial"/>
            </a:endParaRPr>
          </a:p>
          <a:p>
            <a:pPr lvl="0" indent="-457200" algn="l" rtl="0">
              <a:spcBef>
                <a:spcPts val="360"/>
              </a:spcBef>
              <a:spcAft>
                <a:spcPts val="0"/>
              </a:spcAft>
              <a:buFont typeface="+mj-lt"/>
              <a:buAutoNum type="arabicPeriod"/>
            </a:pPr>
            <a:endParaRPr sz="2300" dirty="0">
              <a:latin typeface="Arial"/>
              <a:ea typeface="Arial"/>
              <a:cs typeface="Arial"/>
              <a:sym typeface="Arial"/>
            </a:endParaRPr>
          </a:p>
          <a:p>
            <a:pPr marL="457200" lvl="0" indent="-374650" algn="l" rtl="0">
              <a:spcBef>
                <a:spcPts val="360"/>
              </a:spcBef>
              <a:spcAft>
                <a:spcPts val="0"/>
              </a:spcAft>
              <a:buSzPts val="2300"/>
              <a:buFont typeface="Arial"/>
              <a:buAutoNum type="arabicPeriod"/>
            </a:pPr>
            <a:r>
              <a:rPr lang="en-US" sz="2300" dirty="0">
                <a:latin typeface="Arial"/>
                <a:ea typeface="Arial"/>
                <a:cs typeface="Arial"/>
                <a:sym typeface="Arial"/>
              </a:rPr>
              <a:t>What could restaurants do to help food waste?</a:t>
            </a:r>
            <a:endParaRPr sz="2300"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8b45153904_0_3"/>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b="1" dirty="0" smtClean="0"/>
              <a:t>Comer a conciencia</a:t>
            </a:r>
          </a:p>
          <a:p>
            <a:pPr marL="0" lvl="0" indent="0" algn="ctr" rtl="0">
              <a:spcBef>
                <a:spcPts val="0"/>
              </a:spcBef>
              <a:spcAft>
                <a:spcPts val="0"/>
              </a:spcAft>
              <a:buNone/>
            </a:pPr>
            <a:r>
              <a:rPr lang="es-CO" dirty="0" smtClean="0"/>
              <a:t>Respuestas</a:t>
            </a:r>
            <a:endParaRPr lang="es-CO" dirty="0"/>
          </a:p>
        </p:txBody>
      </p:sp>
      <p:sp>
        <p:nvSpPr>
          <p:cNvPr id="125" name="Google Shape;125;g8b45153904_0_3"/>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457200" lvl="0" indent="-374650" algn="l" rtl="0">
              <a:spcBef>
                <a:spcPts val="360"/>
              </a:spcBef>
              <a:spcAft>
                <a:spcPts val="0"/>
              </a:spcAft>
              <a:buSzPts val="2300"/>
              <a:buAutoNum type="arabicPeriod"/>
            </a:pPr>
            <a:r>
              <a:rPr lang="en-US" sz="2300" dirty="0">
                <a:latin typeface="Arial"/>
                <a:ea typeface="Arial"/>
                <a:cs typeface="Arial"/>
                <a:sym typeface="Arial"/>
              </a:rPr>
              <a:t>What fraction of food in the world is wasted each year?</a:t>
            </a:r>
            <a:endParaRPr sz="2300" dirty="0">
              <a:latin typeface="Arial"/>
              <a:ea typeface="Arial"/>
              <a:cs typeface="Arial"/>
              <a:sym typeface="Arial"/>
            </a:endParaRPr>
          </a:p>
          <a:p>
            <a:pPr marL="914400" lvl="0" indent="-457200" algn="l" rtl="0">
              <a:spcBef>
                <a:spcPts val="360"/>
              </a:spcBef>
              <a:spcAft>
                <a:spcPts val="0"/>
              </a:spcAft>
              <a:buFont typeface="+mj-lt"/>
              <a:buAutoNum type="arabicPeriod"/>
            </a:pPr>
            <a:endParaRPr sz="2300" dirty="0">
              <a:latin typeface="Arial"/>
              <a:ea typeface="Arial"/>
              <a:cs typeface="Arial"/>
              <a:sym typeface="Arial"/>
            </a:endParaRPr>
          </a:p>
          <a:p>
            <a:pPr marL="457200" lvl="0" indent="-374650" algn="l" rtl="0">
              <a:spcBef>
                <a:spcPts val="360"/>
              </a:spcBef>
              <a:spcAft>
                <a:spcPts val="0"/>
              </a:spcAft>
              <a:buSzPts val="2300"/>
              <a:buFont typeface="Arial"/>
              <a:buAutoNum type="arabicPeriod"/>
            </a:pPr>
            <a:r>
              <a:rPr lang="en-US" sz="2300" dirty="0">
                <a:latin typeface="Arial"/>
                <a:ea typeface="Arial"/>
                <a:cs typeface="Arial"/>
                <a:sym typeface="Arial"/>
              </a:rPr>
              <a:t>How many tons of food are wasted each year?</a:t>
            </a:r>
            <a:endParaRPr sz="2300" dirty="0">
              <a:latin typeface="Arial"/>
              <a:ea typeface="Arial"/>
              <a:cs typeface="Arial"/>
              <a:sym typeface="Arial"/>
            </a:endParaRPr>
          </a:p>
          <a:p>
            <a:pPr lvl="0" indent="-457200" algn="l" rtl="0">
              <a:spcBef>
                <a:spcPts val="360"/>
              </a:spcBef>
              <a:spcAft>
                <a:spcPts val="0"/>
              </a:spcAft>
              <a:buFont typeface="+mj-lt"/>
              <a:buAutoNum type="arabicPeriod"/>
            </a:pPr>
            <a:endParaRPr sz="2300" dirty="0">
              <a:latin typeface="Arial"/>
              <a:ea typeface="Arial"/>
              <a:cs typeface="Arial"/>
              <a:sym typeface="Arial"/>
            </a:endParaRPr>
          </a:p>
          <a:p>
            <a:pPr marL="457200" lvl="0" indent="-374650" algn="l" rtl="0">
              <a:spcBef>
                <a:spcPts val="360"/>
              </a:spcBef>
              <a:spcAft>
                <a:spcPts val="0"/>
              </a:spcAft>
              <a:buSzPts val="2300"/>
              <a:buFont typeface="Arial"/>
              <a:buAutoNum type="arabicPeriod"/>
            </a:pPr>
            <a:r>
              <a:rPr lang="en-US" sz="2300" dirty="0">
                <a:latin typeface="Arial"/>
                <a:ea typeface="Arial"/>
                <a:cs typeface="Arial"/>
                <a:sym typeface="Arial"/>
              </a:rPr>
              <a:t>How many millions are starving in the world today?</a:t>
            </a:r>
            <a:endParaRPr sz="2300" dirty="0">
              <a:latin typeface="Arial"/>
              <a:ea typeface="Arial"/>
              <a:cs typeface="Arial"/>
              <a:sym typeface="Arial"/>
            </a:endParaRPr>
          </a:p>
          <a:p>
            <a:pPr lvl="0" indent="-457200" algn="l" rtl="0">
              <a:spcBef>
                <a:spcPts val="360"/>
              </a:spcBef>
              <a:spcAft>
                <a:spcPts val="0"/>
              </a:spcAft>
              <a:buFont typeface="+mj-lt"/>
              <a:buAutoNum type="arabicPeriod"/>
            </a:pPr>
            <a:endParaRPr sz="2300" dirty="0">
              <a:latin typeface="Arial"/>
              <a:ea typeface="Arial"/>
              <a:cs typeface="Arial"/>
              <a:sym typeface="Arial"/>
            </a:endParaRPr>
          </a:p>
          <a:p>
            <a:pPr marL="457200" lvl="0" indent="-374650" algn="l" rtl="0">
              <a:spcBef>
                <a:spcPts val="360"/>
              </a:spcBef>
              <a:spcAft>
                <a:spcPts val="0"/>
              </a:spcAft>
              <a:buSzPts val="2300"/>
              <a:buFont typeface="Arial"/>
              <a:buAutoNum type="arabicPeriod"/>
            </a:pPr>
            <a:r>
              <a:rPr lang="en-US" sz="2300" dirty="0">
                <a:latin typeface="Arial"/>
                <a:ea typeface="Arial"/>
                <a:cs typeface="Arial"/>
                <a:sym typeface="Arial"/>
              </a:rPr>
              <a:t>Describe how consumers in developed countries act with food waste?</a:t>
            </a:r>
          </a:p>
          <a:p>
            <a:pPr marL="457200" lvl="0" indent="-374650" algn="l" rtl="0">
              <a:spcBef>
                <a:spcPts val="360"/>
              </a:spcBef>
              <a:spcAft>
                <a:spcPts val="0"/>
              </a:spcAft>
              <a:buSzPts val="2300"/>
              <a:buFont typeface="Arial"/>
              <a:buAutoNum type="arabicPeriod"/>
            </a:pPr>
            <a:r>
              <a:rPr lang="en-US" sz="2300" dirty="0">
                <a:latin typeface="Arial"/>
                <a:ea typeface="Arial"/>
                <a:cs typeface="Arial"/>
                <a:sym typeface="Arial"/>
              </a:rPr>
              <a:t>What could governments do to help the situation?</a:t>
            </a:r>
            <a:endParaRPr sz="2300" dirty="0">
              <a:latin typeface="Arial"/>
              <a:ea typeface="Arial"/>
              <a:cs typeface="Arial"/>
              <a:sym typeface="Arial"/>
            </a:endParaRPr>
          </a:p>
          <a:p>
            <a:pPr lvl="0" indent="-457200" algn="l" rtl="0">
              <a:spcBef>
                <a:spcPts val="360"/>
              </a:spcBef>
              <a:spcAft>
                <a:spcPts val="0"/>
              </a:spcAft>
              <a:buFont typeface="+mj-lt"/>
              <a:buAutoNum type="arabicPeriod"/>
            </a:pPr>
            <a:endParaRPr sz="2300" dirty="0">
              <a:latin typeface="Arial"/>
              <a:ea typeface="Arial"/>
              <a:cs typeface="Arial"/>
              <a:sym typeface="Arial"/>
            </a:endParaRPr>
          </a:p>
          <a:p>
            <a:pPr marL="457200" lvl="0" indent="-374650" algn="l" rtl="0">
              <a:spcBef>
                <a:spcPts val="360"/>
              </a:spcBef>
              <a:spcAft>
                <a:spcPts val="0"/>
              </a:spcAft>
              <a:buSzPts val="2300"/>
              <a:buFont typeface="Arial"/>
              <a:buAutoNum type="arabicPeriod"/>
            </a:pPr>
            <a:r>
              <a:rPr lang="en-US" sz="2300" dirty="0">
                <a:latin typeface="Arial"/>
                <a:ea typeface="Arial"/>
                <a:cs typeface="Arial"/>
                <a:sym typeface="Arial"/>
              </a:rPr>
              <a:t>What could restaurants do to help food waste?</a:t>
            </a:r>
            <a:endParaRPr sz="2300" dirty="0">
              <a:latin typeface="Arial"/>
              <a:ea typeface="Arial"/>
              <a:cs typeface="Arial"/>
              <a:sym typeface="Arial"/>
            </a:endParaRPr>
          </a:p>
        </p:txBody>
      </p:sp>
      <p:sp>
        <p:nvSpPr>
          <p:cNvPr id="2" name="TextBox 1">
            <a:extLst>
              <a:ext uri="{FF2B5EF4-FFF2-40B4-BE49-F238E27FC236}">
                <a16:creationId xmlns:a16="http://schemas.microsoft.com/office/drawing/2014/main" id="{06927889-9FC8-4AAA-8D05-D539043D3285}"/>
              </a:ext>
            </a:extLst>
          </p:cNvPr>
          <p:cNvSpPr txBox="1"/>
          <p:nvPr/>
        </p:nvSpPr>
        <p:spPr>
          <a:xfrm>
            <a:off x="3263705" y="2096086"/>
            <a:ext cx="2067950" cy="615553"/>
          </a:xfrm>
          <a:prstGeom prst="rect">
            <a:avLst/>
          </a:prstGeom>
          <a:noFill/>
        </p:spPr>
        <p:txBody>
          <a:bodyPr wrap="square" rtlCol="0">
            <a:spAutoFit/>
          </a:bodyPr>
          <a:lstStyle/>
          <a:p>
            <a:r>
              <a:rPr lang="en-US" sz="2000" b="1" dirty="0">
                <a:solidFill>
                  <a:srgbClr val="FF0000"/>
                </a:solidFill>
              </a:rPr>
              <a:t>one third</a:t>
            </a:r>
          </a:p>
          <a:p>
            <a:endParaRPr lang="en-GB" dirty="0"/>
          </a:p>
        </p:txBody>
      </p:sp>
      <p:sp>
        <p:nvSpPr>
          <p:cNvPr id="3" name="TextBox 2">
            <a:extLst>
              <a:ext uri="{FF2B5EF4-FFF2-40B4-BE49-F238E27FC236}">
                <a16:creationId xmlns:a16="http://schemas.microsoft.com/office/drawing/2014/main" id="{79E56977-0149-421E-936C-26632135CADE}"/>
              </a:ext>
            </a:extLst>
          </p:cNvPr>
          <p:cNvSpPr txBox="1"/>
          <p:nvPr/>
        </p:nvSpPr>
        <p:spPr>
          <a:xfrm>
            <a:off x="3263705" y="2813946"/>
            <a:ext cx="2067950" cy="615553"/>
          </a:xfrm>
          <a:prstGeom prst="rect">
            <a:avLst/>
          </a:prstGeom>
          <a:noFill/>
        </p:spPr>
        <p:txBody>
          <a:bodyPr wrap="square" rtlCol="0">
            <a:spAutoFit/>
          </a:bodyPr>
          <a:lstStyle/>
          <a:p>
            <a:pPr lvl="0" indent="0" algn="l" rtl="0">
              <a:spcBef>
                <a:spcPts val="360"/>
              </a:spcBef>
              <a:spcAft>
                <a:spcPts val="0"/>
              </a:spcAft>
              <a:buNone/>
            </a:pPr>
            <a:r>
              <a:rPr lang="en-US" sz="2000" b="1" dirty="0">
                <a:solidFill>
                  <a:srgbClr val="FF0000"/>
                </a:solidFill>
                <a:latin typeface="Arial"/>
                <a:ea typeface="Arial"/>
                <a:cs typeface="Arial"/>
                <a:sym typeface="Arial"/>
              </a:rPr>
              <a:t>1 300 million</a:t>
            </a:r>
          </a:p>
          <a:p>
            <a:endParaRPr lang="en-GB" dirty="0"/>
          </a:p>
        </p:txBody>
      </p:sp>
      <p:sp>
        <p:nvSpPr>
          <p:cNvPr id="4" name="TextBox 3">
            <a:extLst>
              <a:ext uri="{FF2B5EF4-FFF2-40B4-BE49-F238E27FC236}">
                <a16:creationId xmlns:a16="http://schemas.microsoft.com/office/drawing/2014/main" id="{6CE84EAD-C97D-4F17-AEF1-7A67EC7A435D}"/>
              </a:ext>
            </a:extLst>
          </p:cNvPr>
          <p:cNvSpPr txBox="1"/>
          <p:nvPr/>
        </p:nvSpPr>
        <p:spPr>
          <a:xfrm>
            <a:off x="3263705" y="3654309"/>
            <a:ext cx="2067950" cy="615553"/>
          </a:xfrm>
          <a:prstGeom prst="rect">
            <a:avLst/>
          </a:prstGeom>
          <a:noFill/>
        </p:spPr>
        <p:txBody>
          <a:bodyPr wrap="square" rtlCol="0">
            <a:spAutoFit/>
          </a:bodyPr>
          <a:lstStyle/>
          <a:p>
            <a:pPr lvl="0" indent="0" algn="l" rtl="0">
              <a:spcBef>
                <a:spcPts val="360"/>
              </a:spcBef>
              <a:spcAft>
                <a:spcPts val="0"/>
              </a:spcAft>
              <a:buNone/>
            </a:pPr>
            <a:r>
              <a:rPr lang="en-US" sz="2000" b="1" dirty="0">
                <a:solidFill>
                  <a:srgbClr val="FF0000"/>
                </a:solidFill>
                <a:latin typeface="Arial"/>
                <a:ea typeface="Arial"/>
                <a:cs typeface="Arial"/>
                <a:sym typeface="Arial"/>
              </a:rPr>
              <a:t>2 000 million</a:t>
            </a:r>
          </a:p>
          <a:p>
            <a:endParaRPr lang="en-GB" dirty="0"/>
          </a:p>
        </p:txBody>
      </p:sp>
      <p:sp>
        <p:nvSpPr>
          <p:cNvPr id="6" name="TextBox 5">
            <a:extLst>
              <a:ext uri="{FF2B5EF4-FFF2-40B4-BE49-F238E27FC236}">
                <a16:creationId xmlns:a16="http://schemas.microsoft.com/office/drawing/2014/main" id="{42CEA75A-29E5-416B-8634-B108E2A4B219}"/>
              </a:ext>
            </a:extLst>
          </p:cNvPr>
          <p:cNvSpPr txBox="1"/>
          <p:nvPr/>
        </p:nvSpPr>
        <p:spPr>
          <a:xfrm>
            <a:off x="3137096" y="4501705"/>
            <a:ext cx="2067950" cy="615553"/>
          </a:xfrm>
          <a:prstGeom prst="rect">
            <a:avLst/>
          </a:prstGeom>
          <a:noFill/>
        </p:spPr>
        <p:txBody>
          <a:bodyPr wrap="square" rtlCol="0">
            <a:spAutoFit/>
          </a:bodyPr>
          <a:lstStyle/>
          <a:p>
            <a:pPr marL="82550" lvl="0" algn="l" rtl="0">
              <a:spcBef>
                <a:spcPts val="360"/>
              </a:spcBef>
              <a:spcAft>
                <a:spcPts val="0"/>
              </a:spcAft>
              <a:buClr>
                <a:srgbClr val="000000"/>
              </a:buClr>
              <a:buSzPts val="2300"/>
            </a:pPr>
            <a:r>
              <a:rPr lang="en-US" sz="2000" b="1" dirty="0">
                <a:solidFill>
                  <a:srgbClr val="FF0000"/>
                </a:solidFill>
                <a:latin typeface="Arial"/>
                <a:ea typeface="Arial"/>
                <a:cs typeface="Arial"/>
                <a:sym typeface="Arial"/>
              </a:rPr>
              <a:t>Irresponsibly</a:t>
            </a:r>
          </a:p>
          <a:p>
            <a:endParaRPr lang="en-GB" dirty="0"/>
          </a:p>
        </p:txBody>
      </p:sp>
      <p:sp>
        <p:nvSpPr>
          <p:cNvPr id="8" name="TextBox 7">
            <a:extLst>
              <a:ext uri="{FF2B5EF4-FFF2-40B4-BE49-F238E27FC236}">
                <a16:creationId xmlns:a16="http://schemas.microsoft.com/office/drawing/2014/main" id="{57FE4F55-59C6-4504-BB8A-583E3CB627DD}"/>
              </a:ext>
            </a:extLst>
          </p:cNvPr>
          <p:cNvSpPr txBox="1"/>
          <p:nvPr/>
        </p:nvSpPr>
        <p:spPr>
          <a:xfrm>
            <a:off x="906193" y="5026816"/>
            <a:ext cx="8229600" cy="1523494"/>
          </a:xfrm>
          <a:prstGeom prst="rect">
            <a:avLst/>
          </a:prstGeom>
          <a:noFill/>
        </p:spPr>
        <p:txBody>
          <a:bodyPr wrap="square" rtlCol="0">
            <a:spAutoFit/>
          </a:bodyPr>
          <a:lstStyle/>
          <a:p>
            <a:pPr marL="0" lvl="0" indent="0" algn="ctr" rtl="0">
              <a:lnSpc>
                <a:spcPct val="115000"/>
              </a:lnSpc>
              <a:spcAft>
                <a:spcPts val="0"/>
              </a:spcAft>
              <a:buNone/>
            </a:pPr>
            <a:r>
              <a:rPr lang="en-GB" sz="1800" b="1" dirty="0">
                <a:solidFill>
                  <a:srgbClr val="FF0000"/>
                </a:solidFill>
                <a:latin typeface="Arial"/>
                <a:ea typeface="Arial"/>
                <a:cs typeface="Arial"/>
                <a:sym typeface="Arial"/>
              </a:rPr>
              <a:t>Changing state policy defining waste standards, introducing fines, create public awareness campaigns</a:t>
            </a:r>
            <a:r>
              <a:rPr lang="en-GB" sz="2000" b="1" dirty="0">
                <a:solidFill>
                  <a:srgbClr val="FF0000"/>
                </a:solidFill>
                <a:latin typeface="Arial"/>
                <a:ea typeface="Arial"/>
                <a:cs typeface="Arial"/>
                <a:sym typeface="Arial"/>
              </a:rPr>
              <a:t>.</a:t>
            </a:r>
          </a:p>
          <a:p>
            <a:pPr marL="0" lvl="0" indent="0" algn="l" rtl="0">
              <a:lnSpc>
                <a:spcPct val="115000"/>
              </a:lnSpc>
              <a:spcBef>
                <a:spcPts val="1200"/>
              </a:spcBef>
              <a:spcAft>
                <a:spcPts val="0"/>
              </a:spcAft>
              <a:buNone/>
            </a:pPr>
            <a:endParaRPr lang="en-GB" sz="2000" b="1" dirty="0">
              <a:solidFill>
                <a:srgbClr val="FF0000"/>
              </a:solidFill>
              <a:latin typeface="Arial"/>
              <a:ea typeface="Arial"/>
              <a:cs typeface="Arial"/>
              <a:sym typeface="Arial"/>
            </a:endParaRPr>
          </a:p>
          <a:p>
            <a:endParaRPr lang="en-GB" dirty="0"/>
          </a:p>
        </p:txBody>
      </p:sp>
      <p:sp>
        <p:nvSpPr>
          <p:cNvPr id="10" name="TextBox 9">
            <a:extLst>
              <a:ext uri="{FF2B5EF4-FFF2-40B4-BE49-F238E27FC236}">
                <a16:creationId xmlns:a16="http://schemas.microsoft.com/office/drawing/2014/main" id="{9192D835-3744-49DB-A80F-C41F855C1153}"/>
              </a:ext>
            </a:extLst>
          </p:cNvPr>
          <p:cNvSpPr txBox="1"/>
          <p:nvPr/>
        </p:nvSpPr>
        <p:spPr>
          <a:xfrm>
            <a:off x="2644726" y="6028099"/>
            <a:ext cx="3947161" cy="400110"/>
          </a:xfrm>
          <a:prstGeom prst="rect">
            <a:avLst/>
          </a:prstGeom>
          <a:noFill/>
        </p:spPr>
        <p:txBody>
          <a:bodyPr wrap="square" rtlCol="0">
            <a:spAutoFit/>
          </a:bodyPr>
          <a:lstStyle/>
          <a:p>
            <a:r>
              <a:rPr lang="en-US" sz="2000" b="1" dirty="0">
                <a:solidFill>
                  <a:srgbClr val="FF0000"/>
                </a:solidFill>
                <a:latin typeface="Arial"/>
                <a:ea typeface="Arial"/>
                <a:cs typeface="Arial"/>
                <a:sym typeface="Arial"/>
              </a:rPr>
              <a:t>Serve smaller portions</a:t>
            </a:r>
            <a:endParaRPr lang="en-GB" b="1" dirty="0"/>
          </a:p>
        </p:txBody>
      </p:sp>
    </p:spTree>
    <p:extLst>
      <p:ext uri="{BB962C8B-B14F-4D97-AF65-F5344CB8AC3E}">
        <p14:creationId xmlns:p14="http://schemas.microsoft.com/office/powerpoint/2010/main" val="3671338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E5F37-77B3-4376-A886-C1E45D444EBC}"/>
              </a:ext>
            </a:extLst>
          </p:cNvPr>
          <p:cNvSpPr>
            <a:spLocks noGrp="1"/>
          </p:cNvSpPr>
          <p:nvPr>
            <p:ph type="title"/>
          </p:nvPr>
        </p:nvSpPr>
        <p:spPr/>
        <p:txBody>
          <a:bodyPr>
            <a:normAutofit fontScale="90000"/>
          </a:bodyPr>
          <a:lstStyle/>
          <a:p>
            <a:r>
              <a:rPr lang="es-CO" sz="4400" b="1" dirty="0" smtClean="0">
                <a:solidFill>
                  <a:srgbClr val="00527D"/>
                </a:solidFill>
              </a:rPr>
              <a:t>Desperdicio de alimentos en España</a:t>
            </a:r>
            <a:endParaRPr lang="es-CO" dirty="0"/>
          </a:p>
        </p:txBody>
      </p:sp>
      <p:pic>
        <p:nvPicPr>
          <p:cNvPr id="3" name="Picture 2"/>
          <p:cNvPicPr>
            <a:picLocks noChangeAspect="1"/>
          </p:cNvPicPr>
          <p:nvPr/>
        </p:nvPicPr>
        <p:blipFill>
          <a:blip r:embed="rId2"/>
          <a:stretch>
            <a:fillRect/>
          </a:stretch>
        </p:blipFill>
        <p:spPr>
          <a:xfrm>
            <a:off x="1094014" y="3931217"/>
            <a:ext cx="7200900" cy="2266950"/>
          </a:xfrm>
          <a:prstGeom prst="rect">
            <a:avLst/>
          </a:prstGeom>
        </p:spPr>
      </p:pic>
      <p:pic>
        <p:nvPicPr>
          <p:cNvPr id="6" name="Picture 5">
            <a:extLst>
              <a:ext uri="{FF2B5EF4-FFF2-40B4-BE49-F238E27FC236}">
                <a16:creationId xmlns:a16="http://schemas.microsoft.com/office/drawing/2014/main" id="{C7254509-D97C-484B-A681-4E856C89CDFF}"/>
              </a:ext>
            </a:extLst>
          </p:cNvPr>
          <p:cNvPicPr>
            <a:picLocks noChangeAspect="1"/>
          </p:cNvPicPr>
          <p:nvPr/>
        </p:nvPicPr>
        <p:blipFill rotWithShape="1">
          <a:blip r:embed="rId3"/>
          <a:srcRect l="20308" t="44048" r="29692" b="22842"/>
          <a:stretch/>
        </p:blipFill>
        <p:spPr>
          <a:xfrm>
            <a:off x="2408463" y="1823332"/>
            <a:ext cx="4572001" cy="1702191"/>
          </a:xfrm>
          <a:prstGeom prst="rect">
            <a:avLst/>
          </a:prstGeom>
        </p:spPr>
      </p:pic>
    </p:spTree>
    <p:extLst>
      <p:ext uri="{BB962C8B-B14F-4D97-AF65-F5344CB8AC3E}">
        <p14:creationId xmlns:p14="http://schemas.microsoft.com/office/powerpoint/2010/main" val="94730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3" name="Google Shape;160;p12">
            <a:extLst>
              <a:ext uri="{FF2B5EF4-FFF2-40B4-BE49-F238E27FC236}">
                <a16:creationId xmlns:a16="http://schemas.microsoft.com/office/drawing/2014/main" id="{8692C9DB-A9B4-496C-B425-3DEE7E46A5B9}"/>
              </a:ext>
            </a:extLst>
          </p:cNvPr>
          <p:cNvSpPr/>
          <p:nvPr/>
        </p:nvSpPr>
        <p:spPr>
          <a:xfrm>
            <a:off x="221674" y="1385455"/>
            <a:ext cx="8589818" cy="5120745"/>
          </a:xfrm>
          <a:prstGeom prst="roundRect">
            <a:avLst>
              <a:gd name="adj" fmla="val 1183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0"/>
          <p:cNvSpPr txBox="1">
            <a:spLocks noGrp="1"/>
          </p:cNvSpPr>
          <p:nvPr>
            <p:ph type="title"/>
          </p:nvPr>
        </p:nvSpPr>
        <p:spPr>
          <a:xfrm>
            <a:off x="457200" y="-1"/>
            <a:ext cx="8229600" cy="1971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dirty="0">
                <a:solidFill>
                  <a:srgbClr val="00527D"/>
                </a:solidFill>
              </a:rPr>
              <a:t>Cero </a:t>
            </a:r>
            <a:r>
              <a:rPr lang="en-US" sz="3959" b="1" dirty="0" err="1">
                <a:solidFill>
                  <a:srgbClr val="00527D"/>
                </a:solidFill>
              </a:rPr>
              <a:t>desperdicio</a:t>
            </a:r>
            <a:r>
              <a:rPr lang="en-US" sz="3959" b="1" dirty="0">
                <a:solidFill>
                  <a:srgbClr val="00527D"/>
                </a:solidFill>
              </a:rPr>
              <a:t> de comida </a:t>
            </a:r>
            <a:r>
              <a:rPr lang="en-US" sz="3959" b="1" dirty="0" smtClean="0">
                <a:solidFill>
                  <a:srgbClr val="00527D"/>
                </a:solidFill>
              </a:rPr>
              <a:t> </a:t>
            </a:r>
            <a:r>
              <a:rPr lang="en-US" sz="3959" b="1" dirty="0">
                <a:solidFill>
                  <a:srgbClr val="00527D"/>
                </a:solidFill>
              </a:rPr>
              <a:t/>
            </a:r>
            <a:br>
              <a:rPr lang="en-US" sz="3959" b="1" dirty="0">
                <a:solidFill>
                  <a:srgbClr val="00527D"/>
                </a:solidFill>
              </a:rPr>
            </a:br>
            <a:r>
              <a:rPr lang="en-US" sz="3959" b="1" dirty="0">
                <a:solidFill>
                  <a:srgbClr val="00527D"/>
                </a:solidFill>
              </a:rPr>
              <a:t>Text message challenge</a:t>
            </a:r>
            <a:r>
              <a:rPr lang="en-US" sz="3959" dirty="0">
                <a:solidFill>
                  <a:srgbClr val="00527D"/>
                </a:solidFill>
              </a:rPr>
              <a:t/>
            </a:r>
            <a:br>
              <a:rPr lang="en-US" sz="3959" dirty="0">
                <a:solidFill>
                  <a:srgbClr val="00527D"/>
                </a:solidFill>
              </a:rPr>
            </a:br>
            <a:endParaRPr sz="3959" dirty="0">
              <a:solidFill>
                <a:srgbClr val="00527D"/>
              </a:solidFill>
            </a:endParaRPr>
          </a:p>
        </p:txBody>
      </p:sp>
      <p:sp>
        <p:nvSpPr>
          <p:cNvPr id="4" name="Oval Callout 3"/>
          <p:cNvSpPr/>
          <p:nvPr/>
        </p:nvSpPr>
        <p:spPr>
          <a:xfrm>
            <a:off x="1413165" y="1608662"/>
            <a:ext cx="6774872" cy="2078182"/>
          </a:xfrm>
          <a:prstGeom prst="wedgeEllipseCallout">
            <a:avLst>
              <a:gd name="adj1" fmla="val -66833"/>
              <a:gd name="adj2" fmla="val 189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dirty="0" smtClean="0"/>
              <a:t>Hola Mamá. Todo va bien en la universidad. </a:t>
            </a:r>
          </a:p>
          <a:p>
            <a:pPr algn="ctr"/>
            <a:r>
              <a:rPr lang="es-CO" sz="1800" dirty="0" smtClean="0"/>
              <a:t>Hoy es la primera vez que voy sola al supermercado para hacer las compras… ¿Tienes algún consejo?</a:t>
            </a:r>
          </a:p>
          <a:p>
            <a:pPr algn="ctr"/>
            <a:r>
              <a:rPr lang="es-CO" sz="1800" dirty="0" smtClean="0"/>
              <a:t>Un abrazo,</a:t>
            </a:r>
          </a:p>
          <a:p>
            <a:pPr algn="ctr"/>
            <a:r>
              <a:rPr lang="es-CO" sz="1800" dirty="0" smtClean="0"/>
              <a:t>Amelia</a:t>
            </a:r>
            <a:endParaRPr lang="es-CO" sz="1800" dirty="0"/>
          </a:p>
        </p:txBody>
      </p:sp>
      <p:sp>
        <p:nvSpPr>
          <p:cNvPr id="6" name="Oval Callout 5"/>
          <p:cNvSpPr/>
          <p:nvPr/>
        </p:nvSpPr>
        <p:spPr>
          <a:xfrm>
            <a:off x="1184564" y="4057431"/>
            <a:ext cx="6774872" cy="2078182"/>
          </a:xfrm>
          <a:prstGeom prst="wedgeEllipseCallout">
            <a:avLst>
              <a:gd name="adj1" fmla="val 60570"/>
              <a:gd name="adj2" fmla="val 42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dirty="0" smtClean="0"/>
              <a:t>¡Te extrañamos Amelia! </a:t>
            </a:r>
          </a:p>
          <a:p>
            <a:pPr algn="ctr"/>
            <a:r>
              <a:rPr lang="es-CO" sz="1800" dirty="0" smtClean="0"/>
              <a:t>Un consejo… Ten mucho cuidado con el desperdicio de alimentos.</a:t>
            </a:r>
          </a:p>
          <a:p>
            <a:pPr algn="ctr"/>
            <a:r>
              <a:rPr lang="es-CO" sz="1800" dirty="0" smtClean="0"/>
              <a:t>Besos,</a:t>
            </a:r>
          </a:p>
          <a:p>
            <a:pPr algn="ctr"/>
            <a:r>
              <a:rPr lang="es-CO" sz="1800" dirty="0" smtClean="0"/>
              <a:t>Mamá</a:t>
            </a:r>
            <a:endParaRPr lang="es-CO" sz="18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514</Words>
  <Application>Microsoft Office PowerPoint</Application>
  <PresentationFormat>On-screen Show (4:3)</PresentationFormat>
  <Paragraphs>80</Paragraphs>
  <Slides>13</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¿Qué pasa en la foto?</vt:lpstr>
      <vt:lpstr>¿Qué es el desperdicio de alimentos?</vt:lpstr>
      <vt:lpstr>Comer a conciencia Preguntas</vt:lpstr>
      <vt:lpstr>Comer a conciencia Respuestas</vt:lpstr>
      <vt:lpstr>Desperdicio de alimentos en España</vt:lpstr>
      <vt:lpstr>Cero desperdicio de comida   Text message challenge </vt:lpstr>
      <vt:lpstr>Cero desperdicio en casa - 3 gestos simples</vt:lpstr>
      <vt:lpstr>Presentación en grupos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Bewell</dc:creator>
  <cp:lastModifiedBy>M Giron</cp:lastModifiedBy>
  <cp:revision>10</cp:revision>
  <dcterms:created xsi:type="dcterms:W3CDTF">2019-09-19T13:56:06Z</dcterms:created>
  <dcterms:modified xsi:type="dcterms:W3CDTF">2020-08-13T15:00:09Z</dcterms:modified>
</cp:coreProperties>
</file>