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73" r:id="rId7"/>
    <p:sldId id="261" r:id="rId8"/>
    <p:sldId id="262" r:id="rId9"/>
    <p:sldId id="263" r:id="rId10"/>
    <p:sldId id="264" r:id="rId11"/>
    <p:sldId id="265" r:id="rId12"/>
    <p:sldId id="266" r:id="rId13"/>
    <p:sldId id="267" r:id="rId14"/>
    <p:sldId id="271" r:id="rId15"/>
    <p:sldId id="272" r:id="rId16"/>
    <p:sldId id="274" r:id="rId17"/>
    <p:sldId id="270" r:id="rId18"/>
  </p:sldIdLst>
  <p:sldSz cx="9144000" cy="6858000" type="screen4x3"/>
  <p:notesSz cx="6858000" cy="9144000"/>
  <p:embeddedFontLst>
    <p:embeddedFont>
      <p:font typeface="Amatic SC" panose="020B0604020202020204" charset="-79"/>
      <p:regular r:id="rId2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1Hnpo0DmeoMdQDo7+k0Aa4y240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Conrads" initials="AC" lastIdx="1" clrIdx="0">
    <p:extLst>
      <p:ext uri="{19B8F6BF-5375-455C-9EA6-DF929625EA0E}">
        <p15:presenceInfo xmlns:p15="http://schemas.microsoft.com/office/powerpoint/2012/main" userId="fad93b49441ca2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545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nl/photos/armoede-armlastige-arm-straat-127417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iamant75.d.i.pic.centerblog.net/o/29e323f6.p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blueline.Madagascar/posts/195713328100371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iamant75.d.i.pic.centerblog.net/o/29e323f6.p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blueline.Madagascar/posts/195713328100371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https://pxhere.com/tr/photo/709978</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24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Read the quotes from this single mum in Hull and answer the questions in English</a:t>
            </a:r>
            <a:endParaRPr dirty="0"/>
          </a:p>
          <a:p>
            <a:pPr marL="0" lvl="0" indent="0" algn="l" rtl="0">
              <a:spcBef>
                <a:spcPts val="0"/>
              </a:spcBef>
              <a:spcAft>
                <a:spcPts val="0"/>
              </a:spcAft>
              <a:buNone/>
            </a:pPr>
            <a:r>
              <a:rPr lang="en-GB" dirty="0"/>
              <a:t>Source: https://www.hrw.org/fr/news/2019/05/20/royaume-uni-les-reductions-de-programmes-sociaux-signifient-que-des-familles?fbclid=IwAR3Vs7f0SAsvxdu4TLnCXNN8Rdtj5KmYs_hZJqhh8Fb_Mo9QPmqG2Zxvzx4 </a:t>
            </a:r>
          </a:p>
          <a:p>
            <a:pPr marL="0" lvl="0" indent="0" algn="l" rtl="0">
              <a:spcBef>
                <a:spcPts val="0"/>
              </a:spcBef>
              <a:spcAft>
                <a:spcPts val="0"/>
              </a:spcAft>
              <a:buNone/>
            </a:pPr>
            <a:r>
              <a:rPr lang="en-GB" dirty="0"/>
              <a:t>(Original in French; translated into German – AC)</a:t>
            </a:r>
            <a:endParaRPr dirty="0"/>
          </a:p>
        </p:txBody>
      </p:sp>
      <p:sp>
        <p:nvSpPr>
          <p:cNvPr id="149" name="Google Shape;14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94632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Read the quotes from this single mum from Hull and answer the questions in English</a:t>
            </a:r>
            <a:endParaRPr dirty="0"/>
          </a:p>
          <a:p>
            <a:pPr marL="0" lvl="0" indent="0" algn="l" rtl="0">
              <a:spcBef>
                <a:spcPts val="0"/>
              </a:spcBef>
              <a:spcAft>
                <a:spcPts val="0"/>
              </a:spcAft>
              <a:buNone/>
            </a:pPr>
            <a:r>
              <a:rPr lang="en-GB" dirty="0"/>
              <a:t>Source: https://www.hrw.org/fr/news/2019/05/20/royaume-uni-les-reductions-de-programmes-sociaux-signifient-que-des-familles?fbclid=IwAR3Vs7f0SAsvxdu4TLnCXNN8Rdtj5KmYs_hZJqhh8Fb_Mo9QPmqG2Zxvzx4 </a:t>
            </a:r>
            <a:endParaRPr dirty="0"/>
          </a:p>
          <a:p>
            <a:pPr marL="0" lvl="0" indent="0" algn="l" rtl="0">
              <a:spcBef>
                <a:spcPts val="0"/>
              </a:spcBef>
              <a:spcAft>
                <a:spcPts val="0"/>
              </a:spcAft>
              <a:buNone/>
            </a:pPr>
            <a:r>
              <a:rPr lang="de-DE" dirty="0"/>
              <a:t>(Original in French; material </a:t>
            </a:r>
            <a:r>
              <a:rPr lang="de-DE" dirty="0" err="1"/>
              <a:t>translated</a:t>
            </a:r>
            <a:r>
              <a:rPr lang="de-DE" dirty="0"/>
              <a:t> </a:t>
            </a:r>
            <a:r>
              <a:rPr lang="de-DE" dirty="0" err="1"/>
              <a:t>into</a:t>
            </a:r>
            <a:r>
              <a:rPr lang="de-DE" dirty="0"/>
              <a:t> German </a:t>
            </a:r>
            <a:r>
              <a:rPr lang="de-DE" dirty="0" err="1"/>
              <a:t>by</a:t>
            </a:r>
            <a:r>
              <a:rPr lang="de-DE" dirty="0"/>
              <a:t> AC)</a:t>
            </a:r>
            <a:endParaRPr dirty="0"/>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406418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Read the quotes from this single mum from Hull and answer the questions in English</a:t>
            </a:r>
            <a:endParaRPr dirty="0"/>
          </a:p>
          <a:p>
            <a:pPr marL="0" lvl="0" indent="0" algn="l" rtl="0">
              <a:spcBef>
                <a:spcPts val="0"/>
              </a:spcBef>
              <a:spcAft>
                <a:spcPts val="0"/>
              </a:spcAft>
              <a:buNone/>
            </a:pPr>
            <a:r>
              <a:rPr lang="en-GB" dirty="0"/>
              <a:t>Source: https://www.hrw.org/fr/news/2019/05/20/royaume-uni-les-reductions-de-programmes-sociaux-signifient-que-des-familles?fbclid=IwAR3Vs7f0SAsvxdu4TLnCXNN8Rdtj5KmYs_hZJqhh8Fb_Mo9QPmqG2Zxvzx4 </a:t>
            </a:r>
            <a:endParaRPr dirty="0"/>
          </a:p>
          <a:p>
            <a:pPr marL="0" lvl="0" indent="0" algn="l" rtl="0">
              <a:spcBef>
                <a:spcPts val="0"/>
              </a:spcBef>
              <a:spcAft>
                <a:spcPts val="0"/>
              </a:spcAft>
              <a:buNone/>
            </a:pPr>
            <a:r>
              <a:rPr lang="de-DE" dirty="0"/>
              <a:t>(</a:t>
            </a:r>
            <a:r>
              <a:rPr lang="de-DE" dirty="0" err="1"/>
              <a:t>Translated</a:t>
            </a:r>
            <a:r>
              <a:rPr lang="de-DE" dirty="0"/>
              <a:t> </a:t>
            </a:r>
            <a:r>
              <a:rPr lang="de-DE" dirty="0" err="1"/>
              <a:t>into</a:t>
            </a:r>
            <a:r>
              <a:rPr lang="de-DE" dirty="0"/>
              <a:t> German – AC)</a:t>
            </a:r>
            <a:endParaRPr dirty="0"/>
          </a:p>
        </p:txBody>
      </p:sp>
      <p:sp>
        <p:nvSpPr>
          <p:cNvPr id="165" name="Google Shape;16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5894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dirty="0"/>
          </a:p>
          <a:p>
            <a:pPr marL="0" lvl="0" indent="0" algn="l" rtl="0">
              <a:spcBef>
                <a:spcPts val="0"/>
              </a:spcBef>
              <a:spcAft>
                <a:spcPts val="0"/>
              </a:spcAft>
              <a:buNone/>
            </a:pPr>
            <a:r>
              <a:rPr lang="en-GB" dirty="0"/>
              <a:t>Once done, the teacher can go through the text with students and explain the key points (the discussion will be lead in English initially)</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Source: https://www.vaticannews.va/fr/monde/news/2019-08/royaume-uni-la-pauvrete-pendant-les-vacances-scolaires.html?fbclid=IwAR1mqvdR4QuiZ8aMI-rhPxFd5DiyKrNSqBYv-8lS_Oexar-dTE_5Lx8UvGA</a:t>
            </a:r>
          </a:p>
          <a:p>
            <a:pPr marL="0" lvl="0" indent="0" algn="l" rtl="0">
              <a:spcBef>
                <a:spcPts val="0"/>
              </a:spcBef>
              <a:spcAft>
                <a:spcPts val="0"/>
              </a:spcAft>
              <a:buNone/>
            </a:pPr>
            <a:r>
              <a:rPr lang="de-DE" dirty="0"/>
              <a:t>(</a:t>
            </a:r>
            <a:r>
              <a:rPr lang="de-DE" dirty="0" err="1"/>
              <a:t>Translated</a:t>
            </a:r>
            <a:r>
              <a:rPr lang="de-DE" dirty="0"/>
              <a:t> </a:t>
            </a:r>
            <a:r>
              <a:rPr lang="de-DE" dirty="0" err="1"/>
              <a:t>into</a:t>
            </a:r>
            <a:r>
              <a:rPr lang="de-DE" dirty="0"/>
              <a:t> German, AC)</a:t>
            </a:r>
            <a:endParaRPr dirty="0"/>
          </a:p>
        </p:txBody>
      </p:sp>
      <p:sp>
        <p:nvSpPr>
          <p:cNvPr id="173" name="Google Shape;1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75232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Source: https://www.vaticannews.va/fr/monde/news/2019-08/royaume-uni-la-pauvrete-pendant-les-vacances-scolaires.html?fbclid=IwAR1mqvdR4QuiZ8aMI-rhPxFd5DiyKrNSqBYv-8lS_Oexar-dTE_5Lx8UvGA (Translated into German: AC)</a:t>
            </a:r>
            <a:endParaRPr dirty="0"/>
          </a:p>
          <a:p>
            <a:pPr marL="0" lvl="0" indent="0" algn="l" rtl="0">
              <a:spcBef>
                <a:spcPts val="0"/>
              </a:spcBef>
              <a:spcAft>
                <a:spcPts val="0"/>
              </a:spcAft>
              <a:buNone/>
            </a:pPr>
            <a:r>
              <a:rPr lang="en-GB" dirty="0"/>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dirty="0"/>
          </a:p>
          <a:p>
            <a:pPr marL="0" lvl="0" indent="0" algn="l" rtl="0">
              <a:spcBef>
                <a:spcPts val="0"/>
              </a:spcBef>
              <a:spcAft>
                <a:spcPts val="0"/>
              </a:spcAft>
              <a:buNone/>
            </a:pPr>
            <a:r>
              <a:rPr lang="en-GB" dirty="0"/>
              <a:t>Once done, the teacher can go through the text with students and explain the key points (the discussion will be lead in English initially)</a:t>
            </a:r>
            <a:endParaRPr dirty="0"/>
          </a:p>
          <a:p>
            <a:pPr marL="0" lvl="0" indent="0" algn="l" rtl="0">
              <a:spcBef>
                <a:spcPts val="0"/>
              </a:spcBef>
              <a:spcAft>
                <a:spcPts val="0"/>
              </a:spcAft>
              <a:buNone/>
            </a:pPr>
            <a:endParaRPr dirty="0"/>
          </a:p>
        </p:txBody>
      </p:sp>
      <p:sp>
        <p:nvSpPr>
          <p:cNvPr id="173" name="Google Shape;1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82430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dirty="0"/>
          </a:p>
          <a:p>
            <a:pPr marL="0" lvl="0" indent="0" algn="l" rtl="0">
              <a:spcBef>
                <a:spcPts val="0"/>
              </a:spcBef>
              <a:spcAft>
                <a:spcPts val="0"/>
              </a:spcAft>
              <a:buNone/>
            </a:pPr>
            <a:r>
              <a:rPr lang="en-GB" dirty="0"/>
              <a:t>Once done, the teacher can go through the text with students and explain the key points (the discussion will be lead in English initially)</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Source: https://www.vaticannews.va/fr/monde/news/2019-08/royaume-uni-la-pauvrete-pendant-les-vacances-scolaires.html?fbclid=IwAR1mqvdR4QuiZ8aMI-rhPxFd5DiyKrNSqBYv-8lS_Oexar-dTE_5Lx8UvGA  (</a:t>
            </a:r>
            <a:r>
              <a:rPr lang="fr-FR" dirty="0" err="1"/>
              <a:t>Translated</a:t>
            </a:r>
            <a:r>
              <a:rPr lang="fr-FR" dirty="0"/>
              <a:t> </a:t>
            </a:r>
            <a:r>
              <a:rPr lang="fr-FR" dirty="0" err="1"/>
              <a:t>into</a:t>
            </a:r>
            <a:r>
              <a:rPr lang="fr-FR" dirty="0"/>
              <a:t> German – AC)</a:t>
            </a:r>
          </a:p>
          <a:p>
            <a:pPr marL="0" lvl="0" indent="0" algn="l" rtl="0">
              <a:spcBef>
                <a:spcPts val="0"/>
              </a:spcBef>
              <a:spcAft>
                <a:spcPts val="0"/>
              </a:spcAft>
              <a:buNone/>
            </a:pPr>
            <a:endParaRPr dirty="0"/>
          </a:p>
        </p:txBody>
      </p:sp>
      <p:sp>
        <p:nvSpPr>
          <p:cNvPr id="173" name="Google Shape;1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87467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de1f92e1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de1f92e13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58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de1f92e1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de1f92e1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highlight>
                  <a:srgbClr val="FFFF00"/>
                </a:highlight>
              </a:rPr>
              <a:t>Edit on </a:t>
            </a:r>
            <a:r>
              <a:rPr lang="de-DE" dirty="0" err="1">
                <a:highlight>
                  <a:srgbClr val="FFFF00"/>
                </a:highlight>
              </a:rPr>
              <a:t>canva</a:t>
            </a:r>
            <a:r>
              <a:rPr lang="de-DE" dirty="0">
                <a:highlight>
                  <a:srgbClr val="FFFF00"/>
                </a:highlight>
              </a:rPr>
              <a:t>!</a:t>
            </a:r>
            <a:endParaRPr dirty="0">
              <a:highlight>
                <a:srgbClr val="FFFF00"/>
              </a:highlight>
            </a:endParaRPr>
          </a:p>
        </p:txBody>
      </p:sp>
      <p:sp>
        <p:nvSpPr>
          <p:cNvPr id="94" name="Google Shape;94;g6de1f92e1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extLst>
      <p:ext uri="{BB962C8B-B14F-4D97-AF65-F5344CB8AC3E}">
        <p14:creationId xmlns:p14="http://schemas.microsoft.com/office/powerpoint/2010/main" val="146308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de1f92e1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de1f92e1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6de1f92e1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extLst>
      <p:ext uri="{BB962C8B-B14F-4D97-AF65-F5344CB8AC3E}">
        <p14:creationId xmlns:p14="http://schemas.microsoft.com/office/powerpoint/2010/main" val="369097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dirty="0">
                <a:solidFill>
                  <a:schemeClr val="hlink"/>
                </a:solidFill>
                <a:hlinkClick r:id="rId3"/>
              </a:rPr>
              <a:t>https://pixabay.com/nl/photos/armoede-armlastige-arm-straat-1274179/</a:t>
            </a:r>
            <a:r>
              <a:rPr lang="en-GB" dirty="0"/>
              <a:t> </a:t>
            </a:r>
            <a:endParaRPr dirty="0"/>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18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Starter task: ask pupils to read the two quotes and comment on what they think they mean and if they agree / disagree</a:t>
            </a:r>
          </a:p>
          <a:p>
            <a:pPr marL="0" lvl="0" indent="0" algn="l" rtl="0">
              <a:spcBef>
                <a:spcPts val="0"/>
              </a:spcBef>
              <a:spcAft>
                <a:spcPts val="0"/>
              </a:spcAft>
              <a:buNone/>
            </a:pPr>
            <a:r>
              <a:rPr lang="en-GB" dirty="0"/>
              <a:t>Picture: https://pixabay.com/images/id-156732/</a:t>
            </a:r>
          </a:p>
          <a:p>
            <a:pPr marL="0" lvl="0" indent="0" algn="l" rtl="0">
              <a:spcBef>
                <a:spcPts val="0"/>
              </a:spcBef>
              <a:spcAft>
                <a:spcPts val="0"/>
              </a:spcAft>
              <a:buNone/>
            </a:pPr>
            <a:endParaRPr dirty="0"/>
          </a:p>
          <a:p>
            <a:pPr marL="0" lvl="0" indent="0" algn="l" rtl="0">
              <a:spcBef>
                <a:spcPts val="0"/>
              </a:spcBef>
              <a:spcAft>
                <a:spcPts val="0"/>
              </a:spcAft>
              <a:buNone/>
            </a:pPr>
            <a:r>
              <a:rPr lang="de-DE" dirty="0" err="1"/>
              <a:t>Quotes</a:t>
            </a:r>
            <a:r>
              <a:rPr lang="de-DE" dirty="0"/>
              <a:t> </a:t>
            </a:r>
            <a:r>
              <a:rPr lang="de-DE" dirty="0" err="1"/>
              <a:t>translated</a:t>
            </a:r>
            <a:r>
              <a:rPr lang="de-DE" dirty="0"/>
              <a:t> </a:t>
            </a:r>
            <a:r>
              <a:rPr lang="de-DE" dirty="0" err="1"/>
              <a:t>from</a:t>
            </a:r>
            <a:r>
              <a:rPr lang="de-DE" dirty="0"/>
              <a:t> French </a:t>
            </a:r>
            <a:r>
              <a:rPr lang="de-DE" dirty="0" err="1"/>
              <a:t>into</a:t>
            </a:r>
            <a:r>
              <a:rPr lang="de-DE" dirty="0"/>
              <a:t> German (AC):</a:t>
            </a:r>
            <a:endParaRPr dirty="0"/>
          </a:p>
          <a:p>
            <a:pPr marL="0" lvl="0" indent="0" algn="l" rtl="0">
              <a:spcBef>
                <a:spcPts val="0"/>
              </a:spcBef>
              <a:spcAft>
                <a:spcPts val="0"/>
              </a:spcAft>
              <a:buNone/>
            </a:pPr>
            <a:r>
              <a:rPr lang="en-GB" u="sng" dirty="0">
                <a:solidFill>
                  <a:schemeClr val="hlink"/>
                </a:solidFill>
                <a:hlinkClick r:id="rId3"/>
              </a:rPr>
              <a:t>http://diamant75.d.i.pic.centerblog.net/o/29e323f6.png</a:t>
            </a:r>
            <a:br>
              <a:rPr lang="en-GB" dirty="0"/>
            </a:br>
            <a:r>
              <a:rPr lang="en-GB" u="sng" dirty="0">
                <a:solidFill>
                  <a:schemeClr val="hlink"/>
                </a:solidFill>
                <a:hlinkClick r:id="rId4"/>
              </a:rPr>
              <a:t>https://www.facebook.com/blueline.Madagascar/posts/1957133281003711/</a:t>
            </a:r>
            <a:r>
              <a:rPr lang="en-GB" dirty="0"/>
              <a:t> </a:t>
            </a:r>
            <a:endParaRPr dirty="0"/>
          </a:p>
          <a:p>
            <a:pPr marL="0" lvl="0" indent="0" algn="l" rtl="0">
              <a:spcBef>
                <a:spcPts val="0"/>
              </a:spcBef>
              <a:spcAft>
                <a:spcPts val="0"/>
              </a:spcAft>
              <a:buNone/>
            </a:pPr>
            <a:endParaRPr dirty="0"/>
          </a:p>
        </p:txBody>
      </p:sp>
      <p:sp>
        <p:nvSpPr>
          <p:cNvPr id="116" name="Google Shape;1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Starter task: ask pupils to read the two quotes and comment on what they think they mean and if they agree / disagree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Picture: https://pixabay.com/images/id-156732/</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r>
              <a:rPr lang="de-DE" dirty="0" err="1"/>
              <a:t>Quotes</a:t>
            </a:r>
            <a:r>
              <a:rPr lang="de-DE" dirty="0"/>
              <a:t> </a:t>
            </a:r>
            <a:r>
              <a:rPr lang="de-DE" dirty="0" err="1"/>
              <a:t>translated</a:t>
            </a:r>
            <a:r>
              <a:rPr lang="de-DE" dirty="0"/>
              <a:t> </a:t>
            </a:r>
            <a:r>
              <a:rPr lang="de-DE" dirty="0" err="1"/>
              <a:t>from</a:t>
            </a:r>
            <a:r>
              <a:rPr lang="de-DE" dirty="0"/>
              <a:t> French </a:t>
            </a:r>
            <a:r>
              <a:rPr lang="de-DE" dirty="0" err="1"/>
              <a:t>into</a:t>
            </a:r>
            <a:r>
              <a:rPr lang="de-DE" dirty="0"/>
              <a:t> German (AC):</a:t>
            </a:r>
            <a:endParaRPr dirty="0"/>
          </a:p>
          <a:p>
            <a:pPr marL="0" lvl="0" indent="0" algn="l" rtl="0">
              <a:spcBef>
                <a:spcPts val="0"/>
              </a:spcBef>
              <a:spcAft>
                <a:spcPts val="0"/>
              </a:spcAft>
              <a:buNone/>
            </a:pPr>
            <a:r>
              <a:rPr lang="en-GB" u="sng" dirty="0">
                <a:solidFill>
                  <a:schemeClr val="hlink"/>
                </a:solidFill>
                <a:hlinkClick r:id="rId3"/>
              </a:rPr>
              <a:t>http://diamant75.d.i.pic.centerblog.net/o/29e323f6.png</a:t>
            </a:r>
            <a:br>
              <a:rPr lang="en-GB" dirty="0"/>
            </a:br>
            <a:r>
              <a:rPr lang="en-GB" u="sng" dirty="0">
                <a:solidFill>
                  <a:schemeClr val="hlink"/>
                </a:solidFill>
                <a:hlinkClick r:id="rId4"/>
              </a:rPr>
              <a:t>https://www.facebook.com/blueline.Madagascar/posts/1957133281003711/</a:t>
            </a:r>
            <a:r>
              <a:rPr lang="en-GB" dirty="0"/>
              <a:t> </a:t>
            </a:r>
            <a:endParaRPr dirty="0"/>
          </a:p>
          <a:p>
            <a:pPr marL="0" lvl="0" indent="0" algn="l" rtl="0">
              <a:spcBef>
                <a:spcPts val="0"/>
              </a:spcBef>
              <a:spcAft>
                <a:spcPts val="0"/>
              </a:spcAft>
              <a:buNone/>
            </a:pPr>
            <a:endParaRPr dirty="0"/>
          </a:p>
        </p:txBody>
      </p:sp>
      <p:sp>
        <p:nvSpPr>
          <p:cNvPr id="116" name="Google Shape;1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61345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Pupils read the text and answer the questions 1-5 in pairs / small groups</a:t>
            </a:r>
            <a:endParaRPr lang="en-GB" dirty="0"/>
          </a:p>
          <a:p>
            <a:pPr marL="0" lvl="0" indent="0" algn="l" rtl="0">
              <a:spcBef>
                <a:spcPts val="0"/>
              </a:spcBef>
              <a:spcAft>
                <a:spcPts val="0"/>
              </a:spcAft>
              <a:buNone/>
            </a:pPr>
            <a:r>
              <a:rPr lang="en-GB" dirty="0"/>
              <a:t>Source translated from French into German (AC) : https://info.arte.tv/fr/grande-bretagne-lessor-des-banques-alimentaires?fbclid=IwAR0nQ_mm0OnI8UYXZYsczgxYDaFpZVlnrfLbxEj8GSzzm6aQ1ky6uRW2wiQ</a:t>
            </a:r>
          </a:p>
        </p:txBody>
      </p:sp>
      <p:sp>
        <p:nvSpPr>
          <p:cNvPr id="124" name="Google Shape;12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37232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dirty="0"/>
              <a:t>Pupils read the text and answer the questions 1-5 in pairs / small groups</a:t>
            </a:r>
            <a:endParaRPr dirty="0"/>
          </a:p>
          <a:p>
            <a:pPr marL="0" lvl="0" indent="0" algn="l" rtl="0">
              <a:spcBef>
                <a:spcPts val="0"/>
              </a:spcBef>
              <a:spcAft>
                <a:spcPts val="0"/>
              </a:spcAft>
              <a:buNone/>
            </a:pPr>
            <a:endParaRPr dirty="0"/>
          </a:p>
        </p:txBody>
      </p:sp>
      <p:sp>
        <p:nvSpPr>
          <p:cNvPr id="133" name="Google Shape;13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77298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dirty="0"/>
              <a:t>Pupils read the text and answer the questions 1-5 in pairs / small groups</a:t>
            </a:r>
            <a:endParaRPr dirty="0"/>
          </a:p>
          <a:p>
            <a:pPr marL="0" lvl="0" indent="0" algn="l" rtl="0">
              <a:spcBef>
                <a:spcPts val="0"/>
              </a:spcBef>
              <a:spcAft>
                <a:spcPts val="0"/>
              </a:spcAft>
              <a:buNone/>
            </a:pPr>
            <a:endParaRPr dirty="0"/>
          </a:p>
        </p:txBody>
      </p:sp>
      <p:sp>
        <p:nvSpPr>
          <p:cNvPr id="141" name="Google Shape;14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425324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hehungerproject.org.uk/join-the-movement/fundraise/food-challenges/live-below-the-l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410950" y="398675"/>
            <a:ext cx="3696000" cy="102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b="1" i="0" u="none" strike="noStrike" cap="none">
                <a:solidFill>
                  <a:srgbClr val="00ACD8"/>
                </a:solidFill>
                <a:latin typeface="Amatic SC"/>
                <a:ea typeface="Amatic SC"/>
                <a:cs typeface="Amatic SC"/>
                <a:sym typeface="Amatic SC"/>
              </a:rPr>
              <a:t>Pas de pauvreté</a:t>
            </a:r>
            <a:endParaRPr sz="6000" b="1" i="0" u="none" strike="noStrike" cap="none">
              <a:solidFill>
                <a:srgbClr val="00ACD8"/>
              </a:solidFill>
              <a:latin typeface="Amatic SC"/>
              <a:ea typeface="Amatic SC"/>
              <a:cs typeface="Amatic SC"/>
              <a:sym typeface="Amatic SC"/>
            </a:endParaRPr>
          </a:p>
        </p:txBody>
      </p:sp>
      <p:pic>
        <p:nvPicPr>
          <p:cNvPr id="89" name="Google Shape;89;p1"/>
          <p:cNvPicPr preferRelativeResize="0"/>
          <p:nvPr/>
        </p:nvPicPr>
        <p:blipFill>
          <a:blip r:embed="rId3">
            <a:alphaModFix/>
          </a:blip>
          <a:stretch>
            <a:fillRect/>
          </a:stretch>
        </p:blipFill>
        <p:spPr>
          <a:xfrm>
            <a:off x="0" y="0"/>
            <a:ext cx="9144000" cy="6863046"/>
          </a:xfrm>
          <a:prstGeom prst="rect">
            <a:avLst/>
          </a:prstGeom>
          <a:noFill/>
          <a:ln>
            <a:noFill/>
          </a:ln>
        </p:spPr>
      </p:pic>
      <p:sp>
        <p:nvSpPr>
          <p:cNvPr id="90" name="Google Shape;90;p1"/>
          <p:cNvSpPr txBox="1"/>
          <p:nvPr/>
        </p:nvSpPr>
        <p:spPr>
          <a:xfrm>
            <a:off x="580625" y="519825"/>
            <a:ext cx="3404700" cy="17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6000" b="1" dirty="0">
                <a:solidFill>
                  <a:srgbClr val="00ACD8"/>
                </a:solidFill>
                <a:latin typeface="Amatic SC"/>
                <a:ea typeface="Amatic SC"/>
                <a:cs typeface="Amatic SC"/>
                <a:sym typeface="Amatic SC"/>
              </a:rPr>
              <a:t>Keine Armut</a:t>
            </a:r>
            <a:endParaRPr sz="6000" b="1" dirty="0">
              <a:solidFill>
                <a:srgbClr val="00ACD8"/>
              </a:solidFill>
              <a:latin typeface="Amatic SC"/>
              <a:ea typeface="Amatic SC"/>
              <a:cs typeface="Amatic SC"/>
              <a:sym typeface="Amatic SC"/>
            </a:endParaRPr>
          </a:p>
          <a:p>
            <a:pPr marL="0" lvl="0" indent="0" algn="l" rtl="0">
              <a:spcBef>
                <a:spcPts val="0"/>
              </a:spcBef>
              <a:spcAft>
                <a:spcPts val="0"/>
              </a:spcAft>
              <a:buNone/>
            </a:pPr>
            <a:r>
              <a:rPr lang="en-GB" sz="4800" b="1" dirty="0">
                <a:solidFill>
                  <a:srgbClr val="00ACD8"/>
                </a:solidFill>
                <a:latin typeface="Amatic SC"/>
                <a:ea typeface="Amatic SC"/>
                <a:cs typeface="Amatic SC"/>
                <a:sym typeface="Amatic SC"/>
              </a:rPr>
              <a:t>Lesson 1 of 2</a:t>
            </a:r>
            <a:endParaRPr sz="4800" b="1" dirty="0">
              <a:solidFill>
                <a:srgbClr val="00ACD8"/>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p:nvPr/>
        </p:nvSpPr>
        <p:spPr>
          <a:xfrm>
            <a:off x="264475" y="1419625"/>
            <a:ext cx="8633400" cy="4707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de-DE" b="1" dirty="0">
                <a:solidFill>
                  <a:srgbClr val="FFFFFF"/>
                </a:solidFill>
              </a:rPr>
              <a:t>Eine alleinerziehende Mutter</a:t>
            </a:r>
          </a:p>
        </p:txBody>
      </p:sp>
      <p:sp>
        <p:nvSpPr>
          <p:cNvPr id="153" name="Google Shape;153;p9"/>
          <p:cNvSpPr txBox="1">
            <a:spLocks noGrp="1"/>
          </p:cNvSpPr>
          <p:nvPr>
            <p:ph type="body" idx="1"/>
          </p:nvPr>
        </p:nvSpPr>
        <p:spPr>
          <a:xfrm>
            <a:off x="457200" y="1600200"/>
            <a:ext cx="8229600" cy="4706880"/>
          </a:xfrm>
          <a:prstGeom prst="rect">
            <a:avLst/>
          </a:prstGeom>
          <a:noFill/>
          <a:ln>
            <a:noFill/>
          </a:ln>
        </p:spPr>
        <p:txBody>
          <a:bodyPr spcFirstLastPara="1" wrap="square" lIns="91425" tIns="45700" rIns="91425" bIns="45700" anchor="t" anchorCtr="0">
            <a:normAutofit/>
          </a:bodyPr>
          <a:lstStyle/>
          <a:p>
            <a:pPr marL="342900" lvl="0">
              <a:lnSpc>
                <a:spcPct val="80000"/>
              </a:lnSpc>
              <a:spcBef>
                <a:spcPts val="0"/>
              </a:spcBef>
              <a:buSzPts val="2480"/>
              <a:buNone/>
            </a:pPr>
            <a:r>
              <a:rPr lang="de-DE" sz="2480" dirty="0"/>
              <a:t>	</a:t>
            </a:r>
            <a:r>
              <a:rPr lang="de-DE" sz="2480" i="1" dirty="0"/>
              <a:t>"Oft habe ich am Ende der Woche nichts mehr übrig", </a:t>
            </a:r>
            <a:r>
              <a:rPr lang="de-DE" sz="2480" dirty="0"/>
              <a:t>sagte eine dreiundzwanzigjährige Mutter. Sie lebt mit ihrer vierjährigen Tochter in Hull. Leider konnte sie keinen Job finden, der mit dem Stundenplan ihrer Tochter übereinstimmt. Deshalb ist sie auf eine Lebensmittelbank angewiesen, die überschüssige Lebensmittel aus Supermärkten umverteilt.	</a:t>
            </a:r>
            <a:br>
              <a:rPr lang="de-DE" sz="2480" dirty="0"/>
            </a:br>
            <a:endParaRPr lang="de-DE" sz="2480" dirty="0"/>
          </a:p>
          <a:p>
            <a:pPr marL="342900" lvl="0">
              <a:lnSpc>
                <a:spcPct val="80000"/>
              </a:lnSpc>
              <a:spcBef>
                <a:spcPts val="0"/>
              </a:spcBef>
              <a:buSzPts val="2480"/>
              <a:buNone/>
            </a:pPr>
            <a:r>
              <a:rPr lang="de-DE" sz="2480" dirty="0"/>
              <a:t>    </a:t>
            </a:r>
            <a:r>
              <a:rPr lang="de-DE" sz="2480" i="1" dirty="0"/>
              <a:t>"Wenn Sie eine alleinerziehende Mutter sind, gibt es nur sehr wenige Arbeitsplätze, die es Ihnen erlauben, Ihr Kind morgens zur Schule zu bringen, zur Arbeit zu gehen und um 14.30 Uhr wieder zurück zu sein, um es abzuholen. Ich überspringe Mahlzeiten, damit meine Tochter essen kann.“</a:t>
            </a:r>
            <a:r>
              <a:rPr lang="de-DE" sz="2480" dirty="0"/>
              <a:t> </a:t>
            </a:r>
            <a:endParaRPr sz="248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p:nvPr/>
        </p:nvSpPr>
        <p:spPr>
          <a:xfrm>
            <a:off x="264475" y="1565550"/>
            <a:ext cx="8229600" cy="4743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dirty="0">
                <a:solidFill>
                  <a:srgbClr val="FFFFFF"/>
                </a:solidFill>
              </a:rPr>
              <a:t>Eine </a:t>
            </a:r>
            <a:r>
              <a:rPr lang="en-GB" sz="3959" b="1" dirty="0" err="1">
                <a:solidFill>
                  <a:srgbClr val="FFFFFF"/>
                </a:solidFill>
              </a:rPr>
              <a:t>alleinerziehende</a:t>
            </a:r>
            <a:r>
              <a:rPr lang="en-GB" sz="3959" b="1" dirty="0">
                <a:solidFill>
                  <a:srgbClr val="FFFFFF"/>
                </a:solidFill>
              </a:rPr>
              <a:t> Mutter</a:t>
            </a:r>
            <a:br>
              <a:rPr lang="en-GB" sz="3959" b="1" dirty="0">
                <a:solidFill>
                  <a:srgbClr val="FFFFFF"/>
                </a:solidFill>
              </a:rPr>
            </a:br>
            <a:r>
              <a:rPr lang="en-GB" sz="3959" b="1" dirty="0">
                <a:solidFill>
                  <a:srgbClr val="FFFFFF"/>
                </a:solidFill>
              </a:rPr>
              <a:t>Was </a:t>
            </a:r>
            <a:r>
              <a:rPr lang="en-GB" sz="3959" b="1" dirty="0" err="1">
                <a:solidFill>
                  <a:srgbClr val="FFFFFF"/>
                </a:solidFill>
              </a:rPr>
              <a:t>habt</a:t>
            </a:r>
            <a:r>
              <a:rPr lang="en-GB" sz="3959" b="1" dirty="0">
                <a:solidFill>
                  <a:srgbClr val="FFFFFF"/>
                </a:solidFill>
              </a:rPr>
              <a:t> </a:t>
            </a:r>
            <a:r>
              <a:rPr lang="en-GB" sz="3959" b="1" dirty="0" err="1">
                <a:solidFill>
                  <a:srgbClr val="FFFFFF"/>
                </a:solidFill>
              </a:rPr>
              <a:t>ihr</a:t>
            </a:r>
            <a:r>
              <a:rPr lang="en-GB" sz="3959" b="1" dirty="0">
                <a:solidFill>
                  <a:srgbClr val="FFFFFF"/>
                </a:solidFill>
              </a:rPr>
              <a:t> </a:t>
            </a:r>
            <a:r>
              <a:rPr lang="en-GB" sz="3959" b="1" dirty="0" err="1">
                <a:solidFill>
                  <a:srgbClr val="FFFFFF"/>
                </a:solidFill>
              </a:rPr>
              <a:t>verstanden</a:t>
            </a:r>
            <a:r>
              <a:rPr lang="en-GB" sz="3959" b="1" dirty="0">
                <a:solidFill>
                  <a:srgbClr val="FFFFFF"/>
                </a:solidFill>
              </a:rPr>
              <a:t>?</a:t>
            </a:r>
            <a:endParaRPr sz="3959" dirty="0">
              <a:solidFill>
                <a:srgbClr val="FFFFFF"/>
              </a:solidFill>
            </a:endParaRPr>
          </a:p>
        </p:txBody>
      </p:sp>
      <p:sp>
        <p:nvSpPr>
          <p:cNvPr id="161" name="Google Shape;161;p10"/>
          <p:cNvSpPr txBox="1">
            <a:spLocks noGrp="1"/>
          </p:cNvSpPr>
          <p:nvPr>
            <p:ph type="body" idx="1"/>
          </p:nvPr>
        </p:nvSpPr>
        <p:spPr>
          <a:xfrm>
            <a:off x="457200" y="1782575"/>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n-GB" dirty="0"/>
              <a:t>1 Where does this single mum live?</a:t>
            </a:r>
            <a:endParaRPr dirty="0"/>
          </a:p>
          <a:p>
            <a:pPr marL="342900" lvl="0" indent="-342900" algn="l" rtl="0">
              <a:spcBef>
                <a:spcPts val="640"/>
              </a:spcBef>
              <a:spcAft>
                <a:spcPts val="0"/>
              </a:spcAft>
              <a:buClr>
                <a:schemeClr val="dk1"/>
              </a:buClr>
              <a:buSzPts val="3200"/>
              <a:buNone/>
            </a:pPr>
            <a:r>
              <a:rPr lang="en-GB" dirty="0"/>
              <a:t>2 How old is she?</a:t>
            </a:r>
            <a:endParaRPr dirty="0"/>
          </a:p>
          <a:p>
            <a:pPr marL="342900" lvl="0" indent="-342900" algn="l" rtl="0">
              <a:spcBef>
                <a:spcPts val="640"/>
              </a:spcBef>
              <a:spcAft>
                <a:spcPts val="0"/>
              </a:spcAft>
              <a:buClr>
                <a:schemeClr val="dk1"/>
              </a:buClr>
              <a:buSzPts val="3200"/>
              <a:buNone/>
            </a:pPr>
            <a:r>
              <a:rPr lang="en-GB" dirty="0"/>
              <a:t>3 Does she have a son / daughter?</a:t>
            </a:r>
            <a:endParaRPr dirty="0"/>
          </a:p>
          <a:p>
            <a:pPr marL="342900" lvl="0" indent="-342900" algn="l" rtl="0">
              <a:spcBef>
                <a:spcPts val="640"/>
              </a:spcBef>
              <a:spcAft>
                <a:spcPts val="0"/>
              </a:spcAft>
              <a:buClr>
                <a:schemeClr val="dk1"/>
              </a:buClr>
              <a:buSzPts val="3200"/>
              <a:buNone/>
            </a:pPr>
            <a:r>
              <a:rPr lang="en-GB" dirty="0"/>
              <a:t>4 How old are they?</a:t>
            </a:r>
            <a:endParaRPr dirty="0"/>
          </a:p>
          <a:p>
            <a:pPr marL="342900" lvl="0" indent="-342900" algn="l" rtl="0">
              <a:spcBef>
                <a:spcPts val="640"/>
              </a:spcBef>
              <a:spcAft>
                <a:spcPts val="0"/>
              </a:spcAft>
              <a:buClr>
                <a:schemeClr val="dk1"/>
              </a:buClr>
              <a:buSzPts val="3200"/>
              <a:buNone/>
            </a:pPr>
            <a:r>
              <a:rPr lang="en-GB" dirty="0"/>
              <a:t>5 Why has she taken to going to a food bank?</a:t>
            </a:r>
            <a:endParaRPr dirty="0"/>
          </a:p>
          <a:p>
            <a:pPr marL="342900" lvl="0" indent="-342900" algn="l" rtl="0">
              <a:spcBef>
                <a:spcPts val="640"/>
              </a:spcBef>
              <a:spcAft>
                <a:spcPts val="0"/>
              </a:spcAft>
              <a:buClr>
                <a:schemeClr val="dk1"/>
              </a:buClr>
              <a:buSzPts val="3200"/>
              <a:buNone/>
            </a:pPr>
            <a:r>
              <a:rPr lang="en-GB" dirty="0"/>
              <a:t>6 What prevents her from working?</a:t>
            </a:r>
            <a:endParaRPr dirty="0"/>
          </a:p>
          <a:p>
            <a:pPr marL="342900" lvl="0" indent="-342900" algn="l" rtl="0">
              <a:spcBef>
                <a:spcPts val="640"/>
              </a:spcBef>
              <a:spcAft>
                <a:spcPts val="0"/>
              </a:spcAft>
              <a:buClr>
                <a:schemeClr val="dk1"/>
              </a:buClr>
              <a:buSzPts val="3200"/>
              <a:buNone/>
            </a:pPr>
            <a:r>
              <a:rPr lang="en-GB" dirty="0"/>
              <a:t>7 What does she do to ensure her child eats?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p:nvPr/>
        </p:nvSpPr>
        <p:spPr>
          <a:xfrm>
            <a:off x="191525" y="1431800"/>
            <a:ext cx="8621100" cy="5350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dirty="0">
                <a:solidFill>
                  <a:srgbClr val="FFFFFF"/>
                </a:solidFill>
              </a:rPr>
              <a:t>Eine deutsche </a:t>
            </a:r>
            <a:r>
              <a:rPr lang="en-GB" sz="3959" b="1" dirty="0" err="1">
                <a:solidFill>
                  <a:srgbClr val="FFFFFF"/>
                </a:solidFill>
              </a:rPr>
              <a:t>alleinerziehende</a:t>
            </a:r>
            <a:r>
              <a:rPr lang="en-GB" sz="3959" b="1" dirty="0">
                <a:solidFill>
                  <a:srgbClr val="FFFFFF"/>
                </a:solidFill>
              </a:rPr>
              <a:t> Mutter</a:t>
            </a:r>
            <a:br>
              <a:rPr lang="en-GB" sz="3959" b="1" dirty="0">
                <a:solidFill>
                  <a:srgbClr val="FFFFFF"/>
                </a:solidFill>
              </a:rPr>
            </a:br>
            <a:r>
              <a:rPr lang="en-GB" sz="3959" b="1" dirty="0" err="1">
                <a:solidFill>
                  <a:srgbClr val="FFFFFF"/>
                </a:solidFill>
              </a:rPr>
              <a:t>Antworten</a:t>
            </a:r>
            <a:endParaRPr sz="3959" dirty="0">
              <a:solidFill>
                <a:srgbClr val="FFFFFF"/>
              </a:solidFill>
            </a:endParaRPr>
          </a:p>
        </p:txBody>
      </p:sp>
      <p:sp>
        <p:nvSpPr>
          <p:cNvPr id="169" name="Google Shape;169;p11"/>
          <p:cNvSpPr txBox="1">
            <a:spLocks noGrp="1"/>
          </p:cNvSpPr>
          <p:nvPr>
            <p:ph type="body" idx="1"/>
          </p:nvPr>
        </p:nvSpPr>
        <p:spPr>
          <a:xfrm>
            <a:off x="457200" y="1600200"/>
            <a:ext cx="8229600" cy="49891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GB" sz="2960" dirty="0"/>
              <a:t>1 Where does this single mum live? </a:t>
            </a:r>
            <a:r>
              <a:rPr lang="en-GB" sz="2960" dirty="0">
                <a:solidFill>
                  <a:srgbClr val="FF0000"/>
                </a:solidFill>
              </a:rPr>
              <a:t>Hull</a:t>
            </a:r>
            <a:endParaRPr dirty="0"/>
          </a:p>
          <a:p>
            <a:pPr marL="342900" lvl="0" indent="-342900" algn="l" rtl="0">
              <a:lnSpc>
                <a:spcPct val="80000"/>
              </a:lnSpc>
              <a:spcBef>
                <a:spcPts val="592"/>
              </a:spcBef>
              <a:spcAft>
                <a:spcPts val="0"/>
              </a:spcAft>
              <a:buClr>
                <a:schemeClr val="dk1"/>
              </a:buClr>
              <a:buSzPts val="2960"/>
              <a:buNone/>
            </a:pPr>
            <a:r>
              <a:rPr lang="en-GB" sz="2960" dirty="0"/>
              <a:t>2 How old is she? </a:t>
            </a:r>
            <a:r>
              <a:rPr lang="en-GB" sz="2960" dirty="0">
                <a:solidFill>
                  <a:srgbClr val="FF0000"/>
                </a:solidFill>
              </a:rPr>
              <a:t>23</a:t>
            </a:r>
            <a:endParaRPr dirty="0"/>
          </a:p>
          <a:p>
            <a:pPr marL="342900" lvl="0" indent="-342900" algn="l" rtl="0">
              <a:lnSpc>
                <a:spcPct val="80000"/>
              </a:lnSpc>
              <a:spcBef>
                <a:spcPts val="592"/>
              </a:spcBef>
              <a:spcAft>
                <a:spcPts val="0"/>
              </a:spcAft>
              <a:buClr>
                <a:schemeClr val="dk1"/>
              </a:buClr>
              <a:buSzPts val="2960"/>
              <a:buNone/>
            </a:pPr>
            <a:r>
              <a:rPr lang="en-GB" sz="2960" dirty="0"/>
              <a:t>3 Does she have a son / daughter? </a:t>
            </a:r>
            <a:r>
              <a:rPr lang="en-GB" sz="2960" dirty="0">
                <a:solidFill>
                  <a:srgbClr val="FF0000"/>
                </a:solidFill>
              </a:rPr>
              <a:t>Daughter</a:t>
            </a:r>
            <a:endParaRPr dirty="0"/>
          </a:p>
          <a:p>
            <a:pPr marL="342900" lvl="0" indent="-342900" algn="l" rtl="0">
              <a:lnSpc>
                <a:spcPct val="80000"/>
              </a:lnSpc>
              <a:spcBef>
                <a:spcPts val="592"/>
              </a:spcBef>
              <a:spcAft>
                <a:spcPts val="0"/>
              </a:spcAft>
              <a:buClr>
                <a:schemeClr val="dk1"/>
              </a:buClr>
              <a:buSzPts val="2960"/>
              <a:buNone/>
            </a:pPr>
            <a:r>
              <a:rPr lang="en-GB" sz="2960" dirty="0"/>
              <a:t>4 How old are they? </a:t>
            </a:r>
            <a:r>
              <a:rPr lang="en-GB" sz="2960" dirty="0">
                <a:solidFill>
                  <a:srgbClr val="FF0000"/>
                </a:solidFill>
              </a:rPr>
              <a:t>4</a:t>
            </a:r>
            <a:endParaRPr dirty="0"/>
          </a:p>
          <a:p>
            <a:pPr marL="342900" lvl="0" indent="-342900" algn="l" rtl="0">
              <a:lnSpc>
                <a:spcPct val="80000"/>
              </a:lnSpc>
              <a:spcBef>
                <a:spcPts val="592"/>
              </a:spcBef>
              <a:spcAft>
                <a:spcPts val="0"/>
              </a:spcAft>
              <a:buClr>
                <a:schemeClr val="dk1"/>
              </a:buClr>
              <a:buSzPts val="2960"/>
              <a:buNone/>
            </a:pPr>
            <a:r>
              <a:rPr lang="en-GB" sz="2960" dirty="0"/>
              <a:t>5 Why has she taken to going to a food bank? </a:t>
            </a:r>
            <a:endParaRPr dirty="0"/>
          </a:p>
          <a:p>
            <a:pPr marL="342900" lvl="0" indent="-342900" algn="l" rtl="0">
              <a:lnSpc>
                <a:spcPct val="80000"/>
              </a:lnSpc>
              <a:spcBef>
                <a:spcPts val="592"/>
              </a:spcBef>
              <a:spcAft>
                <a:spcPts val="0"/>
              </a:spcAft>
              <a:buClr>
                <a:schemeClr val="dk1"/>
              </a:buClr>
              <a:buSzPts val="2960"/>
              <a:buNone/>
            </a:pPr>
            <a:r>
              <a:rPr lang="en-GB" sz="2960" dirty="0"/>
              <a:t>	</a:t>
            </a:r>
            <a:r>
              <a:rPr lang="en-GB" sz="2960" dirty="0">
                <a:solidFill>
                  <a:srgbClr val="FF0000"/>
                </a:solidFill>
              </a:rPr>
              <a:t>She has nothing left at the end of the week and can’t find a job </a:t>
            </a:r>
            <a:endParaRPr dirty="0"/>
          </a:p>
          <a:p>
            <a:pPr marL="342900" lvl="0" indent="-342900" algn="l" rtl="0">
              <a:lnSpc>
                <a:spcPct val="80000"/>
              </a:lnSpc>
              <a:spcBef>
                <a:spcPts val="592"/>
              </a:spcBef>
              <a:spcAft>
                <a:spcPts val="0"/>
              </a:spcAft>
              <a:buClr>
                <a:schemeClr val="dk1"/>
              </a:buClr>
              <a:buSzPts val="2960"/>
              <a:buNone/>
            </a:pPr>
            <a:r>
              <a:rPr lang="en-GB" sz="2960" dirty="0"/>
              <a:t>6 What prevents her from working? </a:t>
            </a:r>
            <a:endParaRPr dirty="0"/>
          </a:p>
          <a:p>
            <a:pPr marL="342900" lvl="0" indent="-342900" algn="l" rtl="0">
              <a:lnSpc>
                <a:spcPct val="80000"/>
              </a:lnSpc>
              <a:spcBef>
                <a:spcPts val="592"/>
              </a:spcBef>
              <a:spcAft>
                <a:spcPts val="0"/>
              </a:spcAft>
              <a:buClr>
                <a:schemeClr val="dk1"/>
              </a:buClr>
              <a:buSzPts val="2960"/>
              <a:buNone/>
            </a:pPr>
            <a:r>
              <a:rPr lang="en-GB" sz="2960" dirty="0"/>
              <a:t>	</a:t>
            </a:r>
            <a:r>
              <a:rPr lang="en-GB" sz="2960" dirty="0">
                <a:solidFill>
                  <a:srgbClr val="FF0000"/>
                </a:solidFill>
              </a:rPr>
              <a:t>Her job would need to fit around school hours</a:t>
            </a:r>
            <a:endParaRPr dirty="0"/>
          </a:p>
          <a:p>
            <a:pPr marL="342900" lvl="0" indent="-342900" algn="l" rtl="0">
              <a:lnSpc>
                <a:spcPct val="80000"/>
              </a:lnSpc>
              <a:spcBef>
                <a:spcPts val="592"/>
              </a:spcBef>
              <a:spcAft>
                <a:spcPts val="0"/>
              </a:spcAft>
              <a:buClr>
                <a:schemeClr val="dk1"/>
              </a:buClr>
              <a:buSzPts val="2960"/>
              <a:buNone/>
            </a:pPr>
            <a:r>
              <a:rPr lang="en-GB" sz="2960" dirty="0"/>
              <a:t>7 What does she do to ensure her child eats?</a:t>
            </a:r>
            <a:endParaRPr dirty="0"/>
          </a:p>
          <a:p>
            <a:pPr marL="342900" lvl="0" indent="-342900" algn="l" rtl="0">
              <a:lnSpc>
                <a:spcPct val="80000"/>
              </a:lnSpc>
              <a:spcBef>
                <a:spcPts val="592"/>
              </a:spcBef>
              <a:spcAft>
                <a:spcPts val="0"/>
              </a:spcAft>
              <a:buClr>
                <a:schemeClr val="dk1"/>
              </a:buClr>
              <a:buSzPts val="2960"/>
              <a:buNone/>
            </a:pPr>
            <a:r>
              <a:rPr lang="en-GB" sz="2960" dirty="0"/>
              <a:t>	</a:t>
            </a:r>
            <a:r>
              <a:rPr lang="en-GB" sz="2960" dirty="0">
                <a:solidFill>
                  <a:srgbClr val="FF0000"/>
                </a:solidFill>
              </a:rPr>
              <a:t>She skips meals</a:t>
            </a:r>
            <a:endParaRPr sz="296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p:nvPr/>
        </p:nvSpPr>
        <p:spPr>
          <a:xfrm>
            <a:off x="142875" y="1310200"/>
            <a:ext cx="8766900" cy="5301600"/>
          </a:xfrm>
          <a:prstGeom prst="roundRect">
            <a:avLst>
              <a:gd name="adj" fmla="val 1215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txBox="1">
            <a:spLocks noGrp="1"/>
          </p:cNvSpPr>
          <p:nvPr>
            <p:ph type="title"/>
          </p:nvPr>
        </p:nvSpPr>
        <p:spPr>
          <a:xfrm>
            <a:off x="457200" y="679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Calibri"/>
              <a:buNone/>
            </a:pPr>
            <a:r>
              <a:rPr lang="en-GB" sz="3000" b="1" u="sng" dirty="0">
                <a:solidFill>
                  <a:schemeClr val="hlink"/>
                </a:solidFill>
                <a:latin typeface="Calibri"/>
                <a:ea typeface="Calibri"/>
                <a:cs typeface="Calibri"/>
                <a:sym typeface="Calibri"/>
              </a:rPr>
              <a:t>“</a:t>
            </a:r>
            <a:r>
              <a:rPr lang="en-GB" sz="3000" b="1" u="sng" dirty="0">
                <a:solidFill>
                  <a:schemeClr val="hlink"/>
                </a:solidFill>
              </a:rPr>
              <a:t>In </a:t>
            </a:r>
            <a:r>
              <a:rPr lang="en-GB" sz="3000" b="1" u="sng" dirty="0" err="1">
                <a:solidFill>
                  <a:schemeClr val="hlink"/>
                </a:solidFill>
              </a:rPr>
              <a:t>Großbritannien</a:t>
            </a:r>
            <a:r>
              <a:rPr lang="en-GB" sz="3000" b="1" u="sng" dirty="0">
                <a:solidFill>
                  <a:schemeClr val="hlink"/>
                </a:solidFill>
              </a:rPr>
              <a:t> </a:t>
            </a:r>
            <a:r>
              <a:rPr lang="en-GB" sz="3000" b="1" u="sng" dirty="0" err="1">
                <a:solidFill>
                  <a:schemeClr val="hlink"/>
                </a:solidFill>
              </a:rPr>
              <a:t>hungern</a:t>
            </a:r>
            <a:r>
              <a:rPr lang="en-GB" sz="3000" b="1" u="sng" dirty="0">
                <a:solidFill>
                  <a:schemeClr val="hlink"/>
                </a:solidFill>
              </a:rPr>
              <a:t> </a:t>
            </a:r>
            <a:r>
              <a:rPr lang="en-GB" sz="3000" b="1" u="sng" dirty="0" err="1">
                <a:solidFill>
                  <a:schemeClr val="hlink"/>
                </a:solidFill>
              </a:rPr>
              <a:t>eine</a:t>
            </a:r>
            <a:r>
              <a:rPr lang="en-GB" sz="3000" b="1" u="sng" dirty="0">
                <a:solidFill>
                  <a:schemeClr val="hlink"/>
                </a:solidFill>
              </a:rPr>
              <a:t> </a:t>
            </a:r>
            <a:r>
              <a:rPr lang="en-GB" sz="3000" b="1" u="sng" dirty="0" err="1">
                <a:solidFill>
                  <a:schemeClr val="hlink"/>
                </a:solidFill>
              </a:rPr>
              <a:t>Millionen</a:t>
            </a:r>
            <a:r>
              <a:rPr lang="en-GB" sz="3000" b="1" u="sng" dirty="0">
                <a:solidFill>
                  <a:schemeClr val="hlink"/>
                </a:solidFill>
              </a:rPr>
              <a:t> Kinder </a:t>
            </a:r>
            <a:r>
              <a:rPr lang="en-GB" sz="3000" b="1" u="sng" dirty="0" err="1">
                <a:solidFill>
                  <a:schemeClr val="hlink"/>
                </a:solidFill>
              </a:rPr>
              <a:t>während</a:t>
            </a:r>
            <a:r>
              <a:rPr lang="en-GB" sz="3000" b="1" u="sng" dirty="0">
                <a:solidFill>
                  <a:schemeClr val="hlink"/>
                </a:solidFill>
              </a:rPr>
              <a:t> der </a:t>
            </a:r>
            <a:r>
              <a:rPr lang="en-GB" sz="3000" b="1" u="sng" dirty="0" err="1">
                <a:solidFill>
                  <a:schemeClr val="hlink"/>
                </a:solidFill>
              </a:rPr>
              <a:t>Schulferien</a:t>
            </a:r>
            <a:r>
              <a:rPr lang="en-GB" sz="3000" b="1" u="sng" dirty="0">
                <a:solidFill>
                  <a:schemeClr val="hlink"/>
                </a:solidFill>
              </a:rPr>
              <a:t>.”</a:t>
            </a:r>
            <a:endParaRPr sz="3000" b="1" dirty="0">
              <a:latin typeface="Calibri"/>
              <a:ea typeface="Calibri"/>
              <a:cs typeface="Calibri"/>
              <a:sym typeface="Calibri"/>
            </a:endParaRPr>
          </a:p>
        </p:txBody>
      </p:sp>
      <p:sp>
        <p:nvSpPr>
          <p:cNvPr id="177" name="Google Shape;177;p12"/>
          <p:cNvSpPr txBox="1">
            <a:spLocks noGrp="1"/>
          </p:cNvSpPr>
          <p:nvPr>
            <p:ph type="body" idx="1"/>
          </p:nvPr>
        </p:nvSpPr>
        <p:spPr>
          <a:xfrm>
            <a:off x="318631" y="1436809"/>
            <a:ext cx="8452575" cy="5868425"/>
          </a:xfrm>
          <a:prstGeom prst="rect">
            <a:avLst/>
          </a:prstGeom>
          <a:noFill/>
          <a:ln>
            <a:noFill/>
          </a:ln>
        </p:spPr>
        <p:txBody>
          <a:bodyPr spcFirstLastPara="1" wrap="square" lIns="91425" tIns="45700" rIns="91425" bIns="45700" anchor="t" anchorCtr="0">
            <a:normAutofit/>
          </a:bodyPr>
          <a:lstStyle/>
          <a:p>
            <a:pPr marL="342900" lvl="0">
              <a:lnSpc>
                <a:spcPct val="80000"/>
              </a:lnSpc>
              <a:spcBef>
                <a:spcPts val="0"/>
              </a:spcBef>
              <a:buSzPts val="2200"/>
            </a:pPr>
            <a:r>
              <a:rPr lang="de-DE" sz="2300" dirty="0"/>
              <a:t>Dies ist kein Entwicklungsland, sondern eines der reichsten Länder der Welt, das Vereinigte Königreich. </a:t>
            </a:r>
          </a:p>
          <a:p>
            <a:pPr marL="342900" lvl="0">
              <a:lnSpc>
                <a:spcPct val="80000"/>
              </a:lnSpc>
              <a:spcBef>
                <a:spcPts val="0"/>
              </a:spcBef>
              <a:buSzPts val="2200"/>
            </a:pPr>
            <a:r>
              <a:rPr lang="de-DE" sz="2300" dirty="0"/>
              <a:t>Ferien sollten für Familien eine entspannende Zeit ohne Sorgen sein.</a:t>
            </a:r>
          </a:p>
          <a:p>
            <a:pPr marL="342900" lvl="0">
              <a:lnSpc>
                <a:spcPct val="80000"/>
              </a:lnSpc>
              <a:spcBef>
                <a:spcPts val="0"/>
              </a:spcBef>
              <a:buSzPts val="2200"/>
            </a:pPr>
            <a:r>
              <a:rPr lang="de-DE" sz="2300" dirty="0"/>
              <a:t>In Wahrheit ist diese Zeit jedoch für viele Eltern sehr schwierig und es kommt häufig zu Essensengpässen. </a:t>
            </a:r>
          </a:p>
          <a:p>
            <a:pPr marL="342900" lvl="0">
              <a:lnSpc>
                <a:spcPct val="80000"/>
              </a:lnSpc>
              <a:spcBef>
                <a:spcPts val="0"/>
              </a:spcBef>
              <a:buSzPts val="2200"/>
            </a:pPr>
            <a:r>
              <a:rPr lang="de-DE" sz="2300" dirty="0"/>
              <a:t>„Schulferienarmut" im Vereinigten Königreich betrifft mehr als eine Million Kinder. Sie sind von Hunger und Isolation bedroht. </a:t>
            </a:r>
          </a:p>
          <a:p>
            <a:pPr marL="342900" lvl="0">
              <a:lnSpc>
                <a:spcPct val="80000"/>
              </a:lnSpc>
              <a:spcBef>
                <a:spcPts val="0"/>
              </a:spcBef>
              <a:buSzPts val="2200"/>
            </a:pPr>
            <a:r>
              <a:rPr lang="de-DE" sz="2300" dirty="0"/>
              <a:t>Schulferien führen zum Verlust einer vollen Mahlzeit pro Tag, die normalerweise von den Schulkantinen in der Schule bereitgestellt wird. Außerdem schränken Ferien oft die Möglichkeiten ein, Freunde zu treffen.</a:t>
            </a:r>
          </a:p>
          <a:p>
            <a:pPr marL="342900" lvl="0">
              <a:lnSpc>
                <a:spcPct val="80000"/>
              </a:lnSpc>
              <a:spcBef>
                <a:spcPts val="0"/>
              </a:spcBef>
              <a:buSzPts val="2200"/>
            </a:pPr>
            <a:r>
              <a:rPr lang="de-DE" sz="2300" dirty="0"/>
              <a:t>Trotz der Organisation von Sommercamps in den am stärksten benachteiligten Stadtvierteln und der täglichen Bereitstellung von Vollverpflegung, nimmt die Armut in ganz Großbritannien zu.</a:t>
            </a:r>
          </a:p>
          <a:p>
            <a:pPr marL="342900" lvl="0">
              <a:lnSpc>
                <a:spcPct val="80000"/>
              </a:lnSpc>
              <a:spcBef>
                <a:spcPts val="0"/>
              </a:spcBef>
              <a:buSzPts val="2200"/>
            </a:pPr>
            <a:r>
              <a:rPr lang="de-DE" sz="2300" dirty="0"/>
              <a:t>Die Wirtschaftskrise in Großbritannien macht es für immer mehr Familien schwierig, genügend Lebensmittel auf den Tisch zu bringen.</a:t>
            </a:r>
            <a:endParaRPr sz="2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p:nvPr/>
        </p:nvSpPr>
        <p:spPr>
          <a:xfrm>
            <a:off x="142875" y="1310200"/>
            <a:ext cx="8766900" cy="5301600"/>
          </a:xfrm>
          <a:prstGeom prst="roundRect">
            <a:avLst>
              <a:gd name="adj" fmla="val 1215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txBox="1">
            <a:spLocks noGrp="1"/>
          </p:cNvSpPr>
          <p:nvPr>
            <p:ph type="title"/>
          </p:nvPr>
        </p:nvSpPr>
        <p:spPr>
          <a:xfrm>
            <a:off x="457200" y="96862"/>
            <a:ext cx="8229600" cy="1143000"/>
          </a:xfrm>
          <a:prstGeom prst="rect">
            <a:avLst/>
          </a:prstGeom>
          <a:noFill/>
          <a:ln>
            <a:noFill/>
          </a:ln>
        </p:spPr>
        <p:txBody>
          <a:bodyPr spcFirstLastPara="1" wrap="square" lIns="91425" tIns="45700" rIns="91425" bIns="45700" anchor="ctr" anchorCtr="0">
            <a:noAutofit/>
          </a:bodyPr>
          <a:lstStyle/>
          <a:p>
            <a:pPr lvl="0">
              <a:buSzPts val="3000"/>
            </a:pPr>
            <a:r>
              <a:rPr lang="en-GB" sz="3000" b="1" u="sng" dirty="0">
                <a:solidFill>
                  <a:schemeClr val="hlink"/>
                </a:solidFill>
                <a:latin typeface="Calibri"/>
                <a:ea typeface="Calibri"/>
                <a:cs typeface="Calibri"/>
                <a:sym typeface="Calibri"/>
                <a:hlinkClick r:id="rId3"/>
              </a:rPr>
              <a:t>“</a:t>
            </a:r>
            <a:r>
              <a:rPr lang="en-GB" sz="3000" b="1" u="sng" dirty="0">
                <a:solidFill>
                  <a:schemeClr val="hlink"/>
                </a:solidFill>
                <a:hlinkClick r:id="rId3"/>
              </a:rPr>
              <a:t>In </a:t>
            </a:r>
            <a:r>
              <a:rPr lang="en-GB" sz="3000" b="1" u="sng" dirty="0" err="1">
                <a:solidFill>
                  <a:schemeClr val="hlink"/>
                </a:solidFill>
                <a:hlinkClick r:id="rId3"/>
              </a:rPr>
              <a:t>Großbritannien</a:t>
            </a:r>
            <a:r>
              <a:rPr lang="en-GB" sz="3000" b="1" u="sng" dirty="0">
                <a:solidFill>
                  <a:schemeClr val="hlink"/>
                </a:solidFill>
                <a:hlinkClick r:id="rId3"/>
              </a:rPr>
              <a:t> </a:t>
            </a:r>
            <a:r>
              <a:rPr lang="en-GB" sz="3000" b="1" u="sng" dirty="0" err="1">
                <a:solidFill>
                  <a:schemeClr val="hlink"/>
                </a:solidFill>
                <a:hlinkClick r:id="rId3"/>
              </a:rPr>
              <a:t>hungern</a:t>
            </a:r>
            <a:r>
              <a:rPr lang="en-GB" sz="3000" b="1" u="sng" dirty="0">
                <a:solidFill>
                  <a:schemeClr val="hlink"/>
                </a:solidFill>
                <a:hlinkClick r:id="rId3"/>
              </a:rPr>
              <a:t> </a:t>
            </a:r>
            <a:r>
              <a:rPr lang="en-GB" sz="3000" b="1" u="sng" dirty="0" err="1">
                <a:solidFill>
                  <a:schemeClr val="hlink"/>
                </a:solidFill>
                <a:hlinkClick r:id="rId3"/>
              </a:rPr>
              <a:t>eine</a:t>
            </a:r>
            <a:r>
              <a:rPr lang="en-GB" sz="3000" b="1" u="sng" dirty="0">
                <a:solidFill>
                  <a:schemeClr val="hlink"/>
                </a:solidFill>
                <a:hlinkClick r:id="rId3"/>
              </a:rPr>
              <a:t> </a:t>
            </a:r>
            <a:r>
              <a:rPr lang="en-GB" sz="3000" b="1" u="sng" dirty="0" err="1">
                <a:solidFill>
                  <a:schemeClr val="hlink"/>
                </a:solidFill>
                <a:hlinkClick r:id="rId3"/>
              </a:rPr>
              <a:t>Millionen</a:t>
            </a:r>
            <a:r>
              <a:rPr lang="en-GB" sz="3000" b="1" u="sng" dirty="0">
                <a:solidFill>
                  <a:schemeClr val="hlink"/>
                </a:solidFill>
                <a:hlinkClick r:id="rId3"/>
              </a:rPr>
              <a:t> Kinder </a:t>
            </a:r>
            <a:r>
              <a:rPr lang="en-GB" sz="3000" b="1" u="sng" dirty="0" err="1">
                <a:solidFill>
                  <a:schemeClr val="hlink"/>
                </a:solidFill>
                <a:hlinkClick r:id="rId3"/>
              </a:rPr>
              <a:t>während</a:t>
            </a:r>
            <a:r>
              <a:rPr lang="en-GB" sz="3000" b="1" u="sng" dirty="0">
                <a:solidFill>
                  <a:schemeClr val="hlink"/>
                </a:solidFill>
                <a:hlinkClick r:id="rId3"/>
              </a:rPr>
              <a:t> der </a:t>
            </a:r>
            <a:r>
              <a:rPr lang="en-GB" sz="3000" b="1" u="sng" dirty="0" err="1">
                <a:solidFill>
                  <a:schemeClr val="hlink"/>
                </a:solidFill>
                <a:hlinkClick r:id="rId3"/>
              </a:rPr>
              <a:t>Schulferien</a:t>
            </a:r>
            <a:r>
              <a:rPr lang="en-GB" sz="3000" b="1" u="sng" dirty="0">
                <a:solidFill>
                  <a:schemeClr val="hlink"/>
                </a:solidFill>
                <a:hlinkClick r:id="rId3"/>
              </a:rPr>
              <a:t>.”</a:t>
            </a:r>
            <a:br>
              <a:rPr lang="en-GB" sz="3000" b="1" u="sng" dirty="0">
                <a:solidFill>
                  <a:schemeClr val="hlink"/>
                </a:solidFill>
              </a:rPr>
            </a:br>
            <a:r>
              <a:rPr lang="en-GB" sz="2400" b="1" dirty="0">
                <a:solidFill>
                  <a:srgbClr val="FFFFFF"/>
                </a:solidFill>
              </a:rPr>
              <a:t>RUNNING DICTATION GAP FILL</a:t>
            </a:r>
            <a:endParaRPr sz="2400" b="1" dirty="0">
              <a:latin typeface="Calibri"/>
              <a:ea typeface="Calibri"/>
              <a:cs typeface="Calibri"/>
              <a:sym typeface="Calibri"/>
            </a:endParaRPr>
          </a:p>
        </p:txBody>
      </p:sp>
      <p:sp>
        <p:nvSpPr>
          <p:cNvPr id="177" name="Google Shape;177;p12"/>
          <p:cNvSpPr txBox="1">
            <a:spLocks noGrp="1"/>
          </p:cNvSpPr>
          <p:nvPr>
            <p:ph type="body" idx="1"/>
          </p:nvPr>
        </p:nvSpPr>
        <p:spPr>
          <a:xfrm>
            <a:off x="457200" y="1558315"/>
            <a:ext cx="8229600" cy="5868425"/>
          </a:xfrm>
          <a:prstGeom prst="rect">
            <a:avLst/>
          </a:prstGeom>
          <a:noFill/>
          <a:ln>
            <a:noFill/>
          </a:ln>
        </p:spPr>
        <p:txBody>
          <a:bodyPr spcFirstLastPara="1" wrap="square" lIns="91425" tIns="45700" rIns="91425" bIns="45700" anchor="t" anchorCtr="0">
            <a:normAutofit/>
          </a:bodyPr>
          <a:lstStyle/>
          <a:p>
            <a:pPr marL="342900" lvl="0">
              <a:lnSpc>
                <a:spcPct val="80000"/>
              </a:lnSpc>
              <a:spcBef>
                <a:spcPts val="0"/>
              </a:spcBef>
              <a:buSzPts val="2200"/>
            </a:pPr>
            <a:r>
              <a:rPr lang="de-DE" sz="2300" dirty="0"/>
              <a:t>Dies ist kein ……., sondern eines der ……. Länder der ……, das Vereinigte Königreich. </a:t>
            </a:r>
          </a:p>
          <a:p>
            <a:pPr marL="342900" lvl="0">
              <a:lnSpc>
                <a:spcPct val="80000"/>
              </a:lnSpc>
              <a:spcBef>
                <a:spcPts val="0"/>
              </a:spcBef>
              <a:buSzPts val="2200"/>
            </a:pPr>
            <a:r>
              <a:rPr lang="de-DE" sz="2300" dirty="0"/>
              <a:t>…. sollten für …… eine entspannende Zeit ohne Sorgen sein.</a:t>
            </a:r>
          </a:p>
          <a:p>
            <a:pPr marL="342900" lvl="0">
              <a:lnSpc>
                <a:spcPct val="80000"/>
              </a:lnSpc>
              <a:spcBef>
                <a:spcPts val="0"/>
              </a:spcBef>
              <a:buSzPts val="2200"/>
            </a:pPr>
            <a:r>
              <a:rPr lang="de-DE" sz="2300" dirty="0"/>
              <a:t>In Wahrheit ist diese Zeit jedoch für viele …… sehr schwierig und es kommt häufig zu Essensengpässen. </a:t>
            </a:r>
          </a:p>
          <a:p>
            <a:pPr marL="342900" lvl="0">
              <a:lnSpc>
                <a:spcPct val="80000"/>
              </a:lnSpc>
              <a:spcBef>
                <a:spcPts val="0"/>
              </a:spcBef>
              <a:buSzPts val="2200"/>
            </a:pPr>
            <a:r>
              <a:rPr lang="de-DE" sz="2300" dirty="0"/>
              <a:t>„Schulferienarmut" im Vereinigten Königreich betrifft mehr als ……… Kinder. Sie sind von Hunger und …….. bedroht. </a:t>
            </a:r>
          </a:p>
          <a:p>
            <a:pPr marL="342900" lvl="0">
              <a:lnSpc>
                <a:spcPct val="80000"/>
              </a:lnSpc>
              <a:spcBef>
                <a:spcPts val="0"/>
              </a:spcBef>
              <a:buSzPts val="2200"/>
            </a:pPr>
            <a:r>
              <a:rPr lang="de-DE" sz="2300" dirty="0"/>
              <a:t>Schulferien führen zum …….. einer vollen Mahlzeit pro …., die normalerweise von den ……. in der Schule bereitgestellt wird. Außerdem schränken Ferien oft die Möglichkeiten ein, ……. zu treffen.</a:t>
            </a:r>
          </a:p>
          <a:p>
            <a:pPr marL="342900" lvl="0">
              <a:lnSpc>
                <a:spcPct val="80000"/>
              </a:lnSpc>
              <a:spcBef>
                <a:spcPts val="0"/>
              </a:spcBef>
              <a:buSzPts val="2200"/>
            </a:pPr>
            <a:r>
              <a:rPr lang="de-DE" sz="2300" dirty="0"/>
              <a:t>Trotz der Organisation von Sommercamps in den am stärksten benachteiligten ……….. und der täglichen Bereitstellung von Vollverpflegung, nimmt die ……. in ganz Großbritannien zu.</a:t>
            </a:r>
          </a:p>
          <a:p>
            <a:pPr marL="342900" lvl="0">
              <a:lnSpc>
                <a:spcPct val="80000"/>
              </a:lnSpc>
              <a:spcBef>
                <a:spcPts val="0"/>
              </a:spcBef>
              <a:buSzPts val="2200"/>
            </a:pPr>
            <a:r>
              <a:rPr lang="de-DE" sz="2300" dirty="0"/>
              <a:t>Die ….. in Großbritannien macht es für immer mehr Familien schwierig, genügend ….. auf den Tisch zu bringen.</a:t>
            </a:r>
            <a:endParaRPr sz="2300" dirty="0"/>
          </a:p>
        </p:txBody>
      </p:sp>
    </p:spTree>
    <p:extLst>
      <p:ext uri="{BB962C8B-B14F-4D97-AF65-F5344CB8AC3E}">
        <p14:creationId xmlns:p14="http://schemas.microsoft.com/office/powerpoint/2010/main" val="270693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p:nvPr/>
        </p:nvSpPr>
        <p:spPr>
          <a:xfrm>
            <a:off x="142875" y="1310200"/>
            <a:ext cx="8766900" cy="5301600"/>
          </a:xfrm>
          <a:prstGeom prst="roundRect">
            <a:avLst>
              <a:gd name="adj" fmla="val 1215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txBox="1">
            <a:spLocks noGrp="1"/>
          </p:cNvSpPr>
          <p:nvPr>
            <p:ph type="title"/>
          </p:nvPr>
        </p:nvSpPr>
        <p:spPr>
          <a:xfrm>
            <a:off x="457200" y="67913"/>
            <a:ext cx="8229600" cy="1143000"/>
          </a:xfrm>
          <a:prstGeom prst="rect">
            <a:avLst/>
          </a:prstGeom>
          <a:noFill/>
          <a:ln>
            <a:noFill/>
          </a:ln>
        </p:spPr>
        <p:txBody>
          <a:bodyPr spcFirstLastPara="1" wrap="square" lIns="91425" tIns="45700" rIns="91425" bIns="45700" anchor="ctr" anchorCtr="0">
            <a:noAutofit/>
          </a:bodyPr>
          <a:lstStyle/>
          <a:p>
            <a:pPr lvl="0">
              <a:buSzPts val="3000"/>
            </a:pPr>
            <a:r>
              <a:rPr lang="en-GB" sz="3000" b="1" u="sng" dirty="0">
                <a:solidFill>
                  <a:schemeClr val="hlink"/>
                </a:solidFill>
                <a:hlinkClick r:id="rId3"/>
              </a:rPr>
              <a:t>“In </a:t>
            </a:r>
            <a:r>
              <a:rPr lang="en-GB" sz="3000" b="1" u="sng" dirty="0" err="1">
                <a:solidFill>
                  <a:schemeClr val="hlink"/>
                </a:solidFill>
                <a:hlinkClick r:id="rId3"/>
              </a:rPr>
              <a:t>Großbritannien</a:t>
            </a:r>
            <a:r>
              <a:rPr lang="en-GB" sz="3000" b="1" u="sng" dirty="0">
                <a:solidFill>
                  <a:schemeClr val="hlink"/>
                </a:solidFill>
                <a:hlinkClick r:id="rId3"/>
              </a:rPr>
              <a:t> </a:t>
            </a:r>
            <a:r>
              <a:rPr lang="en-GB" sz="3000" b="1" u="sng" dirty="0" err="1">
                <a:solidFill>
                  <a:schemeClr val="hlink"/>
                </a:solidFill>
                <a:hlinkClick r:id="rId3"/>
              </a:rPr>
              <a:t>hungern</a:t>
            </a:r>
            <a:r>
              <a:rPr lang="en-GB" sz="3000" b="1" u="sng" dirty="0">
                <a:solidFill>
                  <a:schemeClr val="hlink"/>
                </a:solidFill>
                <a:hlinkClick r:id="rId3"/>
              </a:rPr>
              <a:t> </a:t>
            </a:r>
            <a:r>
              <a:rPr lang="en-GB" sz="3000" b="1" u="sng" dirty="0" err="1">
                <a:solidFill>
                  <a:schemeClr val="hlink"/>
                </a:solidFill>
                <a:hlinkClick r:id="rId3"/>
              </a:rPr>
              <a:t>eine</a:t>
            </a:r>
            <a:r>
              <a:rPr lang="en-GB" sz="3000" b="1" u="sng" dirty="0">
                <a:solidFill>
                  <a:schemeClr val="hlink"/>
                </a:solidFill>
                <a:hlinkClick r:id="rId3"/>
              </a:rPr>
              <a:t> </a:t>
            </a:r>
            <a:r>
              <a:rPr lang="en-GB" sz="3000" b="1" u="sng" dirty="0" err="1">
                <a:solidFill>
                  <a:schemeClr val="hlink"/>
                </a:solidFill>
                <a:hlinkClick r:id="rId3"/>
              </a:rPr>
              <a:t>Millionen</a:t>
            </a:r>
            <a:r>
              <a:rPr lang="en-GB" sz="3000" b="1" u="sng" dirty="0">
                <a:solidFill>
                  <a:schemeClr val="hlink"/>
                </a:solidFill>
                <a:hlinkClick r:id="rId3"/>
              </a:rPr>
              <a:t> Kinder </a:t>
            </a:r>
            <a:r>
              <a:rPr lang="en-GB" sz="3000" b="1" u="sng" dirty="0" err="1">
                <a:solidFill>
                  <a:schemeClr val="hlink"/>
                </a:solidFill>
                <a:hlinkClick r:id="rId3"/>
              </a:rPr>
              <a:t>während</a:t>
            </a:r>
            <a:r>
              <a:rPr lang="en-GB" sz="3000" b="1" u="sng" dirty="0">
                <a:solidFill>
                  <a:schemeClr val="hlink"/>
                </a:solidFill>
                <a:hlinkClick r:id="rId3"/>
              </a:rPr>
              <a:t> der </a:t>
            </a:r>
            <a:r>
              <a:rPr lang="en-GB" sz="3000" b="1" u="sng" dirty="0" err="1">
                <a:solidFill>
                  <a:schemeClr val="hlink"/>
                </a:solidFill>
                <a:hlinkClick r:id="rId3"/>
              </a:rPr>
              <a:t>Schulferien</a:t>
            </a:r>
            <a:r>
              <a:rPr lang="en-GB" sz="3000" b="1" u="sng" dirty="0">
                <a:solidFill>
                  <a:schemeClr val="hlink"/>
                </a:solidFill>
                <a:hlinkClick r:id="rId3"/>
              </a:rPr>
              <a:t>.”</a:t>
            </a:r>
            <a:br>
              <a:rPr lang="en-GB" sz="3000" b="1" u="sng" dirty="0">
                <a:solidFill>
                  <a:schemeClr val="hlink"/>
                </a:solidFill>
              </a:rPr>
            </a:br>
            <a:r>
              <a:rPr lang="en-GB" sz="2400" b="1" dirty="0">
                <a:solidFill>
                  <a:srgbClr val="FFFFFF"/>
                </a:solidFill>
              </a:rPr>
              <a:t>RUNNING DICTATION GAP FILL - </a:t>
            </a:r>
            <a:r>
              <a:rPr lang="en-GB" sz="2400" b="1" dirty="0" err="1">
                <a:solidFill>
                  <a:srgbClr val="FFFFFF"/>
                </a:solidFill>
              </a:rPr>
              <a:t>Lösungen</a:t>
            </a:r>
            <a:endParaRPr sz="3000" b="1" dirty="0">
              <a:latin typeface="Calibri"/>
              <a:ea typeface="Calibri"/>
              <a:cs typeface="Calibri"/>
              <a:sym typeface="Calibri"/>
            </a:endParaRPr>
          </a:p>
        </p:txBody>
      </p:sp>
      <p:sp>
        <p:nvSpPr>
          <p:cNvPr id="177" name="Google Shape;177;p12"/>
          <p:cNvSpPr txBox="1">
            <a:spLocks noGrp="1"/>
          </p:cNvSpPr>
          <p:nvPr>
            <p:ph type="body" idx="1"/>
          </p:nvPr>
        </p:nvSpPr>
        <p:spPr>
          <a:xfrm>
            <a:off x="234225" y="1408674"/>
            <a:ext cx="8452575" cy="5868425"/>
          </a:xfrm>
          <a:prstGeom prst="rect">
            <a:avLst/>
          </a:prstGeom>
          <a:noFill/>
          <a:ln>
            <a:noFill/>
          </a:ln>
        </p:spPr>
        <p:txBody>
          <a:bodyPr spcFirstLastPara="1" wrap="square" lIns="91425" tIns="45700" rIns="91425" bIns="45700" anchor="t" anchorCtr="0">
            <a:normAutofit/>
          </a:bodyPr>
          <a:lstStyle/>
          <a:p>
            <a:pPr marL="342900" lvl="0">
              <a:lnSpc>
                <a:spcPct val="80000"/>
              </a:lnSpc>
              <a:spcBef>
                <a:spcPts val="0"/>
              </a:spcBef>
              <a:buSzPts val="2200"/>
            </a:pPr>
            <a:r>
              <a:rPr lang="de-DE" sz="2300" dirty="0"/>
              <a:t>Dies ist kein </a:t>
            </a:r>
            <a:r>
              <a:rPr lang="de-DE" sz="2300" b="1" dirty="0">
                <a:solidFill>
                  <a:srgbClr val="FF0000"/>
                </a:solidFill>
              </a:rPr>
              <a:t>Entwicklungsland</a:t>
            </a:r>
            <a:r>
              <a:rPr lang="de-DE" sz="2300" dirty="0"/>
              <a:t>, sondern eines der </a:t>
            </a:r>
            <a:r>
              <a:rPr lang="de-DE" sz="2300" b="1" dirty="0">
                <a:solidFill>
                  <a:srgbClr val="FF0000"/>
                </a:solidFill>
              </a:rPr>
              <a:t>reichsten</a:t>
            </a:r>
            <a:r>
              <a:rPr lang="de-DE" sz="2300" dirty="0"/>
              <a:t> Länder der Welt, das Vereinigte Königreich. </a:t>
            </a:r>
          </a:p>
          <a:p>
            <a:pPr marL="342900" lvl="0">
              <a:lnSpc>
                <a:spcPct val="80000"/>
              </a:lnSpc>
              <a:spcBef>
                <a:spcPts val="0"/>
              </a:spcBef>
              <a:buSzPts val="2200"/>
            </a:pPr>
            <a:r>
              <a:rPr lang="de-DE" sz="2300" b="1" dirty="0">
                <a:solidFill>
                  <a:srgbClr val="FF0000"/>
                </a:solidFill>
              </a:rPr>
              <a:t>Ferien</a:t>
            </a:r>
            <a:r>
              <a:rPr lang="de-DE" sz="2300" dirty="0"/>
              <a:t> sollten für </a:t>
            </a:r>
            <a:r>
              <a:rPr lang="de-DE" sz="2300" b="1" dirty="0">
                <a:solidFill>
                  <a:srgbClr val="FF0000"/>
                </a:solidFill>
              </a:rPr>
              <a:t>Familien</a:t>
            </a:r>
            <a:r>
              <a:rPr lang="de-DE" sz="2300" dirty="0"/>
              <a:t> eine entspannende Zeit ohne Sorgen sein.</a:t>
            </a:r>
          </a:p>
          <a:p>
            <a:pPr marL="342900" lvl="0">
              <a:lnSpc>
                <a:spcPct val="80000"/>
              </a:lnSpc>
              <a:spcBef>
                <a:spcPts val="0"/>
              </a:spcBef>
              <a:buSzPts val="2200"/>
            </a:pPr>
            <a:r>
              <a:rPr lang="de-DE" sz="2300" dirty="0"/>
              <a:t>In Wahrheit ist diese Zeit jedoch für viele </a:t>
            </a:r>
            <a:r>
              <a:rPr lang="de-DE" sz="2300" b="1" dirty="0">
                <a:solidFill>
                  <a:srgbClr val="FF0000"/>
                </a:solidFill>
              </a:rPr>
              <a:t>Eltern</a:t>
            </a:r>
            <a:r>
              <a:rPr lang="de-DE" sz="2300" dirty="0"/>
              <a:t> sehr schwierig und es kommt häufig zu Essensengpässen. </a:t>
            </a:r>
          </a:p>
          <a:p>
            <a:pPr marL="342900" lvl="0">
              <a:lnSpc>
                <a:spcPct val="80000"/>
              </a:lnSpc>
              <a:spcBef>
                <a:spcPts val="0"/>
              </a:spcBef>
              <a:buSzPts val="2200"/>
            </a:pPr>
            <a:r>
              <a:rPr lang="de-DE" sz="2300" dirty="0"/>
              <a:t>„Schulferienarmut" im Vereinigten Königreich betrifft mehr als </a:t>
            </a:r>
            <a:r>
              <a:rPr lang="de-DE" sz="2300" b="1" dirty="0">
                <a:solidFill>
                  <a:srgbClr val="FF0000"/>
                </a:solidFill>
              </a:rPr>
              <a:t>eine Million </a:t>
            </a:r>
            <a:r>
              <a:rPr lang="de-DE" sz="2300" dirty="0"/>
              <a:t>Kinder. Sie sind von Hunger und </a:t>
            </a:r>
            <a:r>
              <a:rPr lang="de-DE" sz="2300" b="1" dirty="0">
                <a:solidFill>
                  <a:srgbClr val="FF0000"/>
                </a:solidFill>
              </a:rPr>
              <a:t>Isolation</a:t>
            </a:r>
            <a:r>
              <a:rPr lang="de-DE" sz="2300" dirty="0"/>
              <a:t> bedroht. </a:t>
            </a:r>
          </a:p>
          <a:p>
            <a:pPr marL="342900" lvl="0">
              <a:lnSpc>
                <a:spcPct val="80000"/>
              </a:lnSpc>
              <a:spcBef>
                <a:spcPts val="0"/>
              </a:spcBef>
              <a:buSzPts val="2200"/>
            </a:pPr>
            <a:r>
              <a:rPr lang="de-DE" sz="2300" dirty="0"/>
              <a:t>Schulferien führen zum </a:t>
            </a:r>
            <a:r>
              <a:rPr lang="de-DE" sz="2300" b="1" dirty="0">
                <a:solidFill>
                  <a:srgbClr val="FF0000"/>
                </a:solidFill>
              </a:rPr>
              <a:t>Verlust</a:t>
            </a:r>
            <a:r>
              <a:rPr lang="de-DE" sz="2300" dirty="0"/>
              <a:t> einer vollen Mahlzeit pro </a:t>
            </a:r>
            <a:r>
              <a:rPr lang="de-DE" sz="2300" b="1" dirty="0">
                <a:solidFill>
                  <a:srgbClr val="FF0000"/>
                </a:solidFill>
              </a:rPr>
              <a:t>Tag</a:t>
            </a:r>
            <a:r>
              <a:rPr lang="de-DE" sz="2300" dirty="0"/>
              <a:t>, die normalerweise von den </a:t>
            </a:r>
            <a:r>
              <a:rPr lang="de-DE" sz="2300" b="1" dirty="0">
                <a:solidFill>
                  <a:srgbClr val="FF0000"/>
                </a:solidFill>
              </a:rPr>
              <a:t>Schulkantinen</a:t>
            </a:r>
            <a:r>
              <a:rPr lang="de-DE" sz="2300" dirty="0"/>
              <a:t> in der Schule bereitgestellt wird. Außerdem schränken Ferien oft die Möglichkeiten ein, </a:t>
            </a:r>
            <a:r>
              <a:rPr lang="de-DE" sz="2300" b="1" dirty="0">
                <a:solidFill>
                  <a:srgbClr val="FF0000"/>
                </a:solidFill>
              </a:rPr>
              <a:t>Freunde</a:t>
            </a:r>
            <a:r>
              <a:rPr lang="de-DE" sz="2300" dirty="0"/>
              <a:t> zu treffen.</a:t>
            </a:r>
          </a:p>
          <a:p>
            <a:pPr marL="342900" lvl="0">
              <a:lnSpc>
                <a:spcPct val="80000"/>
              </a:lnSpc>
              <a:spcBef>
                <a:spcPts val="0"/>
              </a:spcBef>
              <a:buSzPts val="2200"/>
            </a:pPr>
            <a:r>
              <a:rPr lang="de-DE" sz="2300" dirty="0"/>
              <a:t>Trotz der Organisation von Sommercamps in den am stärksten benachteiligten </a:t>
            </a:r>
            <a:r>
              <a:rPr lang="de-DE" sz="2300" b="1" dirty="0">
                <a:solidFill>
                  <a:srgbClr val="FF0000"/>
                </a:solidFill>
              </a:rPr>
              <a:t>Stadtvierteln</a:t>
            </a:r>
            <a:r>
              <a:rPr lang="de-DE" sz="2300" dirty="0"/>
              <a:t> und der täglichen Bereitstellung von Vollverpflegung, nimmt die </a:t>
            </a:r>
            <a:r>
              <a:rPr lang="de-DE" sz="2300" b="1" dirty="0">
                <a:solidFill>
                  <a:srgbClr val="FF0000"/>
                </a:solidFill>
              </a:rPr>
              <a:t>Armut</a:t>
            </a:r>
            <a:r>
              <a:rPr lang="de-DE" sz="2300" dirty="0"/>
              <a:t> in ganz Großbritannien zu.</a:t>
            </a:r>
          </a:p>
          <a:p>
            <a:pPr marL="342900" lvl="0">
              <a:lnSpc>
                <a:spcPct val="80000"/>
              </a:lnSpc>
              <a:spcBef>
                <a:spcPts val="0"/>
              </a:spcBef>
              <a:buSzPts val="2200"/>
            </a:pPr>
            <a:r>
              <a:rPr lang="de-DE" sz="2300" dirty="0"/>
              <a:t>Die </a:t>
            </a:r>
            <a:r>
              <a:rPr lang="de-DE" sz="2300" b="1" dirty="0">
                <a:solidFill>
                  <a:srgbClr val="FF0000"/>
                </a:solidFill>
              </a:rPr>
              <a:t>Wirtschaftskrise</a:t>
            </a:r>
            <a:r>
              <a:rPr lang="de-DE" sz="2300" dirty="0"/>
              <a:t> in Großbritannien macht es für immer mehr Familien schwierig, genügend </a:t>
            </a:r>
            <a:r>
              <a:rPr lang="de-DE" sz="2300" b="1" dirty="0">
                <a:solidFill>
                  <a:srgbClr val="FF0000"/>
                </a:solidFill>
              </a:rPr>
              <a:t>Lebensmittel</a:t>
            </a:r>
            <a:r>
              <a:rPr lang="de-DE" sz="2300" dirty="0"/>
              <a:t> auf den Tisch zu bringen.</a:t>
            </a:r>
            <a:endParaRPr sz="2300" dirty="0"/>
          </a:p>
        </p:txBody>
      </p:sp>
    </p:spTree>
    <p:extLst>
      <p:ext uri="{BB962C8B-B14F-4D97-AF65-F5344CB8AC3E}">
        <p14:creationId xmlns:p14="http://schemas.microsoft.com/office/powerpoint/2010/main" val="39721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A39918A8-7BCC-46F6-A84D-5ECE50D6EE27}"/>
              </a:ext>
            </a:extLst>
          </p:cNvPr>
          <p:cNvPicPr>
            <a:picLocks noChangeAspect="1"/>
          </p:cNvPicPr>
          <p:nvPr/>
        </p:nvPicPr>
        <p:blipFill rotWithShape="1">
          <a:blip r:embed="rId3"/>
          <a:srcRect t="58051" b="13436"/>
          <a:stretch/>
        </p:blipFill>
        <p:spPr>
          <a:xfrm>
            <a:off x="0" y="1378634"/>
            <a:ext cx="8999568" cy="3629465"/>
          </a:xfrm>
          <a:prstGeom prst="rect">
            <a:avLst/>
          </a:prstGeom>
        </p:spPr>
      </p:pic>
    </p:spTree>
    <p:extLst>
      <p:ext uri="{BB962C8B-B14F-4D97-AF65-F5344CB8AC3E}">
        <p14:creationId xmlns:p14="http://schemas.microsoft.com/office/powerpoint/2010/main" val="37760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6de1f92e13_0_24"/>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99" name="Google Shape;199;g6de1f92e13_0_24"/>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200" name="Google Shape;200;g6de1f92e13_0_24"/>
          <p:cNvSpPr/>
          <p:nvPr/>
        </p:nvSpPr>
        <p:spPr>
          <a:xfrm>
            <a:off x="4169588" y="3778050"/>
            <a:ext cx="20346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 name="Picture 2">
            <a:extLst>
              <a:ext uri="{FF2B5EF4-FFF2-40B4-BE49-F238E27FC236}">
                <a16:creationId xmlns:a16="http://schemas.microsoft.com/office/drawing/2014/main" id="{17FC6C9E-3962-4993-8CDB-F9414C4F000C}"/>
              </a:ext>
            </a:extLst>
          </p:cNvPr>
          <p:cNvPicPr>
            <a:picLocks noChangeAspect="1"/>
          </p:cNvPicPr>
          <p:nvPr/>
        </p:nvPicPr>
        <p:blipFill rotWithShape="1">
          <a:blip r:embed="rId3"/>
          <a:srcRect l="36944" b="91795"/>
          <a:stretch/>
        </p:blipFill>
        <p:spPr>
          <a:xfrm>
            <a:off x="3193685" y="0"/>
            <a:ext cx="5589213" cy="1028700"/>
          </a:xfrm>
          <a:prstGeom prst="rect">
            <a:avLst/>
          </a:prstGeom>
        </p:spPr>
      </p:pic>
      <p:pic>
        <p:nvPicPr>
          <p:cNvPr id="4" name="Picture 3">
            <a:extLst>
              <a:ext uri="{FF2B5EF4-FFF2-40B4-BE49-F238E27FC236}">
                <a16:creationId xmlns:a16="http://schemas.microsoft.com/office/drawing/2014/main" id="{AD7C1AD4-2D26-42CC-823C-53CCCFD9B72F}"/>
              </a:ext>
            </a:extLst>
          </p:cNvPr>
          <p:cNvPicPr>
            <a:picLocks noChangeAspect="1"/>
          </p:cNvPicPr>
          <p:nvPr/>
        </p:nvPicPr>
        <p:blipFill rotWithShape="1">
          <a:blip r:embed="rId3"/>
          <a:srcRect t="46260" b="15382"/>
          <a:stretch/>
        </p:blipFill>
        <p:spPr>
          <a:xfrm>
            <a:off x="164059" y="1336432"/>
            <a:ext cx="8763789" cy="4754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id="{3B0432FB-E4AB-463C-BCB0-C59535525B23}"/>
              </a:ext>
            </a:extLst>
          </p:cNvPr>
          <p:cNvPicPr>
            <a:picLocks noChangeAspect="1"/>
          </p:cNvPicPr>
          <p:nvPr/>
        </p:nvPicPr>
        <p:blipFill rotWithShape="1">
          <a:blip r:embed="rId3"/>
          <a:srcRect l="36944" b="91795"/>
          <a:stretch/>
        </p:blipFill>
        <p:spPr>
          <a:xfrm>
            <a:off x="3193685" y="0"/>
            <a:ext cx="5589213" cy="1028700"/>
          </a:xfrm>
          <a:prstGeom prst="rect">
            <a:avLst/>
          </a:prstGeom>
        </p:spPr>
      </p:pic>
      <p:pic>
        <p:nvPicPr>
          <p:cNvPr id="3" name="Picture 2">
            <a:extLst>
              <a:ext uri="{FF2B5EF4-FFF2-40B4-BE49-F238E27FC236}">
                <a16:creationId xmlns:a16="http://schemas.microsoft.com/office/drawing/2014/main" id="{22889C76-7FBD-4C37-BB39-0E41104B9302}"/>
              </a:ext>
            </a:extLst>
          </p:cNvPr>
          <p:cNvPicPr>
            <a:picLocks noChangeAspect="1"/>
          </p:cNvPicPr>
          <p:nvPr/>
        </p:nvPicPr>
        <p:blipFill rotWithShape="1">
          <a:blip r:embed="rId4"/>
          <a:srcRect t="13333" b="41334"/>
          <a:stretch/>
        </p:blipFill>
        <p:spPr>
          <a:xfrm>
            <a:off x="381576" y="1028700"/>
            <a:ext cx="8380848" cy="53738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p:cNvPicPr preferRelativeResize="0"/>
          <p:nvPr/>
        </p:nvPicPr>
        <p:blipFill>
          <a:blip r:embed="rId3">
            <a:alphaModFix/>
          </a:blip>
          <a:stretch>
            <a:fillRect/>
          </a:stretch>
        </p:blipFill>
        <p:spPr>
          <a:xfrm>
            <a:off x="0" y="0"/>
            <a:ext cx="9144000" cy="6858000"/>
          </a:xfrm>
          <a:prstGeom prst="rect">
            <a:avLst/>
          </a:prstGeom>
          <a:noFill/>
          <a:ln>
            <a:noFill/>
          </a:ln>
        </p:spPr>
      </p:pic>
      <p:sp>
        <p:nvSpPr>
          <p:cNvPr id="110" name="Google Shape;110;p4"/>
          <p:cNvSpPr/>
          <p:nvPr/>
        </p:nvSpPr>
        <p:spPr>
          <a:xfrm>
            <a:off x="203675" y="337425"/>
            <a:ext cx="8609100" cy="6079800"/>
          </a:xfrm>
          <a:prstGeom prst="roundRect">
            <a:avLst>
              <a:gd name="adj" fmla="val 16667"/>
            </a:avLst>
          </a:prstGeom>
          <a:solidFill>
            <a:srgbClr val="00ACD8">
              <a:alpha val="638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FFFFFF"/>
                </a:solidFill>
              </a:rPr>
              <a:t>Lesson 1</a:t>
            </a:r>
            <a:endParaRPr b="1">
              <a:solidFill>
                <a:srgbClr val="FFFFFF"/>
              </a:solidFill>
            </a:endParaRPr>
          </a:p>
        </p:txBody>
      </p:sp>
      <p:sp>
        <p:nvSpPr>
          <p:cNvPr id="112" name="Google Shape;11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FFFFFF"/>
              </a:buClr>
              <a:buSzPts val="2720"/>
              <a:buFont typeface="Noto Sans Symbols"/>
              <a:buChar char="✔"/>
            </a:pPr>
            <a:r>
              <a:rPr lang="en-GB" sz="2720" b="1" dirty="0">
                <a:solidFill>
                  <a:srgbClr val="FFFFFF"/>
                </a:solidFill>
              </a:rPr>
              <a:t>Starter: </a:t>
            </a:r>
            <a:r>
              <a:rPr lang="de-DE" sz="2720" b="1" dirty="0">
                <a:solidFill>
                  <a:srgbClr val="FFFFFF"/>
                </a:solidFill>
              </a:rPr>
              <a:t>2 Zitate von Nelson Mandela </a:t>
            </a:r>
            <a:r>
              <a:rPr lang="en-GB" sz="2720" b="1" dirty="0">
                <a:solidFill>
                  <a:srgbClr val="FFFFFF"/>
                </a:solidFill>
              </a:rPr>
              <a:t>– read and comment</a:t>
            </a:r>
            <a:endParaRPr b="1" dirty="0">
              <a:solidFill>
                <a:srgbClr val="FFFFFF"/>
              </a:solidFill>
            </a:endParaRPr>
          </a:p>
          <a:p>
            <a:pPr marL="342900" lvl="0">
              <a:lnSpc>
                <a:spcPct val="90000"/>
              </a:lnSpc>
              <a:spcBef>
                <a:spcPts val="544"/>
              </a:spcBef>
              <a:buClr>
                <a:srgbClr val="FFFFFF"/>
              </a:buClr>
              <a:buSzPts val="2720"/>
              <a:buFont typeface="Noto Sans Symbols"/>
              <a:buChar char="✔"/>
            </a:pPr>
            <a:r>
              <a:rPr lang="de-DE" sz="2720" b="1" dirty="0">
                <a:solidFill>
                  <a:srgbClr val="FFFFFF"/>
                </a:solidFill>
              </a:rPr>
              <a:t>Großbritannien – der Anstieg an Lebensmitteltafeln </a:t>
            </a:r>
            <a:r>
              <a:rPr lang="en-GB" sz="2720" b="1" dirty="0">
                <a:solidFill>
                  <a:srgbClr val="FFFFFF"/>
                </a:solidFill>
              </a:rPr>
              <a:t>– multiple choice reading comprehension</a:t>
            </a:r>
            <a:endParaRPr b="1" dirty="0">
              <a:solidFill>
                <a:srgbClr val="FFFFFF"/>
              </a:solidFill>
            </a:endParaRPr>
          </a:p>
          <a:p>
            <a:pPr marL="342900" lvl="0">
              <a:lnSpc>
                <a:spcPct val="90000"/>
              </a:lnSpc>
              <a:spcBef>
                <a:spcPts val="544"/>
              </a:spcBef>
              <a:buClr>
                <a:srgbClr val="FFFFFF"/>
              </a:buClr>
              <a:buSzPts val="2720"/>
              <a:buFont typeface="Noto Sans Symbols"/>
              <a:buChar char="✔"/>
            </a:pPr>
            <a:r>
              <a:rPr lang="en-GB" sz="2800" b="1" dirty="0">
                <a:solidFill>
                  <a:srgbClr val="FFFFFF"/>
                </a:solidFill>
              </a:rPr>
              <a:t>Eine </a:t>
            </a:r>
            <a:r>
              <a:rPr lang="en-GB" sz="2800" b="1" dirty="0" err="1">
                <a:solidFill>
                  <a:srgbClr val="FFFFFF"/>
                </a:solidFill>
              </a:rPr>
              <a:t>alleinerziehende</a:t>
            </a:r>
            <a:r>
              <a:rPr lang="en-GB" sz="2800" b="1" dirty="0">
                <a:solidFill>
                  <a:srgbClr val="FFFFFF"/>
                </a:solidFill>
              </a:rPr>
              <a:t> Mutter </a:t>
            </a:r>
            <a:r>
              <a:rPr lang="en-GB" sz="2720" b="1" dirty="0">
                <a:solidFill>
                  <a:srgbClr val="FFFFFF"/>
                </a:solidFill>
              </a:rPr>
              <a:t>– reading comprehension</a:t>
            </a:r>
            <a:endParaRPr b="1" dirty="0">
              <a:solidFill>
                <a:srgbClr val="FFFFFF"/>
              </a:solidFill>
            </a:endParaRPr>
          </a:p>
          <a:p>
            <a:pPr marL="342900" lvl="0">
              <a:lnSpc>
                <a:spcPct val="90000"/>
              </a:lnSpc>
              <a:spcBef>
                <a:spcPts val="544"/>
              </a:spcBef>
              <a:buClr>
                <a:srgbClr val="FFFFFF"/>
              </a:buClr>
              <a:buSzPts val="2720"/>
              <a:buFont typeface="Noto Sans Symbols"/>
              <a:buChar char="✔"/>
            </a:pPr>
            <a:r>
              <a:rPr lang="de-DE" sz="2720" b="1" dirty="0">
                <a:solidFill>
                  <a:srgbClr val="FFFFFF"/>
                </a:solidFill>
              </a:rPr>
              <a:t>In Großbritannien hungern eine Millionen Kinder während der Schulferien </a:t>
            </a:r>
            <a:r>
              <a:rPr lang="en-GB" sz="2720" b="1" dirty="0">
                <a:solidFill>
                  <a:srgbClr val="FFFFFF"/>
                </a:solidFill>
              </a:rPr>
              <a:t>– running dictation and discussion</a:t>
            </a:r>
            <a:endParaRPr b="1" dirty="0">
              <a:solidFill>
                <a:srgbClr val="FFFFFF"/>
              </a:solidFill>
            </a:endParaRPr>
          </a:p>
          <a:p>
            <a:pPr marL="342900" lvl="0" indent="-342900" algn="l" rtl="0">
              <a:lnSpc>
                <a:spcPct val="90000"/>
              </a:lnSpc>
              <a:spcBef>
                <a:spcPts val="544"/>
              </a:spcBef>
              <a:spcAft>
                <a:spcPts val="0"/>
              </a:spcAft>
              <a:buClr>
                <a:schemeClr val="dk1"/>
              </a:buClr>
              <a:buSzPts val="2720"/>
              <a:buNone/>
            </a:pPr>
            <a:endParaRPr sz="27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4" name="Google Shape;126;p6">
            <a:extLst>
              <a:ext uri="{FF2B5EF4-FFF2-40B4-BE49-F238E27FC236}">
                <a16:creationId xmlns:a16="http://schemas.microsoft.com/office/drawing/2014/main" id="{F0550D41-A1EE-4355-BBD3-D7D5ECEDDADC}"/>
              </a:ext>
            </a:extLst>
          </p:cNvPr>
          <p:cNvSpPr/>
          <p:nvPr/>
        </p:nvSpPr>
        <p:spPr>
          <a:xfrm>
            <a:off x="211015" y="984738"/>
            <a:ext cx="8701144" cy="5714999"/>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a:spLocks noGrp="1"/>
          </p:cNvSpPr>
          <p:nvPr>
            <p:ph type="title"/>
          </p:nvPr>
        </p:nvSpPr>
        <p:spPr>
          <a:xfrm>
            <a:off x="91914" y="0"/>
            <a:ext cx="8701144"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GB" sz="3959" b="1" dirty="0">
                <a:solidFill>
                  <a:srgbClr val="FFFFFF"/>
                </a:solidFill>
              </a:rPr>
              <a:t>Starter: 2 </a:t>
            </a:r>
            <a:r>
              <a:rPr lang="en-GB" sz="3959" b="1" dirty="0" err="1">
                <a:solidFill>
                  <a:srgbClr val="FFFFFF"/>
                </a:solidFill>
              </a:rPr>
              <a:t>Zitate</a:t>
            </a:r>
            <a:r>
              <a:rPr lang="en-GB" sz="3959" b="1" dirty="0">
                <a:solidFill>
                  <a:srgbClr val="FFFFFF"/>
                </a:solidFill>
              </a:rPr>
              <a:t> von Nelson Mandela</a:t>
            </a:r>
            <a:endParaRPr sz="3959" b="1" dirty="0">
              <a:solidFill>
                <a:srgbClr val="FFFFFF"/>
              </a:solidFill>
            </a:endParaRPr>
          </a:p>
        </p:txBody>
      </p:sp>
      <p:sp>
        <p:nvSpPr>
          <p:cNvPr id="5" name="Sprechblase: oval 4">
            <a:extLst>
              <a:ext uri="{FF2B5EF4-FFF2-40B4-BE49-F238E27FC236}">
                <a16:creationId xmlns:a16="http://schemas.microsoft.com/office/drawing/2014/main" id="{FC724714-9A4D-402C-9CF9-A91DD55A8174}"/>
              </a:ext>
            </a:extLst>
          </p:cNvPr>
          <p:cNvSpPr/>
          <p:nvPr/>
        </p:nvSpPr>
        <p:spPr>
          <a:xfrm>
            <a:off x="490280" y="1143000"/>
            <a:ext cx="6445091" cy="2613074"/>
          </a:xfrm>
          <a:prstGeom prst="wedgeEllipseCallout">
            <a:avLst>
              <a:gd name="adj1" fmla="val 36293"/>
              <a:gd name="adj2" fmla="val 5438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Armut verhindern ist kein Akt des Mitgefühls. Es ist ein Akt der Gerechtigkeit. Es ist der Schutz eines fundamentalen Menschenrechts, das Recht auf Würde und ein gutes Leben.</a:t>
            </a:r>
          </a:p>
        </p:txBody>
      </p:sp>
      <p:pic>
        <p:nvPicPr>
          <p:cNvPr id="3" name="Picture 2">
            <a:extLst>
              <a:ext uri="{FF2B5EF4-FFF2-40B4-BE49-F238E27FC236}">
                <a16:creationId xmlns:a16="http://schemas.microsoft.com/office/drawing/2014/main" id="{D831C470-04ED-405C-AF75-8888B8758EF9}"/>
              </a:ext>
            </a:extLst>
          </p:cNvPr>
          <p:cNvPicPr>
            <a:picLocks noChangeAspect="1"/>
          </p:cNvPicPr>
          <p:nvPr/>
        </p:nvPicPr>
        <p:blipFill>
          <a:blip r:embed="rId3"/>
          <a:stretch>
            <a:fillRect/>
          </a:stretch>
        </p:blipFill>
        <p:spPr>
          <a:xfrm>
            <a:off x="6343760" y="3161713"/>
            <a:ext cx="2309959" cy="3270738"/>
          </a:xfrm>
          <a:prstGeom prst="rect">
            <a:avLst/>
          </a:prstGeom>
          <a:solidFill>
            <a:schemeClr val="bg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26;p6">
            <a:extLst>
              <a:ext uri="{FF2B5EF4-FFF2-40B4-BE49-F238E27FC236}">
                <a16:creationId xmlns:a16="http://schemas.microsoft.com/office/drawing/2014/main" id="{2BF78462-149A-4E92-BBDB-E637797401CF}"/>
              </a:ext>
            </a:extLst>
          </p:cNvPr>
          <p:cNvSpPr/>
          <p:nvPr/>
        </p:nvSpPr>
        <p:spPr>
          <a:xfrm>
            <a:off x="211015" y="984738"/>
            <a:ext cx="8701144" cy="5714999"/>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a:spLocks noGrp="1"/>
          </p:cNvSpPr>
          <p:nvPr>
            <p:ph type="title"/>
          </p:nvPr>
        </p:nvSpPr>
        <p:spPr>
          <a:xfrm>
            <a:off x="91914" y="0"/>
            <a:ext cx="8701144"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GB" sz="3959" b="1" dirty="0">
                <a:solidFill>
                  <a:srgbClr val="FFFFFF"/>
                </a:solidFill>
              </a:rPr>
              <a:t>Starter: 2 </a:t>
            </a:r>
            <a:r>
              <a:rPr lang="en-GB" sz="3959" b="1" dirty="0" err="1">
                <a:solidFill>
                  <a:srgbClr val="FFFFFF"/>
                </a:solidFill>
              </a:rPr>
              <a:t>Zitate</a:t>
            </a:r>
            <a:r>
              <a:rPr lang="en-GB" sz="3959" b="1" dirty="0">
                <a:solidFill>
                  <a:srgbClr val="FFFFFF"/>
                </a:solidFill>
              </a:rPr>
              <a:t> von Nelson Mandela</a:t>
            </a:r>
            <a:endParaRPr sz="3959" b="1" dirty="0">
              <a:solidFill>
                <a:srgbClr val="FFFFFF"/>
              </a:solidFill>
            </a:endParaRPr>
          </a:p>
        </p:txBody>
      </p:sp>
      <p:sp>
        <p:nvSpPr>
          <p:cNvPr id="13" name="Sprechblase: oval 12">
            <a:extLst>
              <a:ext uri="{FF2B5EF4-FFF2-40B4-BE49-F238E27FC236}">
                <a16:creationId xmlns:a16="http://schemas.microsoft.com/office/drawing/2014/main" id="{E769EA18-E89E-4BE7-9FA8-F9FBB249F1A8}"/>
              </a:ext>
            </a:extLst>
          </p:cNvPr>
          <p:cNvSpPr/>
          <p:nvPr/>
        </p:nvSpPr>
        <p:spPr>
          <a:xfrm>
            <a:off x="1295077" y="1036746"/>
            <a:ext cx="7497981" cy="2618509"/>
          </a:xfrm>
          <a:prstGeom prst="wedgeEllipseCallout">
            <a:avLst>
              <a:gd name="adj1" fmla="val -25018"/>
              <a:gd name="adj2" fmla="val 6446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Arm zu sein, ist kein natürlicher Zustand. Armut ist rein menschgemacht und kann nicht überwunden und verhindert werden, bis  Menschen ihr Handeln ändern</a:t>
            </a:r>
            <a:r>
              <a:rPr lang="de-DE" dirty="0"/>
              <a:t>.</a:t>
            </a:r>
          </a:p>
        </p:txBody>
      </p:sp>
      <p:pic>
        <p:nvPicPr>
          <p:cNvPr id="4" name="Picture 3">
            <a:extLst>
              <a:ext uri="{FF2B5EF4-FFF2-40B4-BE49-F238E27FC236}">
                <a16:creationId xmlns:a16="http://schemas.microsoft.com/office/drawing/2014/main" id="{374CF6C0-4DFB-4F13-B3BB-5DCA39389241}"/>
              </a:ext>
            </a:extLst>
          </p:cNvPr>
          <p:cNvPicPr>
            <a:picLocks noChangeAspect="1"/>
          </p:cNvPicPr>
          <p:nvPr/>
        </p:nvPicPr>
        <p:blipFill>
          <a:blip r:embed="rId3"/>
          <a:stretch>
            <a:fillRect/>
          </a:stretch>
        </p:blipFill>
        <p:spPr>
          <a:xfrm>
            <a:off x="773723" y="3410170"/>
            <a:ext cx="2323257" cy="3289567"/>
          </a:xfrm>
          <a:prstGeom prst="rect">
            <a:avLst/>
          </a:prstGeom>
        </p:spPr>
      </p:pic>
    </p:spTree>
    <p:extLst>
      <p:ext uri="{BB962C8B-B14F-4D97-AF65-F5344CB8AC3E}">
        <p14:creationId xmlns:p14="http://schemas.microsoft.com/office/powerpoint/2010/main" val="144268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p:nvPr/>
        </p:nvSpPr>
        <p:spPr>
          <a:xfrm>
            <a:off x="483350" y="1690175"/>
            <a:ext cx="8329200" cy="4620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txBox="1">
            <a:spLocks noGrp="1"/>
          </p:cNvSpPr>
          <p:nvPr>
            <p:ph type="title"/>
          </p:nvPr>
        </p:nvSpPr>
        <p:spPr>
          <a:xfrm>
            <a:off x="316523" y="6155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1440"/>
              <a:buFont typeface="Calibri"/>
              <a:buNone/>
            </a:pPr>
            <a:br>
              <a:rPr lang="en-GB" sz="1440" u="sng" dirty="0">
                <a:solidFill>
                  <a:schemeClr val="hlink"/>
                </a:solidFill>
              </a:rPr>
            </a:br>
            <a:br>
              <a:rPr lang="en-GB" sz="1440" u="sng" dirty="0">
                <a:solidFill>
                  <a:schemeClr val="hlink"/>
                </a:solidFill>
              </a:rPr>
            </a:br>
            <a:r>
              <a:rPr lang="de-DE" sz="4400" b="1" u="sng" dirty="0">
                <a:solidFill>
                  <a:schemeClr val="hlink"/>
                </a:solidFill>
              </a:rPr>
              <a:t>Großbritannien – der Anstieg an Lebensmitteltafeln</a:t>
            </a:r>
            <a:br>
              <a:rPr lang="en-GB" sz="1440" dirty="0"/>
            </a:br>
            <a:endParaRPr sz="1440" dirty="0"/>
          </a:p>
        </p:txBody>
      </p:sp>
      <p:sp>
        <p:nvSpPr>
          <p:cNvPr id="128" name="Google Shape;128;p6"/>
          <p:cNvSpPr txBox="1">
            <a:spLocks noGrp="1"/>
          </p:cNvSpPr>
          <p:nvPr>
            <p:ph type="body" idx="1"/>
          </p:nvPr>
        </p:nvSpPr>
        <p:spPr>
          <a:xfrm>
            <a:off x="738554" y="178481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None/>
            </a:pPr>
            <a:r>
              <a:rPr lang="de-DE" sz="2720" dirty="0"/>
              <a:t>In Großbritannien verschlechtert sich die Situation der</a:t>
            </a:r>
          </a:p>
          <a:p>
            <a:pPr marL="342900" lvl="0" indent="-342900" algn="l" rtl="0">
              <a:lnSpc>
                <a:spcPct val="80000"/>
              </a:lnSpc>
              <a:spcBef>
                <a:spcPts val="0"/>
              </a:spcBef>
              <a:spcAft>
                <a:spcPts val="0"/>
              </a:spcAft>
              <a:buClr>
                <a:schemeClr val="dk1"/>
              </a:buClr>
              <a:buSzPts val="2720"/>
              <a:buNone/>
            </a:pPr>
            <a:r>
              <a:rPr lang="de-DE" sz="2720" dirty="0"/>
              <a:t>Ärmsten. Die Sparpolitik hat zu drastischen Kürzungen</a:t>
            </a:r>
          </a:p>
          <a:p>
            <a:pPr marL="342900" lvl="0" indent="-342900" algn="l" rtl="0">
              <a:lnSpc>
                <a:spcPct val="80000"/>
              </a:lnSpc>
              <a:spcBef>
                <a:spcPts val="0"/>
              </a:spcBef>
              <a:spcAft>
                <a:spcPts val="0"/>
              </a:spcAft>
              <a:buClr>
                <a:schemeClr val="dk1"/>
              </a:buClr>
              <a:buSzPts val="2720"/>
              <a:buNone/>
            </a:pPr>
            <a:r>
              <a:rPr lang="de-DE" sz="2720" dirty="0"/>
              <a:t>der staatlichen Beihilfen geführt, und wegen schlecht</a:t>
            </a:r>
          </a:p>
          <a:p>
            <a:pPr marL="342900" lvl="0" indent="-342900" algn="l" rtl="0">
              <a:lnSpc>
                <a:spcPct val="80000"/>
              </a:lnSpc>
              <a:spcBef>
                <a:spcPts val="0"/>
              </a:spcBef>
              <a:spcAft>
                <a:spcPts val="0"/>
              </a:spcAft>
              <a:buClr>
                <a:schemeClr val="dk1"/>
              </a:buClr>
              <a:buSzPts val="2720"/>
              <a:buNone/>
            </a:pPr>
            <a:r>
              <a:rPr lang="de-DE" sz="2720" dirty="0"/>
              <a:t>bezahlter Arbeitsplätze ist es schwierig für viele</a:t>
            </a:r>
          </a:p>
          <a:p>
            <a:pPr marL="342900" lvl="0" indent="-342900" algn="l" rtl="0">
              <a:lnSpc>
                <a:spcPct val="80000"/>
              </a:lnSpc>
              <a:spcBef>
                <a:spcPts val="0"/>
              </a:spcBef>
              <a:spcAft>
                <a:spcPts val="0"/>
              </a:spcAft>
              <a:buClr>
                <a:schemeClr val="dk1"/>
              </a:buClr>
              <a:buSzPts val="2720"/>
              <a:buNone/>
            </a:pPr>
            <a:r>
              <a:rPr lang="de-DE" sz="2720" dirty="0"/>
              <a:t>Haushalte, auch nur die grundlegendsten Bedürfnisse zu</a:t>
            </a:r>
          </a:p>
          <a:p>
            <a:pPr marL="342900" lvl="0" indent="-342900" algn="l" rtl="0">
              <a:lnSpc>
                <a:spcPct val="80000"/>
              </a:lnSpc>
              <a:spcBef>
                <a:spcPts val="0"/>
              </a:spcBef>
              <a:spcAft>
                <a:spcPts val="0"/>
              </a:spcAft>
              <a:buClr>
                <a:schemeClr val="dk1"/>
              </a:buClr>
              <a:buSzPts val="2720"/>
              <a:buNone/>
            </a:pPr>
            <a:r>
              <a:rPr lang="de-DE" sz="2720" dirty="0"/>
              <a:t>befriedigen. Zum Beispiel die Mahlzeiten für ihre Kinder. 	</a:t>
            </a:r>
          </a:p>
          <a:p>
            <a:pPr marL="342900" lvl="0" indent="-342900" algn="l" rtl="0">
              <a:lnSpc>
                <a:spcPct val="80000"/>
              </a:lnSpc>
              <a:spcBef>
                <a:spcPts val="0"/>
              </a:spcBef>
              <a:spcAft>
                <a:spcPts val="0"/>
              </a:spcAft>
              <a:buClr>
                <a:schemeClr val="dk1"/>
              </a:buClr>
              <a:buSzPts val="2720"/>
              <a:buNone/>
            </a:pPr>
            <a:r>
              <a:rPr lang="de-DE" sz="2720" dirty="0"/>
              <a:t>Drei Millionen Kinder hungern in Großbritannien.</a:t>
            </a:r>
          </a:p>
          <a:p>
            <a:pPr marL="342900" lvl="0" indent="-342900" algn="l" rtl="0">
              <a:lnSpc>
                <a:spcPct val="80000"/>
              </a:lnSpc>
              <a:spcBef>
                <a:spcPts val="0"/>
              </a:spcBef>
              <a:spcAft>
                <a:spcPts val="0"/>
              </a:spcAft>
              <a:buClr>
                <a:schemeClr val="dk1"/>
              </a:buClr>
              <a:buSzPts val="2720"/>
              <a:buNone/>
            </a:pPr>
            <a:r>
              <a:rPr lang="de-DE" sz="2720" dirty="0"/>
              <a:t>Während der Schulzeit bekommen sie mindestens eine</a:t>
            </a:r>
          </a:p>
          <a:p>
            <a:pPr marL="342900" lvl="0" indent="-342900" algn="l" rtl="0">
              <a:lnSpc>
                <a:spcPct val="80000"/>
              </a:lnSpc>
              <a:spcBef>
                <a:spcPts val="0"/>
              </a:spcBef>
              <a:spcAft>
                <a:spcPts val="0"/>
              </a:spcAft>
              <a:buClr>
                <a:schemeClr val="dk1"/>
              </a:buClr>
              <a:buSzPts val="2720"/>
              <a:buNone/>
            </a:pPr>
            <a:r>
              <a:rPr lang="de-DE" sz="2720" dirty="0"/>
              <a:t>kostenlose Mahlzeit in der Kantine,  aber in den</a:t>
            </a:r>
          </a:p>
          <a:p>
            <a:pPr marL="342900" lvl="0" indent="-342900" algn="l" rtl="0">
              <a:lnSpc>
                <a:spcPct val="80000"/>
              </a:lnSpc>
              <a:spcBef>
                <a:spcPts val="0"/>
              </a:spcBef>
              <a:spcAft>
                <a:spcPts val="0"/>
              </a:spcAft>
              <a:buClr>
                <a:schemeClr val="dk1"/>
              </a:buClr>
              <a:buSzPts val="2720"/>
              <a:buNone/>
            </a:pPr>
            <a:r>
              <a:rPr lang="de-DE" sz="2720" dirty="0"/>
              <a:t>Sommerferien,  fällt diese Unterstützung weg.</a:t>
            </a:r>
          </a:p>
          <a:p>
            <a:pPr marL="342900" lvl="0" indent="-342900" algn="l" rtl="0">
              <a:lnSpc>
                <a:spcPct val="80000"/>
              </a:lnSpc>
              <a:spcBef>
                <a:spcPts val="0"/>
              </a:spcBef>
              <a:spcAft>
                <a:spcPts val="0"/>
              </a:spcAft>
              <a:buClr>
                <a:schemeClr val="dk1"/>
              </a:buClr>
              <a:buSzPts val="2720"/>
              <a:buNone/>
            </a:pPr>
            <a:r>
              <a:rPr lang="de-DE" sz="2720" dirty="0"/>
              <a:t>Deshalb sind heute viele Hilfsorganisationen</a:t>
            </a:r>
          </a:p>
          <a:p>
            <a:pPr marL="342900" lvl="0" indent="-342900" algn="l" rtl="0">
              <a:lnSpc>
                <a:spcPct val="80000"/>
              </a:lnSpc>
              <a:spcBef>
                <a:spcPts val="0"/>
              </a:spcBef>
              <a:spcAft>
                <a:spcPts val="0"/>
              </a:spcAft>
              <a:buClr>
                <a:schemeClr val="dk1"/>
              </a:buClr>
              <a:buSzPts val="2720"/>
              <a:buNone/>
            </a:pPr>
            <a:r>
              <a:rPr lang="de-DE" sz="2720" dirty="0"/>
              <a:t>Lebensmittelbanken. </a:t>
            </a:r>
            <a:endParaRPr lang="fr-FR" sz="272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252300" y="1565550"/>
            <a:ext cx="8434500" cy="4779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2799"/>
            </a:pPr>
            <a:r>
              <a:rPr lang="de-DE" sz="2799" b="1" u="sng" dirty="0">
                <a:solidFill>
                  <a:schemeClr val="hlink"/>
                </a:solidFill>
              </a:rPr>
              <a:t>Großbritannien - der Anstieg an Lebensmitteltafeln</a:t>
            </a:r>
            <a:br>
              <a:rPr lang="de-DE" sz="1080" dirty="0"/>
            </a:br>
            <a:r>
              <a:rPr lang="de-DE" sz="3959" b="1" dirty="0">
                <a:solidFill>
                  <a:srgbClr val="FFFFFF"/>
                </a:solidFill>
              </a:rPr>
              <a:t>Verständnisaufgabe</a:t>
            </a:r>
          </a:p>
        </p:txBody>
      </p:sp>
      <p:sp>
        <p:nvSpPr>
          <p:cNvPr id="137" name="Google Shape;137;p7"/>
          <p:cNvSpPr txBox="1">
            <a:spLocks noGrp="1"/>
          </p:cNvSpPr>
          <p:nvPr>
            <p:ph type="body" idx="1"/>
          </p:nvPr>
        </p:nvSpPr>
        <p:spPr>
          <a:xfrm>
            <a:off x="457200" y="1819075"/>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GB" sz="2960" dirty="0"/>
              <a:t>1 There has been </a:t>
            </a:r>
            <a:r>
              <a:rPr lang="en-GB" sz="2960" b="1" dirty="0">
                <a:solidFill>
                  <a:srgbClr val="FF0000"/>
                </a:solidFill>
              </a:rPr>
              <a:t>an increase / a decrease </a:t>
            </a:r>
            <a:r>
              <a:rPr lang="en-GB" sz="2960" dirty="0"/>
              <a:t>in the</a:t>
            </a:r>
            <a:endParaRPr dirty="0"/>
          </a:p>
          <a:p>
            <a:pPr marL="342900" lvl="0" indent="-342900" algn="l" rtl="0">
              <a:lnSpc>
                <a:spcPct val="80000"/>
              </a:lnSpc>
              <a:spcBef>
                <a:spcPts val="592"/>
              </a:spcBef>
              <a:spcAft>
                <a:spcPts val="0"/>
              </a:spcAft>
              <a:buClr>
                <a:schemeClr val="dk1"/>
              </a:buClr>
              <a:buSzPts val="2960"/>
              <a:buNone/>
            </a:pPr>
            <a:r>
              <a:rPr lang="en-GB" sz="2960" dirty="0"/>
              <a:t>number of food banks in the UK</a:t>
            </a:r>
            <a:endParaRPr dirty="0"/>
          </a:p>
          <a:p>
            <a:pPr marL="342900" lvl="0" indent="-342900" algn="l" rtl="0">
              <a:lnSpc>
                <a:spcPct val="80000"/>
              </a:lnSpc>
              <a:spcBef>
                <a:spcPts val="592"/>
              </a:spcBef>
              <a:spcAft>
                <a:spcPts val="0"/>
              </a:spcAft>
              <a:buClr>
                <a:schemeClr val="dk1"/>
              </a:buClr>
              <a:buSzPts val="2960"/>
              <a:buNone/>
            </a:pPr>
            <a:r>
              <a:rPr lang="en-GB" sz="2960" dirty="0"/>
              <a:t>2 Poverty is </a:t>
            </a:r>
            <a:r>
              <a:rPr lang="en-GB" sz="2960" b="1" dirty="0">
                <a:solidFill>
                  <a:srgbClr val="FF0000"/>
                </a:solidFill>
              </a:rPr>
              <a:t>improving / getting worse </a:t>
            </a:r>
            <a:endParaRPr dirty="0"/>
          </a:p>
          <a:p>
            <a:pPr marL="342900" lvl="0" indent="-342900" algn="l" rtl="0">
              <a:lnSpc>
                <a:spcPct val="80000"/>
              </a:lnSpc>
              <a:spcBef>
                <a:spcPts val="592"/>
              </a:spcBef>
              <a:spcAft>
                <a:spcPts val="0"/>
              </a:spcAft>
              <a:buClr>
                <a:schemeClr val="dk1"/>
              </a:buClr>
              <a:buSzPts val="2960"/>
              <a:buNone/>
            </a:pPr>
            <a:r>
              <a:rPr lang="en-GB" sz="2960" dirty="0"/>
              <a:t>3</a:t>
            </a:r>
            <a:r>
              <a:rPr lang="en-GB" sz="2960" b="1" dirty="0"/>
              <a:t> </a:t>
            </a:r>
            <a:r>
              <a:rPr lang="en-GB" sz="2960" dirty="0"/>
              <a:t>People’s basic needs </a:t>
            </a:r>
            <a:r>
              <a:rPr lang="en-GB" sz="2960" b="1" dirty="0">
                <a:solidFill>
                  <a:srgbClr val="FF0000"/>
                </a:solidFill>
              </a:rPr>
              <a:t>are often not being met /</a:t>
            </a:r>
            <a:endParaRPr dirty="0"/>
          </a:p>
          <a:p>
            <a:pPr marL="342900" lvl="0" indent="-342900" algn="l" rtl="0">
              <a:lnSpc>
                <a:spcPct val="80000"/>
              </a:lnSpc>
              <a:spcBef>
                <a:spcPts val="592"/>
              </a:spcBef>
              <a:spcAft>
                <a:spcPts val="0"/>
              </a:spcAft>
              <a:buClr>
                <a:srgbClr val="FF0000"/>
              </a:buClr>
              <a:buSzPts val="2960"/>
              <a:buNone/>
            </a:pPr>
            <a:r>
              <a:rPr lang="en-GB" sz="2960" b="1" dirty="0">
                <a:solidFill>
                  <a:srgbClr val="FF0000"/>
                </a:solidFill>
              </a:rPr>
              <a:t>always being met</a:t>
            </a:r>
            <a:endParaRPr dirty="0"/>
          </a:p>
          <a:p>
            <a:pPr marL="342900" lvl="0" indent="-342900" algn="l" rtl="0">
              <a:lnSpc>
                <a:spcPct val="80000"/>
              </a:lnSpc>
              <a:spcBef>
                <a:spcPts val="592"/>
              </a:spcBef>
              <a:spcAft>
                <a:spcPts val="0"/>
              </a:spcAft>
              <a:buClr>
                <a:schemeClr val="dk1"/>
              </a:buClr>
              <a:buSzPts val="2960"/>
              <a:buNone/>
            </a:pPr>
            <a:r>
              <a:rPr lang="en-GB" sz="2960" dirty="0"/>
              <a:t>4 </a:t>
            </a:r>
            <a:r>
              <a:rPr lang="en-GB" sz="2960" b="1" dirty="0">
                <a:solidFill>
                  <a:srgbClr val="FF0000"/>
                </a:solidFill>
              </a:rPr>
              <a:t>3,000 / 3 million </a:t>
            </a:r>
            <a:r>
              <a:rPr lang="en-GB" sz="2960" dirty="0"/>
              <a:t>children experience hunger in</a:t>
            </a:r>
            <a:endParaRPr dirty="0"/>
          </a:p>
          <a:p>
            <a:pPr marL="342900" lvl="0" indent="-342900" algn="l" rtl="0">
              <a:lnSpc>
                <a:spcPct val="80000"/>
              </a:lnSpc>
              <a:spcBef>
                <a:spcPts val="592"/>
              </a:spcBef>
              <a:spcAft>
                <a:spcPts val="0"/>
              </a:spcAft>
              <a:buClr>
                <a:schemeClr val="dk1"/>
              </a:buClr>
              <a:buSzPts val="2960"/>
              <a:buNone/>
            </a:pPr>
            <a:r>
              <a:rPr lang="en-GB" sz="2960" dirty="0"/>
              <a:t>the UK </a:t>
            </a:r>
            <a:endParaRPr dirty="0"/>
          </a:p>
          <a:p>
            <a:pPr marL="342900" lvl="0" indent="-342900" algn="l" rtl="0">
              <a:lnSpc>
                <a:spcPct val="80000"/>
              </a:lnSpc>
              <a:spcBef>
                <a:spcPts val="592"/>
              </a:spcBef>
              <a:spcAft>
                <a:spcPts val="0"/>
              </a:spcAft>
              <a:buClr>
                <a:schemeClr val="dk1"/>
              </a:buClr>
              <a:buSzPts val="2960"/>
              <a:buNone/>
            </a:pPr>
            <a:r>
              <a:rPr lang="en-GB" sz="2960" dirty="0"/>
              <a:t>5 Food banks are </a:t>
            </a:r>
            <a:r>
              <a:rPr lang="en-GB" sz="2960" b="1" dirty="0">
                <a:solidFill>
                  <a:srgbClr val="FF0000"/>
                </a:solidFill>
              </a:rPr>
              <a:t>even</a:t>
            </a:r>
            <a:r>
              <a:rPr lang="en-GB" sz="2960" dirty="0"/>
              <a:t> </a:t>
            </a:r>
            <a:r>
              <a:rPr lang="en-GB" sz="2960" b="1" dirty="0">
                <a:solidFill>
                  <a:srgbClr val="FF0000"/>
                </a:solidFill>
              </a:rPr>
              <a:t>more important / less</a:t>
            </a:r>
            <a:endParaRPr dirty="0"/>
          </a:p>
          <a:p>
            <a:pPr marL="342900" lvl="0" indent="-342900" algn="l" rtl="0">
              <a:lnSpc>
                <a:spcPct val="80000"/>
              </a:lnSpc>
              <a:spcBef>
                <a:spcPts val="592"/>
              </a:spcBef>
              <a:spcAft>
                <a:spcPts val="0"/>
              </a:spcAft>
              <a:buClr>
                <a:srgbClr val="FF0000"/>
              </a:buClr>
              <a:buSzPts val="2960"/>
              <a:buNone/>
            </a:pPr>
            <a:r>
              <a:rPr lang="en-GB" sz="2960" b="1" dirty="0">
                <a:solidFill>
                  <a:srgbClr val="FF0000"/>
                </a:solidFill>
              </a:rPr>
              <a:t>important</a:t>
            </a:r>
            <a:r>
              <a:rPr lang="en-GB" sz="2960" dirty="0"/>
              <a:t> in school holidays</a:t>
            </a:r>
            <a:endParaRPr sz="296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p:nvPr/>
        </p:nvSpPr>
        <p:spPr>
          <a:xfrm>
            <a:off x="191525" y="1602025"/>
            <a:ext cx="8495400" cy="4718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2799"/>
            </a:pPr>
            <a:r>
              <a:rPr lang="de-DE" sz="2799" b="1" u="sng" dirty="0">
                <a:solidFill>
                  <a:schemeClr val="hlink"/>
                </a:solidFill>
              </a:rPr>
              <a:t>Großbritannien - der Anstieg an Lebensmitteltafeln </a:t>
            </a:r>
            <a:r>
              <a:rPr lang="de-DE" sz="3959" b="1" dirty="0">
                <a:solidFill>
                  <a:srgbClr val="FFFFFF"/>
                </a:solidFill>
              </a:rPr>
              <a:t>Antworten:</a:t>
            </a:r>
          </a:p>
        </p:txBody>
      </p:sp>
      <p:sp>
        <p:nvSpPr>
          <p:cNvPr id="145" name="Google Shape;145;p8"/>
          <p:cNvSpPr txBox="1">
            <a:spLocks noGrp="1"/>
          </p:cNvSpPr>
          <p:nvPr>
            <p:ph type="body" idx="1"/>
          </p:nvPr>
        </p:nvSpPr>
        <p:spPr>
          <a:xfrm>
            <a:off x="457200" y="179475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960"/>
              <a:buNone/>
            </a:pPr>
            <a:r>
              <a:rPr lang="en-GB" sz="2960" dirty="0"/>
              <a:t>1 There has been </a:t>
            </a:r>
            <a:r>
              <a:rPr lang="en-GB" sz="2960" b="1" dirty="0">
                <a:solidFill>
                  <a:srgbClr val="FF0000"/>
                </a:solidFill>
              </a:rPr>
              <a:t>an increase </a:t>
            </a:r>
            <a:r>
              <a:rPr lang="en-GB" sz="2960" dirty="0"/>
              <a:t>in the</a:t>
            </a:r>
            <a:endParaRPr dirty="0"/>
          </a:p>
          <a:p>
            <a:pPr marL="342900" lvl="0" indent="-342900" algn="l" rtl="0">
              <a:spcBef>
                <a:spcPts val="592"/>
              </a:spcBef>
              <a:spcAft>
                <a:spcPts val="0"/>
              </a:spcAft>
              <a:buClr>
                <a:schemeClr val="dk1"/>
              </a:buClr>
              <a:buSzPts val="2960"/>
              <a:buNone/>
            </a:pPr>
            <a:r>
              <a:rPr lang="en-GB" sz="2960" dirty="0"/>
              <a:t>number of food banks in the UK</a:t>
            </a:r>
            <a:endParaRPr dirty="0"/>
          </a:p>
          <a:p>
            <a:pPr marL="342900" lvl="0" indent="-342900" algn="l" rtl="0">
              <a:spcBef>
                <a:spcPts val="592"/>
              </a:spcBef>
              <a:spcAft>
                <a:spcPts val="0"/>
              </a:spcAft>
              <a:buClr>
                <a:schemeClr val="dk1"/>
              </a:buClr>
              <a:buSzPts val="2960"/>
              <a:buNone/>
            </a:pPr>
            <a:r>
              <a:rPr lang="en-GB" sz="2960" dirty="0"/>
              <a:t>2 Poverty is </a:t>
            </a:r>
            <a:r>
              <a:rPr lang="en-GB" sz="2960" b="1" dirty="0">
                <a:solidFill>
                  <a:srgbClr val="FF0000"/>
                </a:solidFill>
              </a:rPr>
              <a:t>getting worse </a:t>
            </a:r>
            <a:endParaRPr dirty="0"/>
          </a:p>
          <a:p>
            <a:pPr marL="342900" lvl="0" indent="-342900" algn="l" rtl="0">
              <a:spcBef>
                <a:spcPts val="592"/>
              </a:spcBef>
              <a:spcAft>
                <a:spcPts val="0"/>
              </a:spcAft>
              <a:buClr>
                <a:schemeClr val="dk1"/>
              </a:buClr>
              <a:buSzPts val="2960"/>
              <a:buNone/>
            </a:pPr>
            <a:r>
              <a:rPr lang="en-GB" sz="2960" dirty="0"/>
              <a:t>3</a:t>
            </a:r>
            <a:r>
              <a:rPr lang="en-GB" sz="2960" b="1" dirty="0"/>
              <a:t> </a:t>
            </a:r>
            <a:r>
              <a:rPr lang="en-GB" sz="2960" dirty="0"/>
              <a:t>People’s basic needs </a:t>
            </a:r>
            <a:r>
              <a:rPr lang="en-GB" sz="2960" b="1" dirty="0">
                <a:solidFill>
                  <a:srgbClr val="FF0000"/>
                </a:solidFill>
              </a:rPr>
              <a:t>are often not being met </a:t>
            </a:r>
            <a:endParaRPr dirty="0"/>
          </a:p>
          <a:p>
            <a:pPr marL="342900" lvl="0" indent="-342900" algn="l" rtl="0">
              <a:spcBef>
                <a:spcPts val="592"/>
              </a:spcBef>
              <a:spcAft>
                <a:spcPts val="0"/>
              </a:spcAft>
              <a:buClr>
                <a:schemeClr val="dk1"/>
              </a:buClr>
              <a:buSzPts val="2960"/>
              <a:buNone/>
            </a:pPr>
            <a:r>
              <a:rPr lang="en-GB" sz="2960" dirty="0"/>
              <a:t>4 </a:t>
            </a:r>
            <a:r>
              <a:rPr lang="en-GB" sz="2960" b="1" dirty="0">
                <a:solidFill>
                  <a:srgbClr val="FF0000"/>
                </a:solidFill>
              </a:rPr>
              <a:t>3 million </a:t>
            </a:r>
            <a:r>
              <a:rPr lang="en-GB" sz="2960" dirty="0"/>
              <a:t>children experience hunger in</a:t>
            </a:r>
            <a:endParaRPr dirty="0"/>
          </a:p>
          <a:p>
            <a:pPr marL="342900" lvl="0" indent="-342900" algn="l" rtl="0">
              <a:spcBef>
                <a:spcPts val="592"/>
              </a:spcBef>
              <a:spcAft>
                <a:spcPts val="0"/>
              </a:spcAft>
              <a:buClr>
                <a:schemeClr val="dk1"/>
              </a:buClr>
              <a:buSzPts val="2960"/>
              <a:buNone/>
            </a:pPr>
            <a:r>
              <a:rPr lang="en-GB" sz="2960" dirty="0"/>
              <a:t>the UK </a:t>
            </a:r>
            <a:endParaRPr dirty="0"/>
          </a:p>
          <a:p>
            <a:pPr marL="342900" lvl="0" indent="-342900" algn="l" rtl="0">
              <a:spcBef>
                <a:spcPts val="592"/>
              </a:spcBef>
              <a:spcAft>
                <a:spcPts val="0"/>
              </a:spcAft>
              <a:buClr>
                <a:schemeClr val="dk1"/>
              </a:buClr>
              <a:buSzPts val="2960"/>
              <a:buNone/>
            </a:pPr>
            <a:r>
              <a:rPr lang="en-GB" sz="2960" dirty="0"/>
              <a:t>5 Food banks are </a:t>
            </a:r>
            <a:r>
              <a:rPr lang="en-GB" sz="2960" b="1" dirty="0">
                <a:solidFill>
                  <a:srgbClr val="FF0000"/>
                </a:solidFill>
              </a:rPr>
              <a:t>even more important </a:t>
            </a:r>
            <a:r>
              <a:rPr lang="en-GB" sz="2960" dirty="0"/>
              <a:t>in school</a:t>
            </a:r>
            <a:endParaRPr dirty="0"/>
          </a:p>
          <a:p>
            <a:pPr marL="342900" lvl="0" indent="-342900" algn="l" rtl="0">
              <a:spcBef>
                <a:spcPts val="592"/>
              </a:spcBef>
              <a:spcAft>
                <a:spcPts val="0"/>
              </a:spcAft>
              <a:buClr>
                <a:schemeClr val="dk1"/>
              </a:buClr>
              <a:buSzPts val="2960"/>
              <a:buNone/>
            </a:pPr>
            <a:r>
              <a:rPr lang="en-GB" sz="2960" dirty="0"/>
              <a:t>holidays</a:t>
            </a:r>
            <a:endParaRPr dirty="0"/>
          </a:p>
          <a:p>
            <a:pPr marL="342900" lvl="0" indent="-342900" algn="l" rtl="0">
              <a:spcBef>
                <a:spcPts val="592"/>
              </a:spcBef>
              <a:spcAft>
                <a:spcPts val="0"/>
              </a:spcAft>
              <a:buClr>
                <a:schemeClr val="dk1"/>
              </a:buClr>
              <a:buSzPts val="2960"/>
              <a:buNone/>
            </a:pPr>
            <a:endParaRPr sz="296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1970</Words>
  <Application>Microsoft Office PowerPoint</Application>
  <PresentationFormat>On-screen Show (4:3)</PresentationFormat>
  <Paragraphs>141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Noto Sans Symbols</vt:lpstr>
      <vt:lpstr>Amatic SC</vt:lpstr>
      <vt:lpstr>Arial</vt:lpstr>
      <vt:lpstr>Calibri</vt:lpstr>
      <vt:lpstr>Office Theme</vt:lpstr>
      <vt:lpstr>PowerPoint Presentation</vt:lpstr>
      <vt:lpstr>PowerPoint Presentation</vt:lpstr>
      <vt:lpstr>PowerPoint Presentation</vt:lpstr>
      <vt:lpstr>Lesson 1</vt:lpstr>
      <vt:lpstr>Starter: 2 Zitate von Nelson Mandela</vt:lpstr>
      <vt:lpstr>Starter: 2 Zitate von Nelson Mandela</vt:lpstr>
      <vt:lpstr>  Großbritannien – der Anstieg an Lebensmitteltafeln </vt:lpstr>
      <vt:lpstr>Großbritannien - der Anstieg an Lebensmitteltafeln Verständnisaufgabe</vt:lpstr>
      <vt:lpstr>Großbritannien - der Anstieg an Lebensmitteltafeln Antworten:</vt:lpstr>
      <vt:lpstr>Eine alleinerziehende Mutter</vt:lpstr>
      <vt:lpstr>Eine alleinerziehende Mutter Was habt ihr verstanden?</vt:lpstr>
      <vt:lpstr>Eine deutsche alleinerziehende Mutter Antworten</vt:lpstr>
      <vt:lpstr>“In Großbritannien hungern eine Millionen Kinder während der Schulferien.”</vt:lpstr>
      <vt:lpstr>“In Großbritannien hungern eine Millionen Kinder während der Schulferien.” RUNNING DICTATION GAP FILL</vt:lpstr>
      <vt:lpstr>“In Großbritannien hungern eine Millionen Kinder während der Schulferien.” RUNNING DICTATION GAP FILL - Lösungen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Suzi Bewell</dc:creator>
  <cp:lastModifiedBy>Hannah Langdana</cp:lastModifiedBy>
  <cp:revision>22</cp:revision>
  <dcterms:created xsi:type="dcterms:W3CDTF">2019-11-18T17:09:40Z</dcterms:created>
  <dcterms:modified xsi:type="dcterms:W3CDTF">2020-10-10T17:23:05Z</dcterms:modified>
</cp:coreProperties>
</file>