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Overlock"/>
      <p:regular r:id="rId28"/>
      <p:bold r:id="rId29"/>
      <p:italic r:id="rId30"/>
      <p:boldItalic r:id="rId31"/>
    </p:embeddedFont>
    <p:embeddedFont>
      <p:font typeface="Roboto"/>
      <p:regular r:id="rId32"/>
      <p:bold r:id="rId33"/>
      <p:italic r:id="rId34"/>
      <p:boldItalic r:id="rId35"/>
    </p:embeddedFont>
    <p:embeddedFont>
      <p:font typeface="Amatic SC"/>
      <p:regular r:id="rId36"/>
      <p:bold r:id="rId37"/>
    </p:embeddedFont>
    <p:embeddedFont>
      <p:font typeface="Source Code Pr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2" roundtripDataSignature="AMtx7mgIFY39JVSPCg2KD6KzO+r4YyMr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31EF58-C965-4345-B6D9-A87D49685BB3}">
  <a:tblStyle styleId="{3131EF58-C965-4345-B6D9-A87D49685BB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SourceCodePr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Overlock-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AmaticSC-bold.fntdata"/><Relationship Id="rId14" Type="http://schemas.openxmlformats.org/officeDocument/2006/relationships/slide" Target="slides/slide7.xml"/><Relationship Id="rId36" Type="http://schemas.openxmlformats.org/officeDocument/2006/relationships/font" Target="fonts/AmaticSC-regular.fntdata"/><Relationship Id="rId17" Type="http://schemas.openxmlformats.org/officeDocument/2006/relationships/slide" Target="slides/slide10.xml"/><Relationship Id="rId39" Type="http://schemas.openxmlformats.org/officeDocument/2006/relationships/font" Target="fonts/SourceCodePro-bold.fntdata"/><Relationship Id="rId16" Type="http://schemas.openxmlformats.org/officeDocument/2006/relationships/slide" Target="slides/slide9.xml"/><Relationship Id="rId38" Type="http://schemas.openxmlformats.org/officeDocument/2006/relationships/font" Target="fonts/SourceCodePro-regular.fntdata"/><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NAVIE_M0o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2gP0P-GCy8"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l5zrIXoK9Q"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blog/2017/12/half-world-lacks-access-essential-health-services-un-backed-report/"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blog/2017/12/half-world-lacks-access-essential-health-services-un-backed-report/" TargetMode="External"/><Relationship Id="rId3" Type="http://schemas.openxmlformats.org/officeDocument/2006/relationships/hyperlink" Target="https://sustainabledevelopment.un.org/sdg3"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Image from: </a:t>
            </a:r>
            <a:r>
              <a:rPr lang="en" sz="1000">
                <a:highlight>
                  <a:srgbClr val="FFFFFF"/>
                </a:highlight>
                <a:latin typeface="Roboto"/>
                <a:ea typeface="Roboto"/>
                <a:cs typeface="Roboto"/>
                <a:sym typeface="Roboto"/>
              </a:rPr>
              <a:t>https://pixabay.com/de/illustrations/welt-karte-pille-erde-1185076/ </a:t>
            </a:r>
            <a:endParaRPr sz="10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200"/>
              <a:buFont typeface="Calibri"/>
              <a:buNone/>
            </a:pPr>
            <a:r>
              <a:t/>
            </a:r>
            <a:endParaRPr sz="1000">
              <a:highlight>
                <a:srgbClr val="FFFFFF"/>
              </a:highlight>
              <a:latin typeface="Roboto"/>
              <a:ea typeface="Roboto"/>
              <a:cs typeface="Roboto"/>
              <a:sym typeface="Roboto"/>
            </a:endParaRPr>
          </a:p>
        </p:txBody>
      </p:sp>
      <p:sp>
        <p:nvSpPr>
          <p:cNvPr id="140" name="Google Shape;140;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0: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https://www.youtube.com/watch?v=uNAVIE_M0og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https://www.youtube.com/watch?v=32gP0P-GCy8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https://www.youtube.com/watch?v=bl5zrIXoK9Q</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3: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Watch the video for a second time and with this slide. Students need to find the Spanish for these phrases. The answers are on the next slide. Optional: Use the following slide (solutions) in addition to this slide as a match-up activity.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Writing frame - some support (Optional: as homework task)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6: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For students to collect notes/key points before writing a paragraph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
              <a:t>This quiz is an optional activity</a:t>
            </a:r>
            <a:endParaRPr/>
          </a:p>
          <a:p>
            <a:pPr indent="-298450" lvl="0" marL="457200" marR="0" rtl="0" algn="l">
              <a:lnSpc>
                <a:spcPct val="100000"/>
              </a:lnSpc>
              <a:spcBef>
                <a:spcPts val="0"/>
              </a:spcBef>
              <a:spcAft>
                <a:spcPts val="0"/>
              </a:spcAft>
              <a:buClr>
                <a:srgbClr val="000000"/>
              </a:buClr>
              <a:buSzPts val="1100"/>
              <a:buFont typeface="Arial"/>
              <a:buChar char="●"/>
            </a:pPr>
            <a:r>
              <a:rPr lang="en" u="sng">
                <a:solidFill>
                  <a:schemeClr val="hlink"/>
                </a:solidFill>
                <a:hlinkClick r:id="rId2"/>
              </a:rPr>
              <a:t>https://www.un.org/sustainabledevelopment/blog/2017/12/half-world-lacks-access-essential-health-services-un-backed-report/</a:t>
            </a:r>
            <a:r>
              <a:rPr lang="en"/>
              <a:t> </a:t>
            </a:r>
            <a:endParaRPr/>
          </a:p>
          <a:p>
            <a:pPr indent="-228600" lvl="0" marL="45720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8: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u="sng">
                <a:solidFill>
                  <a:schemeClr val="hlink"/>
                </a:solidFill>
                <a:hlinkClick r:id="rId2"/>
              </a:rPr>
              <a:t>https://www.un.org/sustainabledevelopment/blog/2017/12/half-world-lacks-access-essential-health-services-un-backed-report/</a:t>
            </a:r>
            <a:r>
              <a:rPr lang="en"/>
              <a:t>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b="0" i="0" lang="en" sz="1100" u="sng" cap="none" strike="noStrike">
                <a:solidFill>
                  <a:srgbClr val="000000"/>
                </a:solidFill>
                <a:latin typeface="Arial"/>
                <a:ea typeface="Arial"/>
                <a:cs typeface="Arial"/>
                <a:sym typeface="Arial"/>
                <a:hlinkClick r:id="rId3">
                  <a:extLst>
                    <a:ext uri="{A12FA001-AC4F-418D-AE19-62706E023703}">
                      <ahyp:hlinkClr val="tx"/>
                    </a:ext>
                  </a:extLst>
                </a:hlinkClick>
              </a:rPr>
              <a:t>https://sustainabledevelopment.un.org/sdg3</a:t>
            </a:r>
            <a:endParaRPr b="0" i="0" sz="11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p:nvPr>
            <p:ph idx="2" type="sldImg"/>
          </p:nvPr>
        </p:nvSpPr>
        <p:spPr>
          <a:xfrm>
            <a:off x="379413" y="679450"/>
            <a:ext cx="6040437" cy="33988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0: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b="0" lang="en" sz="1800">
                <a:latin typeface="Calibri"/>
                <a:ea typeface="Calibri"/>
                <a:cs typeface="Calibri"/>
                <a:sym typeface="Calibri"/>
              </a:rPr>
              <a:t>s</a:t>
            </a:r>
            <a:r>
              <a:rPr b="0" lang="en" sz="1800"/>
              <a:t>ó</a:t>
            </a:r>
            <a:r>
              <a:rPr b="0" lang="en" sz="1800">
                <a:latin typeface="Calibri"/>
                <a:ea typeface="Calibri"/>
                <a:cs typeface="Calibri"/>
                <a:sym typeface="Calibri"/>
              </a:rPr>
              <a:t>lidos</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6: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7: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8: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9: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7" name="Google Shape;77;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7"/>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01" name="Google Shape;101;p27"/>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102" name="Google Shape;102;p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03" name="Shape 103"/>
        <p:cNvGrpSpPr/>
        <p:nvPr/>
      </p:nvGrpSpPr>
      <p:grpSpPr>
        <a:xfrm>
          <a:off x="0" y="0"/>
          <a:ext cx="0" cy="0"/>
          <a:chOff x="0" y="0"/>
          <a:chExt cx="0" cy="0"/>
        </a:xfrm>
      </p:grpSpPr>
      <p:sp>
        <p:nvSpPr>
          <p:cNvPr id="104" name="Google Shape;104;p38"/>
          <p:cNvSpPr txBox="1"/>
          <p:nvPr>
            <p:ph idx="1" type="body"/>
          </p:nvPr>
        </p:nvSpPr>
        <p:spPr>
          <a:xfrm>
            <a:off x="426000" y="5640767"/>
            <a:ext cx="7998400" cy="798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3200">
                <a:solidFill>
                  <a:schemeClr val="accent1"/>
                </a:solidFill>
                <a:latin typeface="Amatic SC"/>
                <a:ea typeface="Amatic SC"/>
                <a:cs typeface="Amatic SC"/>
                <a:sym typeface="Amatic SC"/>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5" name="Google Shape;105;p3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sp>
        <p:nvSpPr>
          <p:cNvPr id="107" name="Google Shape;107;p39"/>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08" name="Google Shape;108;p39"/>
          <p:cNvSpPr txBox="1"/>
          <p:nvPr>
            <p:ph idx="1" type="body"/>
          </p:nvPr>
        </p:nvSpPr>
        <p:spPr>
          <a:xfrm>
            <a:off x="4156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09" name="Google Shape;109;p39"/>
          <p:cNvSpPr txBox="1"/>
          <p:nvPr>
            <p:ph idx="2" type="body"/>
          </p:nvPr>
        </p:nvSpPr>
        <p:spPr>
          <a:xfrm>
            <a:off x="64432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10" name="Google Shape;110;p3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40"/>
          <p:cNvSpPr txBox="1"/>
          <p:nvPr>
            <p:ph type="title"/>
          </p:nvPr>
        </p:nvSpPr>
        <p:spPr>
          <a:xfrm>
            <a:off x="406400" y="412467"/>
            <a:ext cx="11383600" cy="99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5333"/>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p:txBody>
      </p:sp>
      <p:sp>
        <p:nvSpPr>
          <p:cNvPr id="113" name="Google Shape;113;p4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14" name="Shape 114"/>
        <p:cNvGrpSpPr/>
        <p:nvPr/>
      </p:nvGrpSpPr>
      <p:grpSpPr>
        <a:xfrm>
          <a:off x="0" y="0"/>
          <a:ext cx="0" cy="0"/>
          <a:chOff x="0" y="0"/>
          <a:chExt cx="0" cy="0"/>
        </a:xfrm>
      </p:grpSpPr>
      <p:sp>
        <p:nvSpPr>
          <p:cNvPr id="115" name="Google Shape;115;p41"/>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4000">
                <a:highlight>
                  <a:schemeClr val="dk1"/>
                </a:highlight>
              </a:defRPr>
            </a:lvl1pPr>
            <a:lvl2pPr lvl="1" algn="l">
              <a:lnSpc>
                <a:spcPct val="100000"/>
              </a:lnSpc>
              <a:spcBef>
                <a:spcPts val="0"/>
              </a:spcBef>
              <a:spcAft>
                <a:spcPts val="0"/>
              </a:spcAft>
              <a:buSzPts val="3000"/>
              <a:buNone/>
              <a:defRPr sz="4000">
                <a:highlight>
                  <a:schemeClr val="dk1"/>
                </a:highlight>
              </a:defRPr>
            </a:lvl2pPr>
            <a:lvl3pPr lvl="2" algn="l">
              <a:lnSpc>
                <a:spcPct val="100000"/>
              </a:lnSpc>
              <a:spcBef>
                <a:spcPts val="0"/>
              </a:spcBef>
              <a:spcAft>
                <a:spcPts val="0"/>
              </a:spcAft>
              <a:buSzPts val="3000"/>
              <a:buNone/>
              <a:defRPr sz="4000">
                <a:highlight>
                  <a:schemeClr val="dk1"/>
                </a:highlight>
              </a:defRPr>
            </a:lvl3pPr>
            <a:lvl4pPr lvl="3" algn="l">
              <a:lnSpc>
                <a:spcPct val="100000"/>
              </a:lnSpc>
              <a:spcBef>
                <a:spcPts val="0"/>
              </a:spcBef>
              <a:spcAft>
                <a:spcPts val="0"/>
              </a:spcAft>
              <a:buSzPts val="3000"/>
              <a:buNone/>
              <a:defRPr sz="4000">
                <a:highlight>
                  <a:schemeClr val="dk1"/>
                </a:highlight>
              </a:defRPr>
            </a:lvl4pPr>
            <a:lvl5pPr lvl="4" algn="l">
              <a:lnSpc>
                <a:spcPct val="100000"/>
              </a:lnSpc>
              <a:spcBef>
                <a:spcPts val="0"/>
              </a:spcBef>
              <a:spcAft>
                <a:spcPts val="0"/>
              </a:spcAft>
              <a:buSzPts val="3000"/>
              <a:buNone/>
              <a:defRPr sz="4000">
                <a:highlight>
                  <a:schemeClr val="dk1"/>
                </a:highlight>
              </a:defRPr>
            </a:lvl5pPr>
            <a:lvl6pPr lvl="5" algn="l">
              <a:lnSpc>
                <a:spcPct val="100000"/>
              </a:lnSpc>
              <a:spcBef>
                <a:spcPts val="0"/>
              </a:spcBef>
              <a:spcAft>
                <a:spcPts val="0"/>
              </a:spcAft>
              <a:buSzPts val="3000"/>
              <a:buNone/>
              <a:defRPr sz="4000">
                <a:highlight>
                  <a:schemeClr val="dk1"/>
                </a:highlight>
              </a:defRPr>
            </a:lvl6pPr>
            <a:lvl7pPr lvl="6" algn="l">
              <a:lnSpc>
                <a:spcPct val="100000"/>
              </a:lnSpc>
              <a:spcBef>
                <a:spcPts val="0"/>
              </a:spcBef>
              <a:spcAft>
                <a:spcPts val="0"/>
              </a:spcAft>
              <a:buSzPts val="3000"/>
              <a:buNone/>
              <a:defRPr sz="4000">
                <a:highlight>
                  <a:schemeClr val="dk1"/>
                </a:highlight>
              </a:defRPr>
            </a:lvl7pPr>
            <a:lvl8pPr lvl="7" algn="l">
              <a:lnSpc>
                <a:spcPct val="100000"/>
              </a:lnSpc>
              <a:spcBef>
                <a:spcPts val="0"/>
              </a:spcBef>
              <a:spcAft>
                <a:spcPts val="0"/>
              </a:spcAft>
              <a:buSzPts val="3000"/>
              <a:buNone/>
              <a:defRPr sz="4000">
                <a:highlight>
                  <a:schemeClr val="dk1"/>
                </a:highlight>
              </a:defRPr>
            </a:lvl8pPr>
            <a:lvl9pPr lvl="8" algn="l">
              <a:lnSpc>
                <a:spcPct val="100000"/>
              </a:lnSpc>
              <a:spcBef>
                <a:spcPts val="0"/>
              </a:spcBef>
              <a:spcAft>
                <a:spcPts val="0"/>
              </a:spcAft>
              <a:buSzPts val="3000"/>
              <a:buNone/>
              <a:defRPr sz="4000">
                <a:highlight>
                  <a:schemeClr val="dk1"/>
                </a:highlight>
              </a:defRPr>
            </a:lvl9pPr>
          </a:lstStyle>
          <a:p/>
        </p:txBody>
      </p:sp>
      <p:sp>
        <p:nvSpPr>
          <p:cNvPr id="116" name="Google Shape;116;p41"/>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117" name="Google Shape;117;p4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5"/>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1" name="Google Shape;21;p25"/>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22" name="Google Shape;22;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18" name="Shape 118"/>
        <p:cNvGrpSpPr/>
        <p:nvPr/>
      </p:nvGrpSpPr>
      <p:grpSpPr>
        <a:xfrm>
          <a:off x="0" y="0"/>
          <a:ext cx="0" cy="0"/>
          <a:chOff x="0" y="0"/>
          <a:chExt cx="0" cy="0"/>
        </a:xfrm>
      </p:grpSpPr>
      <p:sp>
        <p:nvSpPr>
          <p:cNvPr id="119" name="Google Shape;119;p42"/>
          <p:cNvSpPr txBox="1"/>
          <p:nvPr>
            <p:ph type="title"/>
          </p:nvPr>
        </p:nvSpPr>
        <p:spPr>
          <a:xfrm>
            <a:off x="653667" y="701800"/>
            <a:ext cx="74916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8000">
                <a:solidFill>
                  <a:schemeClr val="lt1"/>
                </a:solidFill>
              </a:defRPr>
            </a:lvl1pPr>
            <a:lvl2pPr lvl="1" algn="l">
              <a:lnSpc>
                <a:spcPct val="100000"/>
              </a:lnSpc>
              <a:spcBef>
                <a:spcPts val="0"/>
              </a:spcBef>
              <a:spcAft>
                <a:spcPts val="0"/>
              </a:spcAft>
              <a:buClr>
                <a:schemeClr val="lt1"/>
              </a:buClr>
              <a:buSzPts val="6000"/>
              <a:buNone/>
              <a:defRPr sz="8000">
                <a:solidFill>
                  <a:schemeClr val="lt1"/>
                </a:solidFill>
              </a:defRPr>
            </a:lvl2pPr>
            <a:lvl3pPr lvl="2" algn="l">
              <a:lnSpc>
                <a:spcPct val="100000"/>
              </a:lnSpc>
              <a:spcBef>
                <a:spcPts val="0"/>
              </a:spcBef>
              <a:spcAft>
                <a:spcPts val="0"/>
              </a:spcAft>
              <a:buClr>
                <a:schemeClr val="lt1"/>
              </a:buClr>
              <a:buSzPts val="6000"/>
              <a:buNone/>
              <a:defRPr sz="8000">
                <a:solidFill>
                  <a:schemeClr val="lt1"/>
                </a:solidFill>
              </a:defRPr>
            </a:lvl3pPr>
            <a:lvl4pPr lvl="3" algn="l">
              <a:lnSpc>
                <a:spcPct val="100000"/>
              </a:lnSpc>
              <a:spcBef>
                <a:spcPts val="0"/>
              </a:spcBef>
              <a:spcAft>
                <a:spcPts val="0"/>
              </a:spcAft>
              <a:buClr>
                <a:schemeClr val="lt1"/>
              </a:buClr>
              <a:buSzPts val="6000"/>
              <a:buNone/>
              <a:defRPr sz="8000">
                <a:solidFill>
                  <a:schemeClr val="lt1"/>
                </a:solidFill>
              </a:defRPr>
            </a:lvl4pPr>
            <a:lvl5pPr lvl="4" algn="l">
              <a:lnSpc>
                <a:spcPct val="100000"/>
              </a:lnSpc>
              <a:spcBef>
                <a:spcPts val="0"/>
              </a:spcBef>
              <a:spcAft>
                <a:spcPts val="0"/>
              </a:spcAft>
              <a:buClr>
                <a:schemeClr val="lt1"/>
              </a:buClr>
              <a:buSzPts val="6000"/>
              <a:buNone/>
              <a:defRPr sz="8000">
                <a:solidFill>
                  <a:schemeClr val="lt1"/>
                </a:solidFill>
              </a:defRPr>
            </a:lvl5pPr>
            <a:lvl6pPr lvl="5" algn="l">
              <a:lnSpc>
                <a:spcPct val="100000"/>
              </a:lnSpc>
              <a:spcBef>
                <a:spcPts val="0"/>
              </a:spcBef>
              <a:spcAft>
                <a:spcPts val="0"/>
              </a:spcAft>
              <a:buClr>
                <a:schemeClr val="lt1"/>
              </a:buClr>
              <a:buSzPts val="6000"/>
              <a:buNone/>
              <a:defRPr sz="8000">
                <a:solidFill>
                  <a:schemeClr val="lt1"/>
                </a:solidFill>
              </a:defRPr>
            </a:lvl6pPr>
            <a:lvl7pPr lvl="6" algn="l">
              <a:lnSpc>
                <a:spcPct val="100000"/>
              </a:lnSpc>
              <a:spcBef>
                <a:spcPts val="0"/>
              </a:spcBef>
              <a:spcAft>
                <a:spcPts val="0"/>
              </a:spcAft>
              <a:buClr>
                <a:schemeClr val="lt1"/>
              </a:buClr>
              <a:buSzPts val="6000"/>
              <a:buNone/>
              <a:defRPr sz="8000">
                <a:solidFill>
                  <a:schemeClr val="lt1"/>
                </a:solidFill>
              </a:defRPr>
            </a:lvl7pPr>
            <a:lvl8pPr lvl="7" algn="l">
              <a:lnSpc>
                <a:spcPct val="100000"/>
              </a:lnSpc>
              <a:spcBef>
                <a:spcPts val="0"/>
              </a:spcBef>
              <a:spcAft>
                <a:spcPts val="0"/>
              </a:spcAft>
              <a:buClr>
                <a:schemeClr val="lt1"/>
              </a:buClr>
              <a:buSzPts val="6000"/>
              <a:buNone/>
              <a:defRPr sz="8000">
                <a:solidFill>
                  <a:schemeClr val="lt1"/>
                </a:solidFill>
              </a:defRPr>
            </a:lvl8pPr>
            <a:lvl9pPr lvl="8" algn="l">
              <a:lnSpc>
                <a:spcPct val="100000"/>
              </a:lnSpc>
              <a:spcBef>
                <a:spcPts val="0"/>
              </a:spcBef>
              <a:spcAft>
                <a:spcPts val="0"/>
              </a:spcAft>
              <a:buClr>
                <a:schemeClr val="lt1"/>
              </a:buClr>
              <a:buSzPts val="6000"/>
              <a:buNone/>
              <a:defRPr sz="8000">
                <a:solidFill>
                  <a:schemeClr val="lt1"/>
                </a:solidFill>
              </a:defRPr>
            </a:lvl9pPr>
          </a:lstStyle>
          <a:p/>
        </p:txBody>
      </p:sp>
      <p:sp>
        <p:nvSpPr>
          <p:cNvPr id="120" name="Google Shape;120;p4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21" name="Shape 121"/>
        <p:cNvGrpSpPr/>
        <p:nvPr/>
      </p:nvGrpSpPr>
      <p:grpSpPr>
        <a:xfrm>
          <a:off x="0" y="0"/>
          <a:ext cx="0" cy="0"/>
          <a:chOff x="0" y="0"/>
          <a:chExt cx="0" cy="0"/>
        </a:xfrm>
      </p:grpSpPr>
      <p:sp>
        <p:nvSpPr>
          <p:cNvPr id="122" name="Google Shape;122;p43"/>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cxnSp>
        <p:nvCxnSpPr>
          <p:cNvPr id="123" name="Google Shape;123;p43"/>
          <p:cNvCxnSpPr/>
          <p:nvPr/>
        </p:nvCxnSpPr>
        <p:spPr>
          <a:xfrm>
            <a:off x="6706233" y="5994000"/>
            <a:ext cx="624400" cy="0"/>
          </a:xfrm>
          <a:prstGeom prst="straightConnector1">
            <a:avLst/>
          </a:prstGeom>
          <a:noFill/>
          <a:ln cap="flat" cmpd="sng" w="28575">
            <a:solidFill>
              <a:schemeClr val="lt1"/>
            </a:solidFill>
            <a:prstDash val="solid"/>
            <a:round/>
            <a:headEnd len="sm" w="sm" type="none"/>
            <a:tailEnd len="sm" w="sm" type="none"/>
          </a:ln>
        </p:spPr>
      </p:cxnSp>
      <p:sp>
        <p:nvSpPr>
          <p:cNvPr id="124" name="Google Shape;124;p43"/>
          <p:cNvSpPr txBox="1"/>
          <p:nvPr>
            <p:ph type="title"/>
          </p:nvPr>
        </p:nvSpPr>
        <p:spPr>
          <a:xfrm>
            <a:off x="354000" y="1441867"/>
            <a:ext cx="5393600" cy="228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7200"/>
            </a:lvl1pPr>
            <a:lvl2pPr lvl="1" algn="ctr">
              <a:lnSpc>
                <a:spcPct val="100000"/>
              </a:lnSpc>
              <a:spcBef>
                <a:spcPts val="0"/>
              </a:spcBef>
              <a:spcAft>
                <a:spcPts val="0"/>
              </a:spcAft>
              <a:buSzPts val="5400"/>
              <a:buNone/>
              <a:defRPr sz="7200"/>
            </a:lvl2pPr>
            <a:lvl3pPr lvl="2" algn="ctr">
              <a:lnSpc>
                <a:spcPct val="100000"/>
              </a:lnSpc>
              <a:spcBef>
                <a:spcPts val="0"/>
              </a:spcBef>
              <a:spcAft>
                <a:spcPts val="0"/>
              </a:spcAft>
              <a:buSzPts val="5400"/>
              <a:buNone/>
              <a:defRPr sz="7200"/>
            </a:lvl3pPr>
            <a:lvl4pPr lvl="3" algn="ctr">
              <a:lnSpc>
                <a:spcPct val="100000"/>
              </a:lnSpc>
              <a:spcBef>
                <a:spcPts val="0"/>
              </a:spcBef>
              <a:spcAft>
                <a:spcPts val="0"/>
              </a:spcAft>
              <a:buSzPts val="5400"/>
              <a:buNone/>
              <a:defRPr sz="7200"/>
            </a:lvl4pPr>
            <a:lvl5pPr lvl="4" algn="ctr">
              <a:lnSpc>
                <a:spcPct val="100000"/>
              </a:lnSpc>
              <a:spcBef>
                <a:spcPts val="0"/>
              </a:spcBef>
              <a:spcAft>
                <a:spcPts val="0"/>
              </a:spcAft>
              <a:buSzPts val="5400"/>
              <a:buNone/>
              <a:defRPr sz="7200"/>
            </a:lvl5pPr>
            <a:lvl6pPr lvl="5" algn="ctr">
              <a:lnSpc>
                <a:spcPct val="100000"/>
              </a:lnSpc>
              <a:spcBef>
                <a:spcPts val="0"/>
              </a:spcBef>
              <a:spcAft>
                <a:spcPts val="0"/>
              </a:spcAft>
              <a:buSzPts val="5400"/>
              <a:buNone/>
              <a:defRPr sz="7200"/>
            </a:lvl6pPr>
            <a:lvl7pPr lvl="6" algn="ctr">
              <a:lnSpc>
                <a:spcPct val="100000"/>
              </a:lnSpc>
              <a:spcBef>
                <a:spcPts val="0"/>
              </a:spcBef>
              <a:spcAft>
                <a:spcPts val="0"/>
              </a:spcAft>
              <a:buSzPts val="5400"/>
              <a:buNone/>
              <a:defRPr sz="7200"/>
            </a:lvl7pPr>
            <a:lvl8pPr lvl="7" algn="ctr">
              <a:lnSpc>
                <a:spcPct val="100000"/>
              </a:lnSpc>
              <a:spcBef>
                <a:spcPts val="0"/>
              </a:spcBef>
              <a:spcAft>
                <a:spcPts val="0"/>
              </a:spcAft>
              <a:buSzPts val="5400"/>
              <a:buNone/>
              <a:defRPr sz="7200"/>
            </a:lvl8pPr>
            <a:lvl9pPr lvl="8" algn="ctr">
              <a:lnSpc>
                <a:spcPct val="100000"/>
              </a:lnSpc>
              <a:spcBef>
                <a:spcPts val="0"/>
              </a:spcBef>
              <a:spcAft>
                <a:spcPts val="0"/>
              </a:spcAft>
              <a:buSzPts val="5400"/>
              <a:buNone/>
              <a:defRPr sz="7200"/>
            </a:lvl9pPr>
          </a:lstStyle>
          <a:p/>
        </p:txBody>
      </p:sp>
      <p:sp>
        <p:nvSpPr>
          <p:cNvPr id="125" name="Google Shape;125;p43"/>
          <p:cNvSpPr txBox="1"/>
          <p:nvPr>
            <p:ph idx="1" type="subTitle"/>
          </p:nvPr>
        </p:nvSpPr>
        <p:spPr>
          <a:xfrm>
            <a:off x="354000" y="3793631"/>
            <a:ext cx="5393600" cy="179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26" name="Google Shape;126;p43"/>
          <p:cNvSpPr txBox="1"/>
          <p:nvPr>
            <p:ph idx="2" type="body"/>
          </p:nvPr>
        </p:nvSpPr>
        <p:spPr>
          <a:xfrm>
            <a:off x="6586000" y="965600"/>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2133"/>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2133"/>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2133"/>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2133"/>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2133"/>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2133"/>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2133"/>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2133"/>
              </a:spcBef>
              <a:spcAft>
                <a:spcPts val="2133"/>
              </a:spcAft>
              <a:buClr>
                <a:schemeClr val="accent1"/>
              </a:buClr>
              <a:buSzPts val="1400"/>
              <a:buChar char="■"/>
              <a:defRPr>
                <a:solidFill>
                  <a:schemeClr val="accent1"/>
                </a:solidFill>
                <a:highlight>
                  <a:schemeClr val="lt1"/>
                </a:highlight>
              </a:defRPr>
            </a:lvl9pPr>
          </a:lstStyle>
          <a:p/>
        </p:txBody>
      </p:sp>
      <p:sp>
        <p:nvSpPr>
          <p:cNvPr id="127" name="Google Shape;127;p4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28" name="Shape 128"/>
        <p:cNvGrpSpPr/>
        <p:nvPr/>
      </p:nvGrpSpPr>
      <p:grpSpPr>
        <a:xfrm>
          <a:off x="0" y="0"/>
          <a:ext cx="0" cy="0"/>
          <a:chOff x="0" y="0"/>
          <a:chExt cx="0" cy="0"/>
        </a:xfrm>
      </p:grpSpPr>
      <p:sp>
        <p:nvSpPr>
          <p:cNvPr id="129" name="Google Shape;129;p44"/>
          <p:cNvSpPr txBox="1"/>
          <p:nvPr>
            <p:ph type="title"/>
          </p:nvPr>
        </p:nvSpPr>
        <p:spPr>
          <a:xfrm>
            <a:off x="415600" y="1653700"/>
            <a:ext cx="11360800" cy="264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6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6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6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6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6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6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6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6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6000">
                <a:solidFill>
                  <a:schemeClr val="lt1"/>
                </a:solidFill>
                <a:highlight>
                  <a:schemeClr val="accent1"/>
                </a:highlight>
              </a:defRPr>
            </a:lvl9pPr>
          </a:lstStyle>
          <a:p/>
        </p:txBody>
      </p:sp>
      <p:sp>
        <p:nvSpPr>
          <p:cNvPr id="130" name="Google Shape;130;p44"/>
          <p:cNvSpPr txBox="1"/>
          <p:nvPr>
            <p:ph idx="1" type="body"/>
          </p:nvPr>
        </p:nvSpPr>
        <p:spPr>
          <a:xfrm>
            <a:off x="415600" y="44061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2133"/>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2133"/>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2133"/>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2133"/>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2133"/>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2133"/>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2133"/>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2133"/>
              </a:spcBef>
              <a:spcAft>
                <a:spcPts val="2133"/>
              </a:spcAft>
              <a:buClr>
                <a:schemeClr val="accent1"/>
              </a:buClr>
              <a:buSzPts val="1400"/>
              <a:buChar char="■"/>
              <a:defRPr>
                <a:solidFill>
                  <a:schemeClr val="accent1"/>
                </a:solidFill>
                <a:highlight>
                  <a:schemeClr val="dk1"/>
                </a:highlight>
              </a:defRPr>
            </a:lvl9pPr>
          </a:lstStyle>
          <a:p/>
        </p:txBody>
      </p:sp>
      <p:sp>
        <p:nvSpPr>
          <p:cNvPr id="131" name="Google Shape;131;p4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45"/>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4" name="Google Shape;134;p45"/>
          <p:cNvSpPr txBox="1"/>
          <p:nvPr>
            <p:ph idx="1" type="body"/>
          </p:nvPr>
        </p:nvSpPr>
        <p:spPr>
          <a:xfrm>
            <a:off x="609600" y="1600200"/>
            <a:ext cx="10972800" cy="4526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480"/>
              </a:spcBef>
              <a:spcAft>
                <a:spcPts val="0"/>
              </a:spcAft>
              <a:buClr>
                <a:schemeClr val="dk1"/>
              </a:buClr>
              <a:buSzPts val="1800"/>
              <a:buChar char="●"/>
              <a:defRPr/>
            </a:lvl1pPr>
            <a:lvl2pPr indent="-342900" lvl="1" marL="914400" algn="l">
              <a:lnSpc>
                <a:spcPct val="115000"/>
              </a:lnSpc>
              <a:spcBef>
                <a:spcPts val="480"/>
              </a:spcBef>
              <a:spcAft>
                <a:spcPts val="0"/>
              </a:spcAft>
              <a:buClr>
                <a:schemeClr val="dk1"/>
              </a:buClr>
              <a:buSzPts val="1800"/>
              <a:buChar char="○"/>
              <a:defRPr/>
            </a:lvl2pPr>
            <a:lvl3pPr indent="-342900" lvl="2" marL="1371600" algn="l">
              <a:lnSpc>
                <a:spcPct val="115000"/>
              </a:lnSpc>
              <a:spcBef>
                <a:spcPts val="480"/>
              </a:spcBef>
              <a:spcAft>
                <a:spcPts val="0"/>
              </a:spcAft>
              <a:buClr>
                <a:schemeClr val="dk1"/>
              </a:buClr>
              <a:buSzPts val="1800"/>
              <a:buChar char="■"/>
              <a:defRPr/>
            </a:lvl3pPr>
            <a:lvl4pPr indent="-342900" lvl="3" marL="1828800" algn="l">
              <a:lnSpc>
                <a:spcPct val="115000"/>
              </a:lnSpc>
              <a:spcBef>
                <a:spcPts val="480"/>
              </a:spcBef>
              <a:spcAft>
                <a:spcPts val="0"/>
              </a:spcAft>
              <a:buClr>
                <a:schemeClr val="dk1"/>
              </a:buClr>
              <a:buSzPts val="1800"/>
              <a:buChar char="●"/>
              <a:defRPr/>
            </a:lvl4pPr>
            <a:lvl5pPr indent="-342900" lvl="4" marL="2286000" algn="l">
              <a:lnSpc>
                <a:spcPct val="115000"/>
              </a:lnSpc>
              <a:spcBef>
                <a:spcPts val="480"/>
              </a:spcBef>
              <a:spcAft>
                <a:spcPts val="0"/>
              </a:spcAft>
              <a:buClr>
                <a:schemeClr val="dk1"/>
              </a:buClr>
              <a:buSzPts val="1800"/>
              <a:buChar char="○"/>
              <a:defRPr/>
            </a:lvl5pPr>
            <a:lvl6pPr indent="-342900" lvl="5" marL="2743200" algn="l">
              <a:lnSpc>
                <a:spcPct val="115000"/>
              </a:lnSpc>
              <a:spcBef>
                <a:spcPts val="480"/>
              </a:spcBef>
              <a:spcAft>
                <a:spcPts val="0"/>
              </a:spcAft>
              <a:buClr>
                <a:schemeClr val="dk1"/>
              </a:buClr>
              <a:buSzPts val="1800"/>
              <a:buChar char="■"/>
              <a:defRPr/>
            </a:lvl6pPr>
            <a:lvl7pPr indent="-342900" lvl="6" marL="3200400" algn="l">
              <a:lnSpc>
                <a:spcPct val="115000"/>
              </a:lnSpc>
              <a:spcBef>
                <a:spcPts val="480"/>
              </a:spcBef>
              <a:spcAft>
                <a:spcPts val="0"/>
              </a:spcAft>
              <a:buClr>
                <a:schemeClr val="dk1"/>
              </a:buClr>
              <a:buSzPts val="1800"/>
              <a:buChar char="●"/>
              <a:defRPr/>
            </a:lvl7pPr>
            <a:lvl8pPr indent="-342900" lvl="7" marL="3657600" algn="l">
              <a:lnSpc>
                <a:spcPct val="115000"/>
              </a:lnSpc>
              <a:spcBef>
                <a:spcPts val="480"/>
              </a:spcBef>
              <a:spcAft>
                <a:spcPts val="0"/>
              </a:spcAft>
              <a:buClr>
                <a:schemeClr val="dk1"/>
              </a:buClr>
              <a:buSzPts val="1800"/>
              <a:buChar char="○"/>
              <a:defRPr/>
            </a:lvl8pPr>
            <a:lvl9pPr indent="-342900" lvl="8" marL="4114800" algn="l">
              <a:lnSpc>
                <a:spcPct val="115000"/>
              </a:lnSpc>
              <a:spcBef>
                <a:spcPts val="480"/>
              </a:spcBef>
              <a:spcAft>
                <a:spcPts val="2133"/>
              </a:spcAft>
              <a:buClr>
                <a:schemeClr val="dk1"/>
              </a:buClr>
              <a:buSzPts val="1800"/>
              <a:buChar char="■"/>
              <a:defRPr/>
            </a:lvl9pPr>
          </a:lstStyle>
          <a:p/>
        </p:txBody>
      </p:sp>
      <p:sp>
        <p:nvSpPr>
          <p:cNvPr id="135" name="Google Shape;135;p45"/>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6" name="Google Shape;136;p45"/>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7" name="Google Shape;137;p4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1pPr>
            <a:lvl2pPr indent="0" lvl="1"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2pPr>
            <a:lvl3pPr indent="0" lvl="2"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3pPr>
            <a:lvl4pPr indent="0" lvl="3"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4pPr>
            <a:lvl5pPr indent="0" lvl="4"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5pPr>
            <a:lvl6pPr indent="0" lvl="5"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6pPr>
            <a:lvl7pPr indent="0" lvl="6"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7pPr>
            <a:lvl8pPr indent="0" lvl="7"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8pPr>
            <a:lvl9pPr indent="0" lvl="8"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26"/>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5" name="Google Shape;25;p26"/>
          <p:cNvSpPr txBox="1"/>
          <p:nvPr>
            <p:ph idx="1" type="body"/>
          </p:nvPr>
        </p:nvSpPr>
        <p:spPr>
          <a:xfrm>
            <a:off x="4156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6" name="Google Shape;26;p26"/>
          <p:cNvSpPr txBox="1"/>
          <p:nvPr>
            <p:ph idx="2" type="body"/>
          </p:nvPr>
        </p:nvSpPr>
        <p:spPr>
          <a:xfrm>
            <a:off x="64432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7" name="Google Shape;27;p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3" name="Shape 93"/>
        <p:cNvGrpSpPr/>
        <p:nvPr/>
      </p:nvGrpSpPr>
      <p:grpSpPr>
        <a:xfrm>
          <a:off x="0" y="0"/>
          <a:ext cx="0" cy="0"/>
          <a:chOff x="0" y="0"/>
          <a:chExt cx="0" cy="0"/>
        </a:xfrm>
      </p:grpSpPr>
      <p:sp>
        <p:nvSpPr>
          <p:cNvPr id="94" name="Google Shape;94;p23"/>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95" name="Google Shape;95;p23"/>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96" name="Google Shape;96;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hyperlink" Target="https://yougov.co.uk/ratings/health/popularity/charities-organisations/al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wordreference.com/"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3" name="Google Shape;143;p1"/>
          <p:cNvSpPr/>
          <p:nvPr/>
        </p:nvSpPr>
        <p:spPr>
          <a:xfrm>
            <a:off x="2687296" y="5389747"/>
            <a:ext cx="12192000" cy="1231052"/>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 sz="4800" u="none" cap="none" strike="noStrike">
                <a:solidFill>
                  <a:srgbClr val="00527D"/>
                </a:solidFill>
                <a:latin typeface="Calibri"/>
                <a:ea typeface="Calibri"/>
                <a:cs typeface="Calibri"/>
                <a:sym typeface="Calibri"/>
              </a:rPr>
              <a:t>Salud y bienestar </a:t>
            </a:r>
            <a:endParaRPr/>
          </a:p>
          <a:p>
            <a:pPr indent="0" lvl="0" marL="0" marR="0" rtl="0" algn="ctr">
              <a:spcBef>
                <a:spcPts val="0"/>
              </a:spcBef>
              <a:spcAft>
                <a:spcPts val="0"/>
              </a:spcAft>
              <a:buNone/>
            </a:pPr>
            <a:r>
              <a:rPr b="1" i="0" lang="en" sz="2400" u="none" cap="none" strike="noStrike">
                <a:solidFill>
                  <a:srgbClr val="00527D"/>
                </a:solidFill>
                <a:latin typeface="Calibri"/>
                <a:ea typeface="Calibri"/>
                <a:cs typeface="Calibri"/>
                <a:sym typeface="Calibri"/>
              </a:rPr>
              <a:t>Lesson 2</a:t>
            </a:r>
            <a:endParaRPr b="1" i="0" sz="2400" u="none" cap="none" strike="noStrike">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ph type="title"/>
          </p:nvPr>
        </p:nvSpPr>
        <p:spPr>
          <a:xfrm>
            <a:off x="415600" y="264339"/>
            <a:ext cx="11360800" cy="949662"/>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2933">
                <a:latin typeface="Arial"/>
                <a:ea typeface="Arial"/>
                <a:cs typeface="Arial"/>
                <a:sym typeface="Arial"/>
              </a:rPr>
              <a:t>       Video clip: ¿Para quién es la Cobertura Sanitaria Universal? </a:t>
            </a:r>
            <a:endParaRPr sz="2933">
              <a:latin typeface="Arial"/>
              <a:ea typeface="Arial"/>
              <a:cs typeface="Arial"/>
              <a:sym typeface="Arial"/>
            </a:endParaRPr>
          </a:p>
        </p:txBody>
      </p:sp>
      <p:pic>
        <p:nvPicPr>
          <p:cNvPr id="235" name="Google Shape;235;p10"/>
          <p:cNvPicPr preferRelativeResize="0"/>
          <p:nvPr/>
        </p:nvPicPr>
        <p:blipFill rotWithShape="1">
          <a:blip r:embed="rId3">
            <a:alphaModFix/>
          </a:blip>
          <a:srcRect b="0" l="0" r="0" t="0"/>
          <a:stretch/>
        </p:blipFill>
        <p:spPr>
          <a:xfrm>
            <a:off x="557490" y="323503"/>
            <a:ext cx="882767" cy="831333"/>
          </a:xfrm>
          <a:prstGeom prst="rect">
            <a:avLst/>
          </a:prstGeom>
          <a:noFill/>
          <a:ln>
            <a:noFill/>
          </a:ln>
        </p:spPr>
      </p:pic>
      <p:pic>
        <p:nvPicPr>
          <p:cNvPr id="236" name="Google Shape;236;p10"/>
          <p:cNvPicPr preferRelativeResize="0"/>
          <p:nvPr/>
        </p:nvPicPr>
        <p:blipFill rotWithShape="1">
          <a:blip r:embed="rId4">
            <a:alphaModFix/>
          </a:blip>
          <a:srcRect b="0" l="0" r="0" t="0"/>
          <a:stretch/>
        </p:blipFill>
        <p:spPr>
          <a:xfrm>
            <a:off x="1734207" y="1386017"/>
            <a:ext cx="8989793" cy="53458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1"/>
          <p:cNvSpPr txBox="1"/>
          <p:nvPr>
            <p:ph type="title"/>
          </p:nvPr>
        </p:nvSpPr>
        <p:spPr>
          <a:xfrm>
            <a:off x="415600" y="390467"/>
            <a:ext cx="11360800" cy="949662"/>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2933">
                <a:latin typeface="Arial"/>
                <a:ea typeface="Arial"/>
                <a:cs typeface="Arial"/>
                <a:sym typeface="Arial"/>
              </a:rPr>
              <a:t>       Video clip: ¿Qué es la Cobertura Sanitaria Universal? </a:t>
            </a:r>
            <a:endParaRPr sz="2933">
              <a:latin typeface="Arial"/>
              <a:ea typeface="Arial"/>
              <a:cs typeface="Arial"/>
              <a:sym typeface="Arial"/>
            </a:endParaRPr>
          </a:p>
        </p:txBody>
      </p:sp>
      <p:pic>
        <p:nvPicPr>
          <p:cNvPr id="242" name="Google Shape;242;p11"/>
          <p:cNvPicPr preferRelativeResize="0"/>
          <p:nvPr/>
        </p:nvPicPr>
        <p:blipFill rotWithShape="1">
          <a:blip r:embed="rId3">
            <a:alphaModFix/>
          </a:blip>
          <a:srcRect b="0" l="0" r="0" t="0"/>
          <a:stretch/>
        </p:blipFill>
        <p:spPr>
          <a:xfrm>
            <a:off x="620552" y="433865"/>
            <a:ext cx="882767" cy="831333"/>
          </a:xfrm>
          <a:prstGeom prst="rect">
            <a:avLst/>
          </a:prstGeom>
          <a:noFill/>
          <a:ln>
            <a:noFill/>
          </a:ln>
        </p:spPr>
      </p:pic>
      <p:pic>
        <p:nvPicPr>
          <p:cNvPr id="243" name="Google Shape;243;p11"/>
          <p:cNvPicPr preferRelativeResize="0"/>
          <p:nvPr/>
        </p:nvPicPr>
        <p:blipFill rotWithShape="1">
          <a:blip r:embed="rId4">
            <a:alphaModFix/>
          </a:blip>
          <a:srcRect b="0" l="0" r="0" t="0"/>
          <a:stretch/>
        </p:blipFill>
        <p:spPr>
          <a:xfrm>
            <a:off x="789842" y="1524821"/>
            <a:ext cx="10612316" cy="49935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4200"/>
              <a:buFont typeface="Arial"/>
              <a:buNone/>
            </a:pPr>
            <a:r>
              <a:rPr lang="en" sz="3200">
                <a:latin typeface="Arial"/>
                <a:ea typeface="Arial"/>
                <a:cs typeface="Arial"/>
                <a:sym typeface="Arial"/>
              </a:rPr>
              <a:t>       		Video clip: Cobertura Sanitaria Universal</a:t>
            </a:r>
            <a:endParaRPr sz="3200">
              <a:latin typeface="Arial"/>
              <a:ea typeface="Arial"/>
              <a:cs typeface="Arial"/>
              <a:sym typeface="Arial"/>
            </a:endParaRPr>
          </a:p>
        </p:txBody>
      </p:sp>
      <p:pic>
        <p:nvPicPr>
          <p:cNvPr id="249" name="Google Shape;249;p12"/>
          <p:cNvPicPr preferRelativeResize="0"/>
          <p:nvPr/>
        </p:nvPicPr>
        <p:blipFill rotWithShape="1">
          <a:blip r:embed="rId4">
            <a:alphaModFix/>
          </a:blip>
          <a:srcRect b="0" l="0" r="0" t="0"/>
          <a:stretch/>
        </p:blipFill>
        <p:spPr>
          <a:xfrm>
            <a:off x="841913" y="508800"/>
            <a:ext cx="882767" cy="831333"/>
          </a:xfrm>
          <a:prstGeom prst="rect">
            <a:avLst/>
          </a:prstGeom>
          <a:noFill/>
          <a:ln>
            <a:noFill/>
          </a:ln>
        </p:spPr>
      </p:pic>
      <p:graphicFrame>
        <p:nvGraphicFramePr>
          <p:cNvPr id="250" name="Google Shape;250;p12"/>
          <p:cNvGraphicFramePr/>
          <p:nvPr/>
        </p:nvGraphicFramePr>
        <p:xfrm>
          <a:off x="841913" y="1946680"/>
          <a:ext cx="10272777" cy="3823500"/>
        </p:xfrm>
        <a:graphic>
          <a:graphicData uri="http://schemas.openxmlformats.org/presentationml/2006/ole">
            <mc:AlternateContent>
              <mc:Choice Requires="v">
                <p:oleObj r:id="rId5" imgH="3823500" imgW="10272777" progId="Paint.Picture" spid="_x0000_s1">
                  <p:embed/>
                </p:oleObj>
              </mc:Choice>
              <mc:Fallback>
                <p:oleObj r:id="rId6" imgH="3823500" imgW="10272777" progId="Paint.Picture">
                  <p:embed/>
                  <p:pic>
                    <p:nvPicPr>
                      <p:cNvPr id="250" name="Google Shape;250;p12"/>
                      <p:cNvPicPr preferRelativeResize="0"/>
                      <p:nvPr/>
                    </p:nvPicPr>
                    <p:blipFill rotWithShape="1">
                      <a:blip r:embed="rId7">
                        <a:alphaModFix/>
                      </a:blip>
                      <a:srcRect b="0" l="0" r="0" t="0"/>
                      <a:stretch/>
                    </p:blipFill>
                    <p:spPr>
                      <a:xfrm>
                        <a:off x="841913" y="1946680"/>
                        <a:ext cx="10272777" cy="3823500"/>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txBox="1"/>
          <p:nvPr>
            <p:ph type="title"/>
          </p:nvPr>
        </p:nvSpPr>
        <p:spPr>
          <a:xfrm>
            <a:off x="415600" y="20920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2933">
                <a:latin typeface="Arial"/>
                <a:ea typeface="Arial"/>
                <a:cs typeface="Arial"/>
                <a:sym typeface="Arial"/>
              </a:rPr>
              <a:t>                        Actividad: FIND THE SPANISH FOR... </a:t>
            </a:r>
            <a:endParaRPr sz="2933">
              <a:latin typeface="Arial"/>
              <a:ea typeface="Arial"/>
              <a:cs typeface="Arial"/>
              <a:sym typeface="Arial"/>
            </a:endParaRPr>
          </a:p>
        </p:txBody>
      </p:sp>
      <p:graphicFrame>
        <p:nvGraphicFramePr>
          <p:cNvPr id="256" name="Google Shape;256;p13"/>
          <p:cNvGraphicFramePr/>
          <p:nvPr/>
        </p:nvGraphicFramePr>
        <p:xfrm>
          <a:off x="196000" y="1340129"/>
          <a:ext cx="3000000" cy="3000000"/>
        </p:xfrm>
        <a:graphic>
          <a:graphicData uri="http://schemas.openxmlformats.org/drawingml/2006/table">
            <a:tbl>
              <a:tblPr>
                <a:noFill/>
                <a:tableStyleId>{3131EF58-C965-4345-B6D9-A87D49685BB3}</a:tableStyleId>
              </a:tblPr>
              <a:tblGrid>
                <a:gridCol w="5900000"/>
                <a:gridCol w="5900000"/>
              </a:tblGrid>
              <a:tr h="4694475">
                <a:tc>
                  <a:txBody>
                    <a:bodyPr/>
                    <a:lstStyle/>
                    <a:p>
                      <a:pPr indent="0" lvl="0" marL="0" marR="0" rtl="0" algn="l">
                        <a:lnSpc>
                          <a:spcPct val="115000"/>
                        </a:lnSpc>
                        <a:spcBef>
                          <a:spcPts val="0"/>
                        </a:spcBef>
                        <a:spcAft>
                          <a:spcPts val="0"/>
                        </a:spcAft>
                        <a:buClr>
                          <a:srgbClr val="000000"/>
                        </a:buClr>
                        <a:buSzPts val="1100"/>
                        <a:buFont typeface="Arial"/>
                        <a:buNone/>
                      </a:pPr>
                      <a:r>
                        <a:rPr lang="en" sz="2400" u="none" cap="none" strike="noStrike"/>
                        <a:t>1 A well organized and financed health system</a:t>
                      </a:r>
                      <a:endParaRPr/>
                    </a:p>
                    <a:p>
                      <a:pPr indent="0" lvl="0" marL="0" marR="0" rtl="0" algn="l">
                        <a:lnSpc>
                          <a:spcPct val="115000"/>
                        </a:lnSpc>
                        <a:spcBef>
                          <a:spcPts val="0"/>
                        </a:spcBef>
                        <a:spcAft>
                          <a:spcPts val="0"/>
                        </a:spcAft>
                        <a:buClr>
                          <a:srgbClr val="000000"/>
                        </a:buClr>
                        <a:buSzPts val="1100"/>
                        <a:buFont typeface="Arial"/>
                        <a:buNone/>
                      </a:pPr>
                      <a:r>
                        <a:t/>
                      </a:r>
                      <a:endParaRPr sz="2400" u="none" cap="none" strike="noStrike"/>
                    </a:p>
                    <a:p>
                      <a:pPr indent="0" lvl="0" marL="0" marR="0" rtl="0" algn="l">
                        <a:lnSpc>
                          <a:spcPct val="115000"/>
                        </a:lnSpc>
                        <a:spcBef>
                          <a:spcPts val="0"/>
                        </a:spcBef>
                        <a:spcAft>
                          <a:spcPts val="0"/>
                        </a:spcAft>
                        <a:buClr>
                          <a:srgbClr val="000000"/>
                        </a:buClr>
                        <a:buSzPts val="1100"/>
                        <a:buFont typeface="Arial"/>
                        <a:buNone/>
                      </a:pPr>
                      <a:r>
                        <a:rPr lang="en" sz="2400" u="none" cap="none" strike="noStrike"/>
                        <a:t>2 Everyone can use them when they need them.</a:t>
                      </a:r>
                      <a:endParaRPr/>
                    </a:p>
                    <a:p>
                      <a:pPr indent="0" lvl="0" marL="0" marR="0" rtl="0" algn="l">
                        <a:lnSpc>
                          <a:spcPct val="115000"/>
                        </a:lnSpc>
                        <a:spcBef>
                          <a:spcPts val="0"/>
                        </a:spcBef>
                        <a:spcAft>
                          <a:spcPts val="0"/>
                        </a:spcAft>
                        <a:buClr>
                          <a:srgbClr val="000000"/>
                        </a:buClr>
                        <a:buSzPts val="1100"/>
                        <a:buFont typeface="Arial"/>
                        <a:buNone/>
                      </a:pPr>
                      <a:r>
                        <a:t/>
                      </a:r>
                      <a:endParaRPr sz="2400" u="none" cap="none" strike="noStrike"/>
                    </a:p>
                    <a:p>
                      <a:pPr indent="0" lvl="0" marL="0" marR="0" rtl="0" algn="l">
                        <a:lnSpc>
                          <a:spcPct val="115000"/>
                        </a:lnSpc>
                        <a:spcBef>
                          <a:spcPts val="0"/>
                        </a:spcBef>
                        <a:spcAft>
                          <a:spcPts val="0"/>
                        </a:spcAft>
                        <a:buClr>
                          <a:srgbClr val="000000"/>
                        </a:buClr>
                        <a:buSzPts val="1100"/>
                        <a:buFont typeface="Arial"/>
                        <a:buNone/>
                      </a:pPr>
                      <a:r>
                        <a:rPr lang="en" sz="2400" u="none" cap="none" strike="noStrike"/>
                        <a:t>3 Without thinking about bankruptcy.</a:t>
                      </a:r>
                      <a:endParaRPr/>
                    </a:p>
                    <a:p>
                      <a:pPr indent="0" lvl="0" marL="0" marR="0" rtl="0" algn="l">
                        <a:lnSpc>
                          <a:spcPct val="115000"/>
                        </a:lnSpc>
                        <a:spcBef>
                          <a:spcPts val="0"/>
                        </a:spcBef>
                        <a:spcAft>
                          <a:spcPts val="0"/>
                        </a:spcAft>
                        <a:buClr>
                          <a:srgbClr val="000000"/>
                        </a:buClr>
                        <a:buSzPts val="1100"/>
                        <a:buFont typeface="Arial"/>
                        <a:buNone/>
                      </a:pPr>
                      <a:r>
                        <a:t/>
                      </a:r>
                      <a:endParaRPr sz="2400" u="none" cap="none" strike="noStrike"/>
                    </a:p>
                    <a:p>
                      <a:pPr indent="0" lvl="0" marL="0" marR="0" rtl="0" algn="l">
                        <a:lnSpc>
                          <a:spcPct val="115000"/>
                        </a:lnSpc>
                        <a:spcBef>
                          <a:spcPts val="0"/>
                        </a:spcBef>
                        <a:spcAft>
                          <a:spcPts val="0"/>
                        </a:spcAft>
                        <a:buClr>
                          <a:srgbClr val="000000"/>
                        </a:buClr>
                        <a:buSzPts val="1100"/>
                        <a:buFont typeface="Arial"/>
                        <a:buNone/>
                      </a:pPr>
                      <a:r>
                        <a:rPr lang="en" sz="2400" u="none" cap="none" strike="noStrike"/>
                        <a:t>4 Universal health is a great challenge.</a:t>
                      </a:r>
                      <a:endParaRPr/>
                    </a:p>
                    <a:p>
                      <a:pPr indent="-387350" lvl="0" marL="457200" marR="0" rtl="0" algn="l">
                        <a:lnSpc>
                          <a:spcPct val="115000"/>
                        </a:lnSpc>
                        <a:spcBef>
                          <a:spcPts val="0"/>
                        </a:spcBef>
                        <a:spcAft>
                          <a:spcPts val="0"/>
                        </a:spcAft>
                        <a:buClr>
                          <a:srgbClr val="000000"/>
                        </a:buClr>
                        <a:buSzPts val="1100"/>
                        <a:buFont typeface="Arial"/>
                        <a:buNone/>
                      </a:pPr>
                      <a:r>
                        <a:t/>
                      </a:r>
                      <a:endParaRPr sz="2400" u="none" cap="none" strike="noStrike"/>
                    </a:p>
                    <a:p>
                      <a:pPr indent="0" lvl="0" marL="0" marR="0" rtl="0" algn="l">
                        <a:lnSpc>
                          <a:spcPct val="115000"/>
                        </a:lnSpc>
                        <a:spcBef>
                          <a:spcPts val="0"/>
                        </a:spcBef>
                        <a:spcAft>
                          <a:spcPts val="0"/>
                        </a:spcAft>
                        <a:buClr>
                          <a:srgbClr val="000000"/>
                        </a:buClr>
                        <a:buSzPts val="1100"/>
                        <a:buFont typeface="Arial"/>
                        <a:buNone/>
                      </a:pPr>
                      <a:r>
                        <a:rPr lang="en" sz="2400" u="none" cap="none" strike="noStrike"/>
                        <a:t>5 It requires affordable medicines.</a:t>
                      </a:r>
                      <a:endParaRPr/>
                    </a:p>
                    <a:p>
                      <a:pPr indent="0" lvl="0" marL="0" marR="0" rtl="0" algn="l">
                        <a:lnSpc>
                          <a:spcPct val="115000"/>
                        </a:lnSpc>
                        <a:spcBef>
                          <a:spcPts val="0"/>
                        </a:spcBef>
                        <a:spcAft>
                          <a:spcPts val="0"/>
                        </a:spcAft>
                        <a:buClr>
                          <a:srgbClr val="000000"/>
                        </a:buClr>
                        <a:buSzPts val="1100"/>
                        <a:buFont typeface="Arial"/>
                        <a:buNone/>
                      </a:pPr>
                      <a:r>
                        <a:t/>
                      </a:r>
                      <a:endParaRPr sz="2400" u="none" cap="none" strike="noStrike"/>
                    </a:p>
                  </a:txBody>
                  <a:tcPr marT="121900" marB="121900" marR="121900" marL="1219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 sz="2400" u="none" cap="none" strike="noStrike"/>
                        <a:t>6 Enough well-trained health workers.</a:t>
                      </a:r>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7 Specially, political will is required.</a:t>
                      </a:r>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8 Promote mental health.</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9 Healthy aging.</a:t>
                      </a:r>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10 Health is a right.</a:t>
                      </a:r>
                      <a:endParaRPr sz="2400" u="none" cap="none" strike="noStrike"/>
                    </a:p>
                  </a:txBody>
                  <a:tcPr marT="121900" marB="121900" marR="121900" marL="1219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pic>
        <p:nvPicPr>
          <p:cNvPr id="257" name="Google Shape;257;p13"/>
          <p:cNvPicPr preferRelativeResize="0"/>
          <p:nvPr/>
        </p:nvPicPr>
        <p:blipFill rotWithShape="1">
          <a:blip r:embed="rId3">
            <a:alphaModFix/>
          </a:blip>
          <a:srcRect b="0" l="0" r="0" t="0"/>
          <a:stretch/>
        </p:blipFill>
        <p:spPr>
          <a:xfrm>
            <a:off x="1416609" y="264631"/>
            <a:ext cx="1028233" cy="957149"/>
          </a:xfrm>
          <a:prstGeom prst="rect">
            <a:avLst/>
          </a:prstGeom>
          <a:noFill/>
          <a:ln>
            <a:noFill/>
          </a:ln>
        </p:spPr>
      </p:pic>
      <p:pic>
        <p:nvPicPr>
          <p:cNvPr id="258" name="Google Shape;258;p13"/>
          <p:cNvPicPr preferRelativeResize="0"/>
          <p:nvPr/>
        </p:nvPicPr>
        <p:blipFill rotWithShape="1">
          <a:blip r:embed="rId4">
            <a:alphaModFix/>
          </a:blip>
          <a:srcRect b="0" l="0" r="0" t="0"/>
          <a:stretch/>
        </p:blipFill>
        <p:spPr>
          <a:xfrm>
            <a:off x="2563084" y="280802"/>
            <a:ext cx="1028233" cy="924809"/>
          </a:xfrm>
          <a:prstGeom prst="rect">
            <a:avLst/>
          </a:prstGeom>
          <a:noFill/>
          <a:ln>
            <a:noFill/>
          </a:ln>
        </p:spPr>
      </p:pic>
      <p:pic>
        <p:nvPicPr>
          <p:cNvPr id="259" name="Google Shape;259;p13"/>
          <p:cNvPicPr preferRelativeResize="0"/>
          <p:nvPr/>
        </p:nvPicPr>
        <p:blipFill rotWithShape="1">
          <a:blip r:embed="rId5">
            <a:alphaModFix/>
          </a:blip>
          <a:srcRect b="0" l="0" r="0" t="0"/>
          <a:stretch/>
        </p:blipFill>
        <p:spPr>
          <a:xfrm>
            <a:off x="415600" y="322395"/>
            <a:ext cx="882767" cy="83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Clr>
                <a:schemeClr val="dk1"/>
              </a:buClr>
              <a:buSzPts val="4200"/>
              <a:buFont typeface="Arial"/>
              <a:buNone/>
            </a:pPr>
            <a:r>
              <a:rPr lang="en" sz="2933">
                <a:latin typeface="Arial"/>
                <a:ea typeface="Arial"/>
                <a:cs typeface="Arial"/>
                <a:sym typeface="Arial"/>
              </a:rPr>
              <a:t>Actividad: FIND THE SPANISH FOR... </a:t>
            </a:r>
            <a:endParaRPr sz="2933">
              <a:latin typeface="Arial"/>
              <a:ea typeface="Arial"/>
              <a:cs typeface="Arial"/>
              <a:sym typeface="Arial"/>
            </a:endParaRPr>
          </a:p>
        </p:txBody>
      </p:sp>
      <p:graphicFrame>
        <p:nvGraphicFramePr>
          <p:cNvPr id="265" name="Google Shape;265;p14"/>
          <p:cNvGraphicFramePr/>
          <p:nvPr/>
        </p:nvGraphicFramePr>
        <p:xfrm>
          <a:off x="196000" y="1831254"/>
          <a:ext cx="3000000" cy="3000000"/>
        </p:xfrm>
        <a:graphic>
          <a:graphicData uri="http://schemas.openxmlformats.org/drawingml/2006/table">
            <a:tbl>
              <a:tblPr>
                <a:noFill/>
                <a:tableStyleId>{3131EF58-C965-4345-B6D9-A87D49685BB3}</a:tableStyleId>
              </a:tblPr>
              <a:tblGrid>
                <a:gridCol w="5900000"/>
                <a:gridCol w="5900000"/>
              </a:tblGrid>
              <a:tr h="4694475">
                <a:tc>
                  <a:txBody>
                    <a:bodyPr/>
                    <a:lstStyle/>
                    <a:p>
                      <a:pPr indent="0" lvl="0" marL="0" marR="0" rtl="0" algn="l">
                        <a:lnSpc>
                          <a:spcPct val="115000"/>
                        </a:lnSpc>
                        <a:spcBef>
                          <a:spcPts val="0"/>
                        </a:spcBef>
                        <a:spcAft>
                          <a:spcPts val="0"/>
                        </a:spcAft>
                        <a:buClr>
                          <a:srgbClr val="000000"/>
                        </a:buClr>
                        <a:buSzPts val="2000"/>
                        <a:buFont typeface="Arial"/>
                        <a:buNone/>
                      </a:pPr>
                      <a:r>
                        <a:rPr lang="en" sz="2400" u="none" cap="none" strike="noStrike"/>
                        <a:t>1 Un sistema de salud bien organizado y financiado.</a:t>
                      </a:r>
                      <a:endParaRPr sz="2400" u="none" cap="none" strike="noStrike"/>
                    </a:p>
                    <a:p>
                      <a:pPr indent="0" lvl="0" marL="0" marR="0" rtl="0" algn="l">
                        <a:lnSpc>
                          <a:spcPct val="115000"/>
                        </a:lnSpc>
                        <a:spcBef>
                          <a:spcPts val="1600"/>
                        </a:spcBef>
                        <a:spcAft>
                          <a:spcPts val="0"/>
                        </a:spcAft>
                        <a:buClr>
                          <a:srgbClr val="000000"/>
                        </a:buClr>
                        <a:buSzPts val="2000"/>
                        <a:buFont typeface="Arial"/>
                        <a:buNone/>
                      </a:pPr>
                      <a:r>
                        <a:rPr lang="en" sz="2400" u="none" cap="none" strike="noStrike"/>
                        <a:t>2 Todos pueden utilizarlos cuando los necesiten.</a:t>
                      </a:r>
                      <a:endParaRPr sz="2400" u="none" cap="none" strike="noStrike"/>
                    </a:p>
                    <a:p>
                      <a:pPr indent="0" lvl="0" marL="0" marR="0" rtl="0" algn="l">
                        <a:lnSpc>
                          <a:spcPct val="115000"/>
                        </a:lnSpc>
                        <a:spcBef>
                          <a:spcPts val="1600"/>
                        </a:spcBef>
                        <a:spcAft>
                          <a:spcPts val="0"/>
                        </a:spcAft>
                        <a:buClr>
                          <a:srgbClr val="000000"/>
                        </a:buClr>
                        <a:buSzPts val="2000"/>
                        <a:buFont typeface="Arial"/>
                        <a:buNone/>
                      </a:pPr>
                      <a:r>
                        <a:rPr lang="en" sz="2400" u="none" cap="none" strike="noStrike"/>
                        <a:t>3 Sin pensar en la quiebra.</a:t>
                      </a:r>
                      <a:endParaRPr sz="2400" u="none" cap="none" strike="noStrike"/>
                    </a:p>
                    <a:p>
                      <a:pPr indent="0" lvl="0" marL="0" marR="0" rtl="0" algn="l">
                        <a:lnSpc>
                          <a:spcPct val="115000"/>
                        </a:lnSpc>
                        <a:spcBef>
                          <a:spcPts val="1600"/>
                        </a:spcBef>
                        <a:spcAft>
                          <a:spcPts val="0"/>
                        </a:spcAft>
                        <a:buClr>
                          <a:srgbClr val="000000"/>
                        </a:buClr>
                        <a:buSzPts val="2000"/>
                        <a:buFont typeface="Arial"/>
                        <a:buNone/>
                      </a:pPr>
                      <a:r>
                        <a:rPr lang="en" sz="2400" u="none" cap="none" strike="noStrike"/>
                        <a:t>4 La salud universal es un gran desafío.</a:t>
                      </a:r>
                      <a:endParaRPr sz="2400" u="none" cap="none" strike="noStrike"/>
                    </a:p>
                    <a:p>
                      <a:pPr indent="0" lvl="0" marL="0" marR="0" rtl="0" algn="l">
                        <a:lnSpc>
                          <a:spcPct val="115000"/>
                        </a:lnSpc>
                        <a:spcBef>
                          <a:spcPts val="1600"/>
                        </a:spcBef>
                        <a:spcAft>
                          <a:spcPts val="0"/>
                        </a:spcAft>
                        <a:buClr>
                          <a:srgbClr val="000000"/>
                        </a:buClr>
                        <a:buSzPts val="2000"/>
                        <a:buFont typeface="Arial"/>
                        <a:buNone/>
                      </a:pPr>
                      <a:r>
                        <a:rPr lang="en" sz="2400" u="none" cap="none" strike="noStrike"/>
                        <a:t>5 Esta requiere de medicamentos asequibles.</a:t>
                      </a:r>
                      <a:endParaRPr sz="2400" u="none" cap="none" strike="noStrike"/>
                    </a:p>
                  </a:txBody>
                  <a:tcPr marT="121900" marB="121900" marR="121900" marL="1219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 sz="2400" u="none" cap="none" strike="noStrike"/>
                        <a:t>6 Suficientes trabajadores de salud bien formados.</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7 </a:t>
                      </a:r>
                      <a:r>
                        <a:rPr lang="en" sz="2400" u="none" cap="none" strike="noStrike"/>
                        <a:t>Sobretodo </a:t>
                      </a:r>
                      <a:r>
                        <a:rPr lang="en" sz="2400" u="none" cap="none" strike="noStrike">
                          <a:solidFill>
                            <a:schemeClr val="dk1"/>
                          </a:solidFill>
                        </a:rPr>
                        <a:t>se requiere voluntad </a:t>
                      </a:r>
                      <a:r>
                        <a:rPr lang="en" sz="2400" u="none" cap="none" strike="noStrike"/>
                        <a:t>pol</a:t>
                      </a:r>
                      <a:r>
                        <a:rPr lang="en" sz="2400">
                          <a:solidFill>
                            <a:schemeClr val="dk1"/>
                          </a:solidFill>
                        </a:rPr>
                        <a:t>í</a:t>
                      </a:r>
                      <a:r>
                        <a:rPr lang="en" sz="2400" u="none" cap="none" strike="noStrike"/>
                        <a:t>tica.</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8 Promover la salud mental.</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9 El envejecimiento saludable.</a:t>
                      </a:r>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p>
                    <a:p>
                      <a:pPr indent="0" lvl="0" marL="0" marR="0" rtl="0" algn="l">
                        <a:lnSpc>
                          <a:spcPct val="100000"/>
                        </a:lnSpc>
                        <a:spcBef>
                          <a:spcPts val="0"/>
                        </a:spcBef>
                        <a:spcAft>
                          <a:spcPts val="0"/>
                        </a:spcAft>
                        <a:buClr>
                          <a:srgbClr val="000000"/>
                        </a:buClr>
                        <a:buSzPts val="2000"/>
                        <a:buFont typeface="Arial"/>
                        <a:buNone/>
                      </a:pPr>
                      <a:r>
                        <a:rPr lang="en" sz="2400" u="none" cap="none" strike="noStrike"/>
                        <a:t>10 La salud es un derecho.</a:t>
                      </a:r>
                      <a:endParaRPr sz="2400" u="none" cap="none" strike="noStrike"/>
                    </a:p>
                  </a:txBody>
                  <a:tcPr marT="121900" marB="121900" marR="121900" marL="1219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pic>
        <p:nvPicPr>
          <p:cNvPr id="266" name="Google Shape;266;p14"/>
          <p:cNvPicPr preferRelativeResize="0"/>
          <p:nvPr/>
        </p:nvPicPr>
        <p:blipFill rotWithShape="1">
          <a:blip r:embed="rId3">
            <a:alphaModFix/>
          </a:blip>
          <a:srcRect b="0" l="0" r="0" t="0"/>
          <a:stretch/>
        </p:blipFill>
        <p:spPr>
          <a:xfrm>
            <a:off x="1676740" y="429731"/>
            <a:ext cx="1028233" cy="957149"/>
          </a:xfrm>
          <a:prstGeom prst="rect">
            <a:avLst/>
          </a:prstGeom>
          <a:noFill/>
          <a:ln>
            <a:noFill/>
          </a:ln>
        </p:spPr>
      </p:pic>
      <p:pic>
        <p:nvPicPr>
          <p:cNvPr id="267" name="Google Shape;267;p14"/>
          <p:cNvPicPr preferRelativeResize="0"/>
          <p:nvPr/>
        </p:nvPicPr>
        <p:blipFill rotWithShape="1">
          <a:blip r:embed="rId4">
            <a:alphaModFix/>
          </a:blip>
          <a:srcRect b="0" l="0" r="0" t="0"/>
          <a:stretch/>
        </p:blipFill>
        <p:spPr>
          <a:xfrm>
            <a:off x="3083346" y="445902"/>
            <a:ext cx="1028233" cy="924809"/>
          </a:xfrm>
          <a:prstGeom prst="rect">
            <a:avLst/>
          </a:prstGeom>
          <a:noFill/>
          <a:ln>
            <a:noFill/>
          </a:ln>
        </p:spPr>
      </p:pic>
      <p:pic>
        <p:nvPicPr>
          <p:cNvPr id="268" name="Google Shape;268;p14"/>
          <p:cNvPicPr preferRelativeResize="0"/>
          <p:nvPr/>
        </p:nvPicPr>
        <p:blipFill rotWithShape="1">
          <a:blip r:embed="rId5">
            <a:alphaModFix/>
          </a:blip>
          <a:srcRect b="0" l="0" r="0" t="0"/>
          <a:stretch/>
        </p:blipFill>
        <p:spPr>
          <a:xfrm>
            <a:off x="415601" y="508796"/>
            <a:ext cx="882767" cy="8313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p:nvPr/>
        </p:nvSpPr>
        <p:spPr>
          <a:xfrm>
            <a:off x="325933" y="1593400"/>
            <a:ext cx="11588400" cy="4756000"/>
          </a:xfrm>
          <a:prstGeom prst="roundRect">
            <a:avLst>
              <a:gd fmla="val 12690"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74" name="Google Shape;274;p15"/>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3200">
                <a:latin typeface="Arial"/>
                <a:ea typeface="Arial"/>
                <a:cs typeface="Arial"/>
                <a:sym typeface="Arial"/>
              </a:rPr>
              <a:t>                                   Presentación en grupos</a:t>
            </a:r>
            <a:endParaRPr sz="3200">
              <a:latin typeface="Arial"/>
              <a:ea typeface="Arial"/>
              <a:cs typeface="Arial"/>
              <a:sym typeface="Arial"/>
            </a:endParaRPr>
          </a:p>
        </p:txBody>
      </p:sp>
      <p:sp>
        <p:nvSpPr>
          <p:cNvPr id="275" name="Google Shape;275;p15"/>
          <p:cNvSpPr txBox="1"/>
          <p:nvPr>
            <p:ph idx="1" type="body"/>
          </p:nvPr>
        </p:nvSpPr>
        <p:spPr>
          <a:xfrm>
            <a:off x="639767" y="1810700"/>
            <a:ext cx="11136800" cy="4281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rgbClr val="000000"/>
              </a:buClr>
              <a:buSzPts val="1800"/>
              <a:buNone/>
            </a:pPr>
            <a:r>
              <a:rPr lang="en" sz="2133">
                <a:solidFill>
                  <a:srgbClr val="000000"/>
                </a:solidFill>
                <a:latin typeface="Arial"/>
                <a:ea typeface="Arial"/>
                <a:cs typeface="Arial"/>
                <a:sym typeface="Arial"/>
              </a:rPr>
              <a:t>Think about everything you have heard, read, spoken and written about so far in this unit of work, and in small groups,</a:t>
            </a:r>
            <a:r>
              <a:rPr lang="en" sz="2133">
                <a:latin typeface="Arial"/>
                <a:ea typeface="Arial"/>
                <a:cs typeface="Arial"/>
                <a:sym typeface="Arial"/>
              </a:rPr>
              <a:t> </a:t>
            </a:r>
            <a:r>
              <a:rPr b="1" lang="en" sz="2133">
                <a:solidFill>
                  <a:srgbClr val="FF0000"/>
                </a:solidFill>
                <a:latin typeface="Arial"/>
                <a:ea typeface="Arial"/>
                <a:cs typeface="Arial"/>
                <a:sym typeface="Arial"/>
              </a:rPr>
              <a:t>write a short presentation in SPANISH</a:t>
            </a:r>
            <a:r>
              <a:rPr lang="en" sz="2133">
                <a:latin typeface="Arial"/>
                <a:ea typeface="Arial"/>
                <a:cs typeface="Arial"/>
                <a:sym typeface="Arial"/>
              </a:rPr>
              <a:t> </a:t>
            </a:r>
            <a:r>
              <a:rPr lang="en" sz="2133">
                <a:solidFill>
                  <a:srgbClr val="000000"/>
                </a:solidFill>
                <a:latin typeface="Arial"/>
                <a:ea typeface="Arial"/>
                <a:cs typeface="Arial"/>
                <a:sym typeface="Arial"/>
              </a:rPr>
              <a:t>including some </a:t>
            </a:r>
            <a:r>
              <a:rPr b="1" lang="en" sz="2133">
                <a:solidFill>
                  <a:srgbClr val="FF0000"/>
                </a:solidFill>
                <a:latin typeface="Arial"/>
                <a:ea typeface="Arial"/>
                <a:cs typeface="Arial"/>
                <a:sym typeface="Arial"/>
              </a:rPr>
              <a:t>key facts</a:t>
            </a:r>
            <a:r>
              <a:rPr lang="en" sz="2133">
                <a:latin typeface="Arial"/>
                <a:ea typeface="Arial"/>
                <a:cs typeface="Arial"/>
                <a:sym typeface="Arial"/>
              </a:rPr>
              <a:t> </a:t>
            </a:r>
            <a:r>
              <a:rPr lang="en" sz="2133">
                <a:solidFill>
                  <a:srgbClr val="000000"/>
                </a:solidFill>
                <a:latin typeface="Arial"/>
                <a:ea typeface="Arial"/>
                <a:cs typeface="Arial"/>
                <a:sym typeface="Arial"/>
              </a:rPr>
              <a:t>and</a:t>
            </a:r>
            <a:r>
              <a:rPr lang="en" sz="2133">
                <a:latin typeface="Arial"/>
                <a:ea typeface="Arial"/>
                <a:cs typeface="Arial"/>
                <a:sym typeface="Arial"/>
              </a:rPr>
              <a:t> </a:t>
            </a:r>
            <a:r>
              <a:rPr lang="en" sz="2133">
                <a:solidFill>
                  <a:srgbClr val="FF0000"/>
                </a:solidFill>
                <a:latin typeface="Arial"/>
                <a:ea typeface="Arial"/>
                <a:cs typeface="Arial"/>
                <a:sym typeface="Arial"/>
              </a:rPr>
              <a:t>y</a:t>
            </a:r>
            <a:r>
              <a:rPr b="1" lang="en" sz="2133">
                <a:solidFill>
                  <a:srgbClr val="FF0000"/>
                </a:solidFill>
                <a:latin typeface="Arial"/>
                <a:ea typeface="Arial"/>
                <a:cs typeface="Arial"/>
                <a:sym typeface="Arial"/>
              </a:rPr>
              <a:t>our own thoughts and opinions</a:t>
            </a:r>
            <a:r>
              <a:rPr lang="en" sz="2133">
                <a:solidFill>
                  <a:srgbClr val="FF0000"/>
                </a:solidFill>
                <a:latin typeface="Arial"/>
                <a:ea typeface="Arial"/>
                <a:cs typeface="Arial"/>
                <a:sym typeface="Arial"/>
              </a:rPr>
              <a:t> </a:t>
            </a:r>
            <a:r>
              <a:rPr lang="en" sz="2133">
                <a:solidFill>
                  <a:srgbClr val="000000"/>
                </a:solidFill>
                <a:latin typeface="Arial"/>
                <a:ea typeface="Arial"/>
                <a:cs typeface="Arial"/>
                <a:sym typeface="Arial"/>
              </a:rPr>
              <a:t>on </a:t>
            </a:r>
            <a:r>
              <a:rPr b="1" lang="en" sz="2133">
                <a:solidFill>
                  <a:srgbClr val="000000"/>
                </a:solidFill>
                <a:latin typeface="Arial"/>
                <a:ea typeface="Arial"/>
                <a:cs typeface="Arial"/>
                <a:sym typeface="Arial"/>
              </a:rPr>
              <a:t>LA COBERTURA SANITARIA PARA TODOS.</a:t>
            </a:r>
            <a:endParaRPr b="1" sz="2133">
              <a:solidFill>
                <a:srgbClr val="000000"/>
              </a:solidFill>
              <a:latin typeface="Arial"/>
              <a:ea typeface="Arial"/>
              <a:cs typeface="Arial"/>
              <a:sym typeface="Arial"/>
            </a:endParaRPr>
          </a:p>
          <a:p>
            <a:pPr indent="0" lvl="0" marL="0" rtl="0" algn="l">
              <a:lnSpc>
                <a:spcPct val="115000"/>
              </a:lnSpc>
              <a:spcBef>
                <a:spcPts val="2133"/>
              </a:spcBef>
              <a:spcAft>
                <a:spcPts val="0"/>
              </a:spcAft>
              <a:buClr>
                <a:srgbClr val="000000"/>
              </a:buClr>
              <a:buSzPts val="1800"/>
              <a:buNone/>
            </a:pPr>
            <a:r>
              <a:rPr b="1" lang="en" sz="2133">
                <a:solidFill>
                  <a:srgbClr val="000000"/>
                </a:solidFill>
                <a:latin typeface="Arial"/>
                <a:ea typeface="Arial"/>
                <a:cs typeface="Arial"/>
                <a:sym typeface="Arial"/>
              </a:rPr>
              <a:t>Here is a plan to get you started:</a:t>
            </a:r>
            <a:endParaRPr b="1" sz="2133">
              <a:solidFill>
                <a:srgbClr val="000000"/>
              </a:solidFill>
              <a:latin typeface="Arial"/>
              <a:ea typeface="Arial"/>
              <a:cs typeface="Arial"/>
              <a:sym typeface="Arial"/>
            </a:endParaRPr>
          </a:p>
          <a:p>
            <a:pPr indent="-440255" lvl="0" marL="609585" rtl="0" algn="l">
              <a:lnSpc>
                <a:spcPct val="115000"/>
              </a:lnSpc>
              <a:spcBef>
                <a:spcPts val="2133"/>
              </a:spcBef>
              <a:spcAft>
                <a:spcPts val="0"/>
              </a:spcAft>
              <a:buClr>
                <a:srgbClr val="FF0000"/>
              </a:buClr>
              <a:buSzPts val="1600"/>
              <a:buFont typeface="Arial"/>
              <a:buChar char="-"/>
            </a:pPr>
            <a:r>
              <a:rPr b="1" lang="en" sz="2133">
                <a:solidFill>
                  <a:srgbClr val="FF0000"/>
                </a:solidFill>
                <a:latin typeface="Arial"/>
                <a:ea typeface="Arial"/>
                <a:cs typeface="Arial"/>
                <a:sym typeface="Arial"/>
              </a:rPr>
              <a:t>Introduction: What is CSU? Who is it for? </a:t>
            </a:r>
            <a:endParaRPr b="1" sz="2133">
              <a:solidFill>
                <a:srgbClr val="FF0000"/>
              </a:solidFill>
              <a:latin typeface="Arial"/>
              <a:ea typeface="Arial"/>
              <a:cs typeface="Arial"/>
              <a:sym typeface="Arial"/>
            </a:endParaRPr>
          </a:p>
          <a:p>
            <a:pPr indent="-440255" lvl="0" marL="609585" rtl="0" algn="l">
              <a:lnSpc>
                <a:spcPct val="115000"/>
              </a:lnSpc>
              <a:spcBef>
                <a:spcPts val="0"/>
              </a:spcBef>
              <a:spcAft>
                <a:spcPts val="0"/>
              </a:spcAft>
              <a:buClr>
                <a:srgbClr val="FF0000"/>
              </a:buClr>
              <a:buSzPts val="1600"/>
              <a:buFont typeface="Arial"/>
              <a:buChar char="-"/>
            </a:pPr>
            <a:r>
              <a:rPr b="1" lang="en" sz="2133">
                <a:solidFill>
                  <a:srgbClr val="FF0000"/>
                </a:solidFill>
                <a:latin typeface="Arial"/>
                <a:ea typeface="Arial"/>
                <a:cs typeface="Arial"/>
                <a:sym typeface="Arial"/>
              </a:rPr>
              <a:t>3+ key facts</a:t>
            </a:r>
            <a:endParaRPr b="1" sz="2133">
              <a:solidFill>
                <a:srgbClr val="FF0000"/>
              </a:solidFill>
              <a:latin typeface="Arial"/>
              <a:ea typeface="Arial"/>
              <a:cs typeface="Arial"/>
              <a:sym typeface="Arial"/>
            </a:endParaRPr>
          </a:p>
          <a:p>
            <a:pPr indent="-440255" lvl="0" marL="609585" rtl="0" algn="l">
              <a:lnSpc>
                <a:spcPct val="115000"/>
              </a:lnSpc>
              <a:spcBef>
                <a:spcPts val="0"/>
              </a:spcBef>
              <a:spcAft>
                <a:spcPts val="0"/>
              </a:spcAft>
              <a:buClr>
                <a:srgbClr val="FF0000"/>
              </a:buClr>
              <a:buSzPts val="1600"/>
              <a:buFont typeface="Arial"/>
              <a:buChar char="-"/>
            </a:pPr>
            <a:r>
              <a:rPr b="1" lang="en" sz="2133">
                <a:solidFill>
                  <a:srgbClr val="FF0000"/>
                </a:solidFill>
                <a:latin typeface="Arial"/>
                <a:ea typeface="Arial"/>
                <a:cs typeface="Arial"/>
                <a:sym typeface="Arial"/>
              </a:rPr>
              <a:t>3+ opinions about the current state of affairs</a:t>
            </a:r>
            <a:endParaRPr b="1" sz="2133">
              <a:solidFill>
                <a:srgbClr val="FF0000"/>
              </a:solidFill>
              <a:latin typeface="Arial"/>
              <a:ea typeface="Arial"/>
              <a:cs typeface="Arial"/>
              <a:sym typeface="Arial"/>
            </a:endParaRPr>
          </a:p>
          <a:p>
            <a:pPr indent="-440255" lvl="0" marL="609585" rtl="0" algn="l">
              <a:lnSpc>
                <a:spcPct val="115000"/>
              </a:lnSpc>
              <a:spcBef>
                <a:spcPts val="0"/>
              </a:spcBef>
              <a:spcAft>
                <a:spcPts val="0"/>
              </a:spcAft>
              <a:buClr>
                <a:srgbClr val="FF0000"/>
              </a:buClr>
              <a:buSzPts val="1600"/>
              <a:buFont typeface="Arial"/>
              <a:buChar char="-"/>
            </a:pPr>
            <a:r>
              <a:rPr b="1" lang="en" sz="2133">
                <a:solidFill>
                  <a:srgbClr val="FF0000"/>
                </a:solidFill>
                <a:latin typeface="Arial"/>
                <a:ea typeface="Arial"/>
                <a:cs typeface="Arial"/>
                <a:sym typeface="Arial"/>
              </a:rPr>
              <a:t>Concluding statements </a:t>
            </a:r>
            <a:endParaRPr b="1" sz="2133">
              <a:solidFill>
                <a:srgbClr val="FF0000"/>
              </a:solidFill>
              <a:latin typeface="Arial"/>
              <a:ea typeface="Arial"/>
              <a:cs typeface="Arial"/>
              <a:sym typeface="Arial"/>
            </a:endParaRPr>
          </a:p>
        </p:txBody>
      </p:sp>
      <p:pic>
        <p:nvPicPr>
          <p:cNvPr id="276" name="Google Shape;276;p15"/>
          <p:cNvPicPr preferRelativeResize="0"/>
          <p:nvPr/>
        </p:nvPicPr>
        <p:blipFill rotWithShape="1">
          <a:blip r:embed="rId3">
            <a:alphaModFix/>
          </a:blip>
          <a:srcRect b="0" l="0" r="0" t="0"/>
          <a:stretch/>
        </p:blipFill>
        <p:spPr>
          <a:xfrm>
            <a:off x="3569768" y="462068"/>
            <a:ext cx="1028233" cy="924809"/>
          </a:xfrm>
          <a:prstGeom prst="rect">
            <a:avLst/>
          </a:prstGeom>
          <a:noFill/>
          <a:ln>
            <a:noFill/>
          </a:ln>
        </p:spPr>
      </p:pic>
      <p:pic>
        <p:nvPicPr>
          <p:cNvPr id="277" name="Google Shape;277;p15"/>
          <p:cNvPicPr preferRelativeResize="0"/>
          <p:nvPr/>
        </p:nvPicPr>
        <p:blipFill rotWithShape="1">
          <a:blip r:embed="rId4">
            <a:alphaModFix/>
          </a:blip>
          <a:srcRect b="0" l="0" r="0" t="0"/>
          <a:stretch/>
        </p:blipFill>
        <p:spPr>
          <a:xfrm>
            <a:off x="1526601" y="462049"/>
            <a:ext cx="1028233" cy="924809"/>
          </a:xfrm>
          <a:prstGeom prst="rect">
            <a:avLst/>
          </a:prstGeom>
          <a:noFill/>
          <a:ln>
            <a:noFill/>
          </a:ln>
        </p:spPr>
      </p:pic>
      <p:pic>
        <p:nvPicPr>
          <p:cNvPr id="278" name="Google Shape;278;p15"/>
          <p:cNvPicPr preferRelativeResize="0"/>
          <p:nvPr/>
        </p:nvPicPr>
        <p:blipFill rotWithShape="1">
          <a:blip r:embed="rId5">
            <a:alphaModFix/>
          </a:blip>
          <a:srcRect b="0" l="0" r="0" t="0"/>
          <a:stretch/>
        </p:blipFill>
        <p:spPr>
          <a:xfrm>
            <a:off x="498368" y="440298"/>
            <a:ext cx="1028233" cy="968300"/>
          </a:xfrm>
          <a:prstGeom prst="rect">
            <a:avLst/>
          </a:prstGeom>
          <a:noFill/>
          <a:ln>
            <a:noFill/>
          </a:ln>
        </p:spPr>
      </p:pic>
      <p:pic>
        <p:nvPicPr>
          <p:cNvPr id="279" name="Google Shape;279;p15"/>
          <p:cNvPicPr preferRelativeResize="0"/>
          <p:nvPr/>
        </p:nvPicPr>
        <p:blipFill rotWithShape="1">
          <a:blip r:embed="rId6">
            <a:alphaModFix/>
          </a:blip>
          <a:srcRect b="0" l="0" r="0" t="0"/>
          <a:stretch/>
        </p:blipFill>
        <p:spPr>
          <a:xfrm>
            <a:off x="2541549" y="445902"/>
            <a:ext cx="1028233" cy="957149"/>
          </a:xfrm>
          <a:prstGeom prst="rect">
            <a:avLst/>
          </a:prstGeom>
          <a:noFill/>
          <a:ln>
            <a:noFill/>
          </a:ln>
        </p:spPr>
      </p:pic>
      <p:sp>
        <p:nvSpPr>
          <p:cNvPr id="280" name="Google Shape;280;p15"/>
          <p:cNvSpPr txBox="1"/>
          <p:nvPr/>
        </p:nvSpPr>
        <p:spPr>
          <a:xfrm>
            <a:off x="8058150" y="3301341"/>
            <a:ext cx="3700462" cy="286232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dk1"/>
                </a:solidFill>
                <a:latin typeface="Overlock"/>
                <a:ea typeface="Overlock"/>
                <a:cs typeface="Overlock"/>
                <a:sym typeface="Overlock"/>
              </a:rPr>
              <a:t>Por ejemplo:</a:t>
            </a:r>
            <a:endParaRPr/>
          </a:p>
          <a:p>
            <a:pPr indent="0" lvl="0" marL="0" marR="0" rtl="0" algn="l">
              <a:spcBef>
                <a:spcPts val="0"/>
              </a:spcBef>
              <a:spcAft>
                <a:spcPts val="0"/>
              </a:spcAft>
              <a:buNone/>
            </a:pPr>
            <a:r>
              <a:t/>
            </a:r>
            <a:endParaRPr sz="1800">
              <a:solidFill>
                <a:schemeClr val="dk1"/>
              </a:solidFill>
              <a:latin typeface="Overlock"/>
              <a:ea typeface="Overlock"/>
              <a:cs typeface="Overlock"/>
              <a:sym typeface="Overlock"/>
            </a:endParaRPr>
          </a:p>
          <a:p>
            <a:pPr indent="0" lvl="0" marL="0" marR="0" rtl="0" algn="l">
              <a:spcBef>
                <a:spcPts val="0"/>
              </a:spcBef>
              <a:spcAft>
                <a:spcPts val="0"/>
              </a:spcAft>
              <a:buNone/>
            </a:pPr>
            <a:r>
              <a:rPr lang="en" sz="1800">
                <a:solidFill>
                  <a:schemeClr val="dk1"/>
                </a:solidFill>
                <a:latin typeface="Overlock"/>
                <a:ea typeface="Overlock"/>
                <a:cs typeface="Overlock"/>
                <a:sym typeface="Overlock"/>
              </a:rPr>
              <a:t>Cobertura Sanitaria Universal es para…</a:t>
            </a:r>
            <a:endParaRPr/>
          </a:p>
          <a:p>
            <a:pPr indent="0" lvl="0" marL="0" marR="0" rtl="0" algn="l">
              <a:spcBef>
                <a:spcPts val="0"/>
              </a:spcBef>
              <a:spcAft>
                <a:spcPts val="0"/>
              </a:spcAft>
              <a:buNone/>
            </a:pPr>
            <a:r>
              <a:t/>
            </a:r>
            <a:endParaRPr sz="1800">
              <a:solidFill>
                <a:schemeClr val="dk1"/>
              </a:solidFill>
              <a:latin typeface="Overlock"/>
              <a:ea typeface="Overlock"/>
              <a:cs typeface="Overlock"/>
              <a:sym typeface="Overlock"/>
            </a:endParaRPr>
          </a:p>
          <a:p>
            <a:pPr indent="0" lvl="0" marL="0" marR="0" rtl="0" algn="l">
              <a:spcBef>
                <a:spcPts val="0"/>
              </a:spcBef>
              <a:spcAft>
                <a:spcPts val="0"/>
              </a:spcAft>
              <a:buNone/>
            </a:pPr>
            <a:r>
              <a:rPr lang="en" sz="1800">
                <a:solidFill>
                  <a:schemeClr val="dk1"/>
                </a:solidFill>
                <a:latin typeface="Overlock"/>
                <a:ea typeface="Overlock"/>
                <a:cs typeface="Overlock"/>
                <a:sym typeface="Overlock"/>
              </a:rPr>
              <a:t>Hechos:</a:t>
            </a:r>
            <a:endParaRPr/>
          </a:p>
          <a:p>
            <a:pPr indent="0" lvl="0" marL="0" marR="0" rtl="0" algn="l">
              <a:spcBef>
                <a:spcPts val="0"/>
              </a:spcBef>
              <a:spcAft>
                <a:spcPts val="0"/>
              </a:spcAft>
              <a:buNone/>
            </a:pPr>
            <a:r>
              <a:t/>
            </a:r>
            <a:endParaRPr sz="1800">
              <a:solidFill>
                <a:schemeClr val="dk1"/>
              </a:solidFill>
              <a:latin typeface="Overlock"/>
              <a:ea typeface="Overlock"/>
              <a:cs typeface="Overlock"/>
              <a:sym typeface="Overlock"/>
            </a:endParaRPr>
          </a:p>
          <a:p>
            <a:pPr indent="0" lvl="0" marL="0" marR="0" rtl="0" algn="l">
              <a:spcBef>
                <a:spcPts val="0"/>
              </a:spcBef>
              <a:spcAft>
                <a:spcPts val="0"/>
              </a:spcAft>
              <a:buNone/>
            </a:pPr>
            <a:r>
              <a:rPr lang="en" sz="1800">
                <a:solidFill>
                  <a:schemeClr val="dk1"/>
                </a:solidFill>
                <a:latin typeface="Overlock"/>
                <a:ea typeface="Overlock"/>
                <a:cs typeface="Overlock"/>
                <a:sym typeface="Overlock"/>
              </a:rPr>
              <a:t>Opiniones:</a:t>
            </a:r>
            <a:endParaRPr/>
          </a:p>
          <a:p>
            <a:pPr indent="0" lvl="0" marL="0" marR="0" rtl="0" algn="l">
              <a:spcBef>
                <a:spcPts val="0"/>
              </a:spcBef>
              <a:spcAft>
                <a:spcPts val="0"/>
              </a:spcAft>
              <a:buNone/>
            </a:pPr>
            <a:r>
              <a:t/>
            </a:r>
            <a:endParaRPr sz="1800">
              <a:solidFill>
                <a:schemeClr val="dk1"/>
              </a:solidFill>
              <a:latin typeface="Overlock"/>
              <a:ea typeface="Overlock"/>
              <a:cs typeface="Overlock"/>
              <a:sym typeface="Overlock"/>
            </a:endParaRPr>
          </a:p>
          <a:p>
            <a:pPr indent="0" lvl="0" marL="0" marR="0" rtl="0" algn="l">
              <a:spcBef>
                <a:spcPts val="0"/>
              </a:spcBef>
              <a:spcAft>
                <a:spcPts val="0"/>
              </a:spcAft>
              <a:buNone/>
            </a:pPr>
            <a:r>
              <a:rPr lang="en" sz="1800">
                <a:solidFill>
                  <a:schemeClr val="dk1"/>
                </a:solidFill>
                <a:latin typeface="Overlock"/>
                <a:ea typeface="Overlock"/>
                <a:cs typeface="Overlock"/>
                <a:sym typeface="Overlock"/>
              </a:rPr>
              <a:t>En conclusión:</a:t>
            </a:r>
            <a:endParaRPr/>
          </a:p>
        </p:txBody>
      </p:sp>
      <p:sp>
        <p:nvSpPr>
          <p:cNvPr id="281" name="Google Shape;281;p15"/>
          <p:cNvSpPr/>
          <p:nvPr/>
        </p:nvSpPr>
        <p:spPr>
          <a:xfrm rot="321293">
            <a:off x="4486275" y="5481337"/>
            <a:ext cx="3571875" cy="529163"/>
          </a:xfrm>
          <a:prstGeom prst="rightArrow">
            <a:avLst>
              <a:gd fmla="val 50000"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5"/>
          <p:cNvSpPr/>
          <p:nvPr/>
        </p:nvSpPr>
        <p:spPr>
          <a:xfrm>
            <a:off x="3055665" y="4614460"/>
            <a:ext cx="5002485" cy="529163"/>
          </a:xfrm>
          <a:prstGeom prst="rightArrow">
            <a:avLst>
              <a:gd fmla="val 50000"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5"/>
          <p:cNvSpPr/>
          <p:nvPr/>
        </p:nvSpPr>
        <p:spPr>
          <a:xfrm rot="899889">
            <a:off x="7123179" y="5068957"/>
            <a:ext cx="964416" cy="493725"/>
          </a:xfrm>
          <a:prstGeom prst="rightArrow">
            <a:avLst>
              <a:gd fmla="val 50000"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5"/>
          <p:cNvSpPr/>
          <p:nvPr/>
        </p:nvSpPr>
        <p:spPr>
          <a:xfrm rot="-866424">
            <a:off x="6754434" y="4103945"/>
            <a:ext cx="1336713" cy="529163"/>
          </a:xfrm>
          <a:prstGeom prst="rightArrow">
            <a:avLst>
              <a:gd fmla="val 50000"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nvSpPr>
        <p:spPr>
          <a:xfrm>
            <a:off x="415600" y="629151"/>
            <a:ext cx="11360800" cy="612800"/>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 sz="2933">
                <a:solidFill>
                  <a:srgbClr val="000000"/>
                </a:solidFill>
                <a:latin typeface="Calibri"/>
                <a:ea typeface="Calibri"/>
                <a:cs typeface="Calibri"/>
                <a:sym typeface="Calibri"/>
              </a:rPr>
              <a:t>Thinking bubble activity</a:t>
            </a:r>
            <a:endParaRPr b="1" sz="2933">
              <a:solidFill>
                <a:srgbClr val="000000"/>
              </a:solidFill>
              <a:latin typeface="Calibri"/>
              <a:ea typeface="Calibri"/>
              <a:cs typeface="Calibri"/>
              <a:sym typeface="Calibri"/>
            </a:endParaRPr>
          </a:p>
        </p:txBody>
      </p:sp>
      <p:sp>
        <p:nvSpPr>
          <p:cNvPr id="290" name="Google Shape;290;p16"/>
          <p:cNvSpPr/>
          <p:nvPr/>
        </p:nvSpPr>
        <p:spPr>
          <a:xfrm>
            <a:off x="2800533" y="1726200"/>
            <a:ext cx="6796000" cy="3440400"/>
          </a:xfrm>
          <a:prstGeom prst="cloudCallout">
            <a:avLst>
              <a:gd fmla="val -28330" name="adj1"/>
              <a:gd fmla="val 88242" name="adj2"/>
            </a:avLst>
          </a:prstGeom>
          <a:solidFill>
            <a:srgbClr val="FFFFFF"/>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7"/>
          <p:cNvSpPr/>
          <p:nvPr/>
        </p:nvSpPr>
        <p:spPr>
          <a:xfrm>
            <a:off x="265567" y="1448567"/>
            <a:ext cx="11510800" cy="5166400"/>
          </a:xfrm>
          <a:prstGeom prst="roundRect">
            <a:avLst>
              <a:gd fmla="val 12382"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96" name="Google Shape;296;p17"/>
          <p:cNvSpPr txBox="1"/>
          <p:nvPr>
            <p:ph idx="1" type="body"/>
          </p:nvPr>
        </p:nvSpPr>
        <p:spPr>
          <a:xfrm>
            <a:off x="415600" y="1638233"/>
            <a:ext cx="11360800" cy="4453600"/>
          </a:xfrm>
          <a:prstGeom prst="rect">
            <a:avLst/>
          </a:prstGeom>
          <a:noFill/>
          <a:ln>
            <a:noFill/>
          </a:ln>
        </p:spPr>
        <p:txBody>
          <a:bodyPr anchorCtr="0" anchor="t" bIns="121900" lIns="121900" spcFirstLastPara="1" rIns="121900" wrap="square" tIns="121900">
            <a:noAutofit/>
          </a:bodyPr>
          <a:lstStyle/>
          <a:p>
            <a:pPr indent="-423323" lvl="0" marL="609585" rtl="0" algn="l">
              <a:lnSpc>
                <a:spcPct val="115000"/>
              </a:lnSpc>
              <a:spcBef>
                <a:spcPts val="0"/>
              </a:spcBef>
              <a:spcAft>
                <a:spcPts val="0"/>
              </a:spcAft>
              <a:buClr>
                <a:srgbClr val="000000"/>
              </a:buClr>
              <a:buSzPts val="1400"/>
              <a:buChar char="●"/>
            </a:pPr>
            <a:r>
              <a:rPr lang="en">
                <a:solidFill>
                  <a:srgbClr val="000000"/>
                </a:solidFill>
              </a:rPr>
              <a:t>What is the name of the UK’s ‘Cobertura Sanitaria Universal’?</a:t>
            </a:r>
            <a:endParaRPr>
              <a:solidFill>
                <a:srgbClr val="000000"/>
              </a:solidFill>
            </a:endParaRPr>
          </a:p>
          <a:p>
            <a:pPr indent="-304791" lvl="0" marL="609585" rtl="0" algn="l">
              <a:lnSpc>
                <a:spcPct val="115000"/>
              </a:lnSpc>
              <a:spcBef>
                <a:spcPts val="0"/>
              </a:spcBef>
              <a:spcAft>
                <a:spcPts val="0"/>
              </a:spcAft>
              <a:buClr>
                <a:schemeClr val="dk1"/>
              </a:buClr>
              <a:buSzPts val="1400"/>
              <a:buNone/>
            </a:pPr>
            <a:r>
              <a:t/>
            </a:r>
            <a:endParaRPr>
              <a:solidFill>
                <a:srgbClr val="000000"/>
              </a:solidFill>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Many poorer countries cannot afford to invest in a </a:t>
            </a:r>
            <a:r>
              <a:rPr b="1" i="1" lang="en">
                <a:solidFill>
                  <a:srgbClr val="000000"/>
                </a:solidFill>
              </a:rPr>
              <a:t>Universal Health coverage </a:t>
            </a:r>
            <a:r>
              <a:rPr i="1" lang="en">
                <a:solidFill>
                  <a:srgbClr val="000000"/>
                </a:solidFill>
              </a:rPr>
              <a:t>system</a:t>
            </a:r>
            <a:r>
              <a:rPr lang="en">
                <a:solidFill>
                  <a:srgbClr val="000000"/>
                </a:solidFill>
              </a:rPr>
              <a:t>. How many people die each year from diseases that are easily preventable? </a:t>
            </a:r>
            <a:endParaRPr>
              <a:solidFill>
                <a:srgbClr val="000000"/>
              </a:solidFill>
            </a:endParaRPr>
          </a:p>
          <a:p>
            <a:pPr indent="-457189" lvl="0" marL="643451" rtl="0" algn="l">
              <a:lnSpc>
                <a:spcPct val="115000"/>
              </a:lnSpc>
              <a:spcBef>
                <a:spcPts val="0"/>
              </a:spcBef>
              <a:spcAft>
                <a:spcPts val="0"/>
              </a:spcAft>
              <a:buClr>
                <a:srgbClr val="000000"/>
              </a:buClr>
              <a:buSzPts val="1400"/>
              <a:buAutoNum type="alphaUcParenR"/>
            </a:pPr>
            <a:r>
              <a:rPr lang="en">
                <a:solidFill>
                  <a:srgbClr val="000000"/>
                </a:solidFill>
              </a:rPr>
              <a:t>3 million		B) 3 billion		C) 300,000</a:t>
            </a:r>
            <a:endParaRPr>
              <a:solidFill>
                <a:srgbClr val="000000"/>
              </a:solidFill>
            </a:endParaRPr>
          </a:p>
          <a:p>
            <a:pPr indent="-338658" lvl="0" marL="643451" rtl="0" algn="l">
              <a:lnSpc>
                <a:spcPct val="115000"/>
              </a:lnSpc>
              <a:spcBef>
                <a:spcPts val="0"/>
              </a:spcBef>
              <a:spcAft>
                <a:spcPts val="0"/>
              </a:spcAft>
              <a:buClr>
                <a:schemeClr val="dk1"/>
              </a:buClr>
              <a:buSzPts val="1400"/>
              <a:buNone/>
            </a:pPr>
            <a:r>
              <a:t/>
            </a:r>
            <a:endParaRPr>
              <a:solidFill>
                <a:srgbClr val="000000"/>
              </a:solidFill>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How much of the worlds population cannot access essential health services?</a:t>
            </a:r>
            <a:endParaRPr>
              <a:solidFill>
                <a:srgbClr val="000000"/>
              </a:solidFill>
            </a:endParaRPr>
          </a:p>
          <a:p>
            <a:pPr indent="0" lvl="0" marL="186262" rtl="0" algn="l">
              <a:lnSpc>
                <a:spcPct val="115000"/>
              </a:lnSpc>
              <a:spcBef>
                <a:spcPts val="0"/>
              </a:spcBef>
              <a:spcAft>
                <a:spcPts val="0"/>
              </a:spcAft>
              <a:buClr>
                <a:srgbClr val="000000"/>
              </a:buClr>
              <a:buSzPts val="1400"/>
              <a:buNone/>
            </a:pPr>
            <a:r>
              <a:rPr lang="en">
                <a:solidFill>
                  <a:srgbClr val="000000"/>
                </a:solidFill>
              </a:rPr>
              <a:t> A) Around a quarter	B) About a third		C)At least half</a:t>
            </a:r>
            <a:endParaRPr>
              <a:solidFill>
                <a:srgbClr val="000000"/>
              </a:solidFill>
            </a:endParaRPr>
          </a:p>
          <a:p>
            <a:pPr indent="-338658" lvl="0" marL="643451" rtl="0" algn="l">
              <a:lnSpc>
                <a:spcPct val="115000"/>
              </a:lnSpc>
              <a:spcBef>
                <a:spcPts val="0"/>
              </a:spcBef>
              <a:spcAft>
                <a:spcPts val="0"/>
              </a:spcAft>
              <a:buClr>
                <a:schemeClr val="dk1"/>
              </a:buClr>
              <a:buSzPts val="1400"/>
              <a:buNone/>
            </a:pPr>
            <a:r>
              <a:t/>
            </a:r>
            <a:endParaRPr>
              <a:solidFill>
                <a:srgbClr val="000000"/>
              </a:solidFill>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Under-five mortality rates fell rapidly between 2000- 2015, declining by what % globally?</a:t>
            </a:r>
            <a:endParaRPr>
              <a:solidFill>
                <a:srgbClr val="000000"/>
              </a:solidFill>
            </a:endParaRPr>
          </a:p>
          <a:p>
            <a:pPr indent="0" lvl="0" marL="186262" rtl="0" algn="l">
              <a:lnSpc>
                <a:spcPct val="115000"/>
              </a:lnSpc>
              <a:spcBef>
                <a:spcPts val="0"/>
              </a:spcBef>
              <a:spcAft>
                <a:spcPts val="0"/>
              </a:spcAft>
              <a:buClr>
                <a:srgbClr val="000000"/>
              </a:buClr>
              <a:buSzPts val="1400"/>
              <a:buNone/>
            </a:pPr>
            <a:r>
              <a:rPr lang="en">
                <a:solidFill>
                  <a:srgbClr val="000000"/>
                </a:solidFill>
              </a:rPr>
              <a:t>A) 25%			B) 44%			C) 55% </a:t>
            </a:r>
            <a:endParaRPr>
              <a:solidFill>
                <a:srgbClr val="000000"/>
              </a:solidFill>
            </a:endParaRPr>
          </a:p>
          <a:p>
            <a:pPr indent="-338658" lvl="0" marL="643451" rtl="0" algn="l">
              <a:lnSpc>
                <a:spcPct val="115000"/>
              </a:lnSpc>
              <a:spcBef>
                <a:spcPts val="0"/>
              </a:spcBef>
              <a:spcAft>
                <a:spcPts val="0"/>
              </a:spcAft>
              <a:buClr>
                <a:schemeClr val="dk1"/>
              </a:buClr>
              <a:buSzPts val="1400"/>
              <a:buNone/>
            </a:pPr>
            <a:r>
              <a:t/>
            </a:r>
            <a:endParaRPr/>
          </a:p>
          <a:p>
            <a:pPr indent="-304791" lvl="0" marL="609585" rtl="0" algn="l">
              <a:lnSpc>
                <a:spcPct val="115000"/>
              </a:lnSpc>
              <a:spcBef>
                <a:spcPts val="0"/>
              </a:spcBef>
              <a:spcAft>
                <a:spcPts val="0"/>
              </a:spcAft>
              <a:buClr>
                <a:schemeClr val="dk1"/>
              </a:buClr>
              <a:buSzPts val="1400"/>
              <a:buNone/>
            </a:pPr>
            <a:r>
              <a:t/>
            </a:r>
            <a:endParaRPr/>
          </a:p>
        </p:txBody>
      </p:sp>
      <p:sp>
        <p:nvSpPr>
          <p:cNvPr id="297" name="Google Shape;297;p17"/>
          <p:cNvSpPr txBox="1"/>
          <p:nvPr/>
        </p:nvSpPr>
        <p:spPr>
          <a:xfrm>
            <a:off x="415600" y="434534"/>
            <a:ext cx="11360767" cy="612800"/>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 sz="3200">
                <a:solidFill>
                  <a:srgbClr val="000000"/>
                </a:solidFill>
                <a:latin typeface="Amatic SC"/>
                <a:ea typeface="Amatic SC"/>
                <a:cs typeface="Amatic SC"/>
                <a:sym typeface="Amatic SC"/>
              </a:rPr>
              <a:t>Pequeño cuestionario</a:t>
            </a:r>
            <a:endParaRPr b="1" sz="3200">
              <a:solidFill>
                <a:srgbClr val="000000"/>
              </a:solidFill>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p:nvPr/>
        </p:nvSpPr>
        <p:spPr>
          <a:xfrm>
            <a:off x="446633" y="1328459"/>
            <a:ext cx="11431600" cy="5359600"/>
          </a:xfrm>
          <a:prstGeom prst="roundRect">
            <a:avLst>
              <a:gd fmla="val 1148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03" name="Google Shape;303;p18"/>
          <p:cNvSpPr txBox="1"/>
          <p:nvPr>
            <p:ph idx="1" type="body"/>
          </p:nvPr>
        </p:nvSpPr>
        <p:spPr>
          <a:xfrm>
            <a:off x="446633" y="1889467"/>
            <a:ext cx="11360800" cy="4453600"/>
          </a:xfrm>
          <a:prstGeom prst="rect">
            <a:avLst/>
          </a:prstGeom>
          <a:noFill/>
          <a:ln>
            <a:noFill/>
          </a:ln>
        </p:spPr>
        <p:txBody>
          <a:bodyPr anchorCtr="0" anchor="t" bIns="121900" lIns="121900" spcFirstLastPara="1" rIns="121900" wrap="square" tIns="121900">
            <a:noAutofit/>
          </a:bodyPr>
          <a:lstStyle/>
          <a:p>
            <a:pPr indent="-423323" lvl="0" marL="609585" rtl="0" algn="l">
              <a:lnSpc>
                <a:spcPct val="115000"/>
              </a:lnSpc>
              <a:spcBef>
                <a:spcPts val="0"/>
              </a:spcBef>
              <a:spcAft>
                <a:spcPts val="0"/>
              </a:spcAft>
              <a:buClr>
                <a:srgbClr val="000000"/>
              </a:buClr>
              <a:buSzPts val="1400"/>
              <a:buChar char="●"/>
            </a:pPr>
            <a:r>
              <a:rPr lang="en">
                <a:solidFill>
                  <a:srgbClr val="000000"/>
                </a:solidFill>
              </a:rPr>
              <a:t>What is the name of the UK’s ‘Cobertura Sanitaria Universal’?</a:t>
            </a:r>
            <a:endParaRPr/>
          </a:p>
          <a:p>
            <a:pPr indent="0" lvl="0" marL="186262" rtl="0" algn="l">
              <a:lnSpc>
                <a:spcPct val="115000"/>
              </a:lnSpc>
              <a:spcBef>
                <a:spcPts val="0"/>
              </a:spcBef>
              <a:spcAft>
                <a:spcPts val="0"/>
              </a:spcAft>
              <a:buClr>
                <a:srgbClr val="000000"/>
              </a:buClr>
              <a:buSzPts val="1400"/>
              <a:buNone/>
            </a:pPr>
            <a:r>
              <a:rPr lang="en">
                <a:solidFill>
                  <a:srgbClr val="000000"/>
                </a:solidFill>
              </a:rPr>
              <a:t>       </a:t>
            </a:r>
            <a:r>
              <a:rPr lang="en"/>
              <a:t> </a:t>
            </a:r>
            <a:r>
              <a:rPr lang="en">
                <a:solidFill>
                  <a:srgbClr val="FF0000"/>
                </a:solidFill>
              </a:rPr>
              <a:t>The NHS- National Health Service </a:t>
            </a:r>
            <a:endParaRPr/>
          </a:p>
          <a:p>
            <a:pPr indent="-304791" lvl="0" marL="609585" rtl="0" algn="l">
              <a:lnSpc>
                <a:spcPct val="115000"/>
              </a:lnSpc>
              <a:spcBef>
                <a:spcPts val="0"/>
              </a:spcBef>
              <a:spcAft>
                <a:spcPts val="0"/>
              </a:spcAft>
              <a:buClr>
                <a:schemeClr val="dk1"/>
              </a:buClr>
              <a:buSzPts val="1400"/>
              <a:buNone/>
            </a:pPr>
            <a:r>
              <a:t/>
            </a:r>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Many poorer countries cannot afford to invest in a </a:t>
            </a:r>
            <a:r>
              <a:rPr b="1" i="1" lang="en">
                <a:solidFill>
                  <a:srgbClr val="000000"/>
                </a:solidFill>
              </a:rPr>
              <a:t>Universal Health coverage </a:t>
            </a:r>
            <a:r>
              <a:rPr i="1" lang="en">
                <a:solidFill>
                  <a:srgbClr val="000000"/>
                </a:solidFill>
              </a:rPr>
              <a:t>system</a:t>
            </a:r>
            <a:r>
              <a:rPr lang="en">
                <a:solidFill>
                  <a:srgbClr val="000000"/>
                </a:solidFill>
              </a:rPr>
              <a:t>. How many people die each year from diseases that are easily preventable? </a:t>
            </a:r>
            <a:endParaRPr>
              <a:solidFill>
                <a:srgbClr val="000000"/>
              </a:solidFill>
            </a:endParaRPr>
          </a:p>
          <a:p>
            <a:pPr indent="-457189" lvl="0" marL="643451" rtl="0" algn="l">
              <a:lnSpc>
                <a:spcPct val="115000"/>
              </a:lnSpc>
              <a:spcBef>
                <a:spcPts val="0"/>
              </a:spcBef>
              <a:spcAft>
                <a:spcPts val="0"/>
              </a:spcAft>
              <a:buClr>
                <a:srgbClr val="000000"/>
              </a:buClr>
              <a:buSzPts val="1400"/>
              <a:buAutoNum type="alphaUcParenR"/>
            </a:pPr>
            <a:r>
              <a:rPr lang="en">
                <a:solidFill>
                  <a:srgbClr val="000000"/>
                </a:solidFill>
              </a:rPr>
              <a:t>3 million</a:t>
            </a:r>
            <a:r>
              <a:rPr lang="en"/>
              <a:t>		</a:t>
            </a:r>
            <a:r>
              <a:rPr lang="en">
                <a:solidFill>
                  <a:srgbClr val="FF0000"/>
                </a:solidFill>
              </a:rPr>
              <a:t>B) 3 billion</a:t>
            </a:r>
            <a:r>
              <a:rPr lang="en"/>
              <a:t>	</a:t>
            </a:r>
            <a:r>
              <a:rPr lang="en">
                <a:solidFill>
                  <a:srgbClr val="000000"/>
                </a:solidFill>
              </a:rPr>
              <a:t>	C) 300,000</a:t>
            </a:r>
            <a:endParaRPr>
              <a:solidFill>
                <a:srgbClr val="000000"/>
              </a:solidFill>
            </a:endParaRPr>
          </a:p>
          <a:p>
            <a:pPr indent="-338658" lvl="0" marL="643451" rtl="0" algn="l">
              <a:lnSpc>
                <a:spcPct val="115000"/>
              </a:lnSpc>
              <a:spcBef>
                <a:spcPts val="0"/>
              </a:spcBef>
              <a:spcAft>
                <a:spcPts val="0"/>
              </a:spcAft>
              <a:buClr>
                <a:schemeClr val="dk1"/>
              </a:buClr>
              <a:buSzPts val="1400"/>
              <a:buNone/>
            </a:pPr>
            <a:r>
              <a:t/>
            </a:r>
            <a:endParaRPr>
              <a:solidFill>
                <a:srgbClr val="000000"/>
              </a:solidFill>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How much of the worlds population cannot access essential health services?</a:t>
            </a:r>
            <a:endParaRPr>
              <a:solidFill>
                <a:srgbClr val="000000"/>
              </a:solidFill>
            </a:endParaRPr>
          </a:p>
          <a:p>
            <a:pPr indent="0" lvl="0" marL="186262" rtl="0" algn="l">
              <a:lnSpc>
                <a:spcPct val="115000"/>
              </a:lnSpc>
              <a:spcBef>
                <a:spcPts val="0"/>
              </a:spcBef>
              <a:spcAft>
                <a:spcPts val="0"/>
              </a:spcAft>
              <a:buClr>
                <a:srgbClr val="000000"/>
              </a:buClr>
              <a:buSzPts val="1400"/>
              <a:buNone/>
            </a:pPr>
            <a:r>
              <a:rPr lang="en">
                <a:solidFill>
                  <a:srgbClr val="000000"/>
                </a:solidFill>
              </a:rPr>
              <a:t> A) Around a quarter	B) About a third</a:t>
            </a:r>
            <a:r>
              <a:rPr lang="en"/>
              <a:t>		</a:t>
            </a:r>
            <a:r>
              <a:rPr lang="en">
                <a:solidFill>
                  <a:srgbClr val="FF0000"/>
                </a:solidFill>
              </a:rPr>
              <a:t>C)At least half</a:t>
            </a:r>
            <a:endParaRPr>
              <a:solidFill>
                <a:srgbClr val="FF0000"/>
              </a:solidFill>
            </a:endParaRPr>
          </a:p>
          <a:p>
            <a:pPr indent="0" lvl="0" marL="186262" rtl="0" algn="l">
              <a:lnSpc>
                <a:spcPct val="115000"/>
              </a:lnSpc>
              <a:spcBef>
                <a:spcPts val="0"/>
              </a:spcBef>
              <a:spcAft>
                <a:spcPts val="0"/>
              </a:spcAft>
              <a:buClr>
                <a:schemeClr val="dk1"/>
              </a:buClr>
              <a:buSzPts val="1400"/>
              <a:buNone/>
            </a:pPr>
            <a:r>
              <a:t/>
            </a:r>
            <a:endParaRPr>
              <a:solidFill>
                <a:srgbClr val="FF0000"/>
              </a:solidFill>
            </a:endParaRPr>
          </a:p>
          <a:p>
            <a:pPr indent="-423323" lvl="0" marL="609585" rtl="0" algn="l">
              <a:lnSpc>
                <a:spcPct val="115000"/>
              </a:lnSpc>
              <a:spcBef>
                <a:spcPts val="0"/>
              </a:spcBef>
              <a:spcAft>
                <a:spcPts val="0"/>
              </a:spcAft>
              <a:buClr>
                <a:srgbClr val="000000"/>
              </a:buClr>
              <a:buSzPts val="1400"/>
              <a:buChar char="●"/>
            </a:pPr>
            <a:r>
              <a:rPr lang="en">
                <a:solidFill>
                  <a:srgbClr val="000000"/>
                </a:solidFill>
              </a:rPr>
              <a:t>Under-five mortality rates fell rapidly between 2000- 2015, declining by what % globally?</a:t>
            </a:r>
            <a:endParaRPr>
              <a:solidFill>
                <a:srgbClr val="000000"/>
              </a:solidFill>
            </a:endParaRPr>
          </a:p>
          <a:p>
            <a:pPr indent="0" lvl="0" marL="186262" rtl="0" algn="l">
              <a:lnSpc>
                <a:spcPct val="115000"/>
              </a:lnSpc>
              <a:spcBef>
                <a:spcPts val="0"/>
              </a:spcBef>
              <a:spcAft>
                <a:spcPts val="0"/>
              </a:spcAft>
              <a:buClr>
                <a:srgbClr val="000000"/>
              </a:buClr>
              <a:buSzPts val="1400"/>
              <a:buNone/>
            </a:pPr>
            <a:r>
              <a:rPr lang="en">
                <a:solidFill>
                  <a:srgbClr val="000000"/>
                </a:solidFill>
              </a:rPr>
              <a:t>A) 25%			B)</a:t>
            </a:r>
            <a:r>
              <a:rPr lang="en"/>
              <a:t> </a:t>
            </a:r>
            <a:r>
              <a:rPr lang="en">
                <a:solidFill>
                  <a:srgbClr val="FF0000"/>
                </a:solidFill>
              </a:rPr>
              <a:t>44%	</a:t>
            </a:r>
            <a:r>
              <a:rPr lang="en"/>
              <a:t>		</a:t>
            </a:r>
            <a:r>
              <a:rPr lang="en">
                <a:solidFill>
                  <a:srgbClr val="000000"/>
                </a:solidFill>
              </a:rPr>
              <a:t>C) 55%</a:t>
            </a:r>
            <a:r>
              <a:rPr lang="en"/>
              <a:t> </a:t>
            </a:r>
            <a:endParaRPr/>
          </a:p>
          <a:p>
            <a:pPr indent="-338658" lvl="0" marL="643451" rtl="0" algn="l">
              <a:lnSpc>
                <a:spcPct val="115000"/>
              </a:lnSpc>
              <a:spcBef>
                <a:spcPts val="0"/>
              </a:spcBef>
              <a:spcAft>
                <a:spcPts val="0"/>
              </a:spcAft>
              <a:buClr>
                <a:schemeClr val="dk1"/>
              </a:buClr>
              <a:buSzPts val="1400"/>
              <a:buNone/>
            </a:pPr>
            <a:r>
              <a:t/>
            </a:r>
            <a:endParaRPr/>
          </a:p>
          <a:p>
            <a:pPr indent="-304791" lvl="0" marL="609585" rtl="0" algn="l">
              <a:lnSpc>
                <a:spcPct val="115000"/>
              </a:lnSpc>
              <a:spcBef>
                <a:spcPts val="0"/>
              </a:spcBef>
              <a:spcAft>
                <a:spcPts val="0"/>
              </a:spcAft>
              <a:buClr>
                <a:schemeClr val="dk1"/>
              </a:buClr>
              <a:buSzPts val="1400"/>
              <a:buNone/>
            </a:pPr>
            <a:r>
              <a:t/>
            </a:r>
            <a:endParaRPr/>
          </a:p>
        </p:txBody>
      </p:sp>
      <p:sp>
        <p:nvSpPr>
          <p:cNvPr id="304" name="Google Shape;304;p18"/>
          <p:cNvSpPr txBox="1"/>
          <p:nvPr/>
        </p:nvSpPr>
        <p:spPr>
          <a:xfrm>
            <a:off x="593558" y="352925"/>
            <a:ext cx="11284675" cy="630541"/>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 sz="3200">
                <a:solidFill>
                  <a:srgbClr val="000000"/>
                </a:solidFill>
                <a:latin typeface="Amatic SC"/>
                <a:ea typeface="Amatic SC"/>
                <a:cs typeface="Amatic SC"/>
                <a:sym typeface="Amatic SC"/>
              </a:rPr>
              <a:t>Pequeño cuestionario –respuestas-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19">
            <a:hlinkClick r:id="rId3"/>
          </p:cNvPr>
          <p:cNvPicPr preferRelativeResize="0"/>
          <p:nvPr/>
        </p:nvPicPr>
        <p:blipFill rotWithShape="1">
          <a:blip r:embed="rId4">
            <a:alphaModFix/>
          </a:blip>
          <a:srcRect b="15110" l="0" r="0" t="57111"/>
          <a:stretch/>
        </p:blipFill>
        <p:spPr>
          <a:xfrm>
            <a:off x="563740" y="1133475"/>
            <a:ext cx="11064519" cy="43472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b="91111" l="41198" r="0" t="0"/>
          <a:stretch/>
        </p:blipFill>
        <p:spPr>
          <a:xfrm>
            <a:off x="6297587" y="0"/>
            <a:ext cx="4846739" cy="1036320"/>
          </a:xfrm>
          <a:prstGeom prst="rect">
            <a:avLst/>
          </a:prstGeom>
          <a:noFill/>
          <a:ln>
            <a:noFill/>
          </a:ln>
        </p:spPr>
      </p:pic>
      <p:pic>
        <p:nvPicPr>
          <p:cNvPr id="149" name="Google Shape;149;p2"/>
          <p:cNvPicPr preferRelativeResize="0"/>
          <p:nvPr/>
        </p:nvPicPr>
        <p:blipFill rotWithShape="1">
          <a:blip r:embed="rId4">
            <a:alphaModFix/>
          </a:blip>
          <a:srcRect b="4666" l="0" r="0" t="54889"/>
          <a:stretch/>
        </p:blipFill>
        <p:spPr>
          <a:xfrm>
            <a:off x="1047674" y="884017"/>
            <a:ext cx="10096652" cy="57758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0"/>
          <p:cNvPicPr preferRelativeResize="0"/>
          <p:nvPr/>
        </p:nvPicPr>
        <p:blipFill rotWithShape="1">
          <a:blip r:embed="rId3">
            <a:alphaModFix/>
          </a:blip>
          <a:srcRect b="0" l="0" r="0" t="0"/>
          <a:stretch/>
        </p:blipFill>
        <p:spPr>
          <a:xfrm>
            <a:off x="3429100" y="2492184"/>
            <a:ext cx="4236067" cy="1230217"/>
          </a:xfrm>
          <a:prstGeom prst="rect">
            <a:avLst/>
          </a:prstGeom>
          <a:noFill/>
          <a:ln>
            <a:noFill/>
          </a:ln>
        </p:spPr>
      </p:pic>
      <p:pic>
        <p:nvPicPr>
          <p:cNvPr id="315" name="Google Shape;315;p20"/>
          <p:cNvPicPr preferRelativeResize="0"/>
          <p:nvPr/>
        </p:nvPicPr>
        <p:blipFill rotWithShape="1">
          <a:blip r:embed="rId4">
            <a:alphaModFix/>
          </a:blip>
          <a:srcRect b="0" l="0" r="0" t="0"/>
          <a:stretch/>
        </p:blipFill>
        <p:spPr>
          <a:xfrm>
            <a:off x="3429095" y="3829570"/>
            <a:ext cx="1484869" cy="992644"/>
          </a:xfrm>
          <a:prstGeom prst="rect">
            <a:avLst/>
          </a:prstGeom>
          <a:noFill/>
          <a:ln>
            <a:noFill/>
          </a:ln>
        </p:spPr>
      </p:pic>
      <p:sp>
        <p:nvSpPr>
          <p:cNvPr id="316" name="Google Shape;316;p20"/>
          <p:cNvSpPr/>
          <p:nvPr/>
        </p:nvSpPr>
        <p:spPr>
          <a:xfrm>
            <a:off x="4816433" y="3722400"/>
            <a:ext cx="3006000" cy="13236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lang="en" sz="1333">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333">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
          <p:cNvPicPr preferRelativeResize="0"/>
          <p:nvPr/>
        </p:nvPicPr>
        <p:blipFill rotWithShape="1">
          <a:blip r:embed="rId3">
            <a:alphaModFix/>
          </a:blip>
          <a:srcRect b="91111" l="41198" r="0" t="0"/>
          <a:stretch/>
        </p:blipFill>
        <p:spPr>
          <a:xfrm>
            <a:off x="6202261" y="0"/>
            <a:ext cx="4846739" cy="1036320"/>
          </a:xfrm>
          <a:prstGeom prst="rect">
            <a:avLst/>
          </a:prstGeom>
          <a:noFill/>
          <a:ln>
            <a:noFill/>
          </a:ln>
        </p:spPr>
      </p:pic>
      <p:pic>
        <p:nvPicPr>
          <p:cNvPr id="155" name="Google Shape;155;p3"/>
          <p:cNvPicPr preferRelativeResize="0"/>
          <p:nvPr/>
        </p:nvPicPr>
        <p:blipFill rotWithShape="1">
          <a:blip r:embed="rId4">
            <a:alphaModFix/>
          </a:blip>
          <a:srcRect b="42665" l="0" r="0" t="15112"/>
          <a:stretch/>
        </p:blipFill>
        <p:spPr>
          <a:xfrm>
            <a:off x="792479" y="942111"/>
            <a:ext cx="9906001" cy="59158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type="title"/>
          </p:nvPr>
        </p:nvSpPr>
        <p:spPr>
          <a:xfrm>
            <a:off x="415600" y="211167"/>
            <a:ext cx="11360800" cy="900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2667">
                <a:latin typeface="Arial"/>
                <a:ea typeface="Arial"/>
                <a:cs typeface="Arial"/>
                <a:sym typeface="Arial"/>
              </a:rPr>
              <a:t>                  Resumen del texto: 5 grupos, tenéis 5 minutos*</a:t>
            </a:r>
            <a:endParaRPr sz="2667">
              <a:latin typeface="Arial"/>
              <a:ea typeface="Arial"/>
              <a:cs typeface="Arial"/>
              <a:sym typeface="Arial"/>
            </a:endParaRPr>
          </a:p>
        </p:txBody>
      </p:sp>
      <p:sp>
        <p:nvSpPr>
          <p:cNvPr id="161" name="Google Shape;161;p4"/>
          <p:cNvSpPr txBox="1"/>
          <p:nvPr/>
        </p:nvSpPr>
        <p:spPr>
          <a:xfrm>
            <a:off x="209167" y="6034940"/>
            <a:ext cx="11821724" cy="823059"/>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 sz="2000" u="none" cap="none" strike="noStrike">
                <a:solidFill>
                  <a:srgbClr val="000000"/>
                </a:solidFill>
                <a:latin typeface="Calibri"/>
                <a:ea typeface="Calibri"/>
                <a:cs typeface="Calibri"/>
                <a:sym typeface="Calibri"/>
              </a:rPr>
              <a:t>*TOP TIP: Start by highlighting words you know and any cognates you could guess, then grab a dictionary or visit </a:t>
            </a:r>
            <a:r>
              <a:rPr b="0" i="0" lang="en" sz="2000" u="sng" cap="none" strike="noStrike">
                <a:solidFill>
                  <a:schemeClr val="hlink"/>
                </a:solidFill>
                <a:latin typeface="Calibri"/>
                <a:ea typeface="Calibri"/>
                <a:cs typeface="Calibri"/>
                <a:sym typeface="Calibri"/>
                <a:hlinkClick r:id="rId3"/>
              </a:rPr>
              <a:t>www.wordreference.com</a:t>
            </a:r>
            <a:r>
              <a:rPr b="0" i="0" lang="en"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pic>
        <p:nvPicPr>
          <p:cNvPr id="162" name="Google Shape;162;p4"/>
          <p:cNvPicPr preferRelativeResize="0"/>
          <p:nvPr/>
        </p:nvPicPr>
        <p:blipFill rotWithShape="1">
          <a:blip r:embed="rId4">
            <a:alphaModFix/>
          </a:blip>
          <a:srcRect b="0" l="0" r="0" t="0"/>
          <a:stretch/>
        </p:blipFill>
        <p:spPr>
          <a:xfrm>
            <a:off x="533497" y="379063"/>
            <a:ext cx="786567" cy="7322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1464633" y="421367"/>
            <a:ext cx="720008" cy="647600"/>
          </a:xfrm>
          <a:prstGeom prst="rect">
            <a:avLst/>
          </a:prstGeom>
          <a:noFill/>
          <a:ln>
            <a:noFill/>
          </a:ln>
        </p:spPr>
      </p:pic>
      <p:grpSp>
        <p:nvGrpSpPr>
          <p:cNvPr id="164" name="Google Shape;164;p4"/>
          <p:cNvGrpSpPr/>
          <p:nvPr/>
        </p:nvGrpSpPr>
        <p:grpSpPr>
          <a:xfrm>
            <a:off x="209167" y="1279063"/>
            <a:ext cx="11583000" cy="4543119"/>
            <a:chOff x="209167" y="1344697"/>
            <a:chExt cx="11583000" cy="4543119"/>
          </a:xfrm>
        </p:grpSpPr>
        <p:grpSp>
          <p:nvGrpSpPr>
            <p:cNvPr id="165" name="Google Shape;165;p4"/>
            <p:cNvGrpSpPr/>
            <p:nvPr/>
          </p:nvGrpSpPr>
          <p:grpSpPr>
            <a:xfrm>
              <a:off x="209167" y="1344697"/>
              <a:ext cx="11569700" cy="4532555"/>
              <a:chOff x="209167" y="1344697"/>
              <a:chExt cx="11569700" cy="4532555"/>
            </a:xfrm>
          </p:grpSpPr>
          <p:grpSp>
            <p:nvGrpSpPr>
              <p:cNvPr id="166" name="Google Shape;166;p4"/>
              <p:cNvGrpSpPr/>
              <p:nvPr/>
            </p:nvGrpSpPr>
            <p:grpSpPr>
              <a:xfrm>
                <a:off x="209167" y="1344697"/>
                <a:ext cx="11569700" cy="4512033"/>
                <a:chOff x="354891" y="1341023"/>
                <a:chExt cx="11569700" cy="4512033"/>
              </a:xfrm>
            </p:grpSpPr>
            <p:grpSp>
              <p:nvGrpSpPr>
                <p:cNvPr id="167" name="Google Shape;167;p4"/>
                <p:cNvGrpSpPr/>
                <p:nvPr/>
              </p:nvGrpSpPr>
              <p:grpSpPr>
                <a:xfrm>
                  <a:off x="354891" y="1341023"/>
                  <a:ext cx="11569700" cy="4512033"/>
                  <a:chOff x="354891" y="1341023"/>
                  <a:chExt cx="11569700" cy="4512033"/>
                </a:xfrm>
              </p:grpSpPr>
              <p:pic>
                <p:nvPicPr>
                  <p:cNvPr id="168" name="Google Shape;168;p4"/>
                  <p:cNvPicPr preferRelativeResize="0"/>
                  <p:nvPr/>
                </p:nvPicPr>
                <p:blipFill rotWithShape="1">
                  <a:blip r:embed="rId6">
                    <a:alphaModFix/>
                  </a:blip>
                  <a:srcRect b="0" l="0" r="0" t="0"/>
                  <a:stretch/>
                </p:blipFill>
                <p:spPr>
                  <a:xfrm>
                    <a:off x="354891" y="1341023"/>
                    <a:ext cx="11569700" cy="4512033"/>
                  </a:xfrm>
                  <a:prstGeom prst="rect">
                    <a:avLst/>
                  </a:prstGeom>
                  <a:noFill/>
                  <a:ln cap="flat" cmpd="sng" w="9525">
                    <a:solidFill>
                      <a:srgbClr val="000000"/>
                    </a:solidFill>
                    <a:prstDash val="solid"/>
                    <a:round/>
                    <a:headEnd len="sm" w="sm" type="none"/>
                    <a:tailEnd len="sm" w="sm" type="none"/>
                  </a:ln>
                </p:spPr>
              </p:pic>
              <p:sp>
                <p:nvSpPr>
                  <p:cNvPr id="169" name="Google Shape;169;p4"/>
                  <p:cNvSpPr txBox="1"/>
                  <p:nvPr/>
                </p:nvSpPr>
                <p:spPr>
                  <a:xfrm>
                    <a:off x="354891" y="1458500"/>
                    <a:ext cx="2219484" cy="4278094"/>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1600" u="none" cap="none" strike="noStrike">
                        <a:solidFill>
                          <a:schemeClr val="dk1"/>
                        </a:solidFill>
                        <a:latin typeface="Calibri"/>
                        <a:ea typeface="Calibri"/>
                        <a:cs typeface="Calibri"/>
                        <a:sym typeface="Calibri"/>
                      </a:rPr>
                      <a:t>Garantizar el compromiso de la política y la acción de múltiples partes interesadas: </a:t>
                    </a:r>
                    <a:endParaRPr/>
                  </a:p>
                  <a:p>
                    <a:pPr indent="0" lvl="0" marL="0" marR="0" rtl="0" algn="l">
                      <a:spcBef>
                        <a:spcPts val="0"/>
                      </a:spcBef>
                      <a:spcAft>
                        <a:spcPts val="0"/>
                      </a:spcAft>
                      <a:buNone/>
                    </a:pPr>
                    <a:r>
                      <a:rPr lang="en" sz="1600">
                        <a:solidFill>
                          <a:schemeClr val="dk1"/>
                        </a:solidFill>
                        <a:latin typeface="Calibri"/>
                        <a:ea typeface="Calibri"/>
                        <a:cs typeface="Calibri"/>
                        <a:sym typeface="Calibri"/>
                      </a:rPr>
                      <a:t>Unir la solidaridad en torno a nuestro compromiso a favor de la cobertura sanitaria universal, comenzando con una inversión incrementada y más acciones.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 sz="1600">
                        <a:solidFill>
                          <a:schemeClr val="dk1"/>
                        </a:solidFill>
                        <a:latin typeface="Calibri"/>
                        <a:ea typeface="Calibri"/>
                        <a:cs typeface="Calibri"/>
                        <a:sym typeface="Calibri"/>
                      </a:rPr>
                      <a:t>Principios fundamentales: pacto mundial de la CSU2030</a:t>
                    </a:r>
                    <a:endParaRPr/>
                  </a:p>
                </p:txBody>
              </p:sp>
              <p:sp>
                <p:nvSpPr>
                  <p:cNvPr id="170" name="Google Shape;170;p4"/>
                  <p:cNvSpPr txBox="1"/>
                  <p:nvPr/>
                </p:nvSpPr>
                <p:spPr>
                  <a:xfrm>
                    <a:off x="2707654" y="1422891"/>
                    <a:ext cx="2183077" cy="4247317"/>
                  </a:xfrm>
                  <a:prstGeom prst="rect">
                    <a:avLst/>
                  </a:prstGeom>
                  <a:solidFill>
                    <a:srgbClr val="4F91F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dk1"/>
                        </a:solidFill>
                        <a:latin typeface="Calibri"/>
                        <a:ea typeface="Calibri"/>
                        <a:cs typeface="Calibri"/>
                        <a:sym typeface="Calibri"/>
                      </a:rPr>
                      <a:t>No dejar a nadie atrás: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Garantizar a todas las personas y comunidades una atención médica integral de calidad y una atención orientada al paciente,  priorizando a las poblaciones más pobres y marginadas.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4"/>
                <p:cNvSpPr txBox="1"/>
                <p:nvPr/>
              </p:nvSpPr>
              <p:spPr>
                <a:xfrm>
                  <a:off x="5050455" y="1422891"/>
                  <a:ext cx="2193039" cy="4247317"/>
                </a:xfrm>
                <a:prstGeom prst="rect">
                  <a:avLst/>
                </a:prstGeom>
                <a:solidFill>
                  <a:srgbClr val="4F91F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lt1"/>
                      </a:solidFill>
                      <a:latin typeface="Calibri"/>
                      <a:ea typeface="Calibri"/>
                      <a:cs typeface="Calibri"/>
                      <a:sym typeface="Calibri"/>
                    </a:rPr>
                    <a:t>Hacer que se escuchen las voces de las comunidades: </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lang="en" sz="1800">
                      <a:solidFill>
                        <a:schemeClr val="lt1"/>
                      </a:solidFill>
                      <a:latin typeface="Calibri"/>
                      <a:ea typeface="Calibri"/>
                      <a:cs typeface="Calibri"/>
                      <a:sym typeface="Calibri"/>
                    </a:rPr>
                    <a:t>Asegurarse de que todas las personas, independientemente de su raza, sexo, edad, ciudadanía o capacidad, estén representadas en el movimiento de la Cobertura Sanitaria Universal.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2" name="Google Shape;172;p4"/>
              <p:cNvSpPr txBox="1"/>
              <p:nvPr/>
            </p:nvSpPr>
            <p:spPr>
              <a:xfrm>
                <a:off x="7188886" y="1352937"/>
                <a:ext cx="2278460" cy="452431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3A3838"/>
                    </a:solidFill>
                    <a:latin typeface="Calibri"/>
                    <a:ea typeface="Calibri"/>
                    <a:cs typeface="Calibri"/>
                    <a:sym typeface="Calibri"/>
                  </a:rPr>
                  <a:t>Invertir más y más sabiamente: </a:t>
                </a:r>
                <a:endParaRPr/>
              </a:p>
              <a:p>
                <a:pPr indent="0" lvl="0" marL="0" marR="0" rtl="0" algn="l">
                  <a:spcBef>
                    <a:spcPts val="0"/>
                  </a:spcBef>
                  <a:spcAft>
                    <a:spcPts val="0"/>
                  </a:spcAft>
                  <a:buNone/>
                </a:pPr>
                <a:r>
                  <a:t/>
                </a:r>
                <a:endParaRPr b="1" sz="1800">
                  <a:solidFill>
                    <a:srgbClr val="3A3838"/>
                  </a:solidFill>
                  <a:latin typeface="Calibri"/>
                  <a:ea typeface="Calibri"/>
                  <a:cs typeface="Calibri"/>
                  <a:sym typeface="Calibri"/>
                </a:endParaRPr>
              </a:p>
              <a:p>
                <a:pPr indent="0" lvl="0" marL="0" marR="0" rtl="0" algn="l">
                  <a:spcBef>
                    <a:spcPts val="0"/>
                  </a:spcBef>
                  <a:spcAft>
                    <a:spcPts val="0"/>
                  </a:spcAft>
                  <a:buNone/>
                </a:pPr>
                <a:r>
                  <a:rPr lang="en" sz="1800">
                    <a:solidFill>
                      <a:srgbClr val="3A3838"/>
                    </a:solidFill>
                    <a:latin typeface="Calibri"/>
                    <a:ea typeface="Calibri"/>
                    <a:cs typeface="Calibri"/>
                    <a:sym typeface="Calibri"/>
                  </a:rPr>
                  <a:t>Movilizar los recursos de manera eficiente y equitativa, principalmente en repartir los fondos entre las diferentes áreas problemáticas para asegurarse de que todos obtengan la atención médica necesitada, sin temor a las dificultades financieras.</a:t>
                </a:r>
                <a:endParaRPr/>
              </a:p>
            </p:txBody>
          </p:sp>
        </p:grpSp>
        <p:sp>
          <p:nvSpPr>
            <p:cNvPr id="173" name="Google Shape;173;p4"/>
            <p:cNvSpPr txBox="1"/>
            <p:nvPr/>
          </p:nvSpPr>
          <p:spPr>
            <a:xfrm>
              <a:off x="9574228" y="1363501"/>
              <a:ext cx="2217939" cy="4524315"/>
            </a:xfrm>
            <a:prstGeom prst="rect">
              <a:avLst/>
            </a:prstGeom>
            <a:solidFill>
              <a:srgbClr val="1F386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lt1"/>
                  </a:solidFill>
                  <a:latin typeface="Calibri"/>
                  <a:ea typeface="Calibri"/>
                  <a:cs typeface="Calibri"/>
                  <a:sym typeface="Calibri"/>
                </a:rPr>
                <a:t>Solicitar a los líderes que rindan cuentas:</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lang="en" sz="1800">
                  <a:solidFill>
                    <a:schemeClr val="lt1"/>
                  </a:solidFill>
                  <a:latin typeface="Calibri"/>
                  <a:ea typeface="Calibri"/>
                  <a:cs typeface="Calibri"/>
                  <a:sym typeface="Calibri"/>
                </a:rPr>
                <a:t>Mejorar los mecanismos de control y respuesta para hacer cumplir a los  dirigentes sus promesas de salud para todos</a:t>
              </a:r>
              <a:endParaRPr/>
            </a:p>
            <a:p>
              <a:pPr indent="0" lvl="0" marL="0" marR="0" rtl="0" algn="l">
                <a:spcBef>
                  <a:spcPts val="0"/>
                </a:spcBef>
                <a:spcAft>
                  <a:spcPts val="0"/>
                </a:spcAft>
                <a:buNone/>
              </a:pPr>
              <a:r>
                <a:rPr lang="en" sz="1800">
                  <a:solidFill>
                    <a:schemeClr val="lt1"/>
                  </a:solidFill>
                  <a:latin typeface="Calibri"/>
                  <a:ea typeface="Calibri"/>
                  <a:cs typeface="Calibri"/>
                  <a:sym typeface="Calibri"/>
                </a:rPr>
                <a:t>y avanzar hacia sistemas de salud más </a:t>
              </a:r>
              <a:r>
                <a:rPr b="0" lang="en" sz="1800">
                  <a:solidFill>
                    <a:schemeClr val="lt1"/>
                  </a:solidFill>
                  <a:latin typeface="Calibri"/>
                  <a:ea typeface="Calibri"/>
                  <a:cs typeface="Calibri"/>
                  <a:sym typeface="Calibri"/>
                </a:rPr>
                <a:t>sólidos</a:t>
              </a:r>
              <a:endParaRPr b="0" sz="1800">
                <a:solidFill>
                  <a:schemeClr val="lt1"/>
                </a:solidFill>
                <a:latin typeface="Calibri"/>
                <a:ea typeface="Calibri"/>
                <a:cs typeface="Calibri"/>
                <a:sym typeface="Calibri"/>
              </a:endParaRPr>
            </a:p>
            <a:p>
              <a:pPr indent="0" lvl="0" marL="0" marR="0" rtl="0" algn="l">
                <a:spcBef>
                  <a:spcPts val="0"/>
                </a:spcBef>
                <a:spcAft>
                  <a:spcPts val="0"/>
                </a:spcAft>
                <a:buNone/>
              </a:pPr>
              <a:r>
                <a:rPr lang="en" sz="1800">
                  <a:solidFill>
                    <a:schemeClr val="lt1"/>
                  </a:solidFill>
                  <a:latin typeface="Calibri"/>
                  <a:ea typeface="Calibri"/>
                  <a:cs typeface="Calibri"/>
                  <a:sym typeface="Calibri"/>
                </a:rPr>
                <a:t>y más equitativos para la  Cobertura Sanitaria Universal. </a:t>
              </a: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type="title"/>
          </p:nvPr>
        </p:nvSpPr>
        <p:spPr>
          <a:xfrm>
            <a:off x="487120" y="184731"/>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4000">
                <a:latin typeface="Arial"/>
                <a:ea typeface="Arial"/>
                <a:cs typeface="Arial"/>
                <a:sym typeface="Arial"/>
              </a:rPr>
              <a:t>GRUPO 1</a:t>
            </a:r>
            <a:endParaRPr sz="4000">
              <a:latin typeface="Arial"/>
              <a:ea typeface="Arial"/>
              <a:cs typeface="Arial"/>
              <a:sym typeface="Arial"/>
            </a:endParaRPr>
          </a:p>
        </p:txBody>
      </p:sp>
      <p:sp>
        <p:nvSpPr>
          <p:cNvPr id="179" name="Google Shape;179;p5"/>
          <p:cNvSpPr txBox="1"/>
          <p:nvPr/>
        </p:nvSpPr>
        <p:spPr>
          <a:xfrm>
            <a:off x="2928467" y="1897533"/>
            <a:ext cx="8441600" cy="1329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Source Code Pro"/>
              <a:ea typeface="Source Code Pro"/>
              <a:cs typeface="Source Code Pro"/>
              <a:sym typeface="Source Code Pro"/>
            </a:endParaRPr>
          </a:p>
        </p:txBody>
      </p:sp>
      <p:sp>
        <p:nvSpPr>
          <p:cNvPr id="180" name="Google Shape;180;p5"/>
          <p:cNvSpPr txBox="1"/>
          <p:nvPr/>
        </p:nvSpPr>
        <p:spPr>
          <a:xfrm>
            <a:off x="3012133" y="3325800"/>
            <a:ext cx="8441600" cy="13296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Words I know /can guess:</a:t>
            </a:r>
            <a:endParaRPr sz="2400">
              <a:solidFill>
                <a:srgbClr val="000000"/>
              </a:solidFill>
              <a:latin typeface="Calibri"/>
              <a:ea typeface="Calibri"/>
              <a:cs typeface="Calibri"/>
              <a:sym typeface="Calibri"/>
            </a:endParaRPr>
          </a:p>
        </p:txBody>
      </p:sp>
      <p:sp>
        <p:nvSpPr>
          <p:cNvPr id="181" name="Google Shape;181;p5"/>
          <p:cNvSpPr txBox="1"/>
          <p:nvPr/>
        </p:nvSpPr>
        <p:spPr>
          <a:xfrm>
            <a:off x="3012133" y="1727317"/>
            <a:ext cx="8441600" cy="13296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Key words I need to look up:</a:t>
            </a:r>
            <a:endParaRPr sz="2400">
              <a:solidFill>
                <a:srgbClr val="000000"/>
              </a:solidFill>
              <a:latin typeface="Calibri"/>
              <a:ea typeface="Calibri"/>
              <a:cs typeface="Calibri"/>
              <a:sym typeface="Calibri"/>
            </a:endParaRPr>
          </a:p>
        </p:txBody>
      </p:sp>
      <p:sp>
        <p:nvSpPr>
          <p:cNvPr id="182" name="Google Shape;182;p5"/>
          <p:cNvSpPr txBox="1"/>
          <p:nvPr/>
        </p:nvSpPr>
        <p:spPr>
          <a:xfrm>
            <a:off x="3012133" y="4894351"/>
            <a:ext cx="8441600" cy="13296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Summary of the text:</a:t>
            </a:r>
            <a:endParaRPr sz="2400">
              <a:solidFill>
                <a:srgbClr val="000000"/>
              </a:solidFill>
              <a:latin typeface="Calibri"/>
              <a:ea typeface="Calibri"/>
              <a:cs typeface="Calibri"/>
              <a:sym typeface="Calibri"/>
            </a:endParaRPr>
          </a:p>
        </p:txBody>
      </p:sp>
      <p:pic>
        <p:nvPicPr>
          <p:cNvPr id="183" name="Google Shape;183;p5"/>
          <p:cNvPicPr preferRelativeResize="0"/>
          <p:nvPr/>
        </p:nvPicPr>
        <p:blipFill rotWithShape="1">
          <a:blip r:embed="rId3">
            <a:alphaModFix/>
          </a:blip>
          <a:srcRect b="0" l="0" r="0" t="0"/>
          <a:stretch/>
        </p:blipFill>
        <p:spPr>
          <a:xfrm>
            <a:off x="629890" y="250225"/>
            <a:ext cx="786567" cy="732200"/>
          </a:xfrm>
          <a:prstGeom prst="rect">
            <a:avLst/>
          </a:prstGeom>
          <a:noFill/>
          <a:ln>
            <a:noFill/>
          </a:ln>
        </p:spPr>
      </p:pic>
      <p:pic>
        <p:nvPicPr>
          <p:cNvPr id="184" name="Google Shape;184;p5"/>
          <p:cNvPicPr preferRelativeResize="0"/>
          <p:nvPr/>
        </p:nvPicPr>
        <p:blipFill rotWithShape="1">
          <a:blip r:embed="rId4">
            <a:alphaModFix/>
          </a:blip>
          <a:srcRect b="0" l="0" r="0" t="0"/>
          <a:stretch/>
        </p:blipFill>
        <p:spPr>
          <a:xfrm>
            <a:off x="1559226" y="312197"/>
            <a:ext cx="720008" cy="647600"/>
          </a:xfrm>
          <a:prstGeom prst="rect">
            <a:avLst/>
          </a:prstGeom>
          <a:noFill/>
          <a:ln>
            <a:noFill/>
          </a:ln>
        </p:spPr>
      </p:pic>
      <p:sp>
        <p:nvSpPr>
          <p:cNvPr id="185" name="Google Shape;185;p5"/>
          <p:cNvSpPr txBox="1"/>
          <p:nvPr/>
        </p:nvSpPr>
        <p:spPr>
          <a:xfrm>
            <a:off x="449484" y="1380197"/>
            <a:ext cx="2219484" cy="53553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dk1"/>
                </a:solidFill>
                <a:latin typeface="Calibri"/>
                <a:ea typeface="Calibri"/>
                <a:cs typeface="Calibri"/>
                <a:sym typeface="Calibri"/>
              </a:rPr>
              <a:t>Garantizar el compromiso de la política y la acción de múltiples partes interesadas: </a:t>
            </a:r>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Unir la solidaridad en torno a nuestro compromiso a favor de la cobertura sanitaria universal, comenzando con una inversión incrementada y más acciones.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Principios fundamentales: pacto mundial de la CSU2030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4000">
                <a:latin typeface="Arial"/>
                <a:ea typeface="Arial"/>
                <a:cs typeface="Arial"/>
                <a:sym typeface="Arial"/>
              </a:rPr>
              <a:t>GRUPO 2</a:t>
            </a:r>
            <a:endParaRPr sz="4000">
              <a:latin typeface="Arial"/>
              <a:ea typeface="Arial"/>
              <a:cs typeface="Arial"/>
              <a:sym typeface="Arial"/>
            </a:endParaRPr>
          </a:p>
        </p:txBody>
      </p:sp>
      <p:sp>
        <p:nvSpPr>
          <p:cNvPr id="191" name="Google Shape;191;p6"/>
          <p:cNvSpPr txBox="1"/>
          <p:nvPr/>
        </p:nvSpPr>
        <p:spPr>
          <a:xfrm>
            <a:off x="3012133" y="4894351"/>
            <a:ext cx="8441600" cy="13296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Summary of the text:</a:t>
            </a:r>
            <a:endParaRPr sz="2400">
              <a:solidFill>
                <a:srgbClr val="000000"/>
              </a:solidFill>
              <a:latin typeface="Calibri"/>
              <a:ea typeface="Calibri"/>
              <a:cs typeface="Calibri"/>
              <a:sym typeface="Calibri"/>
            </a:endParaRPr>
          </a:p>
        </p:txBody>
      </p:sp>
      <p:sp>
        <p:nvSpPr>
          <p:cNvPr id="192" name="Google Shape;192;p6"/>
          <p:cNvSpPr txBox="1"/>
          <p:nvPr/>
        </p:nvSpPr>
        <p:spPr>
          <a:xfrm>
            <a:off x="3012133" y="3325800"/>
            <a:ext cx="8441600" cy="13296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Words I know /can guess:</a:t>
            </a:r>
            <a:endParaRPr sz="2400">
              <a:solidFill>
                <a:srgbClr val="000000"/>
              </a:solidFill>
              <a:latin typeface="Calibri"/>
              <a:ea typeface="Calibri"/>
              <a:cs typeface="Calibri"/>
              <a:sym typeface="Calibri"/>
            </a:endParaRPr>
          </a:p>
        </p:txBody>
      </p:sp>
      <p:sp>
        <p:nvSpPr>
          <p:cNvPr id="193" name="Google Shape;193;p6"/>
          <p:cNvSpPr txBox="1"/>
          <p:nvPr/>
        </p:nvSpPr>
        <p:spPr>
          <a:xfrm>
            <a:off x="3012133" y="1757217"/>
            <a:ext cx="8441600" cy="13296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Key words I need to look up:</a:t>
            </a:r>
            <a:endParaRPr sz="2400">
              <a:solidFill>
                <a:srgbClr val="000000"/>
              </a:solidFill>
              <a:latin typeface="Calibri"/>
              <a:ea typeface="Calibri"/>
              <a:cs typeface="Calibri"/>
              <a:sym typeface="Calibri"/>
            </a:endParaRPr>
          </a:p>
        </p:txBody>
      </p:sp>
      <p:pic>
        <p:nvPicPr>
          <p:cNvPr id="194" name="Google Shape;194;p6"/>
          <p:cNvPicPr preferRelativeResize="0"/>
          <p:nvPr/>
        </p:nvPicPr>
        <p:blipFill rotWithShape="1">
          <a:blip r:embed="rId3">
            <a:alphaModFix/>
          </a:blip>
          <a:srcRect b="0" l="0" r="0" t="0"/>
          <a:stretch/>
        </p:blipFill>
        <p:spPr>
          <a:xfrm>
            <a:off x="1464633" y="624567"/>
            <a:ext cx="720008" cy="647600"/>
          </a:xfrm>
          <a:prstGeom prst="rect">
            <a:avLst/>
          </a:prstGeom>
          <a:noFill/>
          <a:ln>
            <a:noFill/>
          </a:ln>
        </p:spPr>
      </p:pic>
      <p:pic>
        <p:nvPicPr>
          <p:cNvPr id="195" name="Google Shape;195;p6"/>
          <p:cNvPicPr preferRelativeResize="0"/>
          <p:nvPr/>
        </p:nvPicPr>
        <p:blipFill rotWithShape="1">
          <a:blip r:embed="rId4">
            <a:alphaModFix/>
          </a:blip>
          <a:srcRect b="0" l="0" r="0" t="0"/>
          <a:stretch/>
        </p:blipFill>
        <p:spPr>
          <a:xfrm>
            <a:off x="533497" y="582263"/>
            <a:ext cx="786567" cy="732200"/>
          </a:xfrm>
          <a:prstGeom prst="rect">
            <a:avLst/>
          </a:prstGeom>
          <a:noFill/>
          <a:ln>
            <a:noFill/>
          </a:ln>
        </p:spPr>
      </p:pic>
      <p:sp>
        <p:nvSpPr>
          <p:cNvPr id="196" name="Google Shape;196;p6"/>
          <p:cNvSpPr txBox="1"/>
          <p:nvPr/>
        </p:nvSpPr>
        <p:spPr>
          <a:xfrm>
            <a:off x="184450" y="1789997"/>
            <a:ext cx="2560366" cy="4401205"/>
          </a:xfrm>
          <a:prstGeom prst="rect">
            <a:avLst/>
          </a:prstGeom>
          <a:solidFill>
            <a:srgbClr val="4F91F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alibri"/>
                <a:ea typeface="Calibri"/>
                <a:cs typeface="Calibri"/>
                <a:sym typeface="Calibri"/>
              </a:rPr>
              <a:t>No dejar a nadie atrás: </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 sz="2000">
                <a:solidFill>
                  <a:schemeClr val="dk1"/>
                </a:solidFill>
                <a:latin typeface="Calibri"/>
                <a:ea typeface="Calibri"/>
                <a:cs typeface="Calibri"/>
                <a:sym typeface="Calibri"/>
              </a:rPr>
              <a:t>Garantizar a todas las personas y comunidades una atención médica integral de calidad y una atención orientada al paciente,  priorizando a las poblaciones más pobres y marginadas.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00000"/>
              </a:buClr>
              <a:buSzPts val="1100"/>
              <a:buFont typeface="Arial"/>
              <a:buNone/>
            </a:pPr>
            <a:r>
              <a:rPr lang="en" sz="4000">
                <a:latin typeface="Arial"/>
                <a:ea typeface="Arial"/>
                <a:cs typeface="Arial"/>
                <a:sym typeface="Arial"/>
              </a:rPr>
              <a:t>GRUPO 3</a:t>
            </a:r>
            <a:endParaRPr sz="4000">
              <a:latin typeface="Arial"/>
              <a:ea typeface="Arial"/>
              <a:cs typeface="Arial"/>
              <a:sym typeface="Arial"/>
            </a:endParaRPr>
          </a:p>
        </p:txBody>
      </p:sp>
      <p:sp>
        <p:nvSpPr>
          <p:cNvPr id="202" name="Google Shape;202;p7"/>
          <p:cNvSpPr txBox="1"/>
          <p:nvPr/>
        </p:nvSpPr>
        <p:spPr>
          <a:xfrm>
            <a:off x="3012133" y="4894351"/>
            <a:ext cx="8441600" cy="13296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Summary of the text:</a:t>
            </a:r>
            <a:endParaRPr sz="2400">
              <a:solidFill>
                <a:srgbClr val="000000"/>
              </a:solidFill>
              <a:latin typeface="Calibri"/>
              <a:ea typeface="Calibri"/>
              <a:cs typeface="Calibri"/>
              <a:sym typeface="Calibri"/>
            </a:endParaRPr>
          </a:p>
        </p:txBody>
      </p:sp>
      <p:sp>
        <p:nvSpPr>
          <p:cNvPr id="203" name="Google Shape;203;p7"/>
          <p:cNvSpPr txBox="1"/>
          <p:nvPr/>
        </p:nvSpPr>
        <p:spPr>
          <a:xfrm>
            <a:off x="3012133" y="3325800"/>
            <a:ext cx="8441600" cy="13296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Words I know /can guess:</a:t>
            </a:r>
            <a:endParaRPr sz="2400">
              <a:solidFill>
                <a:srgbClr val="000000"/>
              </a:solidFill>
              <a:latin typeface="Calibri"/>
              <a:ea typeface="Calibri"/>
              <a:cs typeface="Calibri"/>
              <a:sym typeface="Calibri"/>
            </a:endParaRPr>
          </a:p>
        </p:txBody>
      </p:sp>
      <p:sp>
        <p:nvSpPr>
          <p:cNvPr id="204" name="Google Shape;204;p7"/>
          <p:cNvSpPr txBox="1"/>
          <p:nvPr/>
        </p:nvSpPr>
        <p:spPr>
          <a:xfrm>
            <a:off x="3012133" y="1757217"/>
            <a:ext cx="8441600" cy="13296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Key words I need to look up:</a:t>
            </a:r>
            <a:endParaRPr sz="2400">
              <a:solidFill>
                <a:srgbClr val="000000"/>
              </a:solidFill>
              <a:latin typeface="Calibri"/>
              <a:ea typeface="Calibri"/>
              <a:cs typeface="Calibri"/>
              <a:sym typeface="Calibri"/>
            </a:endParaRPr>
          </a:p>
        </p:txBody>
      </p:sp>
      <p:pic>
        <p:nvPicPr>
          <p:cNvPr id="205" name="Google Shape;205;p7"/>
          <p:cNvPicPr preferRelativeResize="0"/>
          <p:nvPr/>
        </p:nvPicPr>
        <p:blipFill rotWithShape="1">
          <a:blip r:embed="rId3">
            <a:alphaModFix/>
          </a:blip>
          <a:srcRect b="0" l="0" r="0" t="0"/>
          <a:stretch/>
        </p:blipFill>
        <p:spPr>
          <a:xfrm>
            <a:off x="1464633" y="624567"/>
            <a:ext cx="720008" cy="647600"/>
          </a:xfrm>
          <a:prstGeom prst="rect">
            <a:avLst/>
          </a:prstGeom>
          <a:noFill/>
          <a:ln>
            <a:noFill/>
          </a:ln>
        </p:spPr>
      </p:pic>
      <p:pic>
        <p:nvPicPr>
          <p:cNvPr id="206" name="Google Shape;206;p7"/>
          <p:cNvPicPr preferRelativeResize="0"/>
          <p:nvPr/>
        </p:nvPicPr>
        <p:blipFill rotWithShape="1">
          <a:blip r:embed="rId4">
            <a:alphaModFix/>
          </a:blip>
          <a:srcRect b="0" l="0" r="0" t="0"/>
          <a:stretch/>
        </p:blipFill>
        <p:spPr>
          <a:xfrm>
            <a:off x="533497" y="582263"/>
            <a:ext cx="786567" cy="732200"/>
          </a:xfrm>
          <a:prstGeom prst="rect">
            <a:avLst/>
          </a:prstGeom>
          <a:noFill/>
          <a:ln>
            <a:noFill/>
          </a:ln>
        </p:spPr>
      </p:pic>
      <p:sp>
        <p:nvSpPr>
          <p:cNvPr id="207" name="Google Shape;207;p7"/>
          <p:cNvSpPr txBox="1"/>
          <p:nvPr/>
        </p:nvSpPr>
        <p:spPr>
          <a:xfrm>
            <a:off x="221910" y="1822746"/>
            <a:ext cx="2485446" cy="4401205"/>
          </a:xfrm>
          <a:prstGeom prst="rect">
            <a:avLst/>
          </a:prstGeom>
          <a:solidFill>
            <a:srgbClr val="4F91F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lt1"/>
                </a:solidFill>
                <a:latin typeface="Calibri"/>
                <a:ea typeface="Calibri"/>
                <a:cs typeface="Calibri"/>
                <a:sym typeface="Calibri"/>
              </a:rPr>
              <a:t>Hacer que se escuchen las voces de las comunidades: </a:t>
            </a:r>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rPr lang="en" sz="2000">
                <a:solidFill>
                  <a:schemeClr val="lt1"/>
                </a:solidFill>
                <a:latin typeface="Calibri"/>
                <a:ea typeface="Calibri"/>
                <a:cs typeface="Calibri"/>
                <a:sym typeface="Calibri"/>
              </a:rPr>
              <a:t>Asegurarse de que todas las personas, independientemente de su raza, sexo, edad, ciudadanía o capacidad, estén representadas en el movimiento de la Cobertura Sanitaria Universal. </a:t>
            </a: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00000"/>
              </a:buClr>
              <a:buSzPts val="1100"/>
              <a:buFont typeface="Arial"/>
              <a:buNone/>
            </a:pPr>
            <a:r>
              <a:rPr lang="en" sz="4000">
                <a:latin typeface="Arial"/>
                <a:ea typeface="Arial"/>
                <a:cs typeface="Arial"/>
                <a:sym typeface="Arial"/>
              </a:rPr>
              <a:t>GRUPO 4</a:t>
            </a:r>
            <a:endParaRPr sz="4000">
              <a:latin typeface="Arial"/>
              <a:ea typeface="Arial"/>
              <a:cs typeface="Arial"/>
              <a:sym typeface="Arial"/>
            </a:endParaRPr>
          </a:p>
        </p:txBody>
      </p:sp>
      <p:sp>
        <p:nvSpPr>
          <p:cNvPr id="213" name="Google Shape;213;p8"/>
          <p:cNvSpPr txBox="1"/>
          <p:nvPr/>
        </p:nvSpPr>
        <p:spPr>
          <a:xfrm>
            <a:off x="3012133" y="1757217"/>
            <a:ext cx="8441600" cy="13296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Key words I need to look up:</a:t>
            </a:r>
            <a:endParaRPr sz="2400">
              <a:solidFill>
                <a:srgbClr val="000000"/>
              </a:solidFill>
              <a:latin typeface="Calibri"/>
              <a:ea typeface="Calibri"/>
              <a:cs typeface="Calibri"/>
              <a:sym typeface="Calibri"/>
            </a:endParaRPr>
          </a:p>
        </p:txBody>
      </p:sp>
      <p:sp>
        <p:nvSpPr>
          <p:cNvPr id="214" name="Google Shape;214;p8"/>
          <p:cNvSpPr txBox="1"/>
          <p:nvPr/>
        </p:nvSpPr>
        <p:spPr>
          <a:xfrm>
            <a:off x="3012133" y="3325800"/>
            <a:ext cx="8441600" cy="13296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Words I know /can guess:</a:t>
            </a:r>
            <a:endParaRPr sz="2400">
              <a:solidFill>
                <a:srgbClr val="000000"/>
              </a:solidFill>
              <a:latin typeface="Calibri"/>
              <a:ea typeface="Calibri"/>
              <a:cs typeface="Calibri"/>
              <a:sym typeface="Calibri"/>
            </a:endParaRPr>
          </a:p>
        </p:txBody>
      </p:sp>
      <p:sp>
        <p:nvSpPr>
          <p:cNvPr id="215" name="Google Shape;215;p8"/>
          <p:cNvSpPr txBox="1"/>
          <p:nvPr/>
        </p:nvSpPr>
        <p:spPr>
          <a:xfrm>
            <a:off x="3012133" y="4894351"/>
            <a:ext cx="8441600" cy="13296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Summary of the text:</a:t>
            </a:r>
            <a:endParaRPr sz="2400">
              <a:solidFill>
                <a:srgbClr val="000000"/>
              </a:solidFill>
              <a:latin typeface="Calibri"/>
              <a:ea typeface="Calibri"/>
              <a:cs typeface="Calibri"/>
              <a:sym typeface="Calibri"/>
            </a:endParaRPr>
          </a:p>
        </p:txBody>
      </p:sp>
      <p:pic>
        <p:nvPicPr>
          <p:cNvPr id="216" name="Google Shape;216;p8"/>
          <p:cNvPicPr preferRelativeResize="0"/>
          <p:nvPr/>
        </p:nvPicPr>
        <p:blipFill rotWithShape="1">
          <a:blip r:embed="rId3">
            <a:alphaModFix/>
          </a:blip>
          <a:srcRect b="0" l="0" r="0" t="0"/>
          <a:stretch/>
        </p:blipFill>
        <p:spPr>
          <a:xfrm>
            <a:off x="1464633" y="624567"/>
            <a:ext cx="720008" cy="647600"/>
          </a:xfrm>
          <a:prstGeom prst="rect">
            <a:avLst/>
          </a:prstGeom>
          <a:noFill/>
          <a:ln>
            <a:noFill/>
          </a:ln>
        </p:spPr>
      </p:pic>
      <p:pic>
        <p:nvPicPr>
          <p:cNvPr id="217" name="Google Shape;217;p8"/>
          <p:cNvPicPr preferRelativeResize="0"/>
          <p:nvPr/>
        </p:nvPicPr>
        <p:blipFill rotWithShape="1">
          <a:blip r:embed="rId4">
            <a:alphaModFix/>
          </a:blip>
          <a:srcRect b="0" l="0" r="0" t="0"/>
          <a:stretch/>
        </p:blipFill>
        <p:spPr>
          <a:xfrm>
            <a:off x="533497" y="582263"/>
            <a:ext cx="786567" cy="732200"/>
          </a:xfrm>
          <a:prstGeom prst="rect">
            <a:avLst/>
          </a:prstGeom>
          <a:noFill/>
          <a:ln>
            <a:noFill/>
          </a:ln>
        </p:spPr>
      </p:pic>
      <p:sp>
        <p:nvSpPr>
          <p:cNvPr id="218" name="Google Shape;218;p8"/>
          <p:cNvSpPr txBox="1"/>
          <p:nvPr/>
        </p:nvSpPr>
        <p:spPr>
          <a:xfrm>
            <a:off x="208438" y="1548563"/>
            <a:ext cx="2512390" cy="501675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rgbClr val="3A3838"/>
                </a:solidFill>
                <a:latin typeface="Calibri"/>
                <a:ea typeface="Calibri"/>
                <a:cs typeface="Calibri"/>
                <a:sym typeface="Calibri"/>
              </a:rPr>
              <a:t>Invertir más y más sabiamente: </a:t>
            </a:r>
            <a:endParaRPr/>
          </a:p>
          <a:p>
            <a:pPr indent="0" lvl="0" marL="0" marR="0" rtl="0" algn="l">
              <a:spcBef>
                <a:spcPts val="0"/>
              </a:spcBef>
              <a:spcAft>
                <a:spcPts val="0"/>
              </a:spcAft>
              <a:buNone/>
            </a:pPr>
            <a:r>
              <a:t/>
            </a:r>
            <a:endParaRPr b="1" sz="2000">
              <a:solidFill>
                <a:srgbClr val="3A3838"/>
              </a:solidFill>
              <a:latin typeface="Calibri"/>
              <a:ea typeface="Calibri"/>
              <a:cs typeface="Calibri"/>
              <a:sym typeface="Calibri"/>
            </a:endParaRPr>
          </a:p>
          <a:p>
            <a:pPr indent="0" lvl="0" marL="0" marR="0" rtl="0" algn="l">
              <a:spcBef>
                <a:spcPts val="0"/>
              </a:spcBef>
              <a:spcAft>
                <a:spcPts val="0"/>
              </a:spcAft>
              <a:buNone/>
            </a:pPr>
            <a:r>
              <a:rPr lang="en" sz="2000">
                <a:solidFill>
                  <a:srgbClr val="3A3838"/>
                </a:solidFill>
                <a:latin typeface="Calibri"/>
                <a:ea typeface="Calibri"/>
                <a:cs typeface="Calibri"/>
                <a:sym typeface="Calibri"/>
              </a:rPr>
              <a:t>Movilizar los recursos de manera eficiente y equitativa, principalmente en repartir los fondos entre las diferentes áreas problemáticas para asegurarse de que todos obtengan la atención médica necesitada, sin temor a las dificultades financieras.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txBox="1"/>
          <p:nvPr>
            <p:ph type="title"/>
          </p:nvPr>
        </p:nvSpPr>
        <p:spPr>
          <a:xfrm>
            <a:off x="415600" y="390467"/>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4200"/>
              <a:buFont typeface="Arial"/>
              <a:buNone/>
            </a:pPr>
            <a:r>
              <a:rPr lang="en" sz="4000">
                <a:latin typeface="Arial"/>
                <a:ea typeface="Arial"/>
                <a:cs typeface="Arial"/>
                <a:sym typeface="Arial"/>
              </a:rPr>
              <a:t>GRUPO 5</a:t>
            </a:r>
            <a:endParaRPr sz="4000">
              <a:latin typeface="Arial"/>
              <a:ea typeface="Arial"/>
              <a:cs typeface="Arial"/>
              <a:sym typeface="Arial"/>
            </a:endParaRPr>
          </a:p>
        </p:txBody>
      </p:sp>
      <p:sp>
        <p:nvSpPr>
          <p:cNvPr id="224" name="Google Shape;224;p9"/>
          <p:cNvSpPr txBox="1"/>
          <p:nvPr/>
        </p:nvSpPr>
        <p:spPr>
          <a:xfrm>
            <a:off x="3012133" y="1757217"/>
            <a:ext cx="8441600" cy="13296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Key words I need to look up:</a:t>
            </a:r>
            <a:endParaRPr sz="2400">
              <a:solidFill>
                <a:srgbClr val="000000"/>
              </a:solidFill>
              <a:latin typeface="Calibri"/>
              <a:ea typeface="Calibri"/>
              <a:cs typeface="Calibri"/>
              <a:sym typeface="Calibri"/>
            </a:endParaRPr>
          </a:p>
        </p:txBody>
      </p:sp>
      <p:sp>
        <p:nvSpPr>
          <p:cNvPr id="225" name="Google Shape;225;p9"/>
          <p:cNvSpPr txBox="1"/>
          <p:nvPr/>
        </p:nvSpPr>
        <p:spPr>
          <a:xfrm>
            <a:off x="3012133" y="3325800"/>
            <a:ext cx="8441600" cy="13296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Words I know /can guess:</a:t>
            </a:r>
            <a:endParaRPr sz="2400">
              <a:solidFill>
                <a:srgbClr val="000000"/>
              </a:solidFill>
              <a:latin typeface="Calibri"/>
              <a:ea typeface="Calibri"/>
              <a:cs typeface="Calibri"/>
              <a:sym typeface="Calibri"/>
            </a:endParaRPr>
          </a:p>
        </p:txBody>
      </p:sp>
      <p:sp>
        <p:nvSpPr>
          <p:cNvPr id="226" name="Google Shape;226;p9"/>
          <p:cNvSpPr txBox="1"/>
          <p:nvPr/>
        </p:nvSpPr>
        <p:spPr>
          <a:xfrm>
            <a:off x="3012133" y="4894351"/>
            <a:ext cx="8441600" cy="13296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lang="en" sz="2400">
                <a:solidFill>
                  <a:srgbClr val="000000"/>
                </a:solidFill>
                <a:latin typeface="Calibri"/>
                <a:ea typeface="Calibri"/>
                <a:cs typeface="Calibri"/>
                <a:sym typeface="Calibri"/>
              </a:rPr>
              <a:t>Summary of the text:</a:t>
            </a:r>
            <a:endParaRPr sz="2400">
              <a:solidFill>
                <a:srgbClr val="000000"/>
              </a:solidFill>
              <a:latin typeface="Calibri"/>
              <a:ea typeface="Calibri"/>
              <a:cs typeface="Calibri"/>
              <a:sym typeface="Calibri"/>
            </a:endParaRPr>
          </a:p>
        </p:txBody>
      </p:sp>
      <p:pic>
        <p:nvPicPr>
          <p:cNvPr id="227" name="Google Shape;227;p9"/>
          <p:cNvPicPr preferRelativeResize="0"/>
          <p:nvPr/>
        </p:nvPicPr>
        <p:blipFill rotWithShape="1">
          <a:blip r:embed="rId3">
            <a:alphaModFix/>
          </a:blip>
          <a:srcRect b="0" l="0" r="0" t="0"/>
          <a:stretch/>
        </p:blipFill>
        <p:spPr>
          <a:xfrm>
            <a:off x="1464633" y="624567"/>
            <a:ext cx="720008" cy="647600"/>
          </a:xfrm>
          <a:prstGeom prst="rect">
            <a:avLst/>
          </a:prstGeom>
          <a:noFill/>
          <a:ln>
            <a:noFill/>
          </a:ln>
        </p:spPr>
      </p:pic>
      <p:pic>
        <p:nvPicPr>
          <p:cNvPr id="228" name="Google Shape;228;p9"/>
          <p:cNvPicPr preferRelativeResize="0"/>
          <p:nvPr/>
        </p:nvPicPr>
        <p:blipFill rotWithShape="1">
          <a:blip r:embed="rId4">
            <a:alphaModFix/>
          </a:blip>
          <a:srcRect b="0" l="0" r="0" t="0"/>
          <a:stretch/>
        </p:blipFill>
        <p:spPr>
          <a:xfrm>
            <a:off x="533497" y="582263"/>
            <a:ext cx="786567" cy="732200"/>
          </a:xfrm>
          <a:prstGeom prst="rect">
            <a:avLst/>
          </a:prstGeom>
          <a:noFill/>
          <a:ln>
            <a:noFill/>
          </a:ln>
        </p:spPr>
      </p:pic>
      <p:sp>
        <p:nvSpPr>
          <p:cNvPr id="229" name="Google Shape;229;p9"/>
          <p:cNvSpPr txBox="1"/>
          <p:nvPr/>
        </p:nvSpPr>
        <p:spPr>
          <a:xfrm>
            <a:off x="143400" y="1736335"/>
            <a:ext cx="2642465" cy="4708981"/>
          </a:xfrm>
          <a:prstGeom prst="rect">
            <a:avLst/>
          </a:prstGeom>
          <a:solidFill>
            <a:srgbClr val="1F386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lt1"/>
                </a:solidFill>
                <a:latin typeface="Calibri"/>
                <a:ea typeface="Calibri"/>
                <a:cs typeface="Calibri"/>
                <a:sym typeface="Calibri"/>
              </a:rPr>
              <a:t>Solicitar a los líderes que rindan cuentas:</a:t>
            </a:r>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rPr lang="en" sz="2000">
                <a:solidFill>
                  <a:schemeClr val="lt1"/>
                </a:solidFill>
                <a:latin typeface="Calibri"/>
                <a:ea typeface="Calibri"/>
                <a:cs typeface="Calibri"/>
                <a:sym typeface="Calibri"/>
              </a:rPr>
              <a:t>Mejorar los mecanismos de control y respuesta para hacer cumplir a los  dirigentes sus promesas de salud para todos</a:t>
            </a:r>
            <a:endParaRPr/>
          </a:p>
          <a:p>
            <a:pPr indent="0" lvl="0" marL="0" marR="0" rtl="0" algn="l">
              <a:spcBef>
                <a:spcPts val="0"/>
              </a:spcBef>
              <a:spcAft>
                <a:spcPts val="0"/>
              </a:spcAft>
              <a:buNone/>
            </a:pPr>
            <a:r>
              <a:rPr lang="en" sz="2000">
                <a:solidFill>
                  <a:schemeClr val="lt1"/>
                </a:solidFill>
                <a:latin typeface="Calibri"/>
                <a:ea typeface="Calibri"/>
                <a:cs typeface="Calibri"/>
                <a:sym typeface="Calibri"/>
              </a:rPr>
              <a:t>y avanzar hacia sistemas de salud más solidos y más equitativos para la  Cobertura Sanitaria Universal. </a:t>
            </a:r>
            <a:endParaRPr sz="2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2020-05-03T18:30:42Z</dcterms:created>
  <dc:creator>M Giron</dc:creator>
</cp:coreProperties>
</file>