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797675" cy="9928225"/>
  <p:embeddedFontLst>
    <p:embeddedFont>
      <p:font typeface="Amatic SC"/>
      <p:regular r:id="rId26"/>
      <p:bold r:id="rId27"/>
    </p:embeddedFont>
    <p:embeddedFont>
      <p:font typeface="Source Code Pr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2" roundtripDataSignature="AMtx7mibsUHlMJMrQB2da8IzP83i/7sp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A5186A-A96A-4533-8E07-673614E4A016}">
  <a:tblStyle styleId="{BEA5186A-A96A-4533-8E07-673614E4A01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maticSC-regular.fntdata"/><Relationship Id="rId25" Type="http://schemas.openxmlformats.org/officeDocument/2006/relationships/slide" Target="slides/slide19.xml"/><Relationship Id="rId28" Type="http://schemas.openxmlformats.org/officeDocument/2006/relationships/font" Target="fonts/SourceCodePro-regular.fntdata"/><Relationship Id="rId27" Type="http://schemas.openxmlformats.org/officeDocument/2006/relationships/font" Target="fonts/AmaticSC-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CodePr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CodePro-boldItalic.fntdata"/><Relationship Id="rId30" Type="http://schemas.openxmlformats.org/officeDocument/2006/relationships/font" Target="fonts/SourceCodePro-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8hw6TaWyLE8"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sustainabledevelopment/blog/2017/12/half-world-lacks-access-essential-health-services-un-backed-repor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sustainabledevelopment/blog/2017/12/half-world-lacks-access-essential-health-services-un-backed-report/"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https://pixabay.com/de/illustrations/welt-karte-pille-erde-1185076/</a:t>
            </a:r>
            <a:endParaRPr/>
          </a:p>
        </p:txBody>
      </p:sp>
      <p:sp>
        <p:nvSpPr>
          <p:cNvPr id="52" name="Google Shape;52;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22: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https://www.youtube.com/watch?v=1d3QLPdHysc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21: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u="sng">
                <a:solidFill>
                  <a:schemeClr val="hlink"/>
                </a:solidFill>
                <a:latin typeface="Amatic SC"/>
                <a:ea typeface="Amatic SC"/>
                <a:cs typeface="Amatic SC"/>
                <a:sym typeface="Amatic SC"/>
                <a:hlinkClick r:id="rId2"/>
              </a:rPr>
              <a:t>https://www.youtube.com/watch?v=8hw6TaWyLE8</a:t>
            </a:r>
            <a:endParaRPr>
              <a:latin typeface="Amatic SC"/>
              <a:ea typeface="Amatic SC"/>
              <a:cs typeface="Amatic SC"/>
              <a:sym typeface="Amatic SC"/>
            </a:endParaRPr>
          </a:p>
          <a:p>
            <a:pPr indent="0" lvl="0" marL="0" marR="0" rtl="0" algn="l">
              <a:lnSpc>
                <a:spcPct val="100000"/>
              </a:lnSpc>
              <a:spcBef>
                <a:spcPts val="0"/>
              </a:spcBef>
              <a:spcAft>
                <a:spcPts val="0"/>
              </a:spcAft>
              <a:buClr>
                <a:srgbClr val="000000"/>
              </a:buClr>
              <a:buSzPts val="1100"/>
              <a:buFont typeface="Arial"/>
              <a:buNone/>
            </a:pPr>
            <a:r>
              <a:rPr lang="en">
                <a:latin typeface="Amatic SC"/>
                <a:ea typeface="Amatic SC"/>
                <a:cs typeface="Amatic SC"/>
                <a:sym typeface="Amatic SC"/>
              </a:rPr>
              <a:t>Transcript and full English translation available in the resource section on our website.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23: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Students need to find the German for these phrases. The answers are on the next slide. Optional: Use the following slide (solutions) in addition to this slide as a match-up activity. * Weaker students may also use the English transcript to find the right answer.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24: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25: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Writing frame - some support (Optional: as homework task)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26: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students to collect notes/key points before writing a paragraph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27: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
              <a:t>This quiz is an optional activity</a:t>
            </a:r>
            <a:endParaRPr/>
          </a:p>
          <a:p>
            <a:pPr indent="-298450" lvl="0" marL="457200" marR="0" rtl="0" algn="l">
              <a:lnSpc>
                <a:spcPct val="100000"/>
              </a:lnSpc>
              <a:spcBef>
                <a:spcPts val="0"/>
              </a:spcBef>
              <a:spcAft>
                <a:spcPts val="0"/>
              </a:spcAft>
              <a:buClr>
                <a:srgbClr val="000000"/>
              </a:buClr>
              <a:buSzPts val="1100"/>
              <a:buFont typeface="Arial"/>
              <a:buChar char="●"/>
            </a:pPr>
            <a:r>
              <a:rPr lang="en" u="sng">
                <a:solidFill>
                  <a:schemeClr val="hlink"/>
                </a:solidFill>
                <a:hlinkClick r:id="rId2"/>
              </a:rPr>
              <a:t>https://www.un.org/sustainabledevelopment/blog/2017/12/half-world-lacks-access-essential-health-services-un-backed-report/</a:t>
            </a:r>
            <a:r>
              <a:rPr lang="en"/>
              <a:t>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5: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u="sng">
                <a:solidFill>
                  <a:schemeClr val="hlink"/>
                </a:solidFill>
                <a:hlinkClick r:id="rId2"/>
              </a:rPr>
              <a:t>https://www.un.org/sustainabledevelopment/blog/2017/12/half-world-lacks-access-essential-health-services-un-backed-report/</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txBox="1"/>
          <p:nvPr>
            <p:ph idx="1" type="body"/>
          </p:nvPr>
        </p:nvSpPr>
        <p:spPr>
          <a:xfrm>
            <a:off x="679768" y="4715907"/>
            <a:ext cx="5438140" cy="446770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6f3ff64c82_0_0:notes"/>
          <p:cNvSpPr/>
          <p:nvPr>
            <p:ph idx="2" type="sldImg"/>
          </p:nvPr>
        </p:nvSpPr>
        <p:spPr>
          <a:xfrm>
            <a:off x="379413" y="679450"/>
            <a:ext cx="6040437" cy="33988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6f3ff64c82_0_0:notes"/>
          <p:cNvSpPr txBox="1"/>
          <p:nvPr>
            <p:ph idx="1" type="body"/>
          </p:nvPr>
        </p:nvSpPr>
        <p:spPr>
          <a:xfrm>
            <a:off x="679768" y="4715907"/>
            <a:ext cx="5438100" cy="446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6f3ff64c82_0_8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6f3ff64c82_0_87:notes"/>
          <p:cNvSpPr txBox="1"/>
          <p:nvPr>
            <p:ph idx="1" type="body"/>
          </p:nvPr>
        </p:nvSpPr>
        <p:spPr>
          <a:xfrm>
            <a:off x="679768" y="4715907"/>
            <a:ext cx="5438100" cy="446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4:notes"/>
          <p:cNvSpPr txBox="1"/>
          <p:nvPr>
            <p:ph idx="1" type="body"/>
          </p:nvPr>
        </p:nvSpPr>
        <p:spPr>
          <a:xfrm>
            <a:off x="679768" y="4715907"/>
            <a:ext cx="5438100" cy="446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Text from: https://www.bmz.de/de/themen/menschenrecht_gesundheit/index.html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7: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3: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8: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9: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20: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9"/>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39"/>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32"/>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3" name="Google Shape;13;p32"/>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 name="Shape 15"/>
        <p:cNvGrpSpPr/>
        <p:nvPr/>
      </p:nvGrpSpPr>
      <p:grpSpPr>
        <a:xfrm>
          <a:off x="0" y="0"/>
          <a:ext cx="0" cy="0"/>
          <a:chOff x="0" y="0"/>
          <a:chExt cx="0" cy="0"/>
        </a:xfrm>
      </p:grpSpPr>
      <p:sp>
        <p:nvSpPr>
          <p:cNvPr id="16" name="Google Shape;16;p34"/>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7" name="Google Shape;17;p34"/>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8" name="Google Shape;18;p34"/>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9" name="Google Shape;1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g6f3ff64c82_0_8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2" name="Google Shape;22;g6f3ff64c82_0_8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360"/>
              </a:spcBef>
              <a:spcAft>
                <a:spcPts val="0"/>
              </a:spcAft>
              <a:buClr>
                <a:schemeClr val="dk1"/>
              </a:buClr>
              <a:buSzPts val="1800"/>
              <a:buChar char="○"/>
              <a:defRPr/>
            </a:lvl2pPr>
            <a:lvl3pPr indent="-342900" lvl="2" marL="1371600" algn="l">
              <a:lnSpc>
                <a:spcPct val="115000"/>
              </a:lnSpc>
              <a:spcBef>
                <a:spcPts val="360"/>
              </a:spcBef>
              <a:spcAft>
                <a:spcPts val="0"/>
              </a:spcAft>
              <a:buClr>
                <a:schemeClr val="dk1"/>
              </a:buClr>
              <a:buSzPts val="1800"/>
              <a:buChar char="■"/>
              <a:defRPr/>
            </a:lvl3pPr>
            <a:lvl4pPr indent="-342900" lvl="3" marL="1828800" algn="l">
              <a:lnSpc>
                <a:spcPct val="115000"/>
              </a:lnSpc>
              <a:spcBef>
                <a:spcPts val="360"/>
              </a:spcBef>
              <a:spcAft>
                <a:spcPts val="0"/>
              </a:spcAft>
              <a:buClr>
                <a:schemeClr val="dk1"/>
              </a:buClr>
              <a:buSzPts val="1800"/>
              <a:buChar char="●"/>
              <a:defRPr/>
            </a:lvl4pPr>
            <a:lvl5pPr indent="-342900" lvl="4" marL="2286000" algn="l">
              <a:lnSpc>
                <a:spcPct val="115000"/>
              </a:lnSpc>
              <a:spcBef>
                <a:spcPts val="360"/>
              </a:spcBef>
              <a:spcAft>
                <a:spcPts val="0"/>
              </a:spcAft>
              <a:buClr>
                <a:schemeClr val="dk1"/>
              </a:buClr>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360"/>
              </a:spcBef>
              <a:spcAft>
                <a:spcPts val="0"/>
              </a:spcAft>
              <a:buClr>
                <a:schemeClr val="dk1"/>
              </a:buClr>
              <a:buSzPts val="1800"/>
              <a:buChar char="●"/>
              <a:defRPr/>
            </a:lvl7pPr>
            <a:lvl8pPr indent="-342900" lvl="7" marL="3657600" algn="l">
              <a:lnSpc>
                <a:spcPct val="115000"/>
              </a:lnSpc>
              <a:spcBef>
                <a:spcPts val="360"/>
              </a:spcBef>
              <a:spcAft>
                <a:spcPts val="0"/>
              </a:spcAft>
              <a:buClr>
                <a:schemeClr val="dk1"/>
              </a:buClr>
              <a:buSzPts val="1800"/>
              <a:buChar char="○"/>
              <a:defRPr/>
            </a:lvl8pPr>
            <a:lvl9pPr indent="-342900" lvl="8" marL="4114800" algn="l">
              <a:lnSpc>
                <a:spcPct val="115000"/>
              </a:lnSpc>
              <a:spcBef>
                <a:spcPts val="360"/>
              </a:spcBef>
              <a:spcAft>
                <a:spcPts val="1600"/>
              </a:spcAft>
              <a:buClr>
                <a:schemeClr val="dk1"/>
              </a:buClr>
              <a:buSzPts val="1800"/>
              <a:buChar char="■"/>
              <a:defRPr/>
            </a:lvl9pPr>
          </a:lstStyle>
          <a:p/>
        </p:txBody>
      </p:sp>
      <p:sp>
        <p:nvSpPr>
          <p:cNvPr id="23" name="Google Shape;23;g6f3ff64c82_0_8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g6f3ff64c82_0_8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g6f3ff64c82_0_8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 name="Shape 26"/>
        <p:cNvGrpSpPr/>
        <p:nvPr/>
      </p:nvGrpSpPr>
      <p:grpSpPr>
        <a:xfrm>
          <a:off x="0" y="0"/>
          <a:ext cx="0" cy="0"/>
          <a:chOff x="0" y="0"/>
          <a:chExt cx="0" cy="0"/>
        </a:xfrm>
      </p:grpSpPr>
      <p:sp>
        <p:nvSpPr>
          <p:cNvPr id="27" name="Google Shape;27;p33"/>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28" name="Google Shape;2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35"/>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31" name="Google Shape;31;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34" name="Google Shape;34;p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37"/>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38" name="Google Shape;38;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38"/>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38"/>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42" name="Google Shape;42;p38"/>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43" name="Google Shape;43;p38"/>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 name="Google Shape;44;p3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5" name="Google Shape;4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rgbClr val="27B8CF"/>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p30"/>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1600"/>
              </a:spcBef>
              <a:spcAft>
                <a:spcPts val="160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1d3QLPdHysc"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hyperlink" Target="http://www.youtube.com/watch?v=8hw6TaWyLE8" TargetMode="External"/><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5" name="Google Shape;55;p1"/>
          <p:cNvSpPr/>
          <p:nvPr/>
        </p:nvSpPr>
        <p:spPr>
          <a:xfrm>
            <a:off x="2956" y="4538306"/>
            <a:ext cx="91440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527D"/>
                </a:solidFill>
                <a:latin typeface="Arial"/>
                <a:ea typeface="Arial"/>
                <a:cs typeface="Arial"/>
                <a:sym typeface="Arial"/>
              </a:rPr>
              <a:t>Gesundheit und Wohlergehen</a:t>
            </a:r>
            <a:endParaRPr b="1" i="0" sz="3600" u="none" cap="none" strike="noStrike">
              <a:solidFill>
                <a:srgbClr val="00527D"/>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416348" y="106855"/>
            <a:ext cx="8164126" cy="562996"/>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Arial"/>
                <a:ea typeface="Arial"/>
                <a:cs typeface="Arial"/>
                <a:sym typeface="Arial"/>
              </a:rPr>
              <a:t>Video: Das deutsche Gesundheitssystem</a:t>
            </a:r>
            <a:endParaRPr sz="2400">
              <a:latin typeface="Arial"/>
              <a:ea typeface="Arial"/>
              <a:cs typeface="Arial"/>
              <a:sym typeface="Arial"/>
            </a:endParaRPr>
          </a:p>
        </p:txBody>
      </p:sp>
      <p:pic>
        <p:nvPicPr>
          <p:cNvPr id="142" name="Google Shape;142;p22">
            <a:hlinkClick r:id="rId3"/>
          </p:cNvPr>
          <p:cNvPicPr preferRelativeResize="0"/>
          <p:nvPr/>
        </p:nvPicPr>
        <p:blipFill rotWithShape="1">
          <a:blip r:embed="rId4">
            <a:alphaModFix/>
          </a:blip>
          <a:srcRect b="0" l="0" r="0" t="0"/>
          <a:stretch/>
        </p:blipFill>
        <p:spPr>
          <a:xfrm>
            <a:off x="130946" y="822137"/>
            <a:ext cx="6804516" cy="4214508"/>
          </a:xfrm>
          <a:prstGeom prst="rect">
            <a:avLst/>
          </a:prstGeom>
          <a:noFill/>
          <a:ln>
            <a:noFill/>
          </a:ln>
        </p:spPr>
      </p:pic>
      <p:sp>
        <p:nvSpPr>
          <p:cNvPr id="143" name="Google Shape;143;p22"/>
          <p:cNvSpPr/>
          <p:nvPr/>
        </p:nvSpPr>
        <p:spPr>
          <a:xfrm>
            <a:off x="6166885" y="801000"/>
            <a:ext cx="2977115" cy="4235645"/>
          </a:xfrm>
          <a:prstGeom prst="rect">
            <a:avLst/>
          </a:prstGeom>
          <a:solidFill>
            <a:srgbClr val="007E64"/>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sng" cap="none" strike="noStrike">
                <a:solidFill>
                  <a:schemeClr val="lt1"/>
                </a:solidFill>
                <a:latin typeface="Arial"/>
                <a:ea typeface="Arial"/>
                <a:cs typeface="Arial"/>
                <a:sym typeface="Arial"/>
              </a:rPr>
              <a:t>Mach eine Liste: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rial"/>
                <a:ea typeface="Arial"/>
                <a:cs typeface="Arial"/>
                <a:sym typeface="Arial"/>
              </a:rPr>
              <a:t>Vorteile</a:t>
            </a:r>
            <a:r>
              <a:rPr b="0" i="0" lang="en" sz="2000" u="none" cap="none" strike="noStrike">
                <a:solidFill>
                  <a:schemeClr val="lt1"/>
                </a:solidFill>
                <a:latin typeface="Arial"/>
                <a:ea typeface="Arial"/>
                <a:cs typeface="Arial"/>
                <a:sym typeface="Arial"/>
              </a:rPr>
              <a:t> der Gesundheitsversorgung in Deutschland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accent1"/>
                </a:solidFill>
                <a:latin typeface="Arial"/>
                <a:ea typeface="Arial"/>
                <a:cs typeface="Arial"/>
                <a:sym typeface="Arial"/>
              </a:rPr>
              <a:t>vs</a:t>
            </a:r>
            <a:endParaRPr b="1" i="0" sz="20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rial"/>
                <a:ea typeface="Arial"/>
                <a:cs typeface="Arial"/>
                <a:sym typeface="Arial"/>
              </a:rPr>
              <a:t>Nachteile</a:t>
            </a:r>
            <a:r>
              <a:rPr b="0" i="0" lang="en" sz="2000" u="none" cap="none" strike="noStrike">
                <a:solidFill>
                  <a:schemeClr val="lt1"/>
                </a:solidFill>
                <a:latin typeface="Arial"/>
                <a:ea typeface="Arial"/>
                <a:cs typeface="Arial"/>
                <a:sym typeface="Arial"/>
              </a:rPr>
              <a:t> der Gesundheitsversorgung in Deutschland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 sz="2000" u="sng" cap="none" strike="noStrike">
                <a:solidFill>
                  <a:schemeClr val="lt1"/>
                </a:solidFill>
                <a:latin typeface="Arial"/>
                <a:ea typeface="Arial"/>
                <a:cs typeface="Arial"/>
                <a:sym typeface="Arial"/>
              </a:rPr>
              <a:t>Schreibe auf: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a:ea typeface="Arial"/>
                <a:cs typeface="Arial"/>
                <a:sym typeface="Arial"/>
              </a:rPr>
              <a:t>Was hat dich überrascht?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311699" y="70136"/>
            <a:ext cx="8636035" cy="6235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2200">
                <a:latin typeface="Arial"/>
                <a:ea typeface="Arial"/>
                <a:cs typeface="Arial"/>
                <a:sym typeface="Arial"/>
              </a:rPr>
              <a:t>       </a:t>
            </a:r>
            <a:r>
              <a:rPr lang="en" sz="2000">
                <a:latin typeface="Arial"/>
                <a:ea typeface="Arial"/>
                <a:cs typeface="Arial"/>
                <a:sym typeface="Arial"/>
              </a:rPr>
              <a:t>Video: Allgemeine Gesundheitsversorgung in Ruanda</a:t>
            </a:r>
            <a:endParaRPr sz="2200">
              <a:latin typeface="Arial"/>
              <a:ea typeface="Arial"/>
              <a:cs typeface="Arial"/>
              <a:sym typeface="Arial"/>
            </a:endParaRPr>
          </a:p>
        </p:txBody>
      </p:sp>
      <p:pic>
        <p:nvPicPr>
          <p:cNvPr id="149" name="Google Shape;149;p21"/>
          <p:cNvPicPr preferRelativeResize="0"/>
          <p:nvPr/>
        </p:nvPicPr>
        <p:blipFill rotWithShape="1">
          <a:blip r:embed="rId3">
            <a:alphaModFix/>
          </a:blip>
          <a:srcRect b="0" l="0" r="0" t="0"/>
          <a:stretch/>
        </p:blipFill>
        <p:spPr>
          <a:xfrm>
            <a:off x="311699" y="70136"/>
            <a:ext cx="662075" cy="623500"/>
          </a:xfrm>
          <a:prstGeom prst="rect">
            <a:avLst/>
          </a:prstGeom>
          <a:noFill/>
          <a:ln>
            <a:noFill/>
          </a:ln>
        </p:spPr>
      </p:pic>
      <p:pic>
        <p:nvPicPr>
          <p:cNvPr id="150" name="Google Shape;150;p21">
            <a:hlinkClick r:id="rId4"/>
          </p:cNvPr>
          <p:cNvPicPr preferRelativeResize="0"/>
          <p:nvPr/>
        </p:nvPicPr>
        <p:blipFill rotWithShape="1">
          <a:blip r:embed="rId5">
            <a:alphaModFix/>
          </a:blip>
          <a:srcRect b="980" l="0" r="0" t="0"/>
          <a:stretch/>
        </p:blipFill>
        <p:spPr>
          <a:xfrm>
            <a:off x="1142802" y="782097"/>
            <a:ext cx="6603214" cy="4361403"/>
          </a:xfrm>
          <a:prstGeom prst="rect">
            <a:avLst/>
          </a:prstGeom>
          <a:noFill/>
          <a:ln>
            <a:noFill/>
          </a:ln>
        </p:spPr>
      </p:pic>
      <p:sp>
        <p:nvSpPr>
          <p:cNvPr id="151" name="Google Shape;151;p21"/>
          <p:cNvSpPr/>
          <p:nvPr/>
        </p:nvSpPr>
        <p:spPr>
          <a:xfrm>
            <a:off x="7268261" y="1193076"/>
            <a:ext cx="1828800" cy="1453102"/>
          </a:xfrm>
          <a:prstGeom prst="rect">
            <a:avLst/>
          </a:prstGeom>
          <a:solidFill>
            <a:srgbClr val="33434B"/>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Tipp: Lest das Transkript.</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311700" y="151089"/>
            <a:ext cx="8520600" cy="8010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2200">
                <a:latin typeface="Arial"/>
                <a:ea typeface="Arial"/>
                <a:cs typeface="Arial"/>
                <a:sym typeface="Arial"/>
              </a:rPr>
              <a:t>                          Use the transcript: FIND THE GERMAN FOR... </a:t>
            </a:r>
            <a:endParaRPr sz="2200">
              <a:latin typeface="Arial"/>
              <a:ea typeface="Arial"/>
              <a:cs typeface="Arial"/>
              <a:sym typeface="Arial"/>
            </a:endParaRPr>
          </a:p>
        </p:txBody>
      </p:sp>
      <p:graphicFrame>
        <p:nvGraphicFramePr>
          <p:cNvPr id="157" name="Google Shape;157;p23"/>
          <p:cNvGraphicFramePr/>
          <p:nvPr/>
        </p:nvGraphicFramePr>
        <p:xfrm>
          <a:off x="147000" y="1182597"/>
          <a:ext cx="3000000" cy="3000000"/>
        </p:xfrm>
        <a:graphic>
          <a:graphicData uri="http://schemas.openxmlformats.org/drawingml/2006/table">
            <a:tbl>
              <a:tblPr>
                <a:noFill/>
                <a:tableStyleId>{BEA5186A-A96A-4533-8E07-673614E4A016}</a:tableStyleId>
              </a:tblPr>
              <a:tblGrid>
                <a:gridCol w="4616375"/>
                <a:gridCol w="4233625"/>
              </a:tblGrid>
              <a:tr h="3595450">
                <a:tc>
                  <a:txBody>
                    <a:bodyPr/>
                    <a:lstStyle/>
                    <a:p>
                      <a:pPr indent="0" lvl="0" marL="0" marR="0" rtl="0" algn="l">
                        <a:lnSpc>
                          <a:spcPct val="115000"/>
                        </a:lnSpc>
                        <a:spcBef>
                          <a:spcPts val="0"/>
                        </a:spcBef>
                        <a:spcAft>
                          <a:spcPts val="0"/>
                        </a:spcAft>
                        <a:buClr>
                          <a:srgbClr val="000000"/>
                        </a:buClr>
                        <a:buSzPts val="1100"/>
                        <a:buFont typeface="Arial"/>
                        <a:buNone/>
                      </a:pPr>
                      <a:r>
                        <a:rPr lang="en" sz="1400" u="none" cap="none" strike="noStrike"/>
                        <a:t>1 an injection that saves lives</a:t>
                      </a:r>
                      <a:endParaRPr sz="1400" u="none" cap="none" strike="noStrike"/>
                    </a:p>
                    <a:p>
                      <a:pPr indent="0" lvl="0" marL="0" marR="0" rtl="0" algn="l">
                        <a:lnSpc>
                          <a:spcPct val="115000"/>
                        </a:lnSpc>
                        <a:spcBef>
                          <a:spcPts val="0"/>
                        </a:spcBef>
                        <a:spcAft>
                          <a:spcPts val="0"/>
                        </a:spcAft>
                        <a:buClr>
                          <a:srgbClr val="000000"/>
                        </a:buClr>
                        <a:buSzPts val="1100"/>
                        <a:buFont typeface="Arial"/>
                        <a:buNone/>
                      </a:pPr>
                      <a:r>
                        <a:t/>
                      </a:r>
                      <a:endParaRPr sz="1400" u="none" cap="none" strike="noStrike"/>
                    </a:p>
                    <a:p>
                      <a:pPr indent="0" lvl="0" marL="0" marR="0" rtl="0" algn="l">
                        <a:lnSpc>
                          <a:spcPct val="115000"/>
                        </a:lnSpc>
                        <a:spcBef>
                          <a:spcPts val="1600"/>
                        </a:spcBef>
                        <a:spcAft>
                          <a:spcPts val="0"/>
                        </a:spcAft>
                        <a:buClr>
                          <a:srgbClr val="000000"/>
                        </a:buClr>
                        <a:buSzPts val="1100"/>
                        <a:buFont typeface="Arial"/>
                        <a:buNone/>
                      </a:pPr>
                      <a:r>
                        <a:rPr lang="en" sz="1400" u="none" cap="none" strike="noStrike"/>
                        <a:t>2 cervical cancer</a:t>
                      </a:r>
                      <a:endParaRPr sz="1400" u="none" cap="none" strike="noStrike"/>
                    </a:p>
                    <a:p>
                      <a:pPr indent="0" lvl="0" marL="0" marR="0" rtl="0" algn="l">
                        <a:lnSpc>
                          <a:spcPct val="115000"/>
                        </a:lnSpc>
                        <a:spcBef>
                          <a:spcPts val="1600"/>
                        </a:spcBef>
                        <a:spcAft>
                          <a:spcPts val="0"/>
                        </a:spcAft>
                        <a:buClr>
                          <a:srgbClr val="000000"/>
                        </a:buClr>
                        <a:buSzPts val="1100"/>
                        <a:buFont typeface="Arial"/>
                        <a:buNone/>
                      </a:pPr>
                      <a:r>
                        <a:t/>
                      </a:r>
                      <a:endParaRPr sz="1400" u="none" cap="none" strike="noStrike"/>
                    </a:p>
                    <a:p>
                      <a:pPr indent="0" lvl="0" marL="0" marR="0" rtl="0" algn="l">
                        <a:lnSpc>
                          <a:spcPct val="115000"/>
                        </a:lnSpc>
                        <a:spcBef>
                          <a:spcPts val="1600"/>
                        </a:spcBef>
                        <a:spcAft>
                          <a:spcPts val="0"/>
                        </a:spcAft>
                        <a:buClr>
                          <a:srgbClr val="000000"/>
                        </a:buClr>
                        <a:buSzPts val="1100"/>
                        <a:buFont typeface="Arial"/>
                        <a:buNone/>
                      </a:pPr>
                      <a:r>
                        <a:rPr lang="en" sz="1400" u="none" cap="none" strike="noStrike"/>
                        <a:t>3 </a:t>
                      </a:r>
                      <a:r>
                        <a:rPr b="0" i="0" lang="en" sz="1400" u="none" cap="none" strike="noStrike">
                          <a:solidFill>
                            <a:srgbClr val="000000"/>
                          </a:solidFill>
                          <a:latin typeface="Arial"/>
                          <a:ea typeface="Arial"/>
                          <a:cs typeface="Arial"/>
                          <a:sym typeface="Arial"/>
                        </a:rPr>
                        <a:t>young girls are being vaccinated against these viruses</a:t>
                      </a:r>
                      <a:endParaRPr sz="1400" u="none" cap="none" strike="noStrike"/>
                    </a:p>
                    <a:p>
                      <a:pPr indent="0" lvl="0" marL="0" marR="0" rtl="0" algn="l">
                        <a:lnSpc>
                          <a:spcPct val="115000"/>
                        </a:lnSpc>
                        <a:spcBef>
                          <a:spcPts val="1600"/>
                        </a:spcBef>
                        <a:spcAft>
                          <a:spcPts val="0"/>
                        </a:spcAft>
                        <a:buClr>
                          <a:srgbClr val="000000"/>
                        </a:buClr>
                        <a:buSzPts val="1100"/>
                        <a:buFont typeface="Arial"/>
                        <a:buNone/>
                      </a:pPr>
                      <a:r>
                        <a:rPr b="0" i="0" lang="en" sz="1400" u="none" cap="none" strike="noStrike">
                          <a:solidFill>
                            <a:srgbClr val="000000"/>
                          </a:solidFill>
                          <a:latin typeface="Arial"/>
                          <a:ea typeface="Arial"/>
                          <a:cs typeface="Arial"/>
                          <a:sym typeface="Arial"/>
                        </a:rPr>
                        <a:t> </a:t>
                      </a:r>
                      <a:endParaRPr sz="1400" u="none" cap="none" strike="noStrike"/>
                    </a:p>
                    <a:p>
                      <a:pPr indent="0" lvl="0" marL="0" marR="0" rtl="0" algn="l">
                        <a:lnSpc>
                          <a:spcPct val="115000"/>
                        </a:lnSpc>
                        <a:spcBef>
                          <a:spcPts val="1600"/>
                        </a:spcBef>
                        <a:spcAft>
                          <a:spcPts val="0"/>
                        </a:spcAft>
                        <a:buClr>
                          <a:srgbClr val="000000"/>
                        </a:buClr>
                        <a:buSzPts val="1100"/>
                        <a:buFont typeface="Arial"/>
                        <a:buNone/>
                      </a:pPr>
                      <a:r>
                        <a:rPr lang="en" sz="1400" u="none" cap="none" strike="noStrike"/>
                        <a:t>4 Healthcare system</a:t>
                      </a:r>
                      <a:endParaRPr sz="1400" u="none" cap="none" strike="noStrike"/>
                    </a:p>
                    <a:p>
                      <a:pPr indent="0" lvl="0" marL="0" marR="0" rtl="0" algn="l">
                        <a:lnSpc>
                          <a:spcPct val="115000"/>
                        </a:lnSpc>
                        <a:spcBef>
                          <a:spcPts val="1600"/>
                        </a:spcBef>
                        <a:spcAft>
                          <a:spcPts val="0"/>
                        </a:spcAft>
                        <a:buClr>
                          <a:srgbClr val="000000"/>
                        </a:buClr>
                        <a:buSzPts val="1100"/>
                        <a:buFont typeface="Arial"/>
                        <a:buNone/>
                      </a:pPr>
                      <a:r>
                        <a:t/>
                      </a:r>
                      <a:endParaRPr sz="1400" u="none" cap="none" strike="noStrike"/>
                    </a:p>
                    <a:p>
                      <a:pPr indent="0" lvl="0" marL="0" marR="0" rtl="0" algn="l">
                        <a:lnSpc>
                          <a:spcPct val="115000"/>
                        </a:lnSpc>
                        <a:spcBef>
                          <a:spcPts val="1600"/>
                        </a:spcBef>
                        <a:spcAft>
                          <a:spcPts val="0"/>
                        </a:spcAft>
                        <a:buClr>
                          <a:srgbClr val="000000"/>
                        </a:buClr>
                        <a:buSzPts val="2000"/>
                        <a:buFont typeface="Arial"/>
                        <a:buNone/>
                      </a:pPr>
                      <a:r>
                        <a:rPr lang="en" sz="1400" u="none" cap="none" strike="noStrike"/>
                        <a:t>5 further medical treatment</a:t>
                      </a:r>
                      <a:endParaRPr sz="14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 sz="1400" u="none" cap="none" strike="noStrike"/>
                        <a:t>6 </a:t>
                      </a:r>
                      <a:r>
                        <a:rPr b="0" i="0" lang="en" sz="1400" u="none" cap="none" strike="noStrike">
                          <a:solidFill>
                            <a:srgbClr val="000000"/>
                          </a:solidFill>
                          <a:latin typeface="Arial"/>
                          <a:ea typeface="Arial"/>
                          <a:cs typeface="Arial"/>
                          <a:sym typeface="Arial"/>
                        </a:rPr>
                        <a:t>general state health insurance</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en" sz="1400" u="none" cap="none" strike="noStrike"/>
                        <a:t>7 </a:t>
                      </a:r>
                      <a:r>
                        <a:rPr b="0" i="0" lang="en" sz="1400" u="none" cap="none" strike="noStrike">
                          <a:solidFill>
                            <a:srgbClr val="000000"/>
                          </a:solidFill>
                          <a:latin typeface="Arial"/>
                          <a:ea typeface="Arial"/>
                          <a:cs typeface="Arial"/>
                          <a:sym typeface="Arial"/>
                        </a:rPr>
                        <a:t>The flipside of the economic boom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en" sz="1400" u="none" cap="none" strike="noStrike"/>
                        <a:t>8 </a:t>
                      </a:r>
                      <a:r>
                        <a:rPr b="0" i="0" lang="en" sz="1400" u="none" cap="none" strike="noStrike">
                          <a:solidFill>
                            <a:srgbClr val="000000"/>
                          </a:solidFill>
                          <a:latin typeface="Arial"/>
                          <a:ea typeface="Arial"/>
                          <a:cs typeface="Arial"/>
                          <a:sym typeface="Arial"/>
                        </a:rPr>
                        <a:t>non-communicable diseases</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en" sz="1400" u="none" cap="none" strike="noStrike"/>
                        <a:t>9 </a:t>
                      </a:r>
                      <a:r>
                        <a:rPr b="0" i="0" lang="en" sz="1400" u="none" cap="none" strike="noStrike">
                          <a:solidFill>
                            <a:srgbClr val="000000"/>
                          </a:solidFill>
                          <a:latin typeface="Arial"/>
                          <a:ea typeface="Arial"/>
                          <a:cs typeface="Arial"/>
                          <a:sym typeface="Arial"/>
                        </a:rPr>
                        <a:t>pharmaceutical companies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en" sz="1400" u="none" cap="none" strike="noStrike"/>
                        <a:t>10 </a:t>
                      </a:r>
                      <a:r>
                        <a:rPr b="0" i="0" lang="en" sz="1400" u="none" cap="none" strike="noStrike">
                          <a:solidFill>
                            <a:srgbClr val="000000"/>
                          </a:solidFill>
                          <a:latin typeface="Arial"/>
                          <a:ea typeface="Arial"/>
                          <a:cs typeface="Arial"/>
                          <a:sym typeface="Arial"/>
                        </a:rPr>
                        <a:t>one twentieth of the world market price</a:t>
                      </a:r>
                      <a:endParaRPr sz="14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pic>
        <p:nvPicPr>
          <p:cNvPr id="158" name="Google Shape;158;p23"/>
          <p:cNvPicPr preferRelativeResize="0"/>
          <p:nvPr/>
        </p:nvPicPr>
        <p:blipFill rotWithShape="1">
          <a:blip r:embed="rId3">
            <a:alphaModFix/>
          </a:blip>
          <a:srcRect b="0" l="0" r="0" t="0"/>
          <a:stretch/>
        </p:blipFill>
        <p:spPr>
          <a:xfrm>
            <a:off x="973786" y="225756"/>
            <a:ext cx="771175" cy="717862"/>
          </a:xfrm>
          <a:prstGeom prst="rect">
            <a:avLst/>
          </a:prstGeom>
          <a:noFill/>
          <a:ln>
            <a:noFill/>
          </a:ln>
        </p:spPr>
      </p:pic>
      <p:pic>
        <p:nvPicPr>
          <p:cNvPr id="159" name="Google Shape;159;p23"/>
          <p:cNvPicPr preferRelativeResize="0"/>
          <p:nvPr/>
        </p:nvPicPr>
        <p:blipFill rotWithShape="1">
          <a:blip r:embed="rId4">
            <a:alphaModFix/>
          </a:blip>
          <a:srcRect b="0" l="0" r="0" t="0"/>
          <a:stretch/>
        </p:blipFill>
        <p:spPr>
          <a:xfrm>
            <a:off x="1744961" y="220513"/>
            <a:ext cx="771175" cy="693607"/>
          </a:xfrm>
          <a:prstGeom prst="rect">
            <a:avLst/>
          </a:prstGeom>
          <a:noFill/>
          <a:ln>
            <a:noFill/>
          </a:ln>
        </p:spPr>
      </p:pic>
      <p:pic>
        <p:nvPicPr>
          <p:cNvPr id="160" name="Google Shape;160;p23"/>
          <p:cNvPicPr preferRelativeResize="0"/>
          <p:nvPr/>
        </p:nvPicPr>
        <p:blipFill rotWithShape="1">
          <a:blip r:embed="rId5">
            <a:alphaModFix/>
          </a:blip>
          <a:srcRect b="0" l="0" r="0" t="0"/>
          <a:stretch/>
        </p:blipFill>
        <p:spPr>
          <a:xfrm>
            <a:off x="366255" y="255566"/>
            <a:ext cx="662075" cy="62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311700" y="292850"/>
            <a:ext cx="8520600" cy="8010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2200">
                <a:latin typeface="Arial"/>
                <a:ea typeface="Arial"/>
                <a:cs typeface="Arial"/>
                <a:sym typeface="Arial"/>
              </a:rPr>
              <a:t>                       Lösungen</a:t>
            </a:r>
            <a:endParaRPr sz="2200">
              <a:latin typeface="Arial"/>
              <a:ea typeface="Arial"/>
              <a:cs typeface="Arial"/>
              <a:sym typeface="Arial"/>
            </a:endParaRPr>
          </a:p>
        </p:txBody>
      </p:sp>
      <p:pic>
        <p:nvPicPr>
          <p:cNvPr id="166" name="Google Shape;166;p24"/>
          <p:cNvPicPr preferRelativeResize="0"/>
          <p:nvPr/>
        </p:nvPicPr>
        <p:blipFill rotWithShape="1">
          <a:blip r:embed="rId3">
            <a:alphaModFix/>
          </a:blip>
          <a:srcRect b="0" l="0" r="0" t="0"/>
          <a:stretch/>
        </p:blipFill>
        <p:spPr>
          <a:xfrm>
            <a:off x="973786" y="334426"/>
            <a:ext cx="771175" cy="717862"/>
          </a:xfrm>
          <a:prstGeom prst="rect">
            <a:avLst/>
          </a:prstGeom>
          <a:noFill/>
          <a:ln>
            <a:noFill/>
          </a:ln>
        </p:spPr>
      </p:pic>
      <p:pic>
        <p:nvPicPr>
          <p:cNvPr id="167" name="Google Shape;167;p24"/>
          <p:cNvPicPr preferRelativeResize="0"/>
          <p:nvPr/>
        </p:nvPicPr>
        <p:blipFill rotWithShape="1">
          <a:blip r:embed="rId4">
            <a:alphaModFix/>
          </a:blip>
          <a:srcRect b="0" l="0" r="0" t="0"/>
          <a:stretch/>
        </p:blipFill>
        <p:spPr>
          <a:xfrm>
            <a:off x="1744950" y="346550"/>
            <a:ext cx="771175" cy="693607"/>
          </a:xfrm>
          <a:prstGeom prst="rect">
            <a:avLst/>
          </a:prstGeom>
          <a:noFill/>
          <a:ln>
            <a:noFill/>
          </a:ln>
        </p:spPr>
      </p:pic>
      <p:pic>
        <p:nvPicPr>
          <p:cNvPr id="168" name="Google Shape;168;p24"/>
          <p:cNvPicPr preferRelativeResize="0"/>
          <p:nvPr/>
        </p:nvPicPr>
        <p:blipFill rotWithShape="1">
          <a:blip r:embed="rId5">
            <a:alphaModFix/>
          </a:blip>
          <a:srcRect b="0" l="0" r="0" t="0"/>
          <a:stretch/>
        </p:blipFill>
        <p:spPr>
          <a:xfrm>
            <a:off x="311700" y="381597"/>
            <a:ext cx="662075" cy="623500"/>
          </a:xfrm>
          <a:prstGeom prst="rect">
            <a:avLst/>
          </a:prstGeom>
          <a:noFill/>
          <a:ln>
            <a:noFill/>
          </a:ln>
        </p:spPr>
      </p:pic>
      <p:graphicFrame>
        <p:nvGraphicFramePr>
          <p:cNvPr id="169" name="Google Shape;169;p24"/>
          <p:cNvGraphicFramePr/>
          <p:nvPr/>
        </p:nvGraphicFramePr>
        <p:xfrm>
          <a:off x="147000" y="1255200"/>
          <a:ext cx="3000000" cy="3000000"/>
        </p:xfrm>
        <a:graphic>
          <a:graphicData uri="http://schemas.openxmlformats.org/drawingml/2006/table">
            <a:tbl>
              <a:tblPr>
                <a:noFill/>
                <a:tableStyleId>{BEA5186A-A96A-4533-8E07-673614E4A016}</a:tableStyleId>
              </a:tblPr>
              <a:tblGrid>
                <a:gridCol w="4616375"/>
                <a:gridCol w="4233625"/>
              </a:tblGrid>
              <a:tr h="3520850">
                <a:tc>
                  <a:txBody>
                    <a:bodyPr/>
                    <a:lstStyle/>
                    <a:p>
                      <a:pPr indent="0" lvl="0" marL="0" marR="0" rtl="0" algn="l">
                        <a:lnSpc>
                          <a:spcPct val="115000"/>
                        </a:lnSpc>
                        <a:spcBef>
                          <a:spcPts val="0"/>
                        </a:spcBef>
                        <a:spcAft>
                          <a:spcPts val="0"/>
                        </a:spcAft>
                        <a:buClr>
                          <a:srgbClr val="000000"/>
                        </a:buClr>
                        <a:buSzPts val="1100"/>
                        <a:buFont typeface="Arial"/>
                        <a:buNone/>
                      </a:pPr>
                      <a:r>
                        <a:rPr lang="en" sz="1400" u="none" cap="none" strike="noStrike"/>
                        <a:t>1 ein Piecks, der Leben rettet</a:t>
                      </a:r>
                      <a:endParaRPr sz="1400" u="none" cap="none" strike="noStrike"/>
                    </a:p>
                    <a:p>
                      <a:pPr indent="0" lvl="0" marL="0" marR="0" rtl="0" algn="l">
                        <a:lnSpc>
                          <a:spcPct val="115000"/>
                        </a:lnSpc>
                        <a:spcBef>
                          <a:spcPts val="0"/>
                        </a:spcBef>
                        <a:spcAft>
                          <a:spcPts val="0"/>
                        </a:spcAft>
                        <a:buClr>
                          <a:srgbClr val="000000"/>
                        </a:buClr>
                        <a:buSzPts val="1100"/>
                        <a:buFont typeface="Arial"/>
                        <a:buNone/>
                      </a:pPr>
                      <a:r>
                        <a:t/>
                      </a:r>
                      <a:endParaRPr sz="1400" u="none" cap="none" strike="noStrike"/>
                    </a:p>
                    <a:p>
                      <a:pPr indent="0" lvl="0" marL="0" marR="0" rtl="0" algn="l">
                        <a:lnSpc>
                          <a:spcPct val="115000"/>
                        </a:lnSpc>
                        <a:spcBef>
                          <a:spcPts val="1600"/>
                        </a:spcBef>
                        <a:spcAft>
                          <a:spcPts val="0"/>
                        </a:spcAft>
                        <a:buClr>
                          <a:srgbClr val="000000"/>
                        </a:buClr>
                        <a:buSzPts val="1100"/>
                        <a:buFont typeface="Arial"/>
                        <a:buNone/>
                      </a:pPr>
                      <a:r>
                        <a:rPr lang="en" sz="1400" u="none" cap="none" strike="noStrike"/>
                        <a:t>2 Gebärmutterhalskrebs</a:t>
                      </a:r>
                      <a:endParaRPr sz="1400" u="none" cap="none" strike="noStrike"/>
                    </a:p>
                    <a:p>
                      <a:pPr indent="0" lvl="0" marL="0" marR="0" rtl="0" algn="l">
                        <a:lnSpc>
                          <a:spcPct val="115000"/>
                        </a:lnSpc>
                        <a:spcBef>
                          <a:spcPts val="1600"/>
                        </a:spcBef>
                        <a:spcAft>
                          <a:spcPts val="0"/>
                        </a:spcAft>
                        <a:buClr>
                          <a:srgbClr val="000000"/>
                        </a:buClr>
                        <a:buSzPts val="1100"/>
                        <a:buFont typeface="Arial"/>
                        <a:buNone/>
                      </a:pPr>
                      <a:r>
                        <a:t/>
                      </a:r>
                      <a:endParaRPr sz="1400" u="none" cap="none" strike="noStrike"/>
                    </a:p>
                    <a:p>
                      <a:pPr indent="0" lvl="0" marL="0" marR="0" rtl="0" algn="l">
                        <a:lnSpc>
                          <a:spcPct val="115000"/>
                        </a:lnSpc>
                        <a:spcBef>
                          <a:spcPts val="1600"/>
                        </a:spcBef>
                        <a:spcAft>
                          <a:spcPts val="0"/>
                        </a:spcAft>
                        <a:buClr>
                          <a:srgbClr val="000000"/>
                        </a:buClr>
                        <a:buSzPts val="1100"/>
                        <a:buFont typeface="Arial"/>
                        <a:buNone/>
                      </a:pPr>
                      <a:r>
                        <a:rPr lang="en" sz="1400" u="none" cap="none" strike="noStrike"/>
                        <a:t>3 </a:t>
                      </a:r>
                      <a:r>
                        <a:rPr b="0" i="0" lang="en" sz="1400" u="none" cap="none" strike="noStrike">
                          <a:solidFill>
                            <a:srgbClr val="000000"/>
                          </a:solidFill>
                          <a:latin typeface="Arial"/>
                          <a:ea typeface="Arial"/>
                          <a:cs typeface="Arial"/>
                          <a:sym typeface="Arial"/>
                        </a:rPr>
                        <a:t>junge Mädchen warden gegen diese Viren geimpft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100"/>
                        <a:buFont typeface="Arial"/>
                        <a:buNone/>
                      </a:pPr>
                      <a:r>
                        <a:rPr b="0" i="0" lang="en" sz="1400" u="none" cap="none" strike="noStrike">
                          <a:solidFill>
                            <a:srgbClr val="000000"/>
                          </a:solidFill>
                          <a:latin typeface="Arial"/>
                          <a:ea typeface="Arial"/>
                          <a:cs typeface="Arial"/>
                          <a:sym typeface="Arial"/>
                        </a:rPr>
                        <a:t> </a:t>
                      </a:r>
                      <a:endParaRPr sz="1400" u="none" cap="none" strike="noStrike"/>
                    </a:p>
                    <a:p>
                      <a:pPr indent="0" lvl="0" marL="0" marR="0" rtl="0" algn="l">
                        <a:lnSpc>
                          <a:spcPct val="115000"/>
                        </a:lnSpc>
                        <a:spcBef>
                          <a:spcPts val="1600"/>
                        </a:spcBef>
                        <a:spcAft>
                          <a:spcPts val="0"/>
                        </a:spcAft>
                        <a:buClr>
                          <a:srgbClr val="000000"/>
                        </a:buClr>
                        <a:buSzPts val="1100"/>
                        <a:buFont typeface="Arial"/>
                        <a:buNone/>
                      </a:pPr>
                      <a:r>
                        <a:rPr lang="en" sz="1400" u="none" cap="none" strike="noStrike"/>
                        <a:t>4 Gesundheitssystem</a:t>
                      </a:r>
                      <a:br>
                        <a:rPr lang="en" sz="1400" u="none" cap="none" strike="noStrike"/>
                      </a:br>
                      <a:endParaRPr sz="1400" u="none" cap="none" strike="noStrike"/>
                    </a:p>
                    <a:p>
                      <a:pPr indent="0" lvl="0" marL="0" marR="0" rtl="0" algn="l">
                        <a:lnSpc>
                          <a:spcPct val="115000"/>
                        </a:lnSpc>
                        <a:spcBef>
                          <a:spcPts val="1600"/>
                        </a:spcBef>
                        <a:spcAft>
                          <a:spcPts val="0"/>
                        </a:spcAft>
                        <a:buClr>
                          <a:srgbClr val="000000"/>
                        </a:buClr>
                        <a:buSzPts val="2000"/>
                        <a:buFont typeface="Arial"/>
                        <a:buNone/>
                      </a:pPr>
                      <a:r>
                        <a:rPr lang="en" sz="1400" u="none" cap="none" strike="noStrike"/>
                        <a:t>5 weitergehende ärztliche Behandlung  </a:t>
                      </a:r>
                      <a:endParaRPr sz="14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 sz="1400" u="none" cap="none" strike="noStrike"/>
                        <a:t>6 allgemeine staatliche Krankenversicherung</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en" sz="1400" u="none" cap="none" strike="noStrike"/>
                        <a:t>7 </a:t>
                      </a:r>
                      <a:r>
                        <a:rPr b="0" i="0" lang="en" sz="1400" u="none" cap="none" strike="noStrike">
                          <a:solidFill>
                            <a:srgbClr val="000000"/>
                          </a:solidFill>
                          <a:latin typeface="Arial"/>
                          <a:ea typeface="Arial"/>
                          <a:cs typeface="Arial"/>
                          <a:sym typeface="Arial"/>
                        </a:rPr>
                        <a:t>Die Kehrwende des Wirtschaftsbooms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en" sz="1400" u="none" cap="none" strike="noStrike"/>
                        <a:t>8 </a:t>
                      </a:r>
                      <a:r>
                        <a:rPr b="0" i="0" lang="en" sz="1400" u="none" cap="none" strike="noStrike">
                          <a:solidFill>
                            <a:srgbClr val="000000"/>
                          </a:solidFill>
                          <a:latin typeface="Arial"/>
                          <a:ea typeface="Arial"/>
                          <a:cs typeface="Arial"/>
                          <a:sym typeface="Arial"/>
                        </a:rPr>
                        <a:t>nicht übertragbare Krankheiten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en" sz="1400" u="none" cap="none" strike="noStrike"/>
                        <a:t>9 </a:t>
                      </a:r>
                      <a:r>
                        <a:rPr b="0" i="0" lang="en" sz="1400" u="none" cap="none" strike="noStrike">
                          <a:solidFill>
                            <a:srgbClr val="000000"/>
                          </a:solidFill>
                          <a:latin typeface="Arial"/>
                          <a:ea typeface="Arial"/>
                          <a:cs typeface="Arial"/>
                          <a:sym typeface="Arial"/>
                        </a:rPr>
                        <a:t>Pharmakonzerne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rPr lang="en" sz="1400" u="none" cap="none" strike="noStrike"/>
                        <a:t>10 </a:t>
                      </a:r>
                      <a:r>
                        <a:rPr b="0" i="0" lang="en" sz="1400" u="none" cap="none" strike="noStrike">
                          <a:solidFill>
                            <a:srgbClr val="000000"/>
                          </a:solidFill>
                          <a:latin typeface="Arial"/>
                          <a:ea typeface="Arial"/>
                          <a:cs typeface="Arial"/>
                          <a:sym typeface="Arial"/>
                        </a:rPr>
                        <a:t>ein zwanzigstel des Weltmarktpreises</a:t>
                      </a:r>
                      <a:endParaRPr sz="14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p:nvPr/>
        </p:nvSpPr>
        <p:spPr>
          <a:xfrm>
            <a:off x="226350" y="1255956"/>
            <a:ext cx="8691300" cy="3567000"/>
          </a:xfrm>
          <a:prstGeom prst="roundRect">
            <a:avLst>
              <a:gd fmla="val 1269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5"/>
          <p:cNvSpPr txBox="1"/>
          <p:nvPr>
            <p:ph type="title"/>
          </p:nvPr>
        </p:nvSpPr>
        <p:spPr>
          <a:xfrm>
            <a:off x="311700" y="292850"/>
            <a:ext cx="8520600" cy="8010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Arial"/>
                <a:ea typeface="Arial"/>
                <a:cs typeface="Arial"/>
                <a:sym typeface="Arial"/>
              </a:rPr>
              <a:t>                Gruppenpräsentation</a:t>
            </a:r>
            <a:endParaRPr sz="2400">
              <a:latin typeface="Arial"/>
              <a:ea typeface="Arial"/>
              <a:cs typeface="Arial"/>
              <a:sym typeface="Arial"/>
            </a:endParaRPr>
          </a:p>
        </p:txBody>
      </p:sp>
      <p:sp>
        <p:nvSpPr>
          <p:cNvPr id="176" name="Google Shape;176;p25"/>
          <p:cNvSpPr txBox="1"/>
          <p:nvPr>
            <p:ph idx="1" type="body"/>
          </p:nvPr>
        </p:nvSpPr>
        <p:spPr>
          <a:xfrm>
            <a:off x="479825" y="1358025"/>
            <a:ext cx="8352600" cy="321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solidFill>
                  <a:srgbClr val="000000"/>
                </a:solidFill>
                <a:latin typeface="Arial"/>
                <a:ea typeface="Arial"/>
                <a:cs typeface="Arial"/>
                <a:sym typeface="Arial"/>
              </a:rPr>
              <a:t>Think about everything you have heard, read, spoken and written about so far in this unit of work, and in small groups,</a:t>
            </a:r>
            <a:r>
              <a:rPr lang="en" sz="1600">
                <a:latin typeface="Arial"/>
                <a:ea typeface="Arial"/>
                <a:cs typeface="Arial"/>
                <a:sym typeface="Arial"/>
              </a:rPr>
              <a:t> </a:t>
            </a:r>
            <a:r>
              <a:rPr b="1" lang="en" sz="1600">
                <a:solidFill>
                  <a:srgbClr val="FF0000"/>
                </a:solidFill>
                <a:latin typeface="Arial"/>
                <a:ea typeface="Arial"/>
                <a:cs typeface="Arial"/>
                <a:sym typeface="Arial"/>
              </a:rPr>
              <a:t>write a short presentation in GERMAN</a:t>
            </a:r>
            <a:r>
              <a:rPr lang="en" sz="1600">
                <a:latin typeface="Arial"/>
                <a:ea typeface="Arial"/>
                <a:cs typeface="Arial"/>
                <a:sym typeface="Arial"/>
              </a:rPr>
              <a:t> </a:t>
            </a:r>
            <a:r>
              <a:rPr lang="en" sz="1600">
                <a:solidFill>
                  <a:srgbClr val="000000"/>
                </a:solidFill>
                <a:latin typeface="Arial"/>
                <a:ea typeface="Arial"/>
                <a:cs typeface="Arial"/>
                <a:sym typeface="Arial"/>
              </a:rPr>
              <a:t>including some </a:t>
            </a:r>
            <a:r>
              <a:rPr b="1" lang="en" sz="1600">
                <a:solidFill>
                  <a:srgbClr val="FF0000"/>
                </a:solidFill>
                <a:latin typeface="Arial"/>
                <a:ea typeface="Arial"/>
                <a:cs typeface="Arial"/>
                <a:sym typeface="Arial"/>
              </a:rPr>
              <a:t>key facts</a:t>
            </a:r>
            <a:r>
              <a:rPr lang="en" sz="1600">
                <a:latin typeface="Arial"/>
                <a:ea typeface="Arial"/>
                <a:cs typeface="Arial"/>
                <a:sym typeface="Arial"/>
              </a:rPr>
              <a:t> </a:t>
            </a:r>
            <a:r>
              <a:rPr lang="en" sz="1600">
                <a:solidFill>
                  <a:srgbClr val="000000"/>
                </a:solidFill>
                <a:latin typeface="Arial"/>
                <a:ea typeface="Arial"/>
                <a:cs typeface="Arial"/>
                <a:sym typeface="Arial"/>
              </a:rPr>
              <a:t>and</a:t>
            </a:r>
            <a:r>
              <a:rPr lang="en" sz="1600">
                <a:latin typeface="Arial"/>
                <a:ea typeface="Arial"/>
                <a:cs typeface="Arial"/>
                <a:sym typeface="Arial"/>
              </a:rPr>
              <a:t> </a:t>
            </a:r>
            <a:r>
              <a:rPr lang="en" sz="1600">
                <a:solidFill>
                  <a:srgbClr val="FF0000"/>
                </a:solidFill>
                <a:latin typeface="Arial"/>
                <a:ea typeface="Arial"/>
                <a:cs typeface="Arial"/>
                <a:sym typeface="Arial"/>
              </a:rPr>
              <a:t>y</a:t>
            </a:r>
            <a:r>
              <a:rPr b="1" lang="en" sz="1600">
                <a:solidFill>
                  <a:srgbClr val="FF0000"/>
                </a:solidFill>
                <a:latin typeface="Arial"/>
                <a:ea typeface="Arial"/>
                <a:cs typeface="Arial"/>
                <a:sym typeface="Arial"/>
              </a:rPr>
              <a:t>our own thoughts and opinions</a:t>
            </a:r>
            <a:r>
              <a:rPr lang="en" sz="1600">
                <a:solidFill>
                  <a:srgbClr val="FF0000"/>
                </a:solidFill>
                <a:latin typeface="Arial"/>
                <a:ea typeface="Arial"/>
                <a:cs typeface="Arial"/>
                <a:sym typeface="Arial"/>
              </a:rPr>
              <a:t> </a:t>
            </a:r>
            <a:r>
              <a:rPr lang="en" sz="1600">
                <a:solidFill>
                  <a:srgbClr val="000000"/>
                </a:solidFill>
                <a:latin typeface="Arial"/>
                <a:ea typeface="Arial"/>
                <a:cs typeface="Arial"/>
                <a:sym typeface="Arial"/>
              </a:rPr>
              <a:t>on “</a:t>
            </a:r>
            <a:r>
              <a:rPr b="1" lang="en" sz="1600">
                <a:solidFill>
                  <a:srgbClr val="000000"/>
                </a:solidFill>
                <a:latin typeface="Arial"/>
                <a:ea typeface="Arial"/>
                <a:cs typeface="Arial"/>
                <a:sym typeface="Arial"/>
              </a:rPr>
              <a:t>allgemeine Gesundheitsversorgung“.</a:t>
            </a:r>
            <a:endParaRPr b="1" sz="1600">
              <a:solidFill>
                <a:srgbClr val="000000"/>
              </a:solidFill>
              <a:latin typeface="Arial"/>
              <a:ea typeface="Arial"/>
              <a:cs typeface="Arial"/>
              <a:sym typeface="Arial"/>
            </a:endParaRPr>
          </a:p>
          <a:p>
            <a:pPr indent="0" lvl="0" marL="0" rtl="0" algn="l">
              <a:lnSpc>
                <a:spcPct val="115000"/>
              </a:lnSpc>
              <a:spcBef>
                <a:spcPts val="1600"/>
              </a:spcBef>
              <a:spcAft>
                <a:spcPts val="0"/>
              </a:spcAft>
              <a:buSzPts val="1800"/>
              <a:buNone/>
            </a:pPr>
            <a:r>
              <a:rPr b="1" lang="en" sz="1600">
                <a:solidFill>
                  <a:srgbClr val="000000"/>
                </a:solidFill>
                <a:latin typeface="Arial"/>
                <a:ea typeface="Arial"/>
                <a:cs typeface="Arial"/>
                <a:sym typeface="Arial"/>
              </a:rPr>
              <a:t>Here is a plan to get you started:</a:t>
            </a:r>
            <a:endParaRPr b="1" sz="1600">
              <a:solidFill>
                <a:srgbClr val="000000"/>
              </a:solidFill>
              <a:latin typeface="Arial"/>
              <a:ea typeface="Arial"/>
              <a:cs typeface="Arial"/>
              <a:sym typeface="Arial"/>
            </a:endParaRPr>
          </a:p>
          <a:p>
            <a:pPr indent="-330200" lvl="0" marL="457200" rtl="0" algn="l">
              <a:lnSpc>
                <a:spcPct val="115000"/>
              </a:lnSpc>
              <a:spcBef>
                <a:spcPts val="1600"/>
              </a:spcBef>
              <a:spcAft>
                <a:spcPts val="0"/>
              </a:spcAft>
              <a:buClr>
                <a:srgbClr val="FF0000"/>
              </a:buClr>
              <a:buSzPts val="1600"/>
              <a:buFont typeface="Arial"/>
              <a:buChar char="-"/>
            </a:pPr>
            <a:r>
              <a:rPr b="1" lang="en" sz="1600">
                <a:solidFill>
                  <a:srgbClr val="FF0000"/>
                </a:solidFill>
                <a:latin typeface="Arial"/>
                <a:ea typeface="Arial"/>
                <a:cs typeface="Arial"/>
                <a:sym typeface="Arial"/>
              </a:rPr>
              <a:t>Introduction: What is “allgemeine Gesundheitsversorgung“? Who is it for? </a:t>
            </a:r>
            <a:endParaRPr b="1" sz="1600">
              <a:solidFill>
                <a:srgbClr val="FF0000"/>
              </a:solidFill>
              <a:latin typeface="Arial"/>
              <a:ea typeface="Arial"/>
              <a:cs typeface="Arial"/>
              <a:sym typeface="Arial"/>
            </a:endParaRPr>
          </a:p>
          <a:p>
            <a:pPr indent="-330200" lvl="0" marL="457200" rtl="0" algn="l">
              <a:lnSpc>
                <a:spcPct val="115000"/>
              </a:lnSpc>
              <a:spcBef>
                <a:spcPts val="0"/>
              </a:spcBef>
              <a:spcAft>
                <a:spcPts val="0"/>
              </a:spcAft>
              <a:buClr>
                <a:srgbClr val="FF0000"/>
              </a:buClr>
              <a:buSzPts val="1600"/>
              <a:buFont typeface="Arial"/>
              <a:buChar char="-"/>
            </a:pPr>
            <a:r>
              <a:rPr b="1" lang="en" sz="1600">
                <a:solidFill>
                  <a:srgbClr val="FF0000"/>
                </a:solidFill>
                <a:latin typeface="Arial"/>
                <a:ea typeface="Arial"/>
                <a:cs typeface="Arial"/>
                <a:sym typeface="Arial"/>
              </a:rPr>
              <a:t>3+ key facts</a:t>
            </a:r>
            <a:endParaRPr b="1" sz="1600">
              <a:solidFill>
                <a:srgbClr val="FF0000"/>
              </a:solidFill>
              <a:latin typeface="Arial"/>
              <a:ea typeface="Arial"/>
              <a:cs typeface="Arial"/>
              <a:sym typeface="Arial"/>
            </a:endParaRPr>
          </a:p>
          <a:p>
            <a:pPr indent="-330200" lvl="0" marL="457200" rtl="0" algn="l">
              <a:lnSpc>
                <a:spcPct val="115000"/>
              </a:lnSpc>
              <a:spcBef>
                <a:spcPts val="0"/>
              </a:spcBef>
              <a:spcAft>
                <a:spcPts val="0"/>
              </a:spcAft>
              <a:buClr>
                <a:srgbClr val="FF0000"/>
              </a:buClr>
              <a:buSzPts val="1600"/>
              <a:buFont typeface="Arial"/>
              <a:buChar char="-"/>
            </a:pPr>
            <a:r>
              <a:rPr b="1" lang="en" sz="1600">
                <a:solidFill>
                  <a:srgbClr val="FF0000"/>
                </a:solidFill>
                <a:latin typeface="Arial"/>
                <a:ea typeface="Arial"/>
                <a:cs typeface="Arial"/>
                <a:sym typeface="Arial"/>
              </a:rPr>
              <a:t>3+ opinions about the current state of affairs</a:t>
            </a:r>
            <a:endParaRPr b="1" sz="1600">
              <a:solidFill>
                <a:srgbClr val="FF0000"/>
              </a:solidFill>
              <a:latin typeface="Arial"/>
              <a:ea typeface="Arial"/>
              <a:cs typeface="Arial"/>
              <a:sym typeface="Arial"/>
            </a:endParaRPr>
          </a:p>
          <a:p>
            <a:pPr indent="-330200" lvl="0" marL="457200" rtl="0" algn="l">
              <a:lnSpc>
                <a:spcPct val="115000"/>
              </a:lnSpc>
              <a:spcBef>
                <a:spcPts val="0"/>
              </a:spcBef>
              <a:spcAft>
                <a:spcPts val="0"/>
              </a:spcAft>
              <a:buClr>
                <a:srgbClr val="FF0000"/>
              </a:buClr>
              <a:buSzPts val="1600"/>
              <a:buFont typeface="Arial"/>
              <a:buChar char="-"/>
            </a:pPr>
            <a:r>
              <a:rPr b="1" lang="en" sz="1600">
                <a:solidFill>
                  <a:srgbClr val="FF0000"/>
                </a:solidFill>
                <a:latin typeface="Arial"/>
                <a:ea typeface="Arial"/>
                <a:cs typeface="Arial"/>
                <a:sym typeface="Arial"/>
              </a:rPr>
              <a:t>Concluding statements </a:t>
            </a:r>
            <a:endParaRPr b="1" sz="1600">
              <a:solidFill>
                <a:srgbClr val="FF0000"/>
              </a:solidFill>
              <a:latin typeface="Arial"/>
              <a:ea typeface="Arial"/>
              <a:cs typeface="Arial"/>
              <a:sym typeface="Arial"/>
            </a:endParaRPr>
          </a:p>
        </p:txBody>
      </p:sp>
      <p:pic>
        <p:nvPicPr>
          <p:cNvPr id="177" name="Google Shape;177;p25"/>
          <p:cNvPicPr preferRelativeResize="0"/>
          <p:nvPr/>
        </p:nvPicPr>
        <p:blipFill rotWithShape="1">
          <a:blip r:embed="rId3">
            <a:alphaModFix/>
          </a:blip>
          <a:srcRect b="0" l="0" r="0" t="0"/>
          <a:stretch/>
        </p:blipFill>
        <p:spPr>
          <a:xfrm>
            <a:off x="2677325" y="346550"/>
            <a:ext cx="771175" cy="693607"/>
          </a:xfrm>
          <a:prstGeom prst="rect">
            <a:avLst/>
          </a:prstGeom>
          <a:noFill/>
          <a:ln>
            <a:noFill/>
          </a:ln>
        </p:spPr>
      </p:pic>
      <p:pic>
        <p:nvPicPr>
          <p:cNvPr id="178" name="Google Shape;178;p25"/>
          <p:cNvPicPr preferRelativeResize="0"/>
          <p:nvPr/>
        </p:nvPicPr>
        <p:blipFill rotWithShape="1">
          <a:blip r:embed="rId4">
            <a:alphaModFix/>
          </a:blip>
          <a:srcRect b="0" l="0" r="0" t="0"/>
          <a:stretch/>
        </p:blipFill>
        <p:spPr>
          <a:xfrm>
            <a:off x="1144950" y="346536"/>
            <a:ext cx="771175" cy="693607"/>
          </a:xfrm>
          <a:prstGeom prst="rect">
            <a:avLst/>
          </a:prstGeom>
          <a:noFill/>
          <a:ln>
            <a:noFill/>
          </a:ln>
        </p:spPr>
      </p:pic>
      <p:pic>
        <p:nvPicPr>
          <p:cNvPr id="179" name="Google Shape;179;p25"/>
          <p:cNvPicPr preferRelativeResize="0"/>
          <p:nvPr/>
        </p:nvPicPr>
        <p:blipFill rotWithShape="1">
          <a:blip r:embed="rId5">
            <a:alphaModFix/>
          </a:blip>
          <a:srcRect b="0" l="0" r="0" t="0"/>
          <a:stretch/>
        </p:blipFill>
        <p:spPr>
          <a:xfrm>
            <a:off x="373775" y="330223"/>
            <a:ext cx="771175" cy="726225"/>
          </a:xfrm>
          <a:prstGeom prst="rect">
            <a:avLst/>
          </a:prstGeom>
          <a:noFill/>
          <a:ln>
            <a:noFill/>
          </a:ln>
        </p:spPr>
      </p:pic>
      <p:pic>
        <p:nvPicPr>
          <p:cNvPr id="180" name="Google Shape;180;p25"/>
          <p:cNvPicPr preferRelativeResize="0"/>
          <p:nvPr/>
        </p:nvPicPr>
        <p:blipFill rotWithShape="1">
          <a:blip r:embed="rId6">
            <a:alphaModFix/>
          </a:blip>
          <a:srcRect b="0" l="0" r="0" t="0"/>
          <a:stretch/>
        </p:blipFill>
        <p:spPr>
          <a:xfrm>
            <a:off x="1906161" y="334426"/>
            <a:ext cx="771175" cy="7178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nvSpPr>
        <p:spPr>
          <a:xfrm>
            <a:off x="311700" y="471863"/>
            <a:ext cx="8520600" cy="459600"/>
          </a:xfrm>
          <a:prstGeom prst="rect">
            <a:avLst/>
          </a:prstGeom>
          <a:solidFill>
            <a:srgbClr val="FFFF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200" u="none" cap="none" strike="noStrike">
                <a:solidFill>
                  <a:srgbClr val="000000"/>
                </a:solidFill>
                <a:latin typeface="Arial"/>
                <a:ea typeface="Arial"/>
                <a:cs typeface="Arial"/>
                <a:sym typeface="Arial"/>
              </a:rPr>
              <a:t>Thinking bubble activity</a:t>
            </a:r>
            <a:endParaRPr b="1" i="0" sz="2200" u="none" cap="none" strike="noStrike">
              <a:solidFill>
                <a:srgbClr val="000000"/>
              </a:solidFill>
              <a:latin typeface="Arial"/>
              <a:ea typeface="Arial"/>
              <a:cs typeface="Arial"/>
              <a:sym typeface="Arial"/>
            </a:endParaRPr>
          </a:p>
        </p:txBody>
      </p:sp>
      <p:sp>
        <p:nvSpPr>
          <p:cNvPr id="186" name="Google Shape;186;p26"/>
          <p:cNvSpPr/>
          <p:nvPr/>
        </p:nvSpPr>
        <p:spPr>
          <a:xfrm>
            <a:off x="2100400" y="1294650"/>
            <a:ext cx="5097000" cy="2580300"/>
          </a:xfrm>
          <a:prstGeom prst="cloudCallout">
            <a:avLst>
              <a:gd fmla="val -28330" name="adj1"/>
              <a:gd fmla="val 88242" name="adj2"/>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p:nvPr/>
        </p:nvSpPr>
        <p:spPr>
          <a:xfrm>
            <a:off x="199175" y="961375"/>
            <a:ext cx="8633100" cy="3874800"/>
          </a:xfrm>
          <a:prstGeom prst="roundRect">
            <a:avLst>
              <a:gd fmla="val 12382"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7"/>
          <p:cNvSpPr txBox="1"/>
          <p:nvPr>
            <p:ph idx="1" type="body"/>
          </p:nvPr>
        </p:nvSpPr>
        <p:spPr>
          <a:xfrm>
            <a:off x="311675" y="1132982"/>
            <a:ext cx="8520600" cy="3340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
                <a:solidFill>
                  <a:srgbClr val="000000"/>
                </a:solidFill>
              </a:rPr>
              <a:t>What is the name of the UK’s ‘allgemeine Gesundheitsversorgung’ ?</a:t>
            </a:r>
            <a:endParaRPr>
              <a:solidFill>
                <a:srgbClr val="000000"/>
              </a:solidFill>
            </a:endParaRPr>
          </a:p>
          <a:p>
            <a:pPr indent="-228600" lvl="0" marL="457200" rtl="0" algn="l">
              <a:lnSpc>
                <a:spcPct val="115000"/>
              </a:lnSpc>
              <a:spcBef>
                <a:spcPts val="0"/>
              </a:spcBef>
              <a:spcAft>
                <a:spcPts val="0"/>
              </a:spcAft>
              <a:buSzPts val="1400"/>
              <a:buNone/>
            </a:pPr>
            <a:r>
              <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Many poorer countries cannot afford to invest in a </a:t>
            </a:r>
            <a:r>
              <a:rPr b="1" i="1" lang="en">
                <a:solidFill>
                  <a:srgbClr val="000000"/>
                </a:solidFill>
              </a:rPr>
              <a:t>Universal Health coverage </a:t>
            </a:r>
            <a:r>
              <a:rPr lang="en">
                <a:solidFill>
                  <a:srgbClr val="000000"/>
                </a:solidFill>
              </a:rPr>
              <a:t>system. How many people die each year from diseases that are easily preventable? </a:t>
            </a:r>
            <a:endParaRPr>
              <a:solidFill>
                <a:srgbClr val="000000"/>
              </a:solidFill>
            </a:endParaRPr>
          </a:p>
          <a:p>
            <a:pPr indent="0" lvl="0" marL="139700" rtl="0" algn="l">
              <a:lnSpc>
                <a:spcPct val="115000"/>
              </a:lnSpc>
              <a:spcBef>
                <a:spcPts val="0"/>
              </a:spcBef>
              <a:spcAft>
                <a:spcPts val="0"/>
              </a:spcAft>
              <a:buClr>
                <a:srgbClr val="000000"/>
              </a:buClr>
              <a:buSzPts val="1400"/>
              <a:buNone/>
            </a:pPr>
            <a:r>
              <a:rPr lang="en">
                <a:solidFill>
                  <a:srgbClr val="000000"/>
                </a:solidFill>
              </a:rPr>
              <a:t> A) 3 million		B) 3 billion		C) 300,000</a:t>
            </a:r>
            <a:endParaRPr>
              <a:solidFill>
                <a:srgbClr val="000000"/>
              </a:solidFill>
            </a:endParaRPr>
          </a:p>
          <a:p>
            <a:pPr indent="-254000" lvl="0" marL="482600" rtl="0" algn="l">
              <a:lnSpc>
                <a:spcPct val="115000"/>
              </a:lnSpc>
              <a:spcBef>
                <a:spcPts val="0"/>
              </a:spcBef>
              <a:spcAft>
                <a:spcPts val="0"/>
              </a:spcAft>
              <a:buSzPts val="1400"/>
              <a:buNone/>
            </a:pPr>
            <a:r>
              <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How much of the worlds population cannot access essential health services?</a:t>
            </a:r>
            <a:endParaRPr>
              <a:solidFill>
                <a:srgbClr val="000000"/>
              </a:solidFill>
            </a:endParaRPr>
          </a:p>
          <a:p>
            <a:pPr indent="0" lvl="0" marL="139700" rtl="0" algn="l">
              <a:lnSpc>
                <a:spcPct val="115000"/>
              </a:lnSpc>
              <a:spcBef>
                <a:spcPts val="0"/>
              </a:spcBef>
              <a:spcAft>
                <a:spcPts val="0"/>
              </a:spcAft>
              <a:buSzPts val="1400"/>
              <a:buNone/>
            </a:pPr>
            <a:r>
              <a:rPr lang="en">
                <a:solidFill>
                  <a:srgbClr val="000000"/>
                </a:solidFill>
              </a:rPr>
              <a:t> A) Around a quarter	B) About a third		C)At least half</a:t>
            </a:r>
            <a:endParaRPr>
              <a:solidFill>
                <a:srgbClr val="000000"/>
              </a:solidFill>
            </a:endParaRPr>
          </a:p>
          <a:p>
            <a:pPr indent="-254000" lvl="0" marL="482600" rtl="0" algn="l">
              <a:lnSpc>
                <a:spcPct val="115000"/>
              </a:lnSpc>
              <a:spcBef>
                <a:spcPts val="0"/>
              </a:spcBef>
              <a:spcAft>
                <a:spcPts val="0"/>
              </a:spcAft>
              <a:buSzPts val="1400"/>
              <a:buNone/>
            </a:pPr>
            <a:r>
              <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Under-five mortality rates fell rapidly between 2000 and 2015, declining by what % globally?</a:t>
            </a:r>
            <a:endParaRPr>
              <a:solidFill>
                <a:srgbClr val="000000"/>
              </a:solidFill>
            </a:endParaRPr>
          </a:p>
          <a:p>
            <a:pPr indent="0" lvl="0" marL="139700" rtl="0" algn="l">
              <a:lnSpc>
                <a:spcPct val="115000"/>
              </a:lnSpc>
              <a:spcBef>
                <a:spcPts val="0"/>
              </a:spcBef>
              <a:spcAft>
                <a:spcPts val="0"/>
              </a:spcAft>
              <a:buSzPts val="1400"/>
              <a:buNone/>
            </a:pPr>
            <a:r>
              <a:rPr lang="en">
                <a:solidFill>
                  <a:srgbClr val="000000"/>
                </a:solidFill>
              </a:rPr>
              <a:t> A) 25%			B) 44%			C) 55% </a:t>
            </a:r>
            <a:endParaRPr>
              <a:solidFill>
                <a:srgbClr val="000000"/>
              </a:solidFill>
            </a:endParaRPr>
          </a:p>
          <a:p>
            <a:pPr indent="-254000" lvl="0" marL="482600" rtl="0" algn="l">
              <a:lnSpc>
                <a:spcPct val="115000"/>
              </a:lnSpc>
              <a:spcBef>
                <a:spcPts val="0"/>
              </a:spcBef>
              <a:spcAft>
                <a:spcPts val="0"/>
              </a:spcAft>
              <a:buSzPts val="1400"/>
              <a:buNone/>
            </a:pPr>
            <a:r>
              <a:t/>
            </a:r>
            <a:endParaRPr/>
          </a:p>
          <a:p>
            <a:pPr indent="-228600" lvl="0" marL="457200" rtl="0" algn="l">
              <a:lnSpc>
                <a:spcPct val="115000"/>
              </a:lnSpc>
              <a:spcBef>
                <a:spcPts val="0"/>
              </a:spcBef>
              <a:spcAft>
                <a:spcPts val="0"/>
              </a:spcAft>
              <a:buSzPts val="1400"/>
              <a:buNone/>
            </a:pPr>
            <a:r>
              <a:t/>
            </a:r>
            <a:endParaRPr/>
          </a:p>
        </p:txBody>
      </p:sp>
      <p:sp>
        <p:nvSpPr>
          <p:cNvPr id="193" name="Google Shape;193;p27"/>
          <p:cNvSpPr txBox="1"/>
          <p:nvPr/>
        </p:nvSpPr>
        <p:spPr>
          <a:xfrm>
            <a:off x="327875" y="325900"/>
            <a:ext cx="8504400" cy="459600"/>
          </a:xfrm>
          <a:prstGeom prst="rect">
            <a:avLst/>
          </a:prstGeom>
          <a:solidFill>
            <a:srgbClr val="FFFF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Amatic SC"/>
                <a:ea typeface="Amatic SC"/>
                <a:cs typeface="Amatic SC"/>
                <a:sym typeface="Amatic SC"/>
              </a:rPr>
              <a:t>Kleines Quiz </a:t>
            </a:r>
            <a:endParaRPr b="1" i="0" sz="2400" u="none" cap="none" strike="noStrike">
              <a:solidFill>
                <a:srgbClr val="000000"/>
              </a:solidFill>
              <a:latin typeface="Amatic SC"/>
              <a:ea typeface="Amatic SC"/>
              <a:cs typeface="Amatic SC"/>
              <a:sym typeface="Amatic S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5"/>
          <p:cNvSpPr/>
          <p:nvPr/>
        </p:nvSpPr>
        <p:spPr>
          <a:xfrm>
            <a:off x="199175" y="961375"/>
            <a:ext cx="8633100" cy="3874800"/>
          </a:xfrm>
          <a:prstGeom prst="roundRect">
            <a:avLst>
              <a:gd fmla="val 12382"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5"/>
          <p:cNvSpPr txBox="1"/>
          <p:nvPr>
            <p:ph idx="1" type="body"/>
          </p:nvPr>
        </p:nvSpPr>
        <p:spPr>
          <a:xfrm>
            <a:off x="311675" y="1132982"/>
            <a:ext cx="8520600" cy="3340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
                <a:solidFill>
                  <a:srgbClr val="000000"/>
                </a:solidFill>
              </a:rPr>
              <a:t>What is the name of the UK’s ‘allgemeine Gesundheitsversorgung’?</a:t>
            </a:r>
            <a:r>
              <a:rPr lang="en"/>
              <a:t>        </a:t>
            </a:r>
            <a:r>
              <a:rPr lang="en">
                <a:solidFill>
                  <a:srgbClr val="FF0000"/>
                </a:solidFill>
              </a:rPr>
              <a:t>The NHS- National Health Service </a:t>
            </a:r>
            <a:endParaRPr>
              <a:solidFill>
                <a:srgbClr val="000000"/>
              </a:solidFill>
            </a:endParaRPr>
          </a:p>
          <a:p>
            <a:pPr indent="-228600" lvl="0" marL="457200" rtl="0" algn="l">
              <a:lnSpc>
                <a:spcPct val="115000"/>
              </a:lnSpc>
              <a:spcBef>
                <a:spcPts val="0"/>
              </a:spcBef>
              <a:spcAft>
                <a:spcPts val="0"/>
              </a:spcAft>
              <a:buSzPts val="1400"/>
              <a:buNone/>
            </a:pPr>
            <a:r>
              <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Many poorer countries cannot afford to invest in a </a:t>
            </a:r>
            <a:r>
              <a:rPr b="1" i="1" lang="en">
                <a:solidFill>
                  <a:srgbClr val="000000"/>
                </a:solidFill>
              </a:rPr>
              <a:t>Universal Health coverage </a:t>
            </a:r>
            <a:r>
              <a:rPr lang="en">
                <a:solidFill>
                  <a:srgbClr val="000000"/>
                </a:solidFill>
              </a:rPr>
              <a:t>system. How many people die each year from diseases that are easily preventable? </a:t>
            </a:r>
            <a:endParaRPr>
              <a:solidFill>
                <a:srgbClr val="000000"/>
              </a:solidFill>
            </a:endParaRPr>
          </a:p>
          <a:p>
            <a:pPr indent="0" lvl="0" marL="139700" rtl="0" algn="l">
              <a:lnSpc>
                <a:spcPct val="115000"/>
              </a:lnSpc>
              <a:spcBef>
                <a:spcPts val="0"/>
              </a:spcBef>
              <a:spcAft>
                <a:spcPts val="0"/>
              </a:spcAft>
              <a:buClr>
                <a:srgbClr val="000000"/>
              </a:buClr>
              <a:buSzPts val="1400"/>
              <a:buNone/>
            </a:pPr>
            <a:r>
              <a:rPr lang="en">
                <a:solidFill>
                  <a:srgbClr val="000000"/>
                </a:solidFill>
              </a:rPr>
              <a:t> A) 3 million		</a:t>
            </a:r>
            <a:r>
              <a:rPr lang="en">
                <a:solidFill>
                  <a:srgbClr val="FF0000"/>
                </a:solidFill>
              </a:rPr>
              <a:t>B) 3 billion</a:t>
            </a:r>
            <a:r>
              <a:rPr lang="en">
                <a:solidFill>
                  <a:srgbClr val="000000"/>
                </a:solidFill>
              </a:rPr>
              <a:t>		C) 300,000</a:t>
            </a:r>
            <a:endParaRPr>
              <a:solidFill>
                <a:srgbClr val="000000"/>
              </a:solidFill>
            </a:endParaRPr>
          </a:p>
          <a:p>
            <a:pPr indent="-254000" lvl="0" marL="482600" rtl="0" algn="l">
              <a:lnSpc>
                <a:spcPct val="115000"/>
              </a:lnSpc>
              <a:spcBef>
                <a:spcPts val="0"/>
              </a:spcBef>
              <a:spcAft>
                <a:spcPts val="0"/>
              </a:spcAft>
              <a:buSzPts val="1400"/>
              <a:buNone/>
            </a:pPr>
            <a:r>
              <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How much of the worlds population cannot access essential health services?</a:t>
            </a:r>
            <a:endParaRPr>
              <a:solidFill>
                <a:srgbClr val="000000"/>
              </a:solidFill>
            </a:endParaRPr>
          </a:p>
          <a:p>
            <a:pPr indent="0" lvl="0" marL="139700" rtl="0" algn="l">
              <a:lnSpc>
                <a:spcPct val="115000"/>
              </a:lnSpc>
              <a:spcBef>
                <a:spcPts val="0"/>
              </a:spcBef>
              <a:spcAft>
                <a:spcPts val="0"/>
              </a:spcAft>
              <a:buSzPts val="1400"/>
              <a:buNone/>
            </a:pPr>
            <a:r>
              <a:rPr lang="en">
                <a:solidFill>
                  <a:srgbClr val="000000"/>
                </a:solidFill>
              </a:rPr>
              <a:t> A) Around a quarter	B) About a third		</a:t>
            </a:r>
            <a:r>
              <a:rPr lang="en">
                <a:solidFill>
                  <a:srgbClr val="FF0000"/>
                </a:solidFill>
              </a:rPr>
              <a:t>C)At least half</a:t>
            </a:r>
            <a:endParaRPr>
              <a:solidFill>
                <a:srgbClr val="FF0000"/>
              </a:solidFill>
            </a:endParaRPr>
          </a:p>
          <a:p>
            <a:pPr indent="-254000" lvl="0" marL="482600" rtl="0" algn="l">
              <a:lnSpc>
                <a:spcPct val="115000"/>
              </a:lnSpc>
              <a:spcBef>
                <a:spcPts val="0"/>
              </a:spcBef>
              <a:spcAft>
                <a:spcPts val="0"/>
              </a:spcAft>
              <a:buSzPts val="1400"/>
              <a:buNone/>
            </a:pPr>
            <a:r>
              <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Under-five mortality rates fell rapidly between 2000 and 2015, declining by what % globally?</a:t>
            </a:r>
            <a:endParaRPr>
              <a:solidFill>
                <a:srgbClr val="000000"/>
              </a:solidFill>
            </a:endParaRPr>
          </a:p>
          <a:p>
            <a:pPr indent="0" lvl="0" marL="139700" rtl="0" algn="l">
              <a:lnSpc>
                <a:spcPct val="115000"/>
              </a:lnSpc>
              <a:spcBef>
                <a:spcPts val="0"/>
              </a:spcBef>
              <a:spcAft>
                <a:spcPts val="0"/>
              </a:spcAft>
              <a:buSzPts val="1400"/>
              <a:buNone/>
            </a:pPr>
            <a:r>
              <a:rPr lang="en">
                <a:solidFill>
                  <a:srgbClr val="000000"/>
                </a:solidFill>
              </a:rPr>
              <a:t> A) 25%			</a:t>
            </a:r>
            <a:r>
              <a:rPr lang="en">
                <a:solidFill>
                  <a:srgbClr val="FF0000"/>
                </a:solidFill>
              </a:rPr>
              <a:t>B) 44%</a:t>
            </a:r>
            <a:r>
              <a:rPr lang="en">
                <a:solidFill>
                  <a:srgbClr val="000000"/>
                </a:solidFill>
              </a:rPr>
              <a:t>			C) 55% </a:t>
            </a:r>
            <a:endParaRPr>
              <a:solidFill>
                <a:srgbClr val="000000"/>
              </a:solidFill>
            </a:endParaRPr>
          </a:p>
          <a:p>
            <a:pPr indent="-254000" lvl="0" marL="482600" rtl="0" algn="l">
              <a:lnSpc>
                <a:spcPct val="115000"/>
              </a:lnSpc>
              <a:spcBef>
                <a:spcPts val="0"/>
              </a:spcBef>
              <a:spcAft>
                <a:spcPts val="0"/>
              </a:spcAft>
              <a:buSzPts val="1400"/>
              <a:buNone/>
            </a:pPr>
            <a:r>
              <a:t/>
            </a:r>
            <a:endParaRPr/>
          </a:p>
          <a:p>
            <a:pPr indent="-228600" lvl="0" marL="457200" rtl="0" algn="l">
              <a:lnSpc>
                <a:spcPct val="115000"/>
              </a:lnSpc>
              <a:spcBef>
                <a:spcPts val="0"/>
              </a:spcBef>
              <a:spcAft>
                <a:spcPts val="0"/>
              </a:spcAft>
              <a:buSzPts val="1400"/>
              <a:buNone/>
            </a:pPr>
            <a:r>
              <a:t/>
            </a:r>
            <a:endParaRPr/>
          </a:p>
        </p:txBody>
      </p:sp>
      <p:sp>
        <p:nvSpPr>
          <p:cNvPr id="200" name="Google Shape;200;p5"/>
          <p:cNvSpPr txBox="1"/>
          <p:nvPr/>
        </p:nvSpPr>
        <p:spPr>
          <a:xfrm>
            <a:off x="327875" y="325900"/>
            <a:ext cx="8504400" cy="459600"/>
          </a:xfrm>
          <a:prstGeom prst="rect">
            <a:avLst/>
          </a:prstGeom>
          <a:solidFill>
            <a:srgbClr val="FFFF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Amatic SC"/>
                <a:ea typeface="Amatic SC"/>
                <a:cs typeface="Amatic SC"/>
                <a:sym typeface="Amatic SC"/>
              </a:rPr>
              <a:t>Kleines Quiz </a:t>
            </a:r>
            <a:endParaRPr b="1" i="0" sz="2400" u="none" cap="none" strike="noStrike">
              <a:solidFill>
                <a:srgbClr val="000000"/>
              </a:solidFill>
              <a:latin typeface="Amatic SC"/>
              <a:ea typeface="Amatic SC"/>
              <a:cs typeface="Amatic SC"/>
              <a:sym typeface="Amatic S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6"/>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400"/>
              <a:buNone/>
            </a:pPr>
            <a:r>
              <a:t/>
            </a:r>
            <a:endParaRPr/>
          </a:p>
        </p:txBody>
      </p:sp>
      <p:pic>
        <p:nvPicPr>
          <p:cNvPr id="206" name="Google Shape;206;p6"/>
          <p:cNvPicPr preferRelativeResize="0"/>
          <p:nvPr/>
        </p:nvPicPr>
        <p:blipFill rotWithShape="1">
          <a:blip r:embed="rId3">
            <a:alphaModFix/>
          </a:blip>
          <a:srcRect b="0" l="0" r="0" t="0"/>
          <a:stretch/>
        </p:blipFill>
        <p:spPr>
          <a:xfrm>
            <a:off x="174407" y="188880"/>
            <a:ext cx="8795185" cy="49546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g6f3ff64c82_0_0"/>
          <p:cNvPicPr preferRelativeResize="0"/>
          <p:nvPr/>
        </p:nvPicPr>
        <p:blipFill rotWithShape="1">
          <a:blip r:embed="rId3">
            <a:alphaModFix/>
          </a:blip>
          <a:srcRect b="0" l="0" r="0" t="0"/>
          <a:stretch/>
        </p:blipFill>
        <p:spPr>
          <a:xfrm>
            <a:off x="2571825" y="1869137"/>
            <a:ext cx="3177050" cy="922663"/>
          </a:xfrm>
          <a:prstGeom prst="rect">
            <a:avLst/>
          </a:prstGeom>
          <a:noFill/>
          <a:ln>
            <a:noFill/>
          </a:ln>
        </p:spPr>
      </p:pic>
      <p:pic>
        <p:nvPicPr>
          <p:cNvPr id="212" name="Google Shape;212;g6f3ff64c82_0_0"/>
          <p:cNvPicPr preferRelativeResize="0"/>
          <p:nvPr/>
        </p:nvPicPr>
        <p:blipFill rotWithShape="1">
          <a:blip r:embed="rId4">
            <a:alphaModFix/>
          </a:blip>
          <a:srcRect b="0" l="0" r="0" t="0"/>
          <a:stretch/>
        </p:blipFill>
        <p:spPr>
          <a:xfrm>
            <a:off x="2571821" y="2872177"/>
            <a:ext cx="1113652" cy="744483"/>
          </a:xfrm>
          <a:prstGeom prst="rect">
            <a:avLst/>
          </a:prstGeom>
          <a:noFill/>
          <a:ln>
            <a:noFill/>
          </a:ln>
        </p:spPr>
      </p:pic>
      <p:sp>
        <p:nvSpPr>
          <p:cNvPr id="213" name="Google Shape;213;g6f3ff64c82_0_0"/>
          <p:cNvSpPr/>
          <p:nvPr/>
        </p:nvSpPr>
        <p:spPr>
          <a:xfrm>
            <a:off x="3612325" y="2791800"/>
            <a:ext cx="2254500" cy="992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g6f3ff64c82_0_87"/>
          <p:cNvPicPr preferRelativeResize="0"/>
          <p:nvPr/>
        </p:nvPicPr>
        <p:blipFill rotWithShape="1">
          <a:blip r:embed="rId3">
            <a:alphaModFix/>
          </a:blip>
          <a:srcRect b="91525" l="40936" r="0" t="0"/>
          <a:stretch/>
        </p:blipFill>
        <p:spPr>
          <a:xfrm>
            <a:off x="4849644" y="0"/>
            <a:ext cx="3667035" cy="744279"/>
          </a:xfrm>
          <a:prstGeom prst="rect">
            <a:avLst/>
          </a:prstGeom>
          <a:noFill/>
          <a:ln>
            <a:noFill/>
          </a:ln>
        </p:spPr>
      </p:pic>
      <p:pic>
        <p:nvPicPr>
          <p:cNvPr id="61" name="Google Shape;61;g6f3ff64c82_0_87"/>
          <p:cNvPicPr preferRelativeResize="0"/>
          <p:nvPr/>
        </p:nvPicPr>
        <p:blipFill rotWithShape="1">
          <a:blip r:embed="rId4">
            <a:alphaModFix/>
          </a:blip>
          <a:srcRect b="3669" l="0" r="0" t="63256"/>
          <a:stretch/>
        </p:blipFill>
        <p:spPr>
          <a:xfrm>
            <a:off x="480988" y="882502"/>
            <a:ext cx="8182023" cy="38277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4"/>
          <p:cNvPicPr preferRelativeResize="0"/>
          <p:nvPr/>
        </p:nvPicPr>
        <p:blipFill rotWithShape="1">
          <a:blip r:embed="rId3">
            <a:alphaModFix/>
          </a:blip>
          <a:srcRect b="47493" l="0" r="0" t="14677"/>
          <a:stretch/>
        </p:blipFill>
        <p:spPr>
          <a:xfrm>
            <a:off x="468919" y="744279"/>
            <a:ext cx="8047760" cy="4306115"/>
          </a:xfrm>
          <a:prstGeom prst="rect">
            <a:avLst/>
          </a:prstGeom>
          <a:noFill/>
          <a:ln>
            <a:noFill/>
          </a:ln>
        </p:spPr>
      </p:pic>
      <p:pic>
        <p:nvPicPr>
          <p:cNvPr id="67" name="Google Shape;67;p4"/>
          <p:cNvPicPr preferRelativeResize="0"/>
          <p:nvPr/>
        </p:nvPicPr>
        <p:blipFill rotWithShape="1">
          <a:blip r:embed="rId3">
            <a:alphaModFix/>
          </a:blip>
          <a:srcRect b="91525" l="40936" r="0" t="0"/>
          <a:stretch/>
        </p:blipFill>
        <p:spPr>
          <a:xfrm>
            <a:off x="4849644" y="0"/>
            <a:ext cx="3667035" cy="7442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0" y="-1"/>
            <a:ext cx="9144000" cy="697505"/>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2000">
                <a:latin typeface="Arial"/>
                <a:ea typeface="Arial"/>
                <a:cs typeface="Arial"/>
                <a:sym typeface="Arial"/>
              </a:rPr>
              <a:t>                  Fasst den Text zusammen –</a:t>
            </a:r>
            <a:br>
              <a:rPr lang="en" sz="2000">
                <a:latin typeface="Arial"/>
                <a:ea typeface="Arial"/>
                <a:cs typeface="Arial"/>
                <a:sym typeface="Arial"/>
              </a:rPr>
            </a:br>
            <a:r>
              <a:rPr lang="en" sz="2000">
                <a:latin typeface="Arial"/>
                <a:ea typeface="Arial"/>
                <a:cs typeface="Arial"/>
                <a:sym typeface="Arial"/>
              </a:rPr>
              <a:t>                      in 5 Gruppen, ihr habt 5 Minuten!*</a:t>
            </a:r>
            <a:endParaRPr sz="2000">
              <a:latin typeface="Arial"/>
              <a:ea typeface="Arial"/>
              <a:cs typeface="Arial"/>
              <a:sym typeface="Arial"/>
            </a:endParaRPr>
          </a:p>
        </p:txBody>
      </p:sp>
      <p:sp>
        <p:nvSpPr>
          <p:cNvPr id="73" name="Google Shape;73;p2"/>
          <p:cNvSpPr txBox="1"/>
          <p:nvPr/>
        </p:nvSpPr>
        <p:spPr>
          <a:xfrm>
            <a:off x="0" y="4499564"/>
            <a:ext cx="9144000" cy="669348"/>
          </a:xfrm>
          <a:prstGeom prst="rect">
            <a:avLst/>
          </a:prstGeom>
          <a:solidFill>
            <a:srgbClr val="FFFF00"/>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 sz="1400" u="none" cap="none" strike="noStrike">
                <a:solidFill>
                  <a:srgbClr val="000000"/>
                </a:solidFill>
                <a:latin typeface="Arial"/>
                <a:ea typeface="Arial"/>
                <a:cs typeface="Arial"/>
                <a:sym typeface="Arial"/>
              </a:rPr>
              <a:t>*TOP TIP: Start by highlighting words you know and any cognates you could guess, then grab a dictionary or visit </a:t>
            </a:r>
            <a:r>
              <a:rPr b="0" i="0" lang="en" sz="1400" u="sng" cap="none" strike="noStrike">
                <a:solidFill>
                  <a:schemeClr val="hlink"/>
                </a:solidFill>
                <a:latin typeface="Arial"/>
                <a:ea typeface="Arial"/>
                <a:cs typeface="Arial"/>
                <a:sym typeface="Arial"/>
              </a:rPr>
              <a:t>www.leo.org</a:t>
            </a:r>
            <a:endParaRPr b="0" i="0" sz="1400" u="none" cap="none" strike="noStrike">
              <a:solidFill>
                <a:srgbClr val="000000"/>
              </a:solidFill>
              <a:latin typeface="Arial"/>
              <a:ea typeface="Arial"/>
              <a:cs typeface="Arial"/>
              <a:sym typeface="Arial"/>
            </a:endParaRPr>
          </a:p>
        </p:txBody>
      </p:sp>
      <p:pic>
        <p:nvPicPr>
          <p:cNvPr id="74" name="Google Shape;74;p2"/>
          <p:cNvPicPr preferRelativeResize="0"/>
          <p:nvPr/>
        </p:nvPicPr>
        <p:blipFill rotWithShape="1">
          <a:blip r:embed="rId3">
            <a:alphaModFix/>
          </a:blip>
          <a:srcRect b="0" l="0" r="0" t="0"/>
          <a:stretch/>
        </p:blipFill>
        <p:spPr>
          <a:xfrm>
            <a:off x="223278" y="8204"/>
            <a:ext cx="589925" cy="549150"/>
          </a:xfrm>
          <a:prstGeom prst="rect">
            <a:avLst/>
          </a:prstGeom>
          <a:noFill/>
          <a:ln>
            <a:noFill/>
          </a:ln>
        </p:spPr>
      </p:pic>
      <p:pic>
        <p:nvPicPr>
          <p:cNvPr id="75" name="Google Shape;75;p2"/>
          <p:cNvPicPr preferRelativeResize="0"/>
          <p:nvPr/>
        </p:nvPicPr>
        <p:blipFill rotWithShape="1">
          <a:blip r:embed="rId4">
            <a:alphaModFix/>
          </a:blip>
          <a:srcRect b="0" l="0" r="0" t="0"/>
          <a:stretch/>
        </p:blipFill>
        <p:spPr>
          <a:xfrm>
            <a:off x="813203" y="39929"/>
            <a:ext cx="540006" cy="485700"/>
          </a:xfrm>
          <a:prstGeom prst="rect">
            <a:avLst/>
          </a:prstGeom>
          <a:noFill/>
          <a:ln>
            <a:noFill/>
          </a:ln>
        </p:spPr>
      </p:pic>
      <p:sp>
        <p:nvSpPr>
          <p:cNvPr id="76" name="Google Shape;76;p2"/>
          <p:cNvSpPr txBox="1"/>
          <p:nvPr/>
        </p:nvSpPr>
        <p:spPr>
          <a:xfrm>
            <a:off x="1" y="705708"/>
            <a:ext cx="1642637" cy="3785652"/>
          </a:xfrm>
          <a:prstGeom prst="rect">
            <a:avLst/>
          </a:prstGeom>
          <a:solidFill>
            <a:srgbClr val="E98E8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Laut der Allgemeinen Erklärung der Menschenrechte der Vereinten Nationen hat jeder Mensch das Recht auf einen Lebensstandard, der Gesundheit und Wohlergehen gewährleistet. Zu einem solchen Lebensstandard gehören ausreichende und gute Nahrung, Kleidung, eine Wohnung, ärztliche Versorgung und die notwendigen sozialen Leistungen.</a:t>
            </a:r>
            <a:endParaRPr b="0" i="0" sz="1400" u="none" cap="none" strike="noStrike">
              <a:solidFill>
                <a:srgbClr val="000000"/>
              </a:solidFill>
              <a:latin typeface="Arial"/>
              <a:ea typeface="Arial"/>
              <a:cs typeface="Arial"/>
              <a:sym typeface="Arial"/>
            </a:endParaRPr>
          </a:p>
        </p:txBody>
      </p:sp>
      <p:sp>
        <p:nvSpPr>
          <p:cNvPr id="77" name="Google Shape;77;p2"/>
          <p:cNvSpPr txBox="1"/>
          <p:nvPr/>
        </p:nvSpPr>
        <p:spPr>
          <a:xfrm>
            <a:off x="1642638" y="705708"/>
            <a:ext cx="2038837" cy="3785652"/>
          </a:xfrm>
          <a:prstGeom prst="rect">
            <a:avLst/>
          </a:prstGeom>
          <a:solidFill>
            <a:srgbClr val="007E6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Gesundheit ist aber nicht nur eine persönliche Angelegenheit, sie betrifft die gesamte Gesellschaft und ist Voraussetzung für soziale und wirtschaftliche Entwicklung. Viele Menschen werden durch Krankheiten arm und gleichzeitig sind Arme besonders stark von Krankheiten bedroht. Erfolge bei der Armutsbekämpfung sind darum eine wichtige Grundlage dafür, dass sich die gesundheitliche Situation der Menschen in den Entwicklungsländern bessert.</a:t>
            </a:r>
            <a:endParaRPr b="0" i="0" sz="1400" u="none" cap="none" strike="noStrike">
              <a:solidFill>
                <a:srgbClr val="000000"/>
              </a:solidFill>
              <a:latin typeface="Arial"/>
              <a:ea typeface="Arial"/>
              <a:cs typeface="Arial"/>
              <a:sym typeface="Arial"/>
            </a:endParaRPr>
          </a:p>
        </p:txBody>
      </p:sp>
      <p:sp>
        <p:nvSpPr>
          <p:cNvPr id="78" name="Google Shape;78;p2"/>
          <p:cNvSpPr txBox="1"/>
          <p:nvPr/>
        </p:nvSpPr>
        <p:spPr>
          <a:xfrm>
            <a:off x="3681475" y="697504"/>
            <a:ext cx="1632000" cy="3785652"/>
          </a:xfrm>
          <a:prstGeom prst="rect">
            <a:avLst/>
          </a:prstGeom>
          <a:solidFill>
            <a:srgbClr val="21218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Diese eindeutig definierten Rechte werden bisher nicht umfassend verwirklicht. Auch wenn sich die Situation in den vergangenen Jahrzehnten schon enorm verbessert hat, ist sie noch inakzeptabel: Jeden Tag sterben weltweit fast 15.000 Kinder im Alter von unter fünf Jahren – die meisten an Krankheiten, die vermieden oder behandelt werden könnten.</a:t>
            </a:r>
            <a:endParaRPr b="0" i="0" sz="1400" u="none" cap="none" strike="noStrike">
              <a:solidFill>
                <a:srgbClr val="000000"/>
              </a:solidFill>
              <a:latin typeface="Arial"/>
              <a:ea typeface="Arial"/>
              <a:cs typeface="Arial"/>
              <a:sym typeface="Arial"/>
            </a:endParaRPr>
          </a:p>
        </p:txBody>
      </p:sp>
      <p:sp>
        <p:nvSpPr>
          <p:cNvPr id="79" name="Google Shape;79;p2"/>
          <p:cNvSpPr txBox="1"/>
          <p:nvPr/>
        </p:nvSpPr>
        <p:spPr>
          <a:xfrm>
            <a:off x="5324113" y="705708"/>
            <a:ext cx="1884761" cy="3785652"/>
          </a:xfrm>
          <a:prstGeom prst="rect">
            <a:avLst/>
          </a:prstGeom>
          <a:solidFill>
            <a:srgbClr val="63FFD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Mehr als 800 Mädchen und Frauen sterben jeden Tag im Zusammenhang mit einer Schwangerschaft oder Geburt, weil es in ihrem Land keine ausreichende medizinische Betreuung für sie gibt. Sehr viele Menschen sterben noch immer an den Folgen von Aids (rund 940.000 im Jahr 2017). Und viele Millionen müssen noch immer unter hygienischen Bedingungen leben, die Krankheiten verursachen.</a:t>
            </a:r>
            <a:endParaRPr b="0" i="0" sz="1400" u="none" cap="none" strike="noStrike">
              <a:solidFill>
                <a:srgbClr val="000000"/>
              </a:solidFill>
              <a:latin typeface="Arial"/>
              <a:ea typeface="Arial"/>
              <a:cs typeface="Arial"/>
              <a:sym typeface="Arial"/>
            </a:endParaRPr>
          </a:p>
        </p:txBody>
      </p:sp>
      <p:sp>
        <p:nvSpPr>
          <p:cNvPr id="80" name="Google Shape;80;p2"/>
          <p:cNvSpPr txBox="1"/>
          <p:nvPr/>
        </p:nvSpPr>
        <p:spPr>
          <a:xfrm>
            <a:off x="7219512" y="697503"/>
            <a:ext cx="1935126" cy="3785652"/>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So hatten 2015 rund 844 Millionen Menschen keinen Zugang zu sauberem Trinkwasser und rund 2,3 Milliarden Menschen lebten ohne eine sanitäre Basisversorgung.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Das Menschenrecht auf Gesundheit wird durch diese Verhältnisse verletzt. Für die betroffenen Entwicklungsländer ist das eine humanitäre Katastrophe – und für den Rest der Menschheit eine große moralische Herausforderung.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1" name="Google Shape;81;p2"/>
          <p:cNvSpPr txBox="1"/>
          <p:nvPr/>
        </p:nvSpPr>
        <p:spPr>
          <a:xfrm>
            <a:off x="5313475" y="705708"/>
            <a:ext cx="1884761" cy="3785652"/>
          </a:xfrm>
          <a:prstGeom prst="rect">
            <a:avLst/>
          </a:prstGeom>
          <a:solidFill>
            <a:srgbClr val="63FFD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Mehr als 800 Mädchen und Frauen sterben jeden Tag im Zusammenhang mit einer Schwangerschaft oder Geburt, weil es in ihrem Land keine ausreichende medizinische Betreuung für sie gibt. Sehr viele Menschen sterben noch immer an den Folgen von Aids (rund 940.000 im Jahr 2017). Und viele Millionen müssen noch immer unter hygienischen Bedingungen leben, die Krankheiten verursachen.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282218"/>
            <a:ext cx="8520600" cy="8010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3000">
                <a:latin typeface="Arial"/>
                <a:ea typeface="Arial"/>
                <a:cs typeface="Arial"/>
                <a:sym typeface="Arial"/>
              </a:rPr>
              <a:t>Gruppe 1</a:t>
            </a:r>
            <a:endParaRPr sz="3000">
              <a:latin typeface="Arial"/>
              <a:ea typeface="Arial"/>
              <a:cs typeface="Arial"/>
              <a:sym typeface="Arial"/>
            </a:endParaRPr>
          </a:p>
        </p:txBody>
      </p:sp>
      <p:sp>
        <p:nvSpPr>
          <p:cNvPr id="87" name="Google Shape;87;p17"/>
          <p:cNvSpPr txBox="1"/>
          <p:nvPr/>
        </p:nvSpPr>
        <p:spPr>
          <a:xfrm>
            <a:off x="2259100" y="3670763"/>
            <a:ext cx="6331200" cy="9972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Summary of the text:</a:t>
            </a:r>
            <a:endParaRPr b="0" i="0" sz="1800" u="none" cap="none" strike="noStrike">
              <a:solidFill>
                <a:srgbClr val="000000"/>
              </a:solidFill>
              <a:latin typeface="Arial"/>
              <a:ea typeface="Arial"/>
              <a:cs typeface="Arial"/>
              <a:sym typeface="Arial"/>
            </a:endParaRPr>
          </a:p>
        </p:txBody>
      </p:sp>
      <p:sp>
        <p:nvSpPr>
          <p:cNvPr id="88" name="Google Shape;88;p17"/>
          <p:cNvSpPr txBox="1"/>
          <p:nvPr/>
        </p:nvSpPr>
        <p:spPr>
          <a:xfrm>
            <a:off x="2259100" y="2494350"/>
            <a:ext cx="6331200" cy="9972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Words I know /can guess:</a:t>
            </a:r>
            <a:endParaRPr b="0" i="0" sz="1800" u="none" cap="none" strike="noStrike">
              <a:solidFill>
                <a:srgbClr val="000000"/>
              </a:solidFill>
              <a:latin typeface="Arial"/>
              <a:ea typeface="Arial"/>
              <a:cs typeface="Arial"/>
              <a:sym typeface="Arial"/>
            </a:endParaRPr>
          </a:p>
        </p:txBody>
      </p:sp>
      <p:sp>
        <p:nvSpPr>
          <p:cNvPr id="89" name="Google Shape;89;p17"/>
          <p:cNvSpPr txBox="1"/>
          <p:nvPr/>
        </p:nvSpPr>
        <p:spPr>
          <a:xfrm>
            <a:off x="2259100" y="1317913"/>
            <a:ext cx="6331200" cy="997200"/>
          </a:xfrm>
          <a:prstGeom prst="rect">
            <a:avLst/>
          </a:prstGeom>
          <a:solidFill>
            <a:srgbClr val="FFFFFF"/>
          </a:solid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Key words I need to look up:</a:t>
            </a:r>
            <a:endParaRPr b="0" i="0" sz="1800" u="none" cap="none" strike="noStrike">
              <a:solidFill>
                <a:srgbClr val="000000"/>
              </a:solidFill>
              <a:latin typeface="Arial"/>
              <a:ea typeface="Arial"/>
              <a:cs typeface="Arial"/>
              <a:sym typeface="Arial"/>
            </a:endParaRPr>
          </a:p>
        </p:txBody>
      </p:sp>
      <p:pic>
        <p:nvPicPr>
          <p:cNvPr id="90" name="Google Shape;90;p17"/>
          <p:cNvPicPr preferRelativeResize="0"/>
          <p:nvPr/>
        </p:nvPicPr>
        <p:blipFill rotWithShape="1">
          <a:blip r:embed="rId3">
            <a:alphaModFix/>
          </a:blip>
          <a:srcRect b="0" l="0" r="0" t="0"/>
          <a:stretch/>
        </p:blipFill>
        <p:spPr>
          <a:xfrm>
            <a:off x="1098475" y="468425"/>
            <a:ext cx="540006" cy="485700"/>
          </a:xfrm>
          <a:prstGeom prst="rect">
            <a:avLst/>
          </a:prstGeom>
          <a:noFill/>
          <a:ln>
            <a:noFill/>
          </a:ln>
        </p:spPr>
      </p:pic>
      <p:pic>
        <p:nvPicPr>
          <p:cNvPr id="91" name="Google Shape;91;p17"/>
          <p:cNvPicPr preferRelativeResize="0"/>
          <p:nvPr/>
        </p:nvPicPr>
        <p:blipFill rotWithShape="1">
          <a:blip r:embed="rId4">
            <a:alphaModFix/>
          </a:blip>
          <a:srcRect b="0" l="0" r="0" t="0"/>
          <a:stretch/>
        </p:blipFill>
        <p:spPr>
          <a:xfrm>
            <a:off x="400122" y="436697"/>
            <a:ext cx="589925" cy="549150"/>
          </a:xfrm>
          <a:prstGeom prst="rect">
            <a:avLst/>
          </a:prstGeom>
          <a:noFill/>
          <a:ln>
            <a:noFill/>
          </a:ln>
        </p:spPr>
      </p:pic>
      <p:sp>
        <p:nvSpPr>
          <p:cNvPr id="92" name="Google Shape;92;p17"/>
          <p:cNvSpPr txBox="1"/>
          <p:nvPr/>
        </p:nvSpPr>
        <p:spPr>
          <a:xfrm>
            <a:off x="277156" y="1172054"/>
            <a:ext cx="1642637" cy="3785652"/>
          </a:xfrm>
          <a:prstGeom prst="rect">
            <a:avLst/>
          </a:prstGeom>
          <a:solidFill>
            <a:srgbClr val="E98E8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Laut der Allgemeinen Erklärung der Menschenrechte der Vereinten Nationen hat jeder Mensch das Recht auf einen Lebensstandard, der Gesundheit und Wohlergehen gewährleistet. Zu einem solchen Lebensstandard gehören ausreichende und gute Nahrung, Kleidung, eine Wohnung, ärztliche Versorgung und die notwendigen sozialen Leistungen.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311700" y="292850"/>
            <a:ext cx="8520600" cy="8010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3000">
                <a:latin typeface="Arial"/>
                <a:ea typeface="Arial"/>
                <a:cs typeface="Arial"/>
                <a:sym typeface="Arial"/>
              </a:rPr>
              <a:t>Gruppe 2</a:t>
            </a:r>
            <a:endParaRPr sz="3000">
              <a:latin typeface="Arial"/>
              <a:ea typeface="Arial"/>
              <a:cs typeface="Arial"/>
              <a:sym typeface="Arial"/>
            </a:endParaRPr>
          </a:p>
        </p:txBody>
      </p:sp>
      <p:sp>
        <p:nvSpPr>
          <p:cNvPr id="98" name="Google Shape;98;p3"/>
          <p:cNvSpPr txBox="1"/>
          <p:nvPr/>
        </p:nvSpPr>
        <p:spPr>
          <a:xfrm>
            <a:off x="2259100" y="3670763"/>
            <a:ext cx="6331200" cy="9972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Summary of the text:</a:t>
            </a:r>
            <a:endParaRPr b="0" i="0" sz="1800" u="none" cap="none" strike="noStrike">
              <a:solidFill>
                <a:srgbClr val="000000"/>
              </a:solidFill>
              <a:latin typeface="Arial"/>
              <a:ea typeface="Arial"/>
              <a:cs typeface="Arial"/>
              <a:sym typeface="Arial"/>
            </a:endParaRPr>
          </a:p>
        </p:txBody>
      </p:sp>
      <p:sp>
        <p:nvSpPr>
          <p:cNvPr id="99" name="Google Shape;99;p3"/>
          <p:cNvSpPr txBox="1"/>
          <p:nvPr/>
        </p:nvSpPr>
        <p:spPr>
          <a:xfrm>
            <a:off x="2259100" y="2494350"/>
            <a:ext cx="6331200" cy="9972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Words I know /can guess:</a:t>
            </a:r>
            <a:endParaRPr b="0" i="0" sz="1800" u="none" cap="none" strike="noStrike">
              <a:solidFill>
                <a:srgbClr val="000000"/>
              </a:solidFill>
              <a:latin typeface="Arial"/>
              <a:ea typeface="Arial"/>
              <a:cs typeface="Arial"/>
              <a:sym typeface="Arial"/>
            </a:endParaRPr>
          </a:p>
        </p:txBody>
      </p:sp>
      <p:sp>
        <p:nvSpPr>
          <p:cNvPr id="100" name="Google Shape;100;p3"/>
          <p:cNvSpPr txBox="1"/>
          <p:nvPr/>
        </p:nvSpPr>
        <p:spPr>
          <a:xfrm>
            <a:off x="2259100" y="1317913"/>
            <a:ext cx="6331200" cy="997200"/>
          </a:xfrm>
          <a:prstGeom prst="rect">
            <a:avLst/>
          </a:prstGeom>
          <a:solidFill>
            <a:srgbClr val="FFFFFF"/>
          </a:solid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Key words I need to look up:</a:t>
            </a:r>
            <a:endParaRPr b="0" i="0" sz="1800" u="none" cap="none" strike="noStrike">
              <a:solidFill>
                <a:srgbClr val="000000"/>
              </a:solidFill>
              <a:latin typeface="Arial"/>
              <a:ea typeface="Arial"/>
              <a:cs typeface="Arial"/>
              <a:sym typeface="Arial"/>
            </a:endParaRPr>
          </a:p>
        </p:txBody>
      </p:sp>
      <p:pic>
        <p:nvPicPr>
          <p:cNvPr id="101" name="Google Shape;101;p3"/>
          <p:cNvPicPr preferRelativeResize="0"/>
          <p:nvPr/>
        </p:nvPicPr>
        <p:blipFill rotWithShape="1">
          <a:blip r:embed="rId3">
            <a:alphaModFix/>
          </a:blip>
          <a:srcRect b="0" l="0" r="0" t="0"/>
          <a:stretch/>
        </p:blipFill>
        <p:spPr>
          <a:xfrm>
            <a:off x="1098475" y="468425"/>
            <a:ext cx="540006" cy="485700"/>
          </a:xfrm>
          <a:prstGeom prst="rect">
            <a:avLst/>
          </a:prstGeom>
          <a:noFill/>
          <a:ln>
            <a:noFill/>
          </a:ln>
        </p:spPr>
      </p:pic>
      <p:pic>
        <p:nvPicPr>
          <p:cNvPr id="102" name="Google Shape;102;p3"/>
          <p:cNvPicPr preferRelativeResize="0"/>
          <p:nvPr/>
        </p:nvPicPr>
        <p:blipFill rotWithShape="1">
          <a:blip r:embed="rId4">
            <a:alphaModFix/>
          </a:blip>
          <a:srcRect b="0" l="0" r="0" t="0"/>
          <a:stretch/>
        </p:blipFill>
        <p:spPr>
          <a:xfrm>
            <a:off x="400122" y="436697"/>
            <a:ext cx="589925" cy="549150"/>
          </a:xfrm>
          <a:prstGeom prst="rect">
            <a:avLst/>
          </a:prstGeom>
          <a:noFill/>
          <a:ln>
            <a:noFill/>
          </a:ln>
        </p:spPr>
      </p:pic>
      <p:sp>
        <p:nvSpPr>
          <p:cNvPr id="103" name="Google Shape;103;p3"/>
          <p:cNvSpPr txBox="1"/>
          <p:nvPr/>
        </p:nvSpPr>
        <p:spPr>
          <a:xfrm>
            <a:off x="79056" y="1237697"/>
            <a:ext cx="2038837" cy="3785652"/>
          </a:xfrm>
          <a:prstGeom prst="rect">
            <a:avLst/>
          </a:prstGeom>
          <a:solidFill>
            <a:srgbClr val="007E6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Gesundheit ist aber nicht nur eine persönliche Angelegenheit, sie betrifft die gesamte Gesellschaft und ist Voraussetzung für soziale und wirtschaftliche Entwicklung. Viele Menschen werden durch Krankheiten arm und gleichzeitig sind Arme besonders stark von Krankheiten bedroht. Erfolge bei der Armutsbekämpfung sind darum eine wichtige Grundlage dafür, dass sich die gesundheitliche Situation der Menschen in den Entwicklungsländern bessert.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311700" y="292850"/>
            <a:ext cx="8520600" cy="8010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 sz="3000">
                <a:latin typeface="Arial"/>
                <a:ea typeface="Arial"/>
                <a:cs typeface="Arial"/>
                <a:sym typeface="Arial"/>
              </a:rPr>
              <a:t>Gruppe 3</a:t>
            </a:r>
            <a:endParaRPr sz="3000">
              <a:latin typeface="Arial"/>
              <a:ea typeface="Arial"/>
              <a:cs typeface="Arial"/>
              <a:sym typeface="Arial"/>
            </a:endParaRPr>
          </a:p>
        </p:txBody>
      </p:sp>
      <p:sp>
        <p:nvSpPr>
          <p:cNvPr id="109" name="Google Shape;109;p18"/>
          <p:cNvSpPr txBox="1"/>
          <p:nvPr/>
        </p:nvSpPr>
        <p:spPr>
          <a:xfrm>
            <a:off x="2259100" y="1317913"/>
            <a:ext cx="6331200" cy="997200"/>
          </a:xfrm>
          <a:prstGeom prst="rect">
            <a:avLst/>
          </a:prstGeom>
          <a:solidFill>
            <a:srgbClr val="FFFFFF"/>
          </a:solid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Key words I need to look up:</a:t>
            </a:r>
            <a:endParaRPr b="0" i="0" sz="1800" u="none" cap="none" strike="noStrike">
              <a:solidFill>
                <a:srgbClr val="000000"/>
              </a:solidFill>
              <a:latin typeface="Arial"/>
              <a:ea typeface="Arial"/>
              <a:cs typeface="Arial"/>
              <a:sym typeface="Arial"/>
            </a:endParaRPr>
          </a:p>
        </p:txBody>
      </p:sp>
      <p:sp>
        <p:nvSpPr>
          <p:cNvPr id="110" name="Google Shape;110;p18"/>
          <p:cNvSpPr txBox="1"/>
          <p:nvPr/>
        </p:nvSpPr>
        <p:spPr>
          <a:xfrm>
            <a:off x="2259100" y="2494350"/>
            <a:ext cx="6331200" cy="9972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Words I know /can guess:</a:t>
            </a:r>
            <a:endParaRPr b="0" i="0" sz="1800" u="none" cap="none" strike="noStrike">
              <a:solidFill>
                <a:srgbClr val="000000"/>
              </a:solidFill>
              <a:latin typeface="Arial"/>
              <a:ea typeface="Arial"/>
              <a:cs typeface="Arial"/>
              <a:sym typeface="Arial"/>
            </a:endParaRPr>
          </a:p>
        </p:txBody>
      </p:sp>
      <p:sp>
        <p:nvSpPr>
          <p:cNvPr id="111" name="Google Shape;111;p18"/>
          <p:cNvSpPr txBox="1"/>
          <p:nvPr/>
        </p:nvSpPr>
        <p:spPr>
          <a:xfrm>
            <a:off x="2259100" y="3670763"/>
            <a:ext cx="6331200" cy="9972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Summary of the text:</a:t>
            </a:r>
            <a:endParaRPr b="0" i="0" sz="1800" u="none" cap="none" strike="noStrike">
              <a:solidFill>
                <a:srgbClr val="000000"/>
              </a:solidFill>
              <a:latin typeface="Arial"/>
              <a:ea typeface="Arial"/>
              <a:cs typeface="Arial"/>
              <a:sym typeface="Arial"/>
            </a:endParaRPr>
          </a:p>
        </p:txBody>
      </p:sp>
      <p:pic>
        <p:nvPicPr>
          <p:cNvPr id="112" name="Google Shape;112;p18"/>
          <p:cNvPicPr preferRelativeResize="0"/>
          <p:nvPr/>
        </p:nvPicPr>
        <p:blipFill rotWithShape="1">
          <a:blip r:embed="rId3">
            <a:alphaModFix/>
          </a:blip>
          <a:srcRect b="0" l="0" r="0" t="0"/>
          <a:stretch/>
        </p:blipFill>
        <p:spPr>
          <a:xfrm>
            <a:off x="1098475" y="468425"/>
            <a:ext cx="540006" cy="485700"/>
          </a:xfrm>
          <a:prstGeom prst="rect">
            <a:avLst/>
          </a:prstGeom>
          <a:noFill/>
          <a:ln>
            <a:noFill/>
          </a:ln>
        </p:spPr>
      </p:pic>
      <p:pic>
        <p:nvPicPr>
          <p:cNvPr id="113" name="Google Shape;113;p18"/>
          <p:cNvPicPr preferRelativeResize="0"/>
          <p:nvPr/>
        </p:nvPicPr>
        <p:blipFill rotWithShape="1">
          <a:blip r:embed="rId4">
            <a:alphaModFix/>
          </a:blip>
          <a:srcRect b="0" l="0" r="0" t="0"/>
          <a:stretch/>
        </p:blipFill>
        <p:spPr>
          <a:xfrm>
            <a:off x="400122" y="436697"/>
            <a:ext cx="589925" cy="549150"/>
          </a:xfrm>
          <a:prstGeom prst="rect">
            <a:avLst/>
          </a:prstGeom>
          <a:noFill/>
          <a:ln>
            <a:noFill/>
          </a:ln>
        </p:spPr>
      </p:pic>
      <p:sp>
        <p:nvSpPr>
          <p:cNvPr id="114" name="Google Shape;114;p18"/>
          <p:cNvSpPr txBox="1"/>
          <p:nvPr/>
        </p:nvSpPr>
        <p:spPr>
          <a:xfrm>
            <a:off x="400122" y="1237697"/>
            <a:ext cx="1632000" cy="3785652"/>
          </a:xfrm>
          <a:prstGeom prst="rect">
            <a:avLst/>
          </a:prstGeom>
          <a:solidFill>
            <a:srgbClr val="21218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Diese eindeutig definierten Rechte werden bisher nicht umfassend verwirklicht. Auch wenn sich die Situation in den vergangenen Jahrzehnten schon enorm verbessert hat, ist sie noch inakzeptabel: Jeden Tag sterben weltweit fast 15.000 Kinder im Alter von unter fünf Jahren – die meisten an Krankheiten, die vermieden oder behandelt werden könnten.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311700" y="292850"/>
            <a:ext cx="8520600" cy="8010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 sz="3000">
                <a:latin typeface="Arial"/>
                <a:ea typeface="Arial"/>
                <a:cs typeface="Arial"/>
                <a:sym typeface="Arial"/>
              </a:rPr>
              <a:t>Gruppe 4</a:t>
            </a:r>
            <a:endParaRPr sz="3000">
              <a:latin typeface="Arial"/>
              <a:ea typeface="Arial"/>
              <a:cs typeface="Arial"/>
              <a:sym typeface="Arial"/>
            </a:endParaRPr>
          </a:p>
        </p:txBody>
      </p:sp>
      <p:sp>
        <p:nvSpPr>
          <p:cNvPr id="120" name="Google Shape;120;p19"/>
          <p:cNvSpPr txBox="1"/>
          <p:nvPr/>
        </p:nvSpPr>
        <p:spPr>
          <a:xfrm>
            <a:off x="2259100" y="3670763"/>
            <a:ext cx="6331200" cy="9972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Summary of the text:</a:t>
            </a:r>
            <a:endParaRPr b="0" i="0" sz="1800" u="none" cap="none" strike="noStrike">
              <a:solidFill>
                <a:srgbClr val="000000"/>
              </a:solidFill>
              <a:latin typeface="Arial"/>
              <a:ea typeface="Arial"/>
              <a:cs typeface="Arial"/>
              <a:sym typeface="Arial"/>
            </a:endParaRPr>
          </a:p>
        </p:txBody>
      </p:sp>
      <p:sp>
        <p:nvSpPr>
          <p:cNvPr id="121" name="Google Shape;121;p19"/>
          <p:cNvSpPr txBox="1"/>
          <p:nvPr/>
        </p:nvSpPr>
        <p:spPr>
          <a:xfrm>
            <a:off x="2259100" y="2494350"/>
            <a:ext cx="6331200" cy="9972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Words I know /can guess:</a:t>
            </a:r>
            <a:endParaRPr b="0" i="0" sz="1800" u="none" cap="none" strike="noStrike">
              <a:solidFill>
                <a:srgbClr val="000000"/>
              </a:solidFill>
              <a:latin typeface="Arial"/>
              <a:ea typeface="Arial"/>
              <a:cs typeface="Arial"/>
              <a:sym typeface="Arial"/>
            </a:endParaRPr>
          </a:p>
        </p:txBody>
      </p:sp>
      <p:sp>
        <p:nvSpPr>
          <p:cNvPr id="122" name="Google Shape;122;p19"/>
          <p:cNvSpPr txBox="1"/>
          <p:nvPr/>
        </p:nvSpPr>
        <p:spPr>
          <a:xfrm>
            <a:off x="2259100" y="1317913"/>
            <a:ext cx="6331200" cy="997200"/>
          </a:xfrm>
          <a:prstGeom prst="rect">
            <a:avLst/>
          </a:prstGeom>
          <a:solidFill>
            <a:srgbClr val="FFFFFF"/>
          </a:solid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Key words I need to look up:</a:t>
            </a:r>
            <a:endParaRPr b="0" i="0" sz="1800" u="none" cap="none" strike="noStrike">
              <a:solidFill>
                <a:srgbClr val="000000"/>
              </a:solidFill>
              <a:latin typeface="Arial"/>
              <a:ea typeface="Arial"/>
              <a:cs typeface="Arial"/>
              <a:sym typeface="Arial"/>
            </a:endParaRPr>
          </a:p>
        </p:txBody>
      </p:sp>
      <p:pic>
        <p:nvPicPr>
          <p:cNvPr id="123" name="Google Shape;123;p19"/>
          <p:cNvPicPr preferRelativeResize="0"/>
          <p:nvPr/>
        </p:nvPicPr>
        <p:blipFill rotWithShape="1">
          <a:blip r:embed="rId3">
            <a:alphaModFix/>
          </a:blip>
          <a:srcRect b="0" l="0" r="0" t="0"/>
          <a:stretch/>
        </p:blipFill>
        <p:spPr>
          <a:xfrm>
            <a:off x="1098475" y="468425"/>
            <a:ext cx="540006" cy="485700"/>
          </a:xfrm>
          <a:prstGeom prst="rect">
            <a:avLst/>
          </a:prstGeom>
          <a:noFill/>
          <a:ln>
            <a:noFill/>
          </a:ln>
        </p:spPr>
      </p:pic>
      <p:pic>
        <p:nvPicPr>
          <p:cNvPr id="124" name="Google Shape;124;p19"/>
          <p:cNvPicPr preferRelativeResize="0"/>
          <p:nvPr/>
        </p:nvPicPr>
        <p:blipFill rotWithShape="1">
          <a:blip r:embed="rId4">
            <a:alphaModFix/>
          </a:blip>
          <a:srcRect b="0" l="0" r="0" t="0"/>
          <a:stretch/>
        </p:blipFill>
        <p:spPr>
          <a:xfrm>
            <a:off x="400122" y="436697"/>
            <a:ext cx="589925" cy="549150"/>
          </a:xfrm>
          <a:prstGeom prst="rect">
            <a:avLst/>
          </a:prstGeom>
          <a:noFill/>
          <a:ln>
            <a:noFill/>
          </a:ln>
        </p:spPr>
      </p:pic>
      <p:sp>
        <p:nvSpPr>
          <p:cNvPr id="125" name="Google Shape;125;p19"/>
          <p:cNvSpPr txBox="1"/>
          <p:nvPr/>
        </p:nvSpPr>
        <p:spPr>
          <a:xfrm>
            <a:off x="156094" y="1237697"/>
            <a:ext cx="1884761" cy="3785652"/>
          </a:xfrm>
          <a:prstGeom prst="rect">
            <a:avLst/>
          </a:prstGeom>
          <a:solidFill>
            <a:srgbClr val="63FFD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Mehr als 800 Mädchen und Frauen sterben jeden Tag im Zusammenhang mit einer Schwangerschaft oder Geburt, weil es in ihrem Land keine ausreichende medizinische Betreuung für sie gibt. Sehr viele Menschen sterben noch immer an den Folgen von Aids (rund 940.000 im Jahr 2017). Und viele Millionen müssen noch immer unter hygienischen Bedingungen leben, die Krankheiten verursachen.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292850"/>
            <a:ext cx="8520600" cy="8010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3000">
                <a:latin typeface="Arial"/>
                <a:ea typeface="Arial"/>
                <a:cs typeface="Arial"/>
                <a:sym typeface="Arial"/>
              </a:rPr>
              <a:t>Gruppe 5</a:t>
            </a:r>
            <a:endParaRPr sz="3000">
              <a:latin typeface="Arial"/>
              <a:ea typeface="Arial"/>
              <a:cs typeface="Arial"/>
              <a:sym typeface="Arial"/>
            </a:endParaRPr>
          </a:p>
        </p:txBody>
      </p:sp>
      <p:sp>
        <p:nvSpPr>
          <p:cNvPr id="131" name="Google Shape;131;p20"/>
          <p:cNvSpPr txBox="1"/>
          <p:nvPr/>
        </p:nvSpPr>
        <p:spPr>
          <a:xfrm>
            <a:off x="2259100" y="1317913"/>
            <a:ext cx="6331200" cy="997200"/>
          </a:xfrm>
          <a:prstGeom prst="rect">
            <a:avLst/>
          </a:prstGeom>
          <a:solidFill>
            <a:srgbClr val="FFFFFF"/>
          </a:solid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Key words I need to look up:</a:t>
            </a:r>
            <a:endParaRPr b="0" i="0" sz="1800" u="none" cap="none" strike="noStrike">
              <a:solidFill>
                <a:srgbClr val="000000"/>
              </a:solidFill>
              <a:latin typeface="Arial"/>
              <a:ea typeface="Arial"/>
              <a:cs typeface="Arial"/>
              <a:sym typeface="Arial"/>
            </a:endParaRPr>
          </a:p>
        </p:txBody>
      </p:sp>
      <p:sp>
        <p:nvSpPr>
          <p:cNvPr id="132" name="Google Shape;132;p20"/>
          <p:cNvSpPr txBox="1"/>
          <p:nvPr/>
        </p:nvSpPr>
        <p:spPr>
          <a:xfrm>
            <a:off x="2259100" y="2494350"/>
            <a:ext cx="6331200" cy="997200"/>
          </a:xfrm>
          <a:prstGeom prst="rect">
            <a:avLst/>
          </a:prstGeom>
          <a:solidFill>
            <a:srgbClr val="FFFFFF"/>
          </a:solidFill>
          <a:ln cap="flat" cmpd="sng" w="38100">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Words I know /can guess:</a:t>
            </a:r>
            <a:endParaRPr b="0" i="0" sz="1800" u="none" cap="none" strike="noStrike">
              <a:solidFill>
                <a:srgbClr val="000000"/>
              </a:solidFill>
              <a:latin typeface="Arial"/>
              <a:ea typeface="Arial"/>
              <a:cs typeface="Arial"/>
              <a:sym typeface="Arial"/>
            </a:endParaRPr>
          </a:p>
        </p:txBody>
      </p:sp>
      <p:sp>
        <p:nvSpPr>
          <p:cNvPr id="133" name="Google Shape;133;p20"/>
          <p:cNvSpPr txBox="1"/>
          <p:nvPr/>
        </p:nvSpPr>
        <p:spPr>
          <a:xfrm>
            <a:off x="2259100" y="3670763"/>
            <a:ext cx="6331200" cy="9972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1800" u="none" cap="none" strike="noStrike">
                <a:solidFill>
                  <a:srgbClr val="000000"/>
                </a:solidFill>
                <a:latin typeface="Arial"/>
                <a:ea typeface="Arial"/>
                <a:cs typeface="Arial"/>
                <a:sym typeface="Arial"/>
              </a:rPr>
              <a:t>Summary of the text:</a:t>
            </a:r>
            <a:endParaRPr b="0" i="0" sz="1800" u="none" cap="none" strike="noStrike">
              <a:solidFill>
                <a:srgbClr val="000000"/>
              </a:solidFill>
              <a:latin typeface="Arial"/>
              <a:ea typeface="Arial"/>
              <a:cs typeface="Arial"/>
              <a:sym typeface="Arial"/>
            </a:endParaRPr>
          </a:p>
        </p:txBody>
      </p:sp>
      <p:pic>
        <p:nvPicPr>
          <p:cNvPr id="134" name="Google Shape;134;p20"/>
          <p:cNvPicPr preferRelativeResize="0"/>
          <p:nvPr/>
        </p:nvPicPr>
        <p:blipFill rotWithShape="1">
          <a:blip r:embed="rId3">
            <a:alphaModFix/>
          </a:blip>
          <a:srcRect b="0" l="0" r="0" t="0"/>
          <a:stretch/>
        </p:blipFill>
        <p:spPr>
          <a:xfrm>
            <a:off x="1098475" y="468425"/>
            <a:ext cx="540006" cy="485700"/>
          </a:xfrm>
          <a:prstGeom prst="rect">
            <a:avLst/>
          </a:prstGeom>
          <a:noFill/>
          <a:ln>
            <a:noFill/>
          </a:ln>
        </p:spPr>
      </p:pic>
      <p:pic>
        <p:nvPicPr>
          <p:cNvPr id="135" name="Google Shape;135;p20"/>
          <p:cNvPicPr preferRelativeResize="0"/>
          <p:nvPr/>
        </p:nvPicPr>
        <p:blipFill rotWithShape="1">
          <a:blip r:embed="rId4">
            <a:alphaModFix/>
          </a:blip>
          <a:srcRect b="0" l="0" r="0" t="0"/>
          <a:stretch/>
        </p:blipFill>
        <p:spPr>
          <a:xfrm>
            <a:off x="400122" y="436697"/>
            <a:ext cx="589925" cy="549150"/>
          </a:xfrm>
          <a:prstGeom prst="rect">
            <a:avLst/>
          </a:prstGeom>
          <a:noFill/>
          <a:ln>
            <a:noFill/>
          </a:ln>
        </p:spPr>
      </p:pic>
      <p:sp>
        <p:nvSpPr>
          <p:cNvPr id="136" name="Google Shape;136;p20"/>
          <p:cNvSpPr txBox="1"/>
          <p:nvPr/>
        </p:nvSpPr>
        <p:spPr>
          <a:xfrm>
            <a:off x="223288" y="1237697"/>
            <a:ext cx="1935126" cy="3785652"/>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So hatten 2015 rund 844 Millionen Menschen keinen Zugang zu sauberem Trinkwasser und rund 2,3 Milliarden Menschen lebten ohne eine sanitäre Basisversorgung.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Das Menschenrecht auf Gesundheit wird durch diese Verhältnisse verletzt. Für die betroffenen Entwicklungsländer ist das eine humanitäre Katastrophe – und für den Rest der Menschheit eine große moralische Herausforderung.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Adam3</dc:creator>
</cp:coreProperties>
</file>