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9144000"/>
  <p:notesSz cx="6858000" cy="9144000"/>
  <p:embeddedFontLst>
    <p:embeddedFont>
      <p:font typeface="Quattrocento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7" roundtripDataSignature="AMtx7mjPZmKj9PJlBHFQ/zOS8+XjdEso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D0D892D-BD1E-430D-911A-6E1C9B8064FF}">
  <a:tblStyle styleId="{8D0D892D-BD1E-430D-911A-6E1C9B8064FF}"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QuattrocentoSans-bold.fntdata"/><Relationship Id="rId23" Type="http://schemas.openxmlformats.org/officeDocument/2006/relationships/font" Target="fonts/Quattrocento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QuattrocentoSans-boldItalic.fntdata"/><Relationship Id="rId25" Type="http://schemas.openxmlformats.org/officeDocument/2006/relationships/font" Target="fonts/QuattrocentoSans-italic.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*Word mat to go with poster activity as support and in place of a dictionary</a:t>
            </a:r>
            <a:endParaRPr/>
          </a:p>
        </p:txBody>
      </p:sp>
      <p:sp>
        <p:nvSpPr>
          <p:cNvPr id="147" name="Google Shape;147;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Word document task</a:t>
            </a:r>
            <a:endParaRPr/>
          </a:p>
        </p:txBody>
      </p:sp>
      <p:sp>
        <p:nvSpPr>
          <p:cNvPr id="154" name="Google Shape;15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Word document task</a:t>
            </a:r>
            <a:endParaRPr/>
          </a:p>
        </p:txBody>
      </p:sp>
      <p:sp>
        <p:nvSpPr>
          <p:cNvPr id="161" name="Google Shape;16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SzPts val="1400"/>
              <a:buNone/>
            </a:pPr>
            <a:r>
              <a:rPr lang="en-GB"/>
              <a:t>https://www.youtube.com/watch?v=NXaHlw4awxc</a:t>
            </a:r>
            <a:endParaRPr/>
          </a:p>
        </p:txBody>
      </p:sp>
      <p:sp>
        <p:nvSpPr>
          <p:cNvPr id="168" name="Google Shape;168;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SzPts val="1400"/>
              <a:buNone/>
            </a:pPr>
            <a:r>
              <a:rPr lang="en-GB"/>
              <a:t>https://www.youtube.com/watch?v=NXaHlw4awxc</a:t>
            </a:r>
            <a:endParaRPr/>
          </a:p>
        </p:txBody>
      </p:sp>
      <p:sp>
        <p:nvSpPr>
          <p:cNvPr id="175" name="Google Shape;175;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7e3e28378b_0_1: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7e3e28378b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7e3e28378b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7e3e28378b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7e3e28378b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7e3e28378b_1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g7e3e28378b_1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g7e3e28378b_1_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6 x a4 laminated picture / text prompts as a starting point for discussion – see also *Word mat</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Text from original slide</a:t>
            </a:r>
            <a:endParaRPr/>
          </a:p>
          <a:p>
            <a:pPr indent="0" lvl="0" marL="0" marR="0" rtl="0" algn="l">
              <a:lnSpc>
                <a:spcPct val="100000"/>
              </a:lnSpc>
              <a:spcBef>
                <a:spcPts val="0"/>
              </a:spcBef>
              <a:spcAft>
                <a:spcPts val="0"/>
              </a:spcAft>
              <a:buClr>
                <a:schemeClr val="dk1"/>
              </a:buClr>
              <a:buSzPts val="1200"/>
              <a:buFont typeface="Calibri"/>
              <a:buNone/>
            </a:pPr>
            <a:r>
              <a:rPr lang="en-GB"/>
              <a:t>Image from French lesson</a:t>
            </a:r>
            <a:endParaRPr/>
          </a:p>
        </p:txBody>
      </p:sp>
      <p:sp>
        <p:nvSpPr>
          <p:cNvPr id="107" name="Google Shape;10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6 x a4 laminated picture / text prompts as a starting point for discussion – see also *Word mat</a:t>
            </a:r>
            <a:endParaRPr/>
          </a:p>
          <a:p>
            <a:pPr indent="0" lvl="0" marL="0" marR="0" rtl="0" algn="l">
              <a:lnSpc>
                <a:spcPct val="100000"/>
              </a:lnSpc>
              <a:spcBef>
                <a:spcPts val="0"/>
              </a:spcBef>
              <a:spcAft>
                <a:spcPts val="0"/>
              </a:spcAft>
              <a:buClr>
                <a:schemeClr val="dk1"/>
              </a:buClr>
              <a:buSzPts val="1200"/>
              <a:buFont typeface="Calibri"/>
              <a:buNone/>
            </a:pPr>
            <a:r>
              <a:t/>
            </a:r>
            <a:endParaRPr/>
          </a:p>
          <a:p>
            <a:pPr indent="-228600" lvl="0" marL="457200" marR="0" rtl="0" algn="l">
              <a:lnSpc>
                <a:spcPct val="100000"/>
              </a:lnSpc>
              <a:spcBef>
                <a:spcPts val="0"/>
              </a:spcBef>
              <a:spcAft>
                <a:spcPts val="0"/>
              </a:spcAft>
              <a:buSzPts val="1400"/>
              <a:buNone/>
            </a:pPr>
            <a:r>
              <a:rPr lang="en-GB"/>
              <a:t>Text from an old campaign by Plan.De = https://www.plan.de</a:t>
            </a:r>
            <a:endParaRPr/>
          </a:p>
          <a:p>
            <a:pPr indent="-228600" lvl="0" marL="457200" marR="0" rtl="0" algn="l">
              <a:lnSpc>
                <a:spcPct val="100000"/>
              </a:lnSpc>
              <a:spcBef>
                <a:spcPts val="0"/>
              </a:spcBef>
              <a:spcAft>
                <a:spcPts val="0"/>
              </a:spcAft>
              <a:buSzPts val="1400"/>
              <a:buNone/>
            </a:pPr>
            <a:r>
              <a:rPr lang="en-GB"/>
              <a:t>Graphics made on Canva</a:t>
            </a:r>
            <a:endParaRPr/>
          </a:p>
          <a:p>
            <a:pPr indent="0" lvl="0" marL="0" rtl="0" algn="l">
              <a:lnSpc>
                <a:spcPct val="100000"/>
              </a:lnSpc>
              <a:spcBef>
                <a:spcPts val="0"/>
              </a:spcBef>
              <a:spcAft>
                <a:spcPts val="0"/>
              </a:spcAft>
              <a:buSzPts val="1400"/>
              <a:buNone/>
            </a:pPr>
            <a:r>
              <a:t/>
            </a:r>
            <a:endParaRPr/>
          </a:p>
        </p:txBody>
      </p:sp>
      <p:sp>
        <p:nvSpPr>
          <p:cNvPr id="114" name="Google Shape;11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GB"/>
              <a:t>Text from an old campaign by Plan.De = https://www.plan.de</a:t>
            </a:r>
            <a:endParaRPr/>
          </a:p>
          <a:p>
            <a:pPr indent="-228600" lvl="0" marL="457200" marR="0" rtl="0" algn="l">
              <a:lnSpc>
                <a:spcPct val="100000"/>
              </a:lnSpc>
              <a:spcBef>
                <a:spcPts val="0"/>
              </a:spcBef>
              <a:spcAft>
                <a:spcPts val="0"/>
              </a:spcAft>
              <a:buSzPts val="1400"/>
              <a:buNone/>
            </a:pPr>
            <a:r>
              <a:rPr lang="en-GB"/>
              <a:t>Graphics made on Canva</a:t>
            </a:r>
            <a:endParaRPr/>
          </a:p>
          <a:p>
            <a:pPr indent="-228600" lvl="0" marL="457200" marR="0" rtl="0" algn="l">
              <a:lnSpc>
                <a:spcPct val="100000"/>
              </a:lnSpc>
              <a:spcBef>
                <a:spcPts val="0"/>
              </a:spcBef>
              <a:spcAft>
                <a:spcPts val="0"/>
              </a:spcAft>
              <a:buSzPts val="1400"/>
              <a:buNone/>
            </a:pPr>
            <a:r>
              <a:t/>
            </a:r>
            <a:endParaRPr/>
          </a:p>
        </p:txBody>
      </p:sp>
      <p:sp>
        <p:nvSpPr>
          <p:cNvPr id="120" name="Google Shape;12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GB"/>
              <a:t>Text from an old campaign by Plan.De = https://www.plan.de</a:t>
            </a:r>
            <a:endParaRPr/>
          </a:p>
          <a:p>
            <a:pPr indent="-228600" lvl="0" marL="457200" marR="0" rtl="0" algn="l">
              <a:lnSpc>
                <a:spcPct val="100000"/>
              </a:lnSpc>
              <a:spcBef>
                <a:spcPts val="0"/>
              </a:spcBef>
              <a:spcAft>
                <a:spcPts val="0"/>
              </a:spcAft>
              <a:buSzPts val="1400"/>
              <a:buNone/>
            </a:pPr>
            <a:r>
              <a:rPr lang="en-GB"/>
              <a:t>Graphics made on Canva</a:t>
            </a:r>
            <a:endParaRPr/>
          </a:p>
          <a:p>
            <a:pPr indent="-228600" lvl="0" marL="457200" marR="0" rtl="0" algn="l">
              <a:lnSpc>
                <a:spcPct val="100000"/>
              </a:lnSpc>
              <a:spcBef>
                <a:spcPts val="0"/>
              </a:spcBef>
              <a:spcAft>
                <a:spcPts val="0"/>
              </a:spcAft>
              <a:buSzPts val="1400"/>
              <a:buNone/>
            </a:pPr>
            <a:r>
              <a:t/>
            </a:r>
            <a:endParaRPr/>
          </a:p>
        </p:txBody>
      </p:sp>
      <p:sp>
        <p:nvSpPr>
          <p:cNvPr id="126" name="Google Shape;12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i="0" lang="en-GB"/>
              <a:t>Source: </a:t>
            </a:r>
            <a:r>
              <a:rPr i="1" lang="en-GB"/>
              <a:t>https://www.unesco.de/sites/default/files/2018-01/GMR_Weltbildungsbericht_Kurzfassung_2013_2014.pdf (permission given) </a:t>
            </a:r>
            <a:endParaRPr/>
          </a:p>
          <a:p>
            <a:pPr indent="-228600" lvl="0" marL="457200" rtl="0" algn="l">
              <a:lnSpc>
                <a:spcPct val="100000"/>
              </a:lnSpc>
              <a:spcBef>
                <a:spcPts val="0"/>
              </a:spcBef>
              <a:spcAft>
                <a:spcPts val="0"/>
              </a:spcAft>
              <a:buSzPts val="1400"/>
              <a:buFont typeface="Noto Sans Symbols"/>
              <a:buChar char="⇒"/>
            </a:pPr>
            <a:r>
              <a:rPr lang="en-GB"/>
              <a:t>Page 14</a:t>
            </a:r>
            <a:endParaRPr/>
          </a:p>
        </p:txBody>
      </p:sp>
      <p:sp>
        <p:nvSpPr>
          <p:cNvPr id="132" name="Google Shape;13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GB"/>
              <a:t>Photo from Pixabay: https://pixabay.com/photos/class-discussion-girls-study-child-302116/</a:t>
            </a:r>
            <a:endParaRPr/>
          </a:p>
        </p:txBody>
      </p:sp>
      <p:sp>
        <p:nvSpPr>
          <p:cNvPr id="140" name="Google Shape;14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5"/>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6"/>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3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4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4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4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4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4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youtube.com/watch?v=NXaHlw4awxc"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youtube.com/watch?v=NXaHlw4awxc" TargetMode="External"/><Relationship Id="rId4" Type="http://schemas.openxmlformats.org/officeDocument/2006/relationships/image" Target="../media/image12.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sendmyfriend.org/"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0" y="-63850"/>
            <a:ext cx="9144001" cy="6921850"/>
          </a:xfrm>
          <a:prstGeom prst="rect">
            <a:avLst/>
          </a:prstGeom>
          <a:noFill/>
          <a:ln>
            <a:noFill/>
          </a:ln>
        </p:spPr>
      </p:pic>
      <p:sp>
        <p:nvSpPr>
          <p:cNvPr id="89" name="Google Shape;89;p1"/>
          <p:cNvSpPr/>
          <p:nvPr/>
        </p:nvSpPr>
        <p:spPr>
          <a:xfrm>
            <a:off x="0" y="1444430"/>
            <a:ext cx="2166425"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400" u="none" cap="none" strike="noStrike">
                <a:solidFill>
                  <a:srgbClr val="000000"/>
                </a:solidFill>
                <a:latin typeface="Arial"/>
                <a:ea typeface="Arial"/>
                <a:cs typeface="Arial"/>
                <a:sym typeface="Arial"/>
              </a:rPr>
              <a:t>Hochwertige</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GB" sz="2400" u="none" cap="none" strike="noStrike">
                <a:solidFill>
                  <a:schemeClr val="dk1"/>
                </a:solidFill>
                <a:latin typeface="Arial"/>
                <a:ea typeface="Arial"/>
                <a:cs typeface="Arial"/>
                <a:sym typeface="Arial"/>
              </a:rPr>
              <a:t>Bildung</a:t>
            </a:r>
            <a:endParaRPr b="1" i="0" sz="24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1"/>
          <p:cNvSpPr txBox="1"/>
          <p:nvPr>
            <p:ph type="title"/>
          </p:nvPr>
        </p:nvSpPr>
        <p:spPr>
          <a:xfrm>
            <a:off x="457200" y="15240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GB">
                <a:solidFill>
                  <a:srgbClr val="00527D"/>
                </a:solidFill>
              </a:rPr>
              <a:t>Word Mat</a:t>
            </a:r>
            <a:endParaRPr b="1">
              <a:solidFill>
                <a:srgbClr val="00527D"/>
              </a:solidFill>
            </a:endParaRPr>
          </a:p>
        </p:txBody>
      </p:sp>
      <p:graphicFrame>
        <p:nvGraphicFramePr>
          <p:cNvPr id="150" name="Google Shape;150;p11"/>
          <p:cNvGraphicFramePr/>
          <p:nvPr/>
        </p:nvGraphicFramePr>
        <p:xfrm>
          <a:off x="457200" y="1149048"/>
          <a:ext cx="3000000" cy="3000000"/>
        </p:xfrm>
        <a:graphic>
          <a:graphicData uri="http://schemas.openxmlformats.org/drawingml/2006/table">
            <a:tbl>
              <a:tblPr bandRow="1" firstRow="1">
                <a:noFill/>
                <a:tableStyleId>{8D0D892D-BD1E-430D-911A-6E1C9B8064FF}</a:tableStyleId>
              </a:tblPr>
              <a:tblGrid>
                <a:gridCol w="4114800"/>
                <a:gridCol w="4114800"/>
              </a:tblGrid>
              <a:tr h="370850">
                <a:tc>
                  <a:txBody>
                    <a:bodyPr/>
                    <a:lstStyle/>
                    <a:p>
                      <a:pPr indent="0" lvl="0" marL="0" marR="0" rtl="0" algn="ctr">
                        <a:lnSpc>
                          <a:spcPct val="100000"/>
                        </a:lnSpc>
                        <a:spcBef>
                          <a:spcPts val="0"/>
                        </a:spcBef>
                        <a:spcAft>
                          <a:spcPts val="0"/>
                        </a:spcAft>
                        <a:buClr>
                          <a:srgbClr val="000000"/>
                        </a:buClr>
                        <a:buSzPts val="1800"/>
                        <a:buFont typeface="Arial"/>
                        <a:buNone/>
                      </a:pPr>
                      <a:r>
                        <a:rPr b="1" lang="en-GB" sz="1800" u="sng" cap="none" strike="noStrike">
                          <a:solidFill>
                            <a:srgbClr val="FF0000"/>
                          </a:solidFill>
                        </a:rPr>
                        <a:t>Deutsch</a:t>
                      </a:r>
                      <a:endParaRPr/>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GB" sz="1800" u="sng" cap="none" strike="noStrike">
                          <a:solidFill>
                            <a:srgbClr val="FF0000"/>
                          </a:solidFill>
                        </a:rPr>
                        <a:t>Englisch</a:t>
                      </a:r>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zu viel</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too many</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Zukunft</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future</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mächtig</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powerful</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Grundfertigkeiten</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basic skills</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lesen, schreiben und zählen</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read, write and count</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eine faire Welt</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a fair world</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verweigert</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denied</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Kinderarbeit</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child labour</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zusätzlich</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extra / additional</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zusätzliches Einkommen</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extra income</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die Schule besuchen</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to attend school</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die Entwicklungsländer</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developing countries</a:t>
                      </a:r>
                      <a:endParaRPr sz="1800" u="none" cap="none" strike="noStrike">
                        <a:solidFill>
                          <a:schemeClr val="dk1"/>
                        </a:solidFill>
                      </a:endParaRPr>
                    </a:p>
                  </a:txBody>
                  <a:tcPr marT="45725" marB="45725" marR="91450" marL="91450">
                    <a:solidFill>
                      <a:srgbClr val="FFFFF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2"/>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GB">
                <a:solidFill>
                  <a:srgbClr val="00527D"/>
                </a:solidFill>
              </a:rPr>
              <a:t>Das Recht auf Bildung</a:t>
            </a:r>
            <a:endParaRPr>
              <a:solidFill>
                <a:srgbClr val="00527D"/>
              </a:solidFill>
            </a:endParaRPr>
          </a:p>
        </p:txBody>
      </p:sp>
      <p:pic>
        <p:nvPicPr>
          <p:cNvPr id="157" name="Google Shape;157;p12"/>
          <p:cNvPicPr preferRelativeResize="0"/>
          <p:nvPr/>
        </p:nvPicPr>
        <p:blipFill rotWithShape="1">
          <a:blip r:embed="rId3">
            <a:alphaModFix/>
          </a:blip>
          <a:srcRect b="0" l="0" r="0" t="0"/>
          <a:stretch/>
        </p:blipFill>
        <p:spPr>
          <a:xfrm>
            <a:off x="2224087" y="1077118"/>
            <a:ext cx="4695825" cy="5572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GB">
                <a:solidFill>
                  <a:srgbClr val="00527D"/>
                </a:solidFill>
              </a:rPr>
              <a:t>Das Recht auf Bildung</a:t>
            </a:r>
            <a:endParaRPr>
              <a:solidFill>
                <a:srgbClr val="00527D"/>
              </a:solidFill>
            </a:endParaRPr>
          </a:p>
        </p:txBody>
      </p:sp>
      <p:pic>
        <p:nvPicPr>
          <p:cNvPr id="164" name="Google Shape;164;p4"/>
          <p:cNvPicPr preferRelativeResize="0"/>
          <p:nvPr/>
        </p:nvPicPr>
        <p:blipFill rotWithShape="1">
          <a:blip r:embed="rId3">
            <a:alphaModFix/>
          </a:blip>
          <a:srcRect b="0" l="0" r="0" t="0"/>
          <a:stretch/>
        </p:blipFill>
        <p:spPr>
          <a:xfrm>
            <a:off x="1962150" y="1143000"/>
            <a:ext cx="5219700" cy="5191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5"/>
          <p:cNvSpPr txBox="1"/>
          <p:nvPr>
            <p:ph idx="1" type="body"/>
          </p:nvPr>
        </p:nvSpPr>
        <p:spPr>
          <a:xfrm>
            <a:off x="193729" y="298343"/>
            <a:ext cx="8229600" cy="4525963"/>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rPr lang="en-GB" u="sng">
                <a:solidFill>
                  <a:schemeClr val="hlink"/>
                </a:solidFill>
                <a:hlinkClick r:id="rId3"/>
              </a:rPr>
              <a:t>Unsre Schule die ist bunt - Ben Daum</a:t>
            </a:r>
            <a:r>
              <a:rPr lang="en-GB"/>
              <a:t> </a:t>
            </a:r>
            <a:endParaRPr/>
          </a:p>
        </p:txBody>
      </p:sp>
      <p:pic>
        <p:nvPicPr>
          <p:cNvPr id="171" name="Google Shape;171;p15"/>
          <p:cNvPicPr preferRelativeResize="0"/>
          <p:nvPr/>
        </p:nvPicPr>
        <p:blipFill rotWithShape="1">
          <a:blip r:embed="rId4">
            <a:alphaModFix/>
          </a:blip>
          <a:srcRect b="0" l="0" r="0" t="0"/>
          <a:stretch/>
        </p:blipFill>
        <p:spPr>
          <a:xfrm>
            <a:off x="995201" y="1130165"/>
            <a:ext cx="6905625" cy="5000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6"/>
          <p:cNvSpPr txBox="1"/>
          <p:nvPr>
            <p:ph idx="1" type="body"/>
          </p:nvPr>
        </p:nvSpPr>
        <p:spPr>
          <a:xfrm>
            <a:off x="193729" y="298343"/>
            <a:ext cx="8229600" cy="4525963"/>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rPr lang="en-GB" u="sng">
                <a:solidFill>
                  <a:schemeClr val="hlink"/>
                </a:solidFill>
                <a:hlinkClick r:id="rId3"/>
              </a:rPr>
              <a:t>Unsre Schule die ist bunt - Ben Daum</a:t>
            </a:r>
            <a:r>
              <a:rPr lang="en-GB"/>
              <a:t> </a:t>
            </a:r>
            <a:endParaRPr/>
          </a:p>
        </p:txBody>
      </p:sp>
      <p:pic>
        <p:nvPicPr>
          <p:cNvPr id="178" name="Google Shape;178;p16"/>
          <p:cNvPicPr preferRelativeResize="0"/>
          <p:nvPr/>
        </p:nvPicPr>
        <p:blipFill rotWithShape="1">
          <a:blip r:embed="rId4">
            <a:alphaModFix/>
          </a:blip>
          <a:srcRect b="0" l="0" r="0" t="0"/>
          <a:stretch/>
        </p:blipFill>
        <p:spPr>
          <a:xfrm>
            <a:off x="441700" y="1076431"/>
            <a:ext cx="7007713" cy="5598689"/>
          </a:xfrm>
          <a:prstGeom prst="rect">
            <a:avLst/>
          </a:prstGeom>
          <a:noFill/>
          <a:ln>
            <a:noFill/>
          </a:ln>
        </p:spPr>
      </p:pic>
      <p:pic>
        <p:nvPicPr>
          <p:cNvPr id="179" name="Google Shape;179;p16"/>
          <p:cNvPicPr preferRelativeResize="0"/>
          <p:nvPr/>
        </p:nvPicPr>
        <p:blipFill rotWithShape="1">
          <a:blip r:embed="rId5">
            <a:alphaModFix/>
          </a:blip>
          <a:srcRect b="0" l="0" r="0" t="0"/>
          <a:stretch/>
        </p:blipFill>
        <p:spPr>
          <a:xfrm>
            <a:off x="3759146" y="3429000"/>
            <a:ext cx="5191125" cy="1181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17">
            <a:hlinkClick r:id="rId3"/>
          </p:cNvPr>
          <p:cNvPicPr preferRelativeResize="0"/>
          <p:nvPr/>
        </p:nvPicPr>
        <p:blipFill rotWithShape="1">
          <a:blip r:embed="rId4">
            <a:alphaModFix/>
          </a:blip>
          <a:srcRect b="13555" l="0" r="0" t="55556"/>
          <a:stretch/>
        </p:blipFill>
        <p:spPr>
          <a:xfrm>
            <a:off x="419099" y="1280160"/>
            <a:ext cx="8305801" cy="36288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g7e3e28378b_0_1"/>
          <p:cNvPicPr preferRelativeResize="0"/>
          <p:nvPr/>
        </p:nvPicPr>
        <p:blipFill rotWithShape="1">
          <a:blip r:embed="rId3">
            <a:alphaModFix/>
          </a:blip>
          <a:srcRect b="0" l="0" r="0" t="0"/>
          <a:stretch/>
        </p:blipFill>
        <p:spPr>
          <a:xfrm>
            <a:off x="2598339" y="2730886"/>
            <a:ext cx="3605719" cy="1047169"/>
          </a:xfrm>
          <a:prstGeom prst="rect">
            <a:avLst/>
          </a:prstGeom>
          <a:noFill/>
          <a:ln>
            <a:noFill/>
          </a:ln>
        </p:spPr>
      </p:pic>
      <p:pic>
        <p:nvPicPr>
          <p:cNvPr id="190" name="Google Shape;190;g7e3e28378b_0_1"/>
          <p:cNvPicPr preferRelativeResize="0"/>
          <p:nvPr/>
        </p:nvPicPr>
        <p:blipFill rotWithShape="1">
          <a:blip r:embed="rId4">
            <a:alphaModFix/>
          </a:blip>
          <a:srcRect b="0" l="0" r="0" t="0"/>
          <a:stretch/>
        </p:blipFill>
        <p:spPr>
          <a:xfrm>
            <a:off x="2598350" y="3855925"/>
            <a:ext cx="1654450" cy="1167850"/>
          </a:xfrm>
          <a:prstGeom prst="rect">
            <a:avLst/>
          </a:prstGeom>
          <a:noFill/>
          <a:ln>
            <a:noFill/>
          </a:ln>
        </p:spPr>
      </p:pic>
      <p:sp>
        <p:nvSpPr>
          <p:cNvPr id="191" name="Google Shape;191;g7e3e28378b_0_1"/>
          <p:cNvSpPr/>
          <p:nvPr/>
        </p:nvSpPr>
        <p:spPr>
          <a:xfrm>
            <a:off x="4169601" y="3778050"/>
            <a:ext cx="2150400" cy="1323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r>
              <a:rPr b="0" i="0" lang="en-GB" sz="1100" u="none" cap="none" strike="noStrike">
                <a:solidFill>
                  <a:srgbClr val="FFFFFF"/>
                </a:solidFill>
                <a:latin typeface="Calibri"/>
                <a:ea typeface="Calibri"/>
                <a:cs typeface="Calibri"/>
                <a:sym typeface="Calibri"/>
              </a:rPr>
              <a:t>.</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7e3e28378b_1_0"/>
          <p:cNvPicPr preferRelativeResize="0"/>
          <p:nvPr/>
        </p:nvPicPr>
        <p:blipFill rotWithShape="1">
          <a:blip r:embed="rId3">
            <a:alphaModFix/>
          </a:blip>
          <a:srcRect b="12720" l="0" r="0" t="54222"/>
          <a:stretch/>
        </p:blipFill>
        <p:spPr>
          <a:xfrm>
            <a:off x="296010" y="1548707"/>
            <a:ext cx="8812732" cy="4120573"/>
          </a:xfrm>
          <a:prstGeom prst="rect">
            <a:avLst/>
          </a:prstGeom>
          <a:noFill/>
          <a:ln>
            <a:noFill/>
          </a:ln>
        </p:spPr>
      </p:pic>
      <p:pic>
        <p:nvPicPr>
          <p:cNvPr id="96" name="Google Shape;96;g7e3e28378b_1_0"/>
          <p:cNvPicPr preferRelativeResize="0"/>
          <p:nvPr/>
        </p:nvPicPr>
        <p:blipFill rotWithShape="1">
          <a:blip r:embed="rId3">
            <a:alphaModFix/>
          </a:blip>
          <a:srcRect b="91111" l="40885" r="0" t="0"/>
          <a:stretch/>
        </p:blipFill>
        <p:spPr>
          <a:xfrm>
            <a:off x="4749765" y="0"/>
            <a:ext cx="4227738" cy="8991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g7e3e28378b_1_4"/>
          <p:cNvPicPr preferRelativeResize="0"/>
          <p:nvPr/>
        </p:nvPicPr>
        <p:blipFill rotWithShape="1">
          <a:blip r:embed="rId3">
            <a:alphaModFix/>
          </a:blip>
          <a:srcRect b="91111" l="40885" r="0" t="0"/>
          <a:stretch/>
        </p:blipFill>
        <p:spPr>
          <a:xfrm>
            <a:off x="4749765" y="0"/>
            <a:ext cx="4227738" cy="899160"/>
          </a:xfrm>
          <a:prstGeom prst="rect">
            <a:avLst/>
          </a:prstGeom>
          <a:noFill/>
          <a:ln>
            <a:noFill/>
          </a:ln>
        </p:spPr>
      </p:pic>
      <p:pic>
        <p:nvPicPr>
          <p:cNvPr id="103" name="Google Shape;103;g7e3e28378b_1_4"/>
          <p:cNvPicPr preferRelativeResize="0"/>
          <p:nvPr/>
        </p:nvPicPr>
        <p:blipFill rotWithShape="1">
          <a:blip r:embed="rId4">
            <a:alphaModFix/>
          </a:blip>
          <a:srcRect b="44445" l="0" r="0" t="15461"/>
          <a:stretch/>
        </p:blipFill>
        <p:spPr>
          <a:xfrm>
            <a:off x="0" y="1264920"/>
            <a:ext cx="8983307" cy="50944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5"/>
          <p:cNvPicPr preferRelativeResize="0"/>
          <p:nvPr/>
        </p:nvPicPr>
        <p:blipFill rotWithShape="1">
          <a:blip r:embed="rId3">
            <a:alphaModFix/>
          </a:blip>
          <a:srcRect b="0" l="0" r="0" t="0"/>
          <a:stretch/>
        </p:blipFill>
        <p:spPr>
          <a:xfrm>
            <a:off x="0" y="0"/>
            <a:ext cx="9784080" cy="7223760"/>
          </a:xfrm>
          <a:prstGeom prst="rect">
            <a:avLst/>
          </a:prstGeom>
          <a:noFill/>
          <a:ln>
            <a:noFill/>
          </a:ln>
        </p:spPr>
      </p:pic>
      <p:sp>
        <p:nvSpPr>
          <p:cNvPr id="110" name="Google Shape;110;p5"/>
          <p:cNvSpPr/>
          <p:nvPr/>
        </p:nvSpPr>
        <p:spPr>
          <a:xfrm>
            <a:off x="1574006" y="164843"/>
            <a:ext cx="5908834" cy="1206757"/>
          </a:xfrm>
          <a:prstGeom prst="rect">
            <a:avLst/>
          </a:prstGeom>
          <a:solidFill>
            <a:srgbClr val="5CC4E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1800" u="none" cap="none" strike="noStrike">
                <a:solidFill>
                  <a:schemeClr val="lt1"/>
                </a:solidFill>
                <a:latin typeface="Quattrocento Sans"/>
                <a:ea typeface="Quattrocento Sans"/>
                <a:cs typeface="Quattrocento Sans"/>
                <a:sym typeface="Quattrocento Sans"/>
              </a:rPr>
              <a:t>Laut Weltbildungsbericht 2016 der UNESCO sind etwa </a:t>
            </a:r>
            <a:r>
              <a:rPr b="0" i="0" lang="en-GB" sz="1800" u="none" cap="none" strike="noStrike">
                <a:solidFill>
                  <a:schemeClr val="lt1"/>
                </a:solidFill>
                <a:highlight>
                  <a:srgbClr val="CA137B"/>
                </a:highlight>
                <a:latin typeface="Quattrocento Sans"/>
                <a:ea typeface="Quattrocento Sans"/>
                <a:cs typeface="Quattrocento Sans"/>
                <a:sym typeface="Quattrocento Sans"/>
              </a:rPr>
              <a:t>760 Millionen Menschen weltweit Analphabeten</a:t>
            </a:r>
            <a:r>
              <a:rPr b="0" i="0" lang="en-GB" sz="1800" u="none" cap="none" strike="noStrike">
                <a:solidFill>
                  <a:schemeClr val="lt1"/>
                </a:solidFill>
                <a:latin typeface="Quattrocento Sans"/>
                <a:ea typeface="Quattrocento Sans"/>
                <a:cs typeface="Quattrocento Sans"/>
                <a:sym typeface="Quattrocento Sans"/>
              </a:rPr>
              <a:t>, sie können weder lesen noch einen einfachen Satz schreiben.</a:t>
            </a:r>
            <a:r>
              <a:rPr b="0" i="0" lang="en-GB" sz="1800" u="none" cap="none" strike="noStrike">
                <a:solidFill>
                  <a:schemeClr val="lt1"/>
                </a:solidFill>
                <a:highlight>
                  <a:srgbClr val="CA137B"/>
                </a:highlight>
                <a:latin typeface="Quattrocento Sans"/>
                <a:ea typeface="Quattrocento Sans"/>
                <a:cs typeface="Quattrocento Sans"/>
                <a:sym typeface="Quattrocento Sans"/>
              </a:rPr>
              <a:t> Rund zwei Drittel von ihnen sind Frauen</a:t>
            </a:r>
            <a:r>
              <a:rPr b="0" i="0" lang="en-GB" sz="1800" u="none" cap="none" strike="noStrike">
                <a:solidFill>
                  <a:schemeClr val="lt1"/>
                </a:solidFill>
                <a:latin typeface="Quattrocento Sans"/>
                <a:ea typeface="Quattrocento Sans"/>
                <a:cs typeface="Quattrocento Sans"/>
                <a:sym typeface="Quattrocento Sans"/>
              </a:rPr>
              <a:t>. </a:t>
            </a:r>
            <a:endParaRPr b="0" i="0" sz="18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10;&#10;Description automatically generated" id="116" name="Google Shape;116;p2"/>
          <p:cNvPicPr preferRelativeResize="0"/>
          <p:nvPr/>
        </p:nvPicPr>
        <p:blipFill rotWithShape="1">
          <a:blip r:embed="rId3">
            <a:alphaModFix/>
          </a:blip>
          <a:srcRect b="0" l="0" r="0" t="0"/>
          <a:stretch/>
        </p:blipFill>
        <p:spPr>
          <a:xfrm>
            <a:off x="381000" y="594360"/>
            <a:ext cx="8382000" cy="56692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Chart&#10;&#10;Description automatically generated" id="122" name="Google Shape;122;p3"/>
          <p:cNvPicPr preferRelativeResize="0"/>
          <p:nvPr/>
        </p:nvPicPr>
        <p:blipFill rotWithShape="1">
          <a:blip r:embed="rId3">
            <a:alphaModFix/>
          </a:blip>
          <a:srcRect b="0" l="0" r="0" t="0"/>
          <a:stretch/>
        </p:blipFill>
        <p:spPr>
          <a:xfrm>
            <a:off x="182880" y="685800"/>
            <a:ext cx="8778240" cy="548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Chart, pie chart&#10;&#10;Description automatically generated" id="128" name="Google Shape;128;p8"/>
          <p:cNvPicPr preferRelativeResize="0"/>
          <p:nvPr/>
        </p:nvPicPr>
        <p:blipFill rotWithShape="1">
          <a:blip r:embed="rId3">
            <a:alphaModFix/>
          </a:blip>
          <a:srcRect b="0" l="0" r="0" t="0"/>
          <a:stretch/>
        </p:blipFill>
        <p:spPr>
          <a:xfrm>
            <a:off x="190500" y="480060"/>
            <a:ext cx="8763000" cy="58978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9"/>
          <p:cNvPicPr preferRelativeResize="0"/>
          <p:nvPr/>
        </p:nvPicPr>
        <p:blipFill rotWithShape="1">
          <a:blip r:embed="rId3">
            <a:alphaModFix/>
          </a:blip>
          <a:srcRect b="0" l="0" r="25399" t="0"/>
          <a:stretch/>
        </p:blipFill>
        <p:spPr>
          <a:xfrm>
            <a:off x="343849" y="350520"/>
            <a:ext cx="4456752" cy="2865120"/>
          </a:xfrm>
          <a:prstGeom prst="rect">
            <a:avLst/>
          </a:prstGeom>
          <a:noFill/>
          <a:ln>
            <a:noFill/>
          </a:ln>
        </p:spPr>
      </p:pic>
      <p:pic>
        <p:nvPicPr>
          <p:cNvPr id="135" name="Google Shape;135;p9"/>
          <p:cNvPicPr preferRelativeResize="0"/>
          <p:nvPr/>
        </p:nvPicPr>
        <p:blipFill rotWithShape="1">
          <a:blip r:embed="rId4">
            <a:alphaModFix/>
          </a:blip>
          <a:srcRect b="0" l="0" r="0" t="0"/>
          <a:stretch/>
        </p:blipFill>
        <p:spPr>
          <a:xfrm>
            <a:off x="4038601" y="3009074"/>
            <a:ext cx="4760402" cy="3635565"/>
          </a:xfrm>
          <a:prstGeom prst="rect">
            <a:avLst/>
          </a:prstGeom>
          <a:noFill/>
          <a:ln>
            <a:noFill/>
          </a:ln>
        </p:spPr>
      </p:pic>
      <p:sp>
        <p:nvSpPr>
          <p:cNvPr id="136" name="Google Shape;136;p9"/>
          <p:cNvSpPr/>
          <p:nvPr/>
        </p:nvSpPr>
        <p:spPr>
          <a:xfrm>
            <a:off x="0" y="5417250"/>
            <a:ext cx="3585600" cy="3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Source: h</a:t>
            </a:r>
            <a:r>
              <a:rPr b="0" i="1" lang="en-GB" sz="1000" u="none" cap="none" strike="noStrike">
                <a:solidFill>
                  <a:srgbClr val="000000"/>
                </a:solidFill>
                <a:latin typeface="Arial"/>
                <a:ea typeface="Arial"/>
                <a:cs typeface="Arial"/>
                <a:sym typeface="Arial"/>
              </a:rPr>
              <a:t>ttps://www.unesco.de/sites/default/files/2018-01/GMR_Weltbildungsbericht_Kurzfassung_2013_2014.pdf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10"/>
          <p:cNvPicPr preferRelativeResize="0"/>
          <p:nvPr/>
        </p:nvPicPr>
        <p:blipFill rotWithShape="1">
          <a:blip r:embed="rId3">
            <a:alphaModFix/>
          </a:blip>
          <a:srcRect b="0" l="0" r="0" t="0"/>
          <a:stretch/>
        </p:blipFill>
        <p:spPr>
          <a:xfrm>
            <a:off x="-251046" y="0"/>
            <a:ext cx="10629486" cy="7025640"/>
          </a:xfrm>
          <a:prstGeom prst="rect">
            <a:avLst/>
          </a:prstGeom>
          <a:noFill/>
          <a:ln>
            <a:noFill/>
          </a:ln>
        </p:spPr>
      </p:pic>
      <p:pic>
        <p:nvPicPr>
          <p:cNvPr id="143" name="Google Shape;143;p10"/>
          <p:cNvPicPr preferRelativeResize="0"/>
          <p:nvPr/>
        </p:nvPicPr>
        <p:blipFill rotWithShape="1">
          <a:blip r:embed="rId4">
            <a:alphaModFix/>
          </a:blip>
          <a:srcRect b="0" l="0" r="0" t="0"/>
          <a:stretch/>
        </p:blipFill>
        <p:spPr>
          <a:xfrm>
            <a:off x="2114705" y="146916"/>
            <a:ext cx="4667096" cy="14524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2019-09-20T13:09:44Z</dcterms:created>
  <dc:creator>Suzi Bewell</dc:creator>
</cp:coreProperties>
</file>