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9" r:id="rId16"/>
    <p:sldId id="280" r:id="rId17"/>
    <p:sldId id="278" r:id="rId18"/>
    <p:sldId id="270"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2" roundtripDataSignature="AMtx7mi91nI/ePteerpxuTqm7/MlXvoM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00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BD3E84-89C1-4987-859A-6CDF01FFDA5B}">
  <a:tblStyle styleId="{16BD3E84-89C1-4987-859A-6CDF01FFDA5B}"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18" autoAdjust="0"/>
  </p:normalViewPr>
  <p:slideViewPr>
    <p:cSldViewPr snapToGrid="0">
      <p:cViewPr varScale="1">
        <p:scale>
          <a:sx n="63" d="100"/>
          <a:sy n="63" d="100"/>
        </p:scale>
        <p:origin x="1596" y="66"/>
      </p:cViewPr>
      <p:guideLst>
        <p:guide orient="horz" pos="2160"/>
        <p:guide pos="288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17041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7698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a:t>Answers</a:t>
            </a:r>
            <a:endParaRPr/>
          </a:p>
        </p:txBody>
      </p:sp>
      <p:sp>
        <p:nvSpPr>
          <p:cNvPr id="152" name="Google Shape;152;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3653444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3e402c71f_1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Image created on </a:t>
            </a:r>
            <a:r>
              <a:rPr lang="en-GB" dirty="0" err="1"/>
              <a:t>canva</a:t>
            </a:r>
            <a:endParaRPr lang="en-GB" dirty="0"/>
          </a:p>
          <a:p>
            <a:pPr marL="0" lvl="0" indent="0" algn="l" rtl="0">
              <a:spcBef>
                <a:spcPts val="0"/>
              </a:spcBef>
              <a:spcAft>
                <a:spcPts val="0"/>
              </a:spcAft>
              <a:buNone/>
            </a:pPr>
            <a:endParaRPr dirty="0"/>
          </a:p>
        </p:txBody>
      </p:sp>
      <p:sp>
        <p:nvSpPr>
          <p:cNvPr id="199" name="Google Shape;199;g53e402c71f_1_1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177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3e402c71f_1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Image created on </a:t>
            </a:r>
            <a:r>
              <a:rPr lang="en-GB" dirty="0" err="1"/>
              <a:t>canva</a:t>
            </a:r>
            <a:endParaRPr lang="en-GB" dirty="0"/>
          </a:p>
          <a:p>
            <a:pPr marL="0" lvl="0" indent="0" algn="l" rtl="0">
              <a:spcBef>
                <a:spcPts val="0"/>
              </a:spcBef>
              <a:spcAft>
                <a:spcPts val="0"/>
              </a:spcAft>
              <a:buNone/>
            </a:pPr>
            <a:endParaRPr dirty="0"/>
          </a:p>
        </p:txBody>
      </p:sp>
      <p:sp>
        <p:nvSpPr>
          <p:cNvPr id="204" name="Google Shape;204;g53e402c71f_1_1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8387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3e402c71f_1_1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53e402c71f_1_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
              <a:t>Made using Canva</a:t>
            </a:r>
            <a:endParaRPr/>
          </a:p>
          <a:p>
            <a:pPr marL="457200" marR="0" lvl="0" indent="-228600" algn="l" rtl="0">
              <a:lnSpc>
                <a:spcPct val="100000"/>
              </a:lnSpc>
              <a:spcBef>
                <a:spcPts val="0"/>
              </a:spcBef>
              <a:spcAft>
                <a:spcPts val="0"/>
              </a:spcAft>
              <a:buClr>
                <a:srgbClr val="000000"/>
              </a:buClr>
              <a:buSzPts val="1400"/>
              <a:buFont typeface="Arial"/>
              <a:buNone/>
            </a:pPr>
            <a:r>
              <a:rPr lang="en"/>
              <a:t>Original source: https://www.plan.de/fileadmin/_processed_/8/2/csm_Plan_Infografik_Positive-Auswirkungen-Bildung-April2020_e58a673653.jpg</a:t>
            </a:r>
            <a:endParaRPr/>
          </a:p>
          <a:p>
            <a:pPr marL="457200" marR="0" lvl="0" indent="-228600" algn="l" rtl="0">
              <a:lnSpc>
                <a:spcPct val="100000"/>
              </a:lnSpc>
              <a:spcBef>
                <a:spcPts val="0"/>
              </a:spcBef>
              <a:spcAft>
                <a:spcPts val="0"/>
              </a:spcAft>
              <a:buSzPts val="1400"/>
              <a:buNone/>
            </a:pPr>
            <a:r>
              <a:rPr lang="en"/>
              <a:t> </a:t>
            </a:r>
            <a:endParaRPr/>
          </a:p>
        </p:txBody>
      </p:sp>
      <p:sp>
        <p:nvSpPr>
          <p:cNvPr id="210" name="Google Shape;210;g53e402c71f_1_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3952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3e402c71f_1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Image created on </a:t>
            </a:r>
            <a:r>
              <a:rPr lang="en-GB" dirty="0" err="1"/>
              <a:t>canva</a:t>
            </a:r>
            <a:endParaRPr lang="en-GB" dirty="0"/>
          </a:p>
          <a:p>
            <a:pPr marL="0" lvl="0" indent="0" algn="l" rtl="0">
              <a:spcBef>
                <a:spcPts val="0"/>
              </a:spcBef>
              <a:spcAft>
                <a:spcPts val="0"/>
              </a:spcAft>
              <a:buNone/>
            </a:pPr>
            <a:endParaRPr dirty="0"/>
          </a:p>
        </p:txBody>
      </p:sp>
      <p:sp>
        <p:nvSpPr>
          <p:cNvPr id="215" name="Google Shape;215;g53e402c71f_1_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566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3e402c71f_1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Image created on </a:t>
            </a:r>
            <a:r>
              <a:rPr lang="en-GB" dirty="0" err="1"/>
              <a:t>canva</a:t>
            </a:r>
            <a:endParaRPr dirty="0"/>
          </a:p>
        </p:txBody>
      </p:sp>
      <p:sp>
        <p:nvSpPr>
          <p:cNvPr id="220" name="Google Shape;220;g53e402c71f_1_1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0839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3e402c71f_1_1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53e402c71f_1_1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
              <a:t>Original source: https://twitter.com/Oxfam_DE/status/1252605610434203650 </a:t>
            </a:r>
            <a:endParaRPr/>
          </a:p>
          <a:p>
            <a:pPr marL="457200" marR="0" lvl="0" indent="-228600" algn="l" rtl="0">
              <a:lnSpc>
                <a:spcPct val="100000"/>
              </a:lnSpc>
              <a:spcBef>
                <a:spcPts val="0"/>
              </a:spcBef>
              <a:spcAft>
                <a:spcPts val="0"/>
              </a:spcAft>
              <a:buSzPts val="1400"/>
              <a:buNone/>
            </a:pPr>
            <a:endParaRPr/>
          </a:p>
        </p:txBody>
      </p:sp>
      <p:sp>
        <p:nvSpPr>
          <p:cNvPr id="226" name="Google Shape;226;g53e402c71f_1_1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3621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e3fb35c30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7e3fb35c30_1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5698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e3e28378b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e3e28378b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7e3e28378b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a:p>
        </p:txBody>
      </p:sp>
    </p:spTree>
    <p:extLst>
      <p:ext uri="{BB962C8B-B14F-4D97-AF65-F5344CB8AC3E}">
        <p14:creationId xmlns:p14="http://schemas.microsoft.com/office/powerpoint/2010/main" val="3204788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e3fb35c30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e3fb35c30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g7e3fb35c30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a:t>
            </a:fld>
            <a:endParaRPr/>
          </a:p>
        </p:txBody>
      </p:sp>
    </p:spTree>
    <p:extLst>
      <p:ext uri="{BB962C8B-B14F-4D97-AF65-F5344CB8AC3E}">
        <p14:creationId xmlns:p14="http://schemas.microsoft.com/office/powerpoint/2010/main" val="2281781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dirty="0"/>
              <a:t>Cut up the 12 statements (6 German and 6 English and match them – follow on with a discussion in English</a:t>
            </a:r>
            <a:endParaRPr dirty="0"/>
          </a:p>
          <a:p>
            <a:pPr marL="0" lvl="0" indent="0" algn="l" rtl="0">
              <a:spcBef>
                <a:spcPts val="0"/>
              </a:spcBef>
              <a:spcAft>
                <a:spcPts val="0"/>
              </a:spcAft>
              <a:buNone/>
            </a:pPr>
            <a:r>
              <a:rPr lang="en-GB" dirty="0"/>
              <a:t>Question prompts: Is this fair? Are they surprised? Shocked? Saddened? What are the possible consequences of these statistics?</a:t>
            </a:r>
            <a:endParaRPr dirty="0"/>
          </a:p>
        </p:txBody>
      </p:sp>
      <p:sp>
        <p:nvSpPr>
          <p:cNvPr id="108" name="Google Shape;10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572482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dirty="0"/>
              <a:t>Cut up the 12 statements (6 German and 6 English and match them – follow on with a discussion in English</a:t>
            </a:r>
            <a:endParaRPr dirty="0"/>
          </a:p>
          <a:p>
            <a:pPr marL="0" lvl="0" indent="0" algn="l" rtl="0">
              <a:spcBef>
                <a:spcPts val="0"/>
              </a:spcBef>
              <a:spcAft>
                <a:spcPts val="0"/>
              </a:spcAft>
              <a:buNone/>
            </a:pPr>
            <a:r>
              <a:rPr lang="en-GB" dirty="0"/>
              <a:t>Question prompts: Is this fair? Are they surprised? Shocked? Saddened? What are the possible consequences of these statistics?</a:t>
            </a:r>
            <a:endParaRPr dirty="0"/>
          </a:p>
          <a:p>
            <a:pPr marL="0" lvl="0" indent="0" algn="l" rtl="0">
              <a:spcBef>
                <a:spcPts val="0"/>
              </a:spcBef>
              <a:spcAft>
                <a:spcPts val="0"/>
              </a:spcAft>
              <a:buNone/>
            </a:pPr>
            <a:endParaRPr dirty="0"/>
          </a:p>
        </p:txBody>
      </p:sp>
      <p:sp>
        <p:nvSpPr>
          <p:cNvPr id="115" name="Google Shape;11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2492411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GB" dirty="0"/>
              <a:t>Find the German for…the main facts and figures – 2 versions – easy with clues in the form of the text line number and harder with no clues</a:t>
            </a:r>
            <a:endParaRPr dirty="0"/>
          </a:p>
          <a:p>
            <a:pPr marL="0" lvl="0" indent="0" algn="l" rtl="0">
              <a:spcBef>
                <a:spcPts val="0"/>
              </a:spcBef>
              <a:spcAft>
                <a:spcPts val="0"/>
              </a:spcAft>
              <a:buNone/>
            </a:pPr>
            <a:endParaRPr dirty="0"/>
          </a:p>
        </p:txBody>
      </p:sp>
      <p:sp>
        <p:nvSpPr>
          <p:cNvPr id="122" name="Google Shape;12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159447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dirty="0"/>
              <a:t>Find the German for…the main facts and figures – 2 versions – easy with clues in the form of the text line number and harder with no clues</a:t>
            </a:r>
            <a:endParaRPr dirty="0"/>
          </a:p>
        </p:txBody>
      </p:sp>
      <p:sp>
        <p:nvSpPr>
          <p:cNvPr id="130" name="Google Shape;130;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3977883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a:t>Harder version no clues</a:t>
            </a:r>
            <a:endParaRPr/>
          </a:p>
        </p:txBody>
      </p:sp>
      <p:sp>
        <p:nvSpPr>
          <p:cNvPr id="138" name="Google Shape;138;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385382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a:t>Easier version – clues in the form of text line</a:t>
            </a:r>
            <a:endParaRPr/>
          </a:p>
        </p:txBody>
      </p:sp>
      <p:sp>
        <p:nvSpPr>
          <p:cNvPr id="145" name="Google Shape;14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1719870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1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endmyfriend.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undp.org/content/undp/fr/home/sustainable-development-goals/goal-4-quality-education.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undp.org/content/undp/fr/home/sustainable-development-goals/goal-4-quality-education.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l="22094" b="22197"/>
          <a:stretch/>
        </p:blipFill>
        <p:spPr>
          <a:xfrm>
            <a:off x="0" y="0"/>
            <a:ext cx="9144001" cy="6858000"/>
          </a:xfrm>
          <a:prstGeom prst="rect">
            <a:avLst/>
          </a:prstGeom>
          <a:noFill/>
          <a:ln>
            <a:noFill/>
          </a:ln>
        </p:spPr>
      </p:pic>
      <p:sp>
        <p:nvSpPr>
          <p:cNvPr id="89" name="Google Shape;89;p1"/>
          <p:cNvSpPr/>
          <p:nvPr/>
        </p:nvSpPr>
        <p:spPr>
          <a:xfrm>
            <a:off x="3358877" y="2882772"/>
            <a:ext cx="206700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400" b="1" i="0" u="none" strike="noStrike" cap="none" dirty="0">
                <a:solidFill>
                  <a:schemeClr val="dk1"/>
                </a:solidFill>
              </a:rPr>
              <a:t>Hochwertige Bildung</a:t>
            </a:r>
          </a:p>
        </p:txBody>
      </p:sp>
      <p:sp>
        <p:nvSpPr>
          <p:cNvPr id="90" name="Google Shape;90;p1"/>
          <p:cNvSpPr txBox="1"/>
          <p:nvPr/>
        </p:nvSpPr>
        <p:spPr>
          <a:xfrm>
            <a:off x="1310200" y="2976050"/>
            <a:ext cx="1908900" cy="64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b="1">
                <a:solidFill>
                  <a:srgbClr val="FFFFFF"/>
                </a:solidFill>
                <a:latin typeface="Calibri"/>
                <a:ea typeface="Calibri"/>
                <a:cs typeface="Calibri"/>
                <a:sym typeface="Calibri"/>
              </a:rPr>
              <a:t>Lesson 2</a:t>
            </a:r>
            <a:endParaRPr sz="2400" b="1">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en-GB" b="1" dirty="0">
                <a:solidFill>
                  <a:srgbClr val="00527D"/>
                </a:solidFill>
              </a:rPr>
              <a:t>Find the German for …</a:t>
            </a:r>
            <a:r>
              <a:rPr lang="en-GB" b="1" dirty="0"/>
              <a:t/>
            </a:r>
            <a:br>
              <a:rPr lang="en-GB" b="1" dirty="0"/>
            </a:br>
            <a:r>
              <a:rPr lang="en-GB" sz="2000" b="1" dirty="0">
                <a:solidFill>
                  <a:srgbClr val="FF0000"/>
                </a:solidFill>
              </a:rPr>
              <a:t>die </a:t>
            </a:r>
            <a:r>
              <a:rPr lang="de-DE" sz="2000" b="1" dirty="0">
                <a:solidFill>
                  <a:srgbClr val="FF0000"/>
                </a:solidFill>
              </a:rPr>
              <a:t>Antworten</a:t>
            </a:r>
            <a:endParaRPr lang="de-DE" b="1" dirty="0">
              <a:solidFill>
                <a:srgbClr val="FF0000"/>
              </a:solidFill>
            </a:endParaRPr>
          </a:p>
        </p:txBody>
      </p:sp>
      <p:graphicFrame>
        <p:nvGraphicFramePr>
          <p:cNvPr id="155" name="Google Shape;155;p11"/>
          <p:cNvGraphicFramePr/>
          <p:nvPr>
            <p:extLst>
              <p:ext uri="{D42A27DB-BD31-4B8C-83A1-F6EECF244321}">
                <p14:modId xmlns:p14="http://schemas.microsoft.com/office/powerpoint/2010/main" val="342169151"/>
              </p:ext>
            </p:extLst>
          </p:nvPr>
        </p:nvGraphicFramePr>
        <p:xfrm>
          <a:off x="457200" y="1600200"/>
          <a:ext cx="8229600" cy="4450200"/>
        </p:xfrm>
        <a:graphic>
          <a:graphicData uri="http://schemas.openxmlformats.org/drawingml/2006/table">
            <a:tbl>
              <a:tblPr firstRow="1" bandRow="1">
                <a:noFill/>
                <a:tableStyleId>{16BD3E84-89C1-4987-859A-6CDF01FFDA5B}</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50">
                <a:tc>
                  <a:txBody>
                    <a:bodyPr/>
                    <a:lstStyle/>
                    <a:p>
                      <a:pPr marL="0" marR="0" lvl="0" indent="0" algn="ctr" rtl="0">
                        <a:spcBef>
                          <a:spcPts val="0"/>
                        </a:spcBef>
                        <a:spcAft>
                          <a:spcPts val="0"/>
                        </a:spcAft>
                        <a:buNone/>
                      </a:pPr>
                      <a:r>
                        <a:rPr lang="en-GB" sz="1800" b="1" dirty="0" err="1">
                          <a:solidFill>
                            <a:srgbClr val="FF0000"/>
                          </a:solidFill>
                        </a:rPr>
                        <a:t>Englisch</a:t>
                      </a:r>
                      <a:endParaRPr sz="1800" b="1" dirty="0">
                        <a:solidFill>
                          <a:srgbClr val="FF0000"/>
                        </a:solidFill>
                      </a:endParaRPr>
                    </a:p>
                  </a:txBody>
                  <a:tcPr marL="91450" marR="91450" marT="45725" marB="45725">
                    <a:solidFill>
                      <a:srgbClr val="FFFFFF"/>
                    </a:solidFill>
                  </a:tcPr>
                </a:tc>
                <a:tc>
                  <a:txBody>
                    <a:bodyPr/>
                    <a:lstStyle/>
                    <a:p>
                      <a:pPr marL="0" marR="0" lvl="0" indent="0" algn="ctr" rtl="0">
                        <a:spcBef>
                          <a:spcPts val="0"/>
                        </a:spcBef>
                        <a:spcAft>
                          <a:spcPts val="0"/>
                        </a:spcAft>
                        <a:buNone/>
                      </a:pPr>
                      <a:r>
                        <a:rPr lang="en-GB" sz="1800" b="1" dirty="0">
                          <a:solidFill>
                            <a:srgbClr val="FF0000"/>
                          </a:solidFill>
                        </a:rPr>
                        <a:t>Deutsch</a:t>
                      </a:r>
                      <a:endParaRPr sz="1800" b="1" dirty="0">
                        <a:solidFill>
                          <a:srgbClr val="FF0000"/>
                        </a:solidFill>
                      </a:endParaRPr>
                    </a:p>
                  </a:txBody>
                  <a:tcPr marL="91450" marR="91450" marT="45725" marB="45725">
                    <a:solidFill>
                      <a:srgbClr val="FFFFFF"/>
                    </a:solidFill>
                  </a:tcPr>
                </a:tc>
                <a:extLst>
                  <a:ext uri="{0D108BD9-81ED-4DB2-BD59-A6C34878D82A}">
                    <a16:rowId xmlns:a16="http://schemas.microsoft.com/office/drawing/2014/main" xmlns="" val="10000"/>
                  </a:ext>
                </a:extLst>
              </a:tr>
              <a:tr h="370850">
                <a:tc>
                  <a:txBody>
                    <a:bodyPr/>
                    <a:lstStyle/>
                    <a:p>
                      <a:pPr marL="0" marR="0" lvl="0" indent="0" algn="l" rtl="0">
                        <a:spcBef>
                          <a:spcPts val="0"/>
                        </a:spcBef>
                        <a:spcAft>
                          <a:spcPts val="0"/>
                        </a:spcAft>
                        <a:buNone/>
                      </a:pPr>
                      <a:r>
                        <a:rPr lang="en-GB" sz="1800" dirty="0" err="1"/>
                        <a:t>Beispiel</a:t>
                      </a:r>
                      <a:r>
                        <a:rPr lang="en-GB" sz="1800" dirty="0"/>
                        <a:t>: Since 2000</a:t>
                      </a:r>
                      <a:endParaRPr sz="1800" dirty="0"/>
                    </a:p>
                  </a:txBody>
                  <a:tcPr marL="91450" marR="91450" marT="45725" marB="45725">
                    <a:solidFill>
                      <a:srgbClr val="FFFFFF"/>
                    </a:solidFill>
                  </a:tcPr>
                </a:tc>
                <a:tc>
                  <a:txBody>
                    <a:bodyPr/>
                    <a:lstStyle/>
                    <a:p>
                      <a:pPr marL="0" marR="0" lvl="0" indent="0" algn="l" rtl="0">
                        <a:spcBef>
                          <a:spcPts val="0"/>
                        </a:spcBef>
                        <a:spcAft>
                          <a:spcPts val="0"/>
                        </a:spcAft>
                        <a:buNone/>
                      </a:pPr>
                      <a:r>
                        <a:rPr lang="en-GB" sz="1800" dirty="0" err="1"/>
                        <a:t>seit</a:t>
                      </a:r>
                      <a:r>
                        <a:rPr lang="en-GB" sz="1800" dirty="0"/>
                        <a:t> 2000</a:t>
                      </a:r>
                      <a:endParaRPr sz="1800" dirty="0"/>
                    </a:p>
                  </a:txBody>
                  <a:tcPr marL="91450" marR="91450" marT="45725" marB="45725">
                    <a:solidFill>
                      <a:srgbClr val="FFFFFF"/>
                    </a:solidFill>
                  </a:tcPr>
                </a:tc>
                <a:extLst>
                  <a:ext uri="{0D108BD9-81ED-4DB2-BD59-A6C34878D82A}">
                    <a16:rowId xmlns:a16="http://schemas.microsoft.com/office/drawing/2014/main" xmlns="" val="10001"/>
                  </a:ext>
                </a:extLst>
              </a:tr>
              <a:tr h="370850">
                <a:tc>
                  <a:txBody>
                    <a:bodyPr/>
                    <a:lstStyle/>
                    <a:p>
                      <a:pPr marL="0" marR="0" lvl="0" indent="0" algn="l" rtl="0">
                        <a:spcBef>
                          <a:spcPts val="0"/>
                        </a:spcBef>
                        <a:spcAft>
                          <a:spcPts val="0"/>
                        </a:spcAft>
                        <a:buNone/>
                      </a:pPr>
                      <a:r>
                        <a:rPr lang="en-GB" sz="1800" dirty="0"/>
                        <a:t>1 considerable progress </a:t>
                      </a:r>
                      <a:r>
                        <a:rPr lang="en-GB" sz="1800" dirty="0">
                          <a:solidFill>
                            <a:srgbClr val="FF0000"/>
                          </a:solidFill>
                        </a:rPr>
                        <a:t>1</a:t>
                      </a:r>
                      <a:endParaRPr sz="1800" dirty="0">
                        <a:solidFill>
                          <a:srgbClr val="FF0000"/>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de-DE" sz="1800" dirty="0"/>
                        <a:t>wesentliche Fortschritte</a:t>
                      </a:r>
                      <a:endParaRPr sz="1800" dirty="0"/>
                    </a:p>
                  </a:txBody>
                  <a:tcPr marL="91450" marR="91450" marT="45725" marB="45725">
                    <a:solidFill>
                      <a:srgbClr val="FFFFFF"/>
                    </a:solidFill>
                  </a:tcPr>
                </a:tc>
                <a:extLst>
                  <a:ext uri="{0D108BD9-81ED-4DB2-BD59-A6C34878D82A}">
                    <a16:rowId xmlns:a16="http://schemas.microsoft.com/office/drawing/2014/main" xmlns="" val="10002"/>
                  </a:ext>
                </a:extLst>
              </a:tr>
              <a:tr h="370850">
                <a:tc>
                  <a:txBody>
                    <a:bodyPr/>
                    <a:lstStyle/>
                    <a:p>
                      <a:pPr marL="0" marR="0" lvl="0" indent="0" algn="l" rtl="0">
                        <a:spcBef>
                          <a:spcPts val="0"/>
                        </a:spcBef>
                        <a:spcAft>
                          <a:spcPts val="0"/>
                        </a:spcAft>
                        <a:buNone/>
                      </a:pPr>
                      <a:r>
                        <a:rPr lang="en-GB" sz="1800"/>
                        <a:t>2 the enrolment rate </a:t>
                      </a:r>
                      <a:r>
                        <a:rPr lang="en-GB" sz="1800">
                          <a:solidFill>
                            <a:srgbClr val="FF0000"/>
                          </a:solidFill>
                        </a:rPr>
                        <a:t>2</a:t>
                      </a:r>
                      <a:endParaRPr sz="1800">
                        <a:solidFill>
                          <a:srgbClr val="FF0000"/>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de-DE" sz="1800" dirty="0"/>
                        <a:t>die […] Einschulungsrate </a:t>
                      </a:r>
                      <a:endParaRPr sz="1800" dirty="0"/>
                    </a:p>
                  </a:txBody>
                  <a:tcPr marL="91450" marR="91450" marT="45725" marB="45725">
                    <a:solidFill>
                      <a:srgbClr val="FFFFFF"/>
                    </a:solidFill>
                  </a:tcPr>
                </a:tc>
                <a:extLst>
                  <a:ext uri="{0D108BD9-81ED-4DB2-BD59-A6C34878D82A}">
                    <a16:rowId xmlns:a16="http://schemas.microsoft.com/office/drawing/2014/main" xmlns="" val="10003"/>
                  </a:ext>
                </a:extLst>
              </a:tr>
              <a:tr h="370850">
                <a:tc>
                  <a:txBody>
                    <a:bodyPr/>
                    <a:lstStyle/>
                    <a:p>
                      <a:pPr marL="0" marR="0" lvl="0" indent="0" algn="l" rtl="0">
                        <a:spcBef>
                          <a:spcPts val="0"/>
                        </a:spcBef>
                        <a:spcAft>
                          <a:spcPts val="0"/>
                        </a:spcAft>
                        <a:buNone/>
                      </a:pPr>
                      <a:r>
                        <a:rPr lang="en-GB" sz="1800"/>
                        <a:t>3 fell by almost half </a:t>
                      </a:r>
                      <a:r>
                        <a:rPr lang="en-GB" sz="1800">
                          <a:solidFill>
                            <a:srgbClr val="FF0000"/>
                          </a:solidFill>
                        </a:rPr>
                        <a:t>4</a:t>
                      </a:r>
                      <a:endParaRPr sz="1800">
                        <a:solidFill>
                          <a:srgbClr val="FF0000"/>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de-DE" sz="1800" dirty="0"/>
                        <a:t>hat um fast die Hälfte gefallen</a:t>
                      </a:r>
                      <a:endParaRPr sz="1800" dirty="0"/>
                    </a:p>
                  </a:txBody>
                  <a:tcPr marL="91450" marR="91450" marT="45725" marB="45725">
                    <a:solidFill>
                      <a:srgbClr val="FFFFFF"/>
                    </a:solidFill>
                  </a:tcPr>
                </a:tc>
                <a:extLst>
                  <a:ext uri="{0D108BD9-81ED-4DB2-BD59-A6C34878D82A}">
                    <a16:rowId xmlns:a16="http://schemas.microsoft.com/office/drawing/2014/main" xmlns="" val="10004"/>
                  </a:ext>
                </a:extLst>
              </a:tr>
              <a:tr h="370850">
                <a:tc>
                  <a:txBody>
                    <a:bodyPr/>
                    <a:lstStyle/>
                    <a:p>
                      <a:pPr marL="0" marR="0" lvl="0" indent="0" algn="l" rtl="0">
                        <a:spcBef>
                          <a:spcPts val="0"/>
                        </a:spcBef>
                        <a:spcAft>
                          <a:spcPts val="0"/>
                        </a:spcAft>
                        <a:buNone/>
                      </a:pPr>
                      <a:r>
                        <a:rPr lang="en-GB" sz="1800"/>
                        <a:t>4 great challenges </a:t>
                      </a:r>
                      <a:r>
                        <a:rPr lang="en-GB" sz="1800">
                          <a:solidFill>
                            <a:srgbClr val="FF0000"/>
                          </a:solidFill>
                        </a:rPr>
                        <a:t>7</a:t>
                      </a:r>
                      <a:endParaRPr sz="1800">
                        <a:solidFill>
                          <a:srgbClr val="FF0000"/>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de-DE" sz="1800" dirty="0"/>
                        <a:t>große[n] Herausforderungen </a:t>
                      </a:r>
                      <a:endParaRPr sz="1800" dirty="0"/>
                    </a:p>
                  </a:txBody>
                  <a:tcPr marL="91450" marR="91450" marT="45725" marB="45725">
                    <a:solidFill>
                      <a:srgbClr val="FFFFFF"/>
                    </a:solidFill>
                  </a:tcPr>
                </a:tc>
                <a:extLst>
                  <a:ext uri="{0D108BD9-81ED-4DB2-BD59-A6C34878D82A}">
                    <a16:rowId xmlns:a16="http://schemas.microsoft.com/office/drawing/2014/main" xmlns="" val="10005"/>
                  </a:ext>
                </a:extLst>
              </a:tr>
              <a:tr h="370850">
                <a:tc>
                  <a:txBody>
                    <a:bodyPr/>
                    <a:lstStyle/>
                    <a:p>
                      <a:pPr marL="0" marR="0" lvl="0" indent="0" algn="l" rtl="0">
                        <a:spcBef>
                          <a:spcPts val="0"/>
                        </a:spcBef>
                        <a:spcAft>
                          <a:spcPts val="0"/>
                        </a:spcAft>
                        <a:buNone/>
                      </a:pPr>
                      <a:r>
                        <a:rPr lang="en-GB" sz="1800"/>
                        <a:t>5 developing regions </a:t>
                      </a:r>
                      <a:r>
                        <a:rPr lang="en-GB" sz="1800">
                          <a:solidFill>
                            <a:srgbClr val="FF0000"/>
                          </a:solidFill>
                        </a:rPr>
                        <a:t>7/8</a:t>
                      </a:r>
                      <a:endParaRPr sz="1800">
                        <a:solidFill>
                          <a:srgbClr val="FF0000"/>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de-DE" sz="1800" dirty="0"/>
                        <a:t>Entwicklungsgebiete[n]</a:t>
                      </a:r>
                      <a:endParaRPr sz="1800" dirty="0"/>
                    </a:p>
                  </a:txBody>
                  <a:tcPr marL="91450" marR="91450" marT="45725" marB="45725">
                    <a:solidFill>
                      <a:srgbClr val="FFFFFF"/>
                    </a:solidFill>
                  </a:tcPr>
                </a:tc>
                <a:extLst>
                  <a:ext uri="{0D108BD9-81ED-4DB2-BD59-A6C34878D82A}">
                    <a16:rowId xmlns:a16="http://schemas.microsoft.com/office/drawing/2014/main" xmlns="" val="10006"/>
                  </a:ext>
                </a:extLst>
              </a:tr>
              <a:tr h="370850">
                <a:tc>
                  <a:txBody>
                    <a:bodyPr/>
                    <a:lstStyle/>
                    <a:p>
                      <a:pPr marL="0" marR="0" lvl="0" indent="0" algn="l" rtl="0">
                        <a:spcBef>
                          <a:spcPts val="0"/>
                        </a:spcBef>
                        <a:spcAft>
                          <a:spcPts val="0"/>
                        </a:spcAft>
                        <a:buNone/>
                      </a:pPr>
                      <a:r>
                        <a:rPr lang="en-GB" sz="1800"/>
                        <a:t>6 large disparities remain </a:t>
                      </a:r>
                      <a:r>
                        <a:rPr lang="en-GB" sz="1800">
                          <a:solidFill>
                            <a:srgbClr val="FF0000"/>
                          </a:solidFill>
                        </a:rPr>
                        <a:t>12</a:t>
                      </a:r>
                      <a:endParaRPr sz="2400">
                        <a:solidFill>
                          <a:srgbClr val="FF0000"/>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de-DE" sz="1800" dirty="0"/>
                        <a:t>bleibt immer noch große Unterschiede</a:t>
                      </a:r>
                      <a:endParaRPr sz="1800" dirty="0"/>
                    </a:p>
                  </a:txBody>
                  <a:tcPr marL="91450" marR="91450" marT="45725" marB="45725">
                    <a:solidFill>
                      <a:srgbClr val="FFFFFF"/>
                    </a:solidFill>
                  </a:tcPr>
                </a:tc>
                <a:extLst>
                  <a:ext uri="{0D108BD9-81ED-4DB2-BD59-A6C34878D82A}">
                    <a16:rowId xmlns:a16="http://schemas.microsoft.com/office/drawing/2014/main" xmlns="" val="10007"/>
                  </a:ext>
                </a:extLst>
              </a:tr>
              <a:tr h="370850">
                <a:tc>
                  <a:txBody>
                    <a:bodyPr/>
                    <a:lstStyle/>
                    <a:p>
                      <a:pPr marL="0" marR="0" lvl="0" indent="0" algn="l" rtl="0">
                        <a:spcBef>
                          <a:spcPts val="0"/>
                        </a:spcBef>
                        <a:spcAft>
                          <a:spcPts val="0"/>
                        </a:spcAft>
                        <a:buNone/>
                      </a:pPr>
                      <a:r>
                        <a:rPr lang="en-GB" sz="1800"/>
                        <a:t>7 the richest households </a:t>
                      </a:r>
                      <a:r>
                        <a:rPr lang="en-GB" sz="1800">
                          <a:solidFill>
                            <a:srgbClr val="FF0000"/>
                          </a:solidFill>
                        </a:rPr>
                        <a:t>13</a:t>
                      </a:r>
                      <a:endParaRPr sz="1800">
                        <a:solidFill>
                          <a:srgbClr val="FF0000"/>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de-DE" sz="1800" dirty="0"/>
                        <a:t>den reichsten Haushalten</a:t>
                      </a:r>
                      <a:endParaRPr sz="1800" dirty="0"/>
                    </a:p>
                  </a:txBody>
                  <a:tcPr marL="91450" marR="91450" marT="45725" marB="45725">
                    <a:solidFill>
                      <a:srgbClr val="FFFFFF"/>
                    </a:solidFill>
                  </a:tcPr>
                </a:tc>
                <a:extLst>
                  <a:ext uri="{0D108BD9-81ED-4DB2-BD59-A6C34878D82A}">
                    <a16:rowId xmlns:a16="http://schemas.microsoft.com/office/drawing/2014/main" xmlns="" val="10008"/>
                  </a:ext>
                </a:extLst>
              </a:tr>
              <a:tr h="370850">
                <a:tc>
                  <a:txBody>
                    <a:bodyPr/>
                    <a:lstStyle/>
                    <a:p>
                      <a:pPr marL="0" marR="0" lvl="0" indent="0" algn="l" rtl="0">
                        <a:spcBef>
                          <a:spcPts val="0"/>
                        </a:spcBef>
                        <a:spcAft>
                          <a:spcPts val="0"/>
                        </a:spcAft>
                        <a:buNone/>
                      </a:pPr>
                      <a:r>
                        <a:rPr lang="en-GB" sz="1800"/>
                        <a:t>8 rural and urban areas </a:t>
                      </a:r>
                      <a:r>
                        <a:rPr lang="en-GB" sz="1800">
                          <a:solidFill>
                            <a:srgbClr val="FF0000"/>
                          </a:solidFill>
                        </a:rPr>
                        <a:t>14</a:t>
                      </a:r>
                      <a:endParaRPr sz="1800">
                        <a:solidFill>
                          <a:srgbClr val="FF0000"/>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de-DE" sz="1800" dirty="0"/>
                        <a:t>ländlichen und städtischen Gebieten </a:t>
                      </a:r>
                      <a:endParaRPr sz="1800" dirty="0"/>
                    </a:p>
                  </a:txBody>
                  <a:tcPr marL="91450" marR="91450" marT="45725" marB="45725">
                    <a:solidFill>
                      <a:srgbClr val="FFFFFF"/>
                    </a:solidFill>
                  </a:tcPr>
                </a:tc>
                <a:extLst>
                  <a:ext uri="{0D108BD9-81ED-4DB2-BD59-A6C34878D82A}">
                    <a16:rowId xmlns:a16="http://schemas.microsoft.com/office/drawing/2014/main" xmlns="" val="10009"/>
                  </a:ext>
                </a:extLst>
              </a:tr>
              <a:tr h="370850">
                <a:tc>
                  <a:txBody>
                    <a:bodyPr/>
                    <a:lstStyle/>
                    <a:p>
                      <a:pPr marL="0" marR="0" lvl="0" indent="0" algn="l" rtl="0">
                        <a:spcBef>
                          <a:spcPts val="0"/>
                        </a:spcBef>
                        <a:spcAft>
                          <a:spcPts val="0"/>
                        </a:spcAft>
                        <a:buNone/>
                      </a:pPr>
                      <a:r>
                        <a:rPr lang="en-GB" sz="1800"/>
                        <a:t>9 Quality education for all </a:t>
                      </a:r>
                      <a:r>
                        <a:rPr lang="en-GB" sz="1800">
                          <a:solidFill>
                            <a:srgbClr val="FF0000"/>
                          </a:solidFill>
                        </a:rPr>
                        <a:t>15</a:t>
                      </a:r>
                      <a:endParaRPr sz="1800">
                        <a:solidFill>
                          <a:srgbClr val="FF0000"/>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de-DE" sz="1800" dirty="0">
                          <a:solidFill>
                            <a:schemeClr val="tx1"/>
                          </a:solidFill>
                        </a:rPr>
                        <a:t>h</a:t>
                      </a:r>
                      <a:r>
                        <a:rPr lang="de-DE" sz="1800" dirty="0"/>
                        <a:t>ochwertige Bildung für alle </a:t>
                      </a:r>
                      <a:endParaRPr sz="1800" dirty="0"/>
                    </a:p>
                  </a:txBody>
                  <a:tcPr marL="91450" marR="91450" marT="45725" marB="45725">
                    <a:solidFill>
                      <a:srgbClr val="FFFFFF"/>
                    </a:solidFill>
                  </a:tcPr>
                </a:tc>
                <a:extLst>
                  <a:ext uri="{0D108BD9-81ED-4DB2-BD59-A6C34878D82A}">
                    <a16:rowId xmlns:a16="http://schemas.microsoft.com/office/drawing/2014/main" xmlns="" val="10010"/>
                  </a:ext>
                </a:extLst>
              </a:tr>
              <a:tr h="370850">
                <a:tc>
                  <a:txBody>
                    <a:bodyPr/>
                    <a:lstStyle/>
                    <a:p>
                      <a:pPr marL="0" marR="0" lvl="0" indent="0" algn="l" rtl="0">
                        <a:spcBef>
                          <a:spcPts val="0"/>
                        </a:spcBef>
                        <a:spcAft>
                          <a:spcPts val="0"/>
                        </a:spcAft>
                        <a:buNone/>
                      </a:pPr>
                      <a:r>
                        <a:rPr lang="en-GB" sz="1800"/>
                        <a:t>10 eliminate inequalities </a:t>
                      </a:r>
                      <a:r>
                        <a:rPr lang="en-GB" sz="1800">
                          <a:solidFill>
                            <a:srgbClr val="FF0000"/>
                          </a:solidFill>
                        </a:rPr>
                        <a:t>19/20</a:t>
                      </a:r>
                      <a:endParaRPr sz="1800">
                        <a:solidFill>
                          <a:srgbClr val="FF0000"/>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de-DE" sz="1800" noProof="0" dirty="0"/>
                        <a:t>Unterschiede auszuschalten</a:t>
                      </a:r>
                    </a:p>
                  </a:txBody>
                  <a:tcPr marL="91450" marR="91450" marT="45725" marB="45725">
                    <a:solidFill>
                      <a:srgbClr val="FFFFFF"/>
                    </a:solidFill>
                  </a:tcPr>
                </a:tc>
                <a:extLst>
                  <a:ext uri="{0D108BD9-81ED-4DB2-BD59-A6C34878D82A}">
                    <a16:rowId xmlns:a16="http://schemas.microsoft.com/office/drawing/2014/main" xmlns="" val="1001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 name="Google Shape;137;p7">
            <a:extLst>
              <a:ext uri="{FF2B5EF4-FFF2-40B4-BE49-F238E27FC236}">
                <a16:creationId xmlns:a16="http://schemas.microsoft.com/office/drawing/2014/main" xmlns="" id="{5D781BFA-D20C-404E-8A4E-294AF73A656F}"/>
              </a:ext>
            </a:extLst>
          </p:cNvPr>
          <p:cNvSpPr/>
          <p:nvPr/>
        </p:nvSpPr>
        <p:spPr>
          <a:xfrm>
            <a:off x="200400" y="1413900"/>
            <a:ext cx="8750700" cy="4798500"/>
          </a:xfrm>
          <a:prstGeom prst="roundRect">
            <a:avLst>
              <a:gd name="adj" fmla="val 1299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1" name="Google Shape;201;p35" descr="A picture containing website&#10;&#10;Description automatically generated"/>
          <p:cNvPicPr preferRelativeResize="0"/>
          <p:nvPr/>
        </p:nvPicPr>
        <p:blipFill rotWithShape="1">
          <a:blip r:embed="rId3">
            <a:alphaModFix/>
          </a:blip>
          <a:srcRect/>
          <a:stretch/>
        </p:blipFill>
        <p:spPr>
          <a:xfrm>
            <a:off x="1143000" y="1884337"/>
            <a:ext cx="6858000" cy="3857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 name="Google Shape;137;p7">
            <a:extLst>
              <a:ext uri="{FF2B5EF4-FFF2-40B4-BE49-F238E27FC236}">
                <a16:creationId xmlns:a16="http://schemas.microsoft.com/office/drawing/2014/main" xmlns="" id="{762FEAFA-EEE2-41A7-BFD2-080ECDFBAB5D}"/>
              </a:ext>
            </a:extLst>
          </p:cNvPr>
          <p:cNvSpPr/>
          <p:nvPr/>
        </p:nvSpPr>
        <p:spPr>
          <a:xfrm>
            <a:off x="200400" y="1413900"/>
            <a:ext cx="8750700" cy="4798500"/>
          </a:xfrm>
          <a:prstGeom prst="roundRect">
            <a:avLst>
              <a:gd name="adj" fmla="val 1299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6" name="Google Shape;206;p36" descr="A picture containing graphical user interface&#10;&#10;Description automatically generated"/>
          <p:cNvPicPr preferRelativeResize="0"/>
          <p:nvPr/>
        </p:nvPicPr>
        <p:blipFill rotWithShape="1">
          <a:blip r:embed="rId3">
            <a:alphaModFix/>
          </a:blip>
          <a:srcRect/>
          <a:stretch/>
        </p:blipFill>
        <p:spPr>
          <a:xfrm>
            <a:off x="1143000" y="1884337"/>
            <a:ext cx="6858000" cy="3857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Google Shape;137;p7">
            <a:extLst>
              <a:ext uri="{FF2B5EF4-FFF2-40B4-BE49-F238E27FC236}">
                <a16:creationId xmlns:a16="http://schemas.microsoft.com/office/drawing/2014/main" xmlns="" id="{73C1D2CC-BF2F-44D4-8BD1-9025FAB506F7}"/>
              </a:ext>
            </a:extLst>
          </p:cNvPr>
          <p:cNvSpPr/>
          <p:nvPr/>
        </p:nvSpPr>
        <p:spPr>
          <a:xfrm>
            <a:off x="200400" y="79614"/>
            <a:ext cx="8750700" cy="6652262"/>
          </a:xfrm>
          <a:prstGeom prst="roundRect">
            <a:avLst>
              <a:gd name="adj" fmla="val 1299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2" name="Google Shape;212;p37" descr="Text&#10;&#10;Description automatically generated"/>
          <p:cNvPicPr preferRelativeResize="0"/>
          <p:nvPr/>
        </p:nvPicPr>
        <p:blipFill rotWithShape="1">
          <a:blip r:embed="rId3">
            <a:alphaModFix/>
          </a:blip>
          <a:srcRect/>
          <a:stretch/>
        </p:blipFill>
        <p:spPr>
          <a:xfrm>
            <a:off x="402020" y="449317"/>
            <a:ext cx="8339959" cy="59593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 name="Google Shape;137;p7">
            <a:extLst>
              <a:ext uri="{FF2B5EF4-FFF2-40B4-BE49-F238E27FC236}">
                <a16:creationId xmlns:a16="http://schemas.microsoft.com/office/drawing/2014/main" xmlns="" id="{19EBC0A4-F4B4-4C18-83D6-DB2C9DAC58EB}"/>
              </a:ext>
            </a:extLst>
          </p:cNvPr>
          <p:cNvSpPr/>
          <p:nvPr/>
        </p:nvSpPr>
        <p:spPr>
          <a:xfrm>
            <a:off x="200400" y="1413900"/>
            <a:ext cx="8750700" cy="4798500"/>
          </a:xfrm>
          <a:prstGeom prst="roundRect">
            <a:avLst>
              <a:gd name="adj" fmla="val 1299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7" name="Google Shape;217;p38" descr="A picture containing text&#10;&#10;Description automatically generated"/>
          <p:cNvPicPr preferRelativeResize="0"/>
          <p:nvPr/>
        </p:nvPicPr>
        <p:blipFill rotWithShape="1">
          <a:blip r:embed="rId3">
            <a:alphaModFix/>
          </a:blip>
          <a:srcRect/>
          <a:stretch/>
        </p:blipFill>
        <p:spPr>
          <a:xfrm>
            <a:off x="938048" y="1550798"/>
            <a:ext cx="7267903" cy="45247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 name="Google Shape;137;p7">
            <a:extLst>
              <a:ext uri="{FF2B5EF4-FFF2-40B4-BE49-F238E27FC236}">
                <a16:creationId xmlns:a16="http://schemas.microsoft.com/office/drawing/2014/main" xmlns="" id="{9D5C599E-67C3-407E-9241-EFA9A9045175}"/>
              </a:ext>
            </a:extLst>
          </p:cNvPr>
          <p:cNvSpPr/>
          <p:nvPr/>
        </p:nvSpPr>
        <p:spPr>
          <a:xfrm>
            <a:off x="200400" y="1413900"/>
            <a:ext cx="8750700" cy="4798500"/>
          </a:xfrm>
          <a:prstGeom prst="roundRect">
            <a:avLst>
              <a:gd name="adj" fmla="val 1299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2" name="Google Shape;222;p39" descr="A picture containing text&#10;&#10;Description automatically generated"/>
          <p:cNvPicPr preferRelativeResize="0"/>
          <p:nvPr/>
        </p:nvPicPr>
        <p:blipFill rotWithShape="1">
          <a:blip r:embed="rId3">
            <a:alphaModFix/>
          </a:blip>
          <a:srcRect/>
          <a:stretch/>
        </p:blipFill>
        <p:spPr>
          <a:xfrm>
            <a:off x="1143000" y="1884337"/>
            <a:ext cx="6858000" cy="3857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3" name="Google Shape;137;p7">
            <a:extLst>
              <a:ext uri="{FF2B5EF4-FFF2-40B4-BE49-F238E27FC236}">
                <a16:creationId xmlns:a16="http://schemas.microsoft.com/office/drawing/2014/main" xmlns="" id="{1E03D9E9-855A-4E6A-89DF-DB914754E059}"/>
              </a:ext>
            </a:extLst>
          </p:cNvPr>
          <p:cNvSpPr/>
          <p:nvPr/>
        </p:nvSpPr>
        <p:spPr>
          <a:xfrm>
            <a:off x="200400" y="520261"/>
            <a:ext cx="8750700" cy="5975131"/>
          </a:xfrm>
          <a:prstGeom prst="roundRect">
            <a:avLst>
              <a:gd name="adj" fmla="val 1299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8" name="Google Shape;228;p40" descr="Text&#10;&#10;Description automatically generated"/>
          <p:cNvPicPr preferRelativeResize="0"/>
          <p:nvPr/>
        </p:nvPicPr>
        <p:blipFill rotWithShape="1">
          <a:blip r:embed="rId3">
            <a:alphaModFix/>
          </a:blip>
          <a:srcRect/>
          <a:stretch/>
        </p:blipFill>
        <p:spPr>
          <a:xfrm>
            <a:off x="504497" y="961697"/>
            <a:ext cx="8166537" cy="506073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xmlns="" id="{2260F816-C041-4F30-BB62-20724E933C0D}"/>
              </a:ext>
            </a:extLst>
          </p:cNvPr>
          <p:cNvPicPr>
            <a:picLocks noChangeAspect="1"/>
          </p:cNvPicPr>
          <p:nvPr/>
        </p:nvPicPr>
        <p:blipFill rotWithShape="1">
          <a:blip r:embed="rId3"/>
          <a:srcRect t="55556" b="13555"/>
          <a:stretch/>
        </p:blipFill>
        <p:spPr>
          <a:xfrm>
            <a:off x="419099" y="1280160"/>
            <a:ext cx="8305801" cy="3628811"/>
          </a:xfrm>
          <a:prstGeom prst="rect">
            <a:avLst/>
          </a:prstGeom>
        </p:spPr>
      </p:pic>
    </p:spTree>
    <p:extLst>
      <p:ext uri="{BB962C8B-B14F-4D97-AF65-F5344CB8AC3E}">
        <p14:creationId xmlns:p14="http://schemas.microsoft.com/office/powerpoint/2010/main" val="775268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g7e3fb35c30_1_6"/>
          <p:cNvPicPr preferRelativeResize="0"/>
          <p:nvPr/>
        </p:nvPicPr>
        <p:blipFill rotWithShape="1">
          <a:blip r:embed="rId3">
            <a:alphaModFix/>
          </a:blip>
          <a:srcRect/>
          <a:stretch/>
        </p:blipFill>
        <p:spPr>
          <a:xfrm>
            <a:off x="2598339" y="2730886"/>
            <a:ext cx="3605719" cy="1047169"/>
          </a:xfrm>
          <a:prstGeom prst="rect">
            <a:avLst/>
          </a:prstGeom>
          <a:noFill/>
          <a:ln>
            <a:noFill/>
          </a:ln>
        </p:spPr>
      </p:pic>
      <p:pic>
        <p:nvPicPr>
          <p:cNvPr id="191" name="Google Shape;191;g7e3fb35c30_1_6"/>
          <p:cNvPicPr preferRelativeResize="0"/>
          <p:nvPr/>
        </p:nvPicPr>
        <p:blipFill rotWithShape="1">
          <a:blip r:embed="rId4">
            <a:alphaModFix/>
          </a:blip>
          <a:srcRect/>
          <a:stretch/>
        </p:blipFill>
        <p:spPr>
          <a:xfrm>
            <a:off x="2598350" y="3855925"/>
            <a:ext cx="1654450" cy="1167850"/>
          </a:xfrm>
          <a:prstGeom prst="rect">
            <a:avLst/>
          </a:prstGeom>
          <a:noFill/>
          <a:ln>
            <a:noFill/>
          </a:ln>
        </p:spPr>
      </p:pic>
      <p:sp>
        <p:nvSpPr>
          <p:cNvPr id="192" name="Google Shape;192;g7e3fb35c30_1_6"/>
          <p:cNvSpPr/>
          <p:nvPr/>
        </p:nvSpPr>
        <p:spPr>
          <a:xfrm>
            <a:off x="4169601" y="3778050"/>
            <a:ext cx="2150400" cy="1323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0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r>
              <a:rPr lang="en-GB" sz="1100" b="0" i="0" u="none" strike="noStrike" cap="none">
                <a:solidFill>
                  <a:srgbClr val="FFFFFF"/>
                </a:solidFill>
                <a:latin typeface="Calibri"/>
                <a:ea typeface="Calibri"/>
                <a:cs typeface="Calibri"/>
                <a:sym typeface="Calibri"/>
              </a:rPr>
              <a:t>.</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2" name="Picture 1">
            <a:extLst>
              <a:ext uri="{FF2B5EF4-FFF2-40B4-BE49-F238E27FC236}">
                <a16:creationId xmlns:a16="http://schemas.microsoft.com/office/drawing/2014/main" xmlns="" id="{DEC1BB15-4913-4CF1-9E3C-7A76AA66353C}"/>
              </a:ext>
            </a:extLst>
          </p:cNvPr>
          <p:cNvPicPr>
            <a:picLocks noChangeAspect="1"/>
          </p:cNvPicPr>
          <p:nvPr/>
        </p:nvPicPr>
        <p:blipFill rotWithShape="1">
          <a:blip r:embed="rId3"/>
          <a:srcRect t="54222" b="12720"/>
          <a:stretch/>
        </p:blipFill>
        <p:spPr>
          <a:xfrm>
            <a:off x="296010" y="1548707"/>
            <a:ext cx="8812732" cy="4120573"/>
          </a:xfrm>
          <a:prstGeom prst="rect">
            <a:avLst/>
          </a:prstGeom>
        </p:spPr>
      </p:pic>
      <p:pic>
        <p:nvPicPr>
          <p:cNvPr id="3" name="Picture 2">
            <a:extLst>
              <a:ext uri="{FF2B5EF4-FFF2-40B4-BE49-F238E27FC236}">
                <a16:creationId xmlns:a16="http://schemas.microsoft.com/office/drawing/2014/main" xmlns="" id="{B551EF28-1B3B-46E2-B5A4-A7AAD2ED8D3C}"/>
              </a:ext>
            </a:extLst>
          </p:cNvPr>
          <p:cNvPicPr>
            <a:picLocks noChangeAspect="1"/>
          </p:cNvPicPr>
          <p:nvPr/>
        </p:nvPicPr>
        <p:blipFill rotWithShape="1">
          <a:blip r:embed="rId3"/>
          <a:srcRect l="40885" b="91111"/>
          <a:stretch/>
        </p:blipFill>
        <p:spPr>
          <a:xfrm>
            <a:off x="4749765" y="0"/>
            <a:ext cx="4227738" cy="8991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2" name="Picture 1">
            <a:extLst>
              <a:ext uri="{FF2B5EF4-FFF2-40B4-BE49-F238E27FC236}">
                <a16:creationId xmlns:a16="http://schemas.microsoft.com/office/drawing/2014/main" xmlns="" id="{E5EE717D-A3A5-4654-AD02-012989E3EB4C}"/>
              </a:ext>
            </a:extLst>
          </p:cNvPr>
          <p:cNvPicPr>
            <a:picLocks noChangeAspect="1"/>
          </p:cNvPicPr>
          <p:nvPr/>
        </p:nvPicPr>
        <p:blipFill rotWithShape="1">
          <a:blip r:embed="rId3"/>
          <a:srcRect l="40885" b="91111"/>
          <a:stretch/>
        </p:blipFill>
        <p:spPr>
          <a:xfrm>
            <a:off x="4749765" y="0"/>
            <a:ext cx="4227738" cy="899160"/>
          </a:xfrm>
          <a:prstGeom prst="rect">
            <a:avLst/>
          </a:prstGeom>
        </p:spPr>
      </p:pic>
      <p:pic>
        <p:nvPicPr>
          <p:cNvPr id="5" name="Picture 4">
            <a:extLst>
              <a:ext uri="{FF2B5EF4-FFF2-40B4-BE49-F238E27FC236}">
                <a16:creationId xmlns:a16="http://schemas.microsoft.com/office/drawing/2014/main" xmlns="" id="{20FBFDE2-1914-4283-A3BE-459375E340D4}"/>
              </a:ext>
            </a:extLst>
          </p:cNvPr>
          <p:cNvPicPr>
            <a:picLocks noChangeAspect="1"/>
          </p:cNvPicPr>
          <p:nvPr/>
        </p:nvPicPr>
        <p:blipFill rotWithShape="1">
          <a:blip r:embed="rId4"/>
          <a:srcRect t="16092" b="48046"/>
          <a:stretch/>
        </p:blipFill>
        <p:spPr>
          <a:xfrm>
            <a:off x="142370" y="1292771"/>
            <a:ext cx="9001630" cy="456601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5" descr="Screen Shot 2019-07-09 at 18.56.46.png"/>
          <p:cNvPicPr preferRelativeResize="0">
            <a:picLocks noGrp="1"/>
          </p:cNvPicPr>
          <p:nvPr>
            <p:ph type="body" idx="1"/>
          </p:nvPr>
        </p:nvPicPr>
        <p:blipFill rotWithShape="1">
          <a:blip r:embed="rId3">
            <a:alphaModFix/>
          </a:blip>
          <a:srcRect/>
          <a:stretch/>
        </p:blipFill>
        <p:spPr>
          <a:xfrm>
            <a:off x="13000" y="1786600"/>
            <a:ext cx="9131100" cy="4288500"/>
          </a:xfrm>
          <a:prstGeom prst="rect">
            <a:avLst/>
          </a:prstGeom>
          <a:solidFill>
            <a:srgbClr val="D7001B"/>
          </a:solidFill>
          <a:ln>
            <a:noFill/>
          </a:ln>
        </p:spPr>
      </p:pic>
      <p:sp>
        <p:nvSpPr>
          <p:cNvPr id="111" name="Google Shape;111;p5"/>
          <p:cNvSpPr txBox="1"/>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3740"/>
              <a:buFont typeface="Calibri"/>
              <a:buNone/>
            </a:pPr>
            <a:r>
              <a:rPr lang="de-DE" sz="3740" b="1" dirty="0">
                <a:solidFill>
                  <a:srgbClr val="00527D"/>
                </a:solidFill>
                <a:latin typeface="Calibri"/>
                <a:ea typeface="Calibri"/>
                <a:cs typeface="Calibri"/>
                <a:sym typeface="Calibri"/>
              </a:rPr>
              <a:t>Hochwertige Bildung: Fakten und Zahlen</a:t>
            </a:r>
            <a:r>
              <a:rPr lang="de-DE" sz="3740" b="1" i="0" u="none" strike="noStrike" cap="none" dirty="0">
                <a:solidFill>
                  <a:srgbClr val="00527D"/>
                </a:solidFill>
                <a:latin typeface="Calibri"/>
                <a:ea typeface="Calibri"/>
                <a:cs typeface="Calibri"/>
                <a:sym typeface="Calibri"/>
              </a:rPr>
              <a:t/>
            </a:r>
            <a:br>
              <a:rPr lang="de-DE" sz="3740" b="1" i="0" u="none" strike="noStrike" cap="none" dirty="0">
                <a:solidFill>
                  <a:srgbClr val="00527D"/>
                </a:solidFill>
                <a:latin typeface="Calibri"/>
                <a:ea typeface="Calibri"/>
                <a:cs typeface="Calibri"/>
                <a:sym typeface="Calibri"/>
              </a:rPr>
            </a:br>
            <a:r>
              <a:rPr lang="de-DE" sz="1133" b="0" i="0" u="sng" strike="noStrike" cap="none" dirty="0">
                <a:solidFill>
                  <a:srgbClr val="00527D"/>
                </a:solidFill>
                <a:latin typeface="Calibri"/>
                <a:ea typeface="Calibri"/>
                <a:cs typeface="Calibri"/>
                <a:sym typeface="Calibri"/>
                <a:hlinkClick r:id="rId4"/>
              </a:rPr>
              <a:t>https://www.undp.org/content/undp/fr/home/sustainable-development-goals/goal-4-quality-education.html</a:t>
            </a:r>
            <a:r>
              <a:rPr lang="de-DE" sz="1133" b="0" i="0" u="none" strike="noStrike" cap="none" dirty="0">
                <a:solidFill>
                  <a:srgbClr val="00527D"/>
                </a:solidFill>
                <a:latin typeface="Calibri"/>
                <a:ea typeface="Calibri"/>
                <a:cs typeface="Calibri"/>
                <a:sym typeface="Calibri"/>
              </a:rPr>
              <a:t> </a:t>
            </a:r>
            <a:endParaRPr lang="de-DE" sz="3740" b="1" i="0" u="none" strike="noStrike" cap="none" dirty="0">
              <a:solidFill>
                <a:srgbClr val="00527D"/>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lvl="0">
              <a:buSzPts val="3699"/>
            </a:pPr>
            <a:r>
              <a:rPr lang="de-DE" sz="3600" b="1" dirty="0">
                <a:solidFill>
                  <a:srgbClr val="00527D"/>
                </a:solidFill>
              </a:rPr>
              <a:t>Hochwertige Bildung: Fakten und Zahlen</a:t>
            </a:r>
            <a:r>
              <a:rPr lang="en-GB" sz="3959" b="1" dirty="0">
                <a:solidFill>
                  <a:srgbClr val="00527D"/>
                </a:solidFill>
              </a:rPr>
              <a:t/>
            </a:r>
            <a:br>
              <a:rPr lang="en-GB" sz="3959" b="1" dirty="0">
                <a:solidFill>
                  <a:srgbClr val="00527D"/>
                </a:solidFill>
              </a:rPr>
            </a:br>
            <a:r>
              <a:rPr lang="en-GB" sz="1199" u="sng" dirty="0">
                <a:solidFill>
                  <a:srgbClr val="00527D"/>
                </a:solidFill>
                <a:hlinkClick r:id="rId3"/>
              </a:rPr>
              <a:t>https://www.undp.org/content/undp/fr/home/sustainable-development-goals/goal-4-quality-education.html</a:t>
            </a:r>
            <a:r>
              <a:rPr lang="en-GB" sz="1199" dirty="0">
                <a:solidFill>
                  <a:srgbClr val="00527D"/>
                </a:solidFill>
              </a:rPr>
              <a:t> </a:t>
            </a:r>
            <a:endParaRPr sz="3959" b="1" dirty="0">
              <a:solidFill>
                <a:srgbClr val="00527D"/>
              </a:solidFill>
            </a:endParaRPr>
          </a:p>
        </p:txBody>
      </p:sp>
      <p:graphicFrame>
        <p:nvGraphicFramePr>
          <p:cNvPr id="4" name="Table 4">
            <a:extLst>
              <a:ext uri="{FF2B5EF4-FFF2-40B4-BE49-F238E27FC236}">
                <a16:creationId xmlns:a16="http://schemas.microsoft.com/office/drawing/2014/main" xmlns="" id="{EAF5995D-7BE1-49B4-A97E-688B073A38DC}"/>
              </a:ext>
            </a:extLst>
          </p:cNvPr>
          <p:cNvGraphicFramePr>
            <a:graphicFrameLocks noGrp="1"/>
          </p:cNvGraphicFramePr>
          <p:nvPr>
            <p:extLst>
              <p:ext uri="{D42A27DB-BD31-4B8C-83A1-F6EECF244321}">
                <p14:modId xmlns:p14="http://schemas.microsoft.com/office/powerpoint/2010/main" val="144798713"/>
              </p:ext>
            </p:extLst>
          </p:nvPr>
        </p:nvGraphicFramePr>
        <p:xfrm>
          <a:off x="457200" y="1838434"/>
          <a:ext cx="8229600" cy="4388946"/>
        </p:xfrm>
        <a:graphic>
          <a:graphicData uri="http://schemas.openxmlformats.org/drawingml/2006/table">
            <a:tbl>
              <a:tblPr firstRow="1" bandRow="1">
                <a:tableStyleId>{16BD3E84-89C1-4987-859A-6CDF01FFDA5B}</a:tableStyleId>
              </a:tblPr>
              <a:tblGrid>
                <a:gridCol w="2743200">
                  <a:extLst>
                    <a:ext uri="{9D8B030D-6E8A-4147-A177-3AD203B41FA5}">
                      <a16:colId xmlns:a16="http://schemas.microsoft.com/office/drawing/2014/main" xmlns="" val="4236305738"/>
                    </a:ext>
                  </a:extLst>
                </a:gridCol>
                <a:gridCol w="2743200">
                  <a:extLst>
                    <a:ext uri="{9D8B030D-6E8A-4147-A177-3AD203B41FA5}">
                      <a16:colId xmlns:a16="http://schemas.microsoft.com/office/drawing/2014/main" xmlns="" val="3013713847"/>
                    </a:ext>
                  </a:extLst>
                </a:gridCol>
                <a:gridCol w="2743200">
                  <a:extLst>
                    <a:ext uri="{9D8B030D-6E8A-4147-A177-3AD203B41FA5}">
                      <a16:colId xmlns:a16="http://schemas.microsoft.com/office/drawing/2014/main" xmlns="" val="2168172399"/>
                    </a:ext>
                  </a:extLst>
                </a:gridCol>
              </a:tblGrid>
              <a:tr h="2194473">
                <a:tc>
                  <a:txBody>
                    <a:bodyPr/>
                    <a:lstStyle/>
                    <a:p>
                      <a:pPr algn="ctr"/>
                      <a:endParaRPr lang="de-DE" sz="2000" dirty="0">
                        <a:solidFill>
                          <a:schemeClr val="bg1"/>
                        </a:solidFill>
                      </a:endParaRPr>
                    </a:p>
                    <a:p>
                      <a:pPr algn="ctr"/>
                      <a:r>
                        <a:rPr lang="de-DE" sz="2000" dirty="0">
                          <a:solidFill>
                            <a:schemeClr val="bg1"/>
                          </a:solidFill>
                        </a:rPr>
                        <a:t>91%</a:t>
                      </a:r>
                    </a:p>
                    <a:p>
                      <a:pPr algn="ctr"/>
                      <a:endParaRPr lang="de-DE" sz="800" noProof="0" dirty="0">
                        <a:solidFill>
                          <a:schemeClr val="bg1"/>
                        </a:solidFill>
                      </a:endParaRPr>
                    </a:p>
                    <a:p>
                      <a:pPr algn="ctr"/>
                      <a:endParaRPr lang="de-DE" sz="1200" noProof="0" dirty="0">
                        <a:solidFill>
                          <a:schemeClr val="bg1"/>
                        </a:solidFill>
                      </a:endParaRPr>
                    </a:p>
                    <a:p>
                      <a:pPr algn="ctr"/>
                      <a:r>
                        <a:rPr lang="de-DE" sz="1200" noProof="0" dirty="0">
                          <a:solidFill>
                            <a:schemeClr val="bg1"/>
                          </a:solidFill>
                        </a:rPr>
                        <a:t>Die Einschulungsrate für Grundschulen in den Entwicklungsländern hat 91% erreicht. </a:t>
                      </a:r>
                    </a:p>
                  </a:txBody>
                  <a:tcPr>
                    <a:solidFill>
                      <a:srgbClr val="D7001B"/>
                    </a:solidFill>
                  </a:tcPr>
                </a:tc>
                <a:tc>
                  <a:txBody>
                    <a:bodyPr/>
                    <a:lstStyle/>
                    <a:p>
                      <a:pPr algn="ctr"/>
                      <a:endParaRPr lang="de-DE" sz="2000" noProof="0" dirty="0">
                        <a:solidFill>
                          <a:schemeClr val="bg1"/>
                        </a:solidFill>
                      </a:endParaRPr>
                    </a:p>
                    <a:p>
                      <a:pPr algn="ctr"/>
                      <a:r>
                        <a:rPr lang="de-DE" sz="2000" noProof="0" dirty="0">
                          <a:solidFill>
                            <a:schemeClr val="bg1"/>
                          </a:solidFill>
                        </a:rPr>
                        <a:t>64 Millionen</a:t>
                      </a:r>
                    </a:p>
                    <a:p>
                      <a:pPr algn="ctr"/>
                      <a:endParaRPr lang="de-DE" sz="1400" noProof="0" dirty="0">
                        <a:solidFill>
                          <a:schemeClr val="bg1"/>
                        </a:solidFill>
                      </a:endParaRPr>
                    </a:p>
                    <a:p>
                      <a:pPr algn="ctr"/>
                      <a:r>
                        <a:rPr lang="de-DE" sz="1200" noProof="0" dirty="0">
                          <a:solidFill>
                            <a:schemeClr val="bg1"/>
                          </a:solidFill>
                        </a:rPr>
                        <a:t>Jedoch gehen 64 Millionen Kinder im Grundschulalter nicht zur Schule. Die meisten von ihnen wohnen in Subsahara-Afrika</a:t>
                      </a:r>
                    </a:p>
                    <a:p>
                      <a:pPr algn="ctr"/>
                      <a:endParaRPr lang="de-DE" dirty="0"/>
                    </a:p>
                  </a:txBody>
                  <a:tcPr>
                    <a:solidFill>
                      <a:srgbClr val="D7001B"/>
                    </a:solidFill>
                  </a:tcPr>
                </a:tc>
                <a:tc>
                  <a:txBody>
                    <a:bodyPr/>
                    <a:lstStyle/>
                    <a:p>
                      <a:pPr algn="ctr"/>
                      <a:endParaRPr lang="de-DE" sz="2000" dirty="0"/>
                    </a:p>
                    <a:p>
                      <a:pPr algn="ctr"/>
                      <a:r>
                        <a:rPr lang="de-DE" sz="2000" dirty="0">
                          <a:solidFill>
                            <a:schemeClr val="bg1"/>
                          </a:solidFill>
                        </a:rPr>
                        <a:t>1 von 4</a:t>
                      </a:r>
                    </a:p>
                    <a:p>
                      <a:pPr algn="ctr"/>
                      <a:endParaRPr lang="de-DE" sz="1400" dirty="0">
                        <a:solidFill>
                          <a:schemeClr val="bg1"/>
                        </a:solidFill>
                      </a:endParaRPr>
                    </a:p>
                    <a:p>
                      <a:pPr algn="ctr"/>
                      <a:r>
                        <a:rPr lang="de-DE" sz="1400" dirty="0">
                          <a:solidFill>
                            <a:schemeClr val="bg1"/>
                          </a:solidFill>
                        </a:rPr>
                        <a:t>Ein von vier Mädchen in den Entwicklungsländern geht nicht zur Schule. </a:t>
                      </a:r>
                    </a:p>
                  </a:txBody>
                  <a:tcPr>
                    <a:solidFill>
                      <a:srgbClr val="D7001B"/>
                    </a:solidFill>
                  </a:tcPr>
                </a:tc>
                <a:extLst>
                  <a:ext uri="{0D108BD9-81ED-4DB2-BD59-A6C34878D82A}">
                    <a16:rowId xmlns:a16="http://schemas.microsoft.com/office/drawing/2014/main" xmlns="" val="1853730556"/>
                  </a:ext>
                </a:extLst>
              </a:tr>
              <a:tr h="2194473">
                <a:tc>
                  <a:txBody>
                    <a:bodyPr/>
                    <a:lstStyle/>
                    <a:p>
                      <a:pPr algn="ctr"/>
                      <a:endParaRPr lang="de-DE" sz="2000" dirty="0"/>
                    </a:p>
                    <a:p>
                      <a:pPr algn="ctr"/>
                      <a:r>
                        <a:rPr lang="de-DE" sz="2000" dirty="0">
                          <a:solidFill>
                            <a:schemeClr val="bg1"/>
                          </a:solidFill>
                        </a:rPr>
                        <a:t>50%</a:t>
                      </a:r>
                    </a:p>
                    <a:p>
                      <a:pPr algn="ctr"/>
                      <a:endParaRPr lang="de-DE" sz="1400" dirty="0">
                        <a:solidFill>
                          <a:schemeClr val="bg1"/>
                        </a:solidFill>
                      </a:endParaRPr>
                    </a:p>
                    <a:p>
                      <a:pPr algn="ctr"/>
                      <a:r>
                        <a:rPr lang="de-DE" sz="1400" dirty="0">
                          <a:solidFill>
                            <a:schemeClr val="bg1"/>
                          </a:solidFill>
                        </a:rPr>
                        <a:t>Rund die Hälfte von Kinder, die keine Schule besuchen, wohnt in Konfliktgebieten.</a:t>
                      </a:r>
                    </a:p>
                  </a:txBody>
                  <a:tcPr>
                    <a:solidFill>
                      <a:srgbClr val="D7001B"/>
                    </a:solidFill>
                  </a:tcPr>
                </a:tc>
                <a:tc>
                  <a:txBody>
                    <a:bodyPr/>
                    <a:lstStyle/>
                    <a:p>
                      <a:pPr algn="ctr"/>
                      <a:endParaRPr lang="de-DE" sz="2000" dirty="0">
                        <a:solidFill>
                          <a:schemeClr val="bg1"/>
                        </a:solidFill>
                      </a:endParaRPr>
                    </a:p>
                    <a:p>
                      <a:pPr algn="ctr"/>
                      <a:r>
                        <a:rPr lang="de-DE" sz="2000" dirty="0">
                          <a:solidFill>
                            <a:schemeClr val="bg1"/>
                          </a:solidFill>
                        </a:rPr>
                        <a:t>103 Millionen</a:t>
                      </a:r>
                      <a:endParaRPr lang="de-DE" sz="1400" dirty="0">
                        <a:solidFill>
                          <a:schemeClr val="bg1"/>
                        </a:solidFill>
                      </a:endParaRPr>
                    </a:p>
                    <a:p>
                      <a:pPr algn="ctr"/>
                      <a:endParaRPr lang="de-DE" sz="1400" dirty="0">
                        <a:solidFill>
                          <a:schemeClr val="bg1"/>
                        </a:solidFill>
                      </a:endParaRPr>
                    </a:p>
                    <a:p>
                      <a:pPr algn="ctr"/>
                      <a:r>
                        <a:rPr lang="de-DE" sz="1400" dirty="0">
                          <a:solidFill>
                            <a:schemeClr val="bg1"/>
                          </a:solidFill>
                        </a:rPr>
                        <a:t>103 Millionen Jugendliche haben weltweit keinen grundlegenden Fähigkeiten wie Lesen und Schreiben. Mehr als 60% von ihnen sind Frauen.</a:t>
                      </a:r>
                    </a:p>
                  </a:txBody>
                  <a:tcPr>
                    <a:solidFill>
                      <a:srgbClr val="D7001B"/>
                    </a:solidFill>
                  </a:tcPr>
                </a:tc>
                <a:tc>
                  <a:txBody>
                    <a:bodyPr/>
                    <a:lstStyle/>
                    <a:p>
                      <a:pPr algn="ctr"/>
                      <a:endParaRPr lang="de-DE" sz="2000" dirty="0">
                        <a:solidFill>
                          <a:schemeClr val="bg1"/>
                        </a:solidFill>
                      </a:endParaRPr>
                    </a:p>
                    <a:p>
                      <a:pPr algn="ctr"/>
                      <a:r>
                        <a:rPr lang="de-DE" sz="2000" dirty="0">
                          <a:solidFill>
                            <a:schemeClr val="bg1"/>
                          </a:solidFill>
                        </a:rPr>
                        <a:t>6 von 10</a:t>
                      </a:r>
                      <a:endParaRPr lang="de-DE" sz="1400" dirty="0">
                        <a:solidFill>
                          <a:schemeClr val="bg1"/>
                        </a:solidFill>
                      </a:endParaRPr>
                    </a:p>
                    <a:p>
                      <a:pPr algn="ctr"/>
                      <a:endParaRPr lang="de-DE" sz="1400" dirty="0">
                        <a:solidFill>
                          <a:schemeClr val="bg1"/>
                        </a:solidFill>
                      </a:endParaRPr>
                    </a:p>
                    <a:p>
                      <a:pPr algn="ctr"/>
                      <a:r>
                        <a:rPr lang="de-DE" sz="1400" dirty="0">
                          <a:solidFill>
                            <a:schemeClr val="bg1"/>
                          </a:solidFill>
                        </a:rPr>
                        <a:t>6 von 10 Kinder und Jugendliche verfehlen das Mindestniveau von Lesen- und Rechnenfähigkeiten. </a:t>
                      </a:r>
                    </a:p>
                    <a:p>
                      <a:pPr algn="ctr"/>
                      <a:endParaRPr lang="de-DE" sz="2000" dirty="0">
                        <a:solidFill>
                          <a:schemeClr val="bg1"/>
                        </a:solidFill>
                      </a:endParaRPr>
                    </a:p>
                  </a:txBody>
                  <a:tcPr>
                    <a:solidFill>
                      <a:srgbClr val="D7001B"/>
                    </a:solidFill>
                  </a:tcPr>
                </a:tc>
                <a:extLst>
                  <a:ext uri="{0D108BD9-81ED-4DB2-BD59-A6C34878D82A}">
                    <a16:rowId xmlns:a16="http://schemas.microsoft.com/office/drawing/2014/main" xmlns="" val="91749376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p:nvPr/>
        </p:nvSpPr>
        <p:spPr>
          <a:xfrm>
            <a:off x="507650" y="1273725"/>
            <a:ext cx="8402400" cy="5192100"/>
          </a:xfrm>
          <a:prstGeom prst="roundRect">
            <a:avLst>
              <a:gd name="adj" fmla="val 11006"/>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b="1">
                <a:solidFill>
                  <a:srgbClr val="00527D"/>
                </a:solidFill>
              </a:rPr>
              <a:t>Parallel text - English </a:t>
            </a:r>
            <a:endParaRPr b="1">
              <a:solidFill>
                <a:srgbClr val="00527D"/>
              </a:solidFill>
            </a:endParaRPr>
          </a:p>
        </p:txBody>
      </p:sp>
      <p:sp>
        <p:nvSpPr>
          <p:cNvPr id="126" name="Google Shape;126;p7"/>
          <p:cNvSpPr txBox="1">
            <a:spLocks noGrp="1"/>
          </p:cNvSpPr>
          <p:nvPr>
            <p:ph type="body" idx="1"/>
          </p:nvPr>
        </p:nvSpPr>
        <p:spPr>
          <a:xfrm>
            <a:off x="507650" y="1600200"/>
            <a:ext cx="817915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1760"/>
              <a:buNone/>
            </a:pPr>
            <a:r>
              <a:rPr lang="en-GB" sz="1760" dirty="0"/>
              <a:t>	</a:t>
            </a:r>
            <a:r>
              <a:rPr lang="en-GB" sz="1760" dirty="0">
                <a:solidFill>
                  <a:srgbClr val="FF0000"/>
                </a:solidFill>
              </a:rPr>
              <a:t>1</a:t>
            </a:r>
            <a:r>
              <a:rPr lang="en-GB" sz="1760" dirty="0"/>
              <a:t>Since 2000, considerable progress has been made towards achieving the universal </a:t>
            </a:r>
            <a:r>
              <a:rPr lang="en-GB" sz="1760" dirty="0">
                <a:solidFill>
                  <a:srgbClr val="FF0000"/>
                </a:solidFill>
              </a:rPr>
              <a:t>2</a:t>
            </a:r>
            <a:r>
              <a:rPr lang="en-GB" sz="1760" dirty="0"/>
              <a:t>primary education target. The overall enrolment rate in developing regions </a:t>
            </a:r>
            <a:r>
              <a:rPr lang="en-GB" sz="1760" dirty="0">
                <a:solidFill>
                  <a:srgbClr val="FF0000"/>
                </a:solidFill>
              </a:rPr>
              <a:t>3</a:t>
            </a:r>
            <a:r>
              <a:rPr lang="en-GB" sz="1760" dirty="0"/>
              <a:t>reached 91 per cent in 2015, and the number of out-of-school children globally </a:t>
            </a:r>
            <a:r>
              <a:rPr lang="en-GB" sz="1760" dirty="0">
                <a:solidFill>
                  <a:srgbClr val="FF0000"/>
                </a:solidFill>
              </a:rPr>
              <a:t>4</a:t>
            </a:r>
            <a:r>
              <a:rPr lang="en-GB" sz="1760" dirty="0"/>
              <a:t>fell by almost half. There is also a dramatic increase in the literacy rate, and the </a:t>
            </a:r>
            <a:r>
              <a:rPr lang="en-GB" sz="1760" dirty="0">
                <a:solidFill>
                  <a:srgbClr val="FF0000"/>
                </a:solidFill>
              </a:rPr>
              <a:t>5</a:t>
            </a:r>
            <a:r>
              <a:rPr lang="en-GB" sz="1760" dirty="0"/>
              <a:t>enrolment rate of girls has never been higher.</a:t>
            </a:r>
            <a:endParaRPr sz="1760" dirty="0"/>
          </a:p>
          <a:p>
            <a:pPr marL="342900" lvl="0" indent="-342900" algn="l" rtl="0">
              <a:lnSpc>
                <a:spcPct val="80000"/>
              </a:lnSpc>
              <a:spcBef>
                <a:spcPts val="352"/>
              </a:spcBef>
              <a:spcAft>
                <a:spcPts val="0"/>
              </a:spcAft>
              <a:buClr>
                <a:schemeClr val="dk1"/>
              </a:buClr>
              <a:buSzPts val="1760"/>
              <a:buNone/>
            </a:pPr>
            <a:endParaRPr sz="1760" dirty="0"/>
          </a:p>
          <a:p>
            <a:pPr marL="342900" lvl="0" indent="-342900" algn="l" rtl="0">
              <a:lnSpc>
                <a:spcPct val="80000"/>
              </a:lnSpc>
              <a:spcBef>
                <a:spcPts val="352"/>
              </a:spcBef>
              <a:spcAft>
                <a:spcPts val="0"/>
              </a:spcAft>
              <a:buClr>
                <a:schemeClr val="dk1"/>
              </a:buClr>
              <a:buSzPts val="1760"/>
              <a:buNone/>
            </a:pPr>
            <a:r>
              <a:rPr lang="en-GB" sz="1760" dirty="0"/>
              <a:t>	</a:t>
            </a:r>
            <a:r>
              <a:rPr lang="en-GB" sz="1760" dirty="0">
                <a:solidFill>
                  <a:srgbClr val="FF0000"/>
                </a:solidFill>
              </a:rPr>
              <a:t>6</a:t>
            </a:r>
            <a:r>
              <a:rPr lang="en-GB" sz="1760" dirty="0"/>
              <a:t>But these successes face great challenges in developing regions, due to high </a:t>
            </a:r>
            <a:r>
              <a:rPr lang="en-GB" sz="1760" dirty="0">
                <a:solidFill>
                  <a:srgbClr val="FF0000"/>
                </a:solidFill>
              </a:rPr>
              <a:t>7</a:t>
            </a:r>
            <a:r>
              <a:rPr lang="en-GB" sz="1760" dirty="0"/>
              <a:t>levels of poverty, armed conflict and other emergencies. While sub-Saharan </a:t>
            </a:r>
            <a:r>
              <a:rPr lang="en-GB" sz="1760" dirty="0">
                <a:solidFill>
                  <a:srgbClr val="FF0000"/>
                </a:solidFill>
              </a:rPr>
              <a:t>8</a:t>
            </a:r>
            <a:r>
              <a:rPr lang="en-GB" sz="1760" dirty="0"/>
              <a:t>Africa has made the largest progress among all developing regions in primary </a:t>
            </a:r>
            <a:r>
              <a:rPr lang="en-GB" sz="1760" dirty="0">
                <a:solidFill>
                  <a:srgbClr val="FF0000"/>
                </a:solidFill>
              </a:rPr>
              <a:t>9</a:t>
            </a:r>
            <a:r>
              <a:rPr lang="en-GB" sz="1760" dirty="0"/>
              <a:t>school enrolment - from 52 percent in 1990 to 78 percent in 2012 - large </a:t>
            </a:r>
            <a:r>
              <a:rPr lang="en-GB" sz="1760" dirty="0">
                <a:solidFill>
                  <a:srgbClr val="FF0000"/>
                </a:solidFill>
              </a:rPr>
              <a:t>10</a:t>
            </a:r>
            <a:r>
              <a:rPr lang="en-GB" sz="1760" dirty="0"/>
              <a:t>disparities remain. Children from the most disadvantaged homes are four times </a:t>
            </a:r>
            <a:r>
              <a:rPr lang="en-GB" sz="1760" dirty="0">
                <a:solidFill>
                  <a:srgbClr val="FF0000"/>
                </a:solidFill>
              </a:rPr>
              <a:t>11</a:t>
            </a:r>
            <a:r>
              <a:rPr lang="en-GB" sz="1760" dirty="0"/>
              <a:t>less educated than those from the richest households. Similarly, disparities </a:t>
            </a:r>
            <a:r>
              <a:rPr lang="en-GB" sz="1760" dirty="0">
                <a:solidFill>
                  <a:srgbClr val="FF0000"/>
                </a:solidFill>
              </a:rPr>
              <a:t>12</a:t>
            </a:r>
            <a:r>
              <a:rPr lang="en-GB" sz="1760" dirty="0"/>
              <a:t>between rural and urban areas remain.</a:t>
            </a:r>
            <a:endParaRPr sz="1760" dirty="0"/>
          </a:p>
          <a:p>
            <a:pPr marL="342900" lvl="0" indent="-342900" algn="l" rtl="0">
              <a:lnSpc>
                <a:spcPct val="80000"/>
              </a:lnSpc>
              <a:spcBef>
                <a:spcPts val="352"/>
              </a:spcBef>
              <a:spcAft>
                <a:spcPts val="0"/>
              </a:spcAft>
              <a:buClr>
                <a:schemeClr val="dk1"/>
              </a:buClr>
              <a:buSzPts val="1760"/>
              <a:buNone/>
            </a:pPr>
            <a:r>
              <a:rPr lang="en-GB" sz="1760" dirty="0"/>
              <a:t>	</a:t>
            </a:r>
            <a:endParaRPr dirty="0"/>
          </a:p>
          <a:p>
            <a:pPr marL="342900" lvl="0" indent="-342900" algn="l" rtl="0">
              <a:lnSpc>
                <a:spcPct val="80000"/>
              </a:lnSpc>
              <a:spcBef>
                <a:spcPts val="352"/>
              </a:spcBef>
              <a:spcAft>
                <a:spcPts val="0"/>
              </a:spcAft>
              <a:buClr>
                <a:schemeClr val="dk1"/>
              </a:buClr>
              <a:buSzPts val="1760"/>
              <a:buNone/>
            </a:pPr>
            <a:r>
              <a:rPr lang="en-GB" sz="1760" dirty="0"/>
              <a:t>	</a:t>
            </a:r>
            <a:r>
              <a:rPr lang="en-GB" sz="1760" dirty="0">
                <a:solidFill>
                  <a:srgbClr val="FF0000"/>
                </a:solidFill>
              </a:rPr>
              <a:t>13</a:t>
            </a:r>
            <a:r>
              <a:rPr lang="en-GB" sz="1760" dirty="0"/>
              <a:t>Quality education for all is one of the most solid and proven pillars of </a:t>
            </a:r>
            <a:r>
              <a:rPr lang="en-GB" sz="1760" dirty="0">
                <a:solidFill>
                  <a:srgbClr val="FF0000"/>
                </a:solidFill>
              </a:rPr>
              <a:t>14</a:t>
            </a:r>
            <a:r>
              <a:rPr lang="en-GB" sz="1760" dirty="0"/>
              <a:t>sustainable development. This goal ensures that all girls and boys complete a full </a:t>
            </a:r>
            <a:r>
              <a:rPr lang="en-GB" sz="1760" dirty="0">
                <a:solidFill>
                  <a:srgbClr val="FF0000"/>
                </a:solidFill>
              </a:rPr>
              <a:t>15</a:t>
            </a:r>
            <a:r>
              <a:rPr lang="en-GB" sz="1760" dirty="0"/>
              <a:t>cycle of free primary and secondary education by 2030. It also aims to provide </a:t>
            </a:r>
            <a:r>
              <a:rPr lang="en-GB" sz="1760" dirty="0">
                <a:solidFill>
                  <a:srgbClr val="FF0000"/>
                </a:solidFill>
              </a:rPr>
              <a:t>16</a:t>
            </a:r>
            <a:r>
              <a:rPr lang="en-GB" sz="1760" dirty="0"/>
              <a:t>equal access to vocational education and to eliminate inequalities between </a:t>
            </a:r>
            <a:r>
              <a:rPr lang="en-GB" sz="1760" dirty="0">
                <a:solidFill>
                  <a:srgbClr val="FF0000"/>
                </a:solidFill>
              </a:rPr>
              <a:t>17</a:t>
            </a:r>
            <a:r>
              <a:rPr lang="en-GB" sz="1760" dirty="0"/>
              <a:t>genders and incomes, in order to allow all to access higher education.</a:t>
            </a:r>
            <a:endParaRPr dirty="0"/>
          </a:p>
          <a:p>
            <a:pPr marL="342900" lvl="0" indent="-342900" algn="l" rtl="0">
              <a:lnSpc>
                <a:spcPct val="80000"/>
              </a:lnSpc>
              <a:spcBef>
                <a:spcPts val="352"/>
              </a:spcBef>
              <a:spcAft>
                <a:spcPts val="0"/>
              </a:spcAft>
              <a:buClr>
                <a:schemeClr val="dk1"/>
              </a:buClr>
              <a:buSzPts val="1760"/>
              <a:buNone/>
            </a:pPr>
            <a:endParaRPr sz="176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p:nvPr/>
        </p:nvSpPr>
        <p:spPr>
          <a:xfrm>
            <a:off x="325275" y="908925"/>
            <a:ext cx="8523900" cy="5715000"/>
          </a:xfrm>
          <a:prstGeom prst="roundRect">
            <a:avLst>
              <a:gd name="adj" fmla="val 1063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b="1" dirty="0">
                <a:solidFill>
                  <a:srgbClr val="00527D"/>
                </a:solidFill>
              </a:rPr>
              <a:t>Parallel Text - German</a:t>
            </a:r>
            <a:endParaRPr b="1" dirty="0">
              <a:solidFill>
                <a:srgbClr val="00527D"/>
              </a:solidFill>
            </a:endParaRPr>
          </a:p>
        </p:txBody>
      </p:sp>
      <p:sp>
        <p:nvSpPr>
          <p:cNvPr id="134" name="Google Shape;134;p8"/>
          <p:cNvSpPr txBox="1">
            <a:spLocks noGrp="1"/>
          </p:cNvSpPr>
          <p:nvPr>
            <p:ph type="body" idx="1"/>
          </p:nvPr>
        </p:nvSpPr>
        <p:spPr>
          <a:xfrm>
            <a:off x="457200" y="1054850"/>
            <a:ext cx="8229600" cy="6176100"/>
          </a:xfrm>
          <a:prstGeom prst="rect">
            <a:avLst/>
          </a:prstGeom>
          <a:noFill/>
          <a:ln>
            <a:noFill/>
          </a:ln>
        </p:spPr>
        <p:txBody>
          <a:bodyPr spcFirstLastPara="1" wrap="square" lIns="91425" tIns="45700" rIns="91425" bIns="45700" anchor="t" anchorCtr="0">
            <a:normAutofit/>
          </a:bodyPr>
          <a:lstStyle/>
          <a:p>
            <a:pPr marL="114300" indent="0">
              <a:buNone/>
            </a:pPr>
            <a:r>
              <a:rPr lang="en-GB" sz="1760" dirty="0">
                <a:solidFill>
                  <a:srgbClr val="FF0000"/>
                </a:solidFill>
              </a:rPr>
              <a:t>1</a:t>
            </a:r>
            <a:r>
              <a:rPr lang="en-GB" sz="1760" dirty="0"/>
              <a:t>Seit </a:t>
            </a:r>
            <a:r>
              <a:rPr lang="de-DE" sz="1760" dirty="0"/>
              <a:t>2000 macht man wesentliche Fortschritte, um das Ziel der allgemeinen </a:t>
            </a:r>
            <a:r>
              <a:rPr lang="de-DE" sz="1760" dirty="0">
                <a:solidFill>
                  <a:srgbClr val="FF0000"/>
                </a:solidFill>
              </a:rPr>
              <a:t>2</a:t>
            </a:r>
            <a:r>
              <a:rPr lang="de-DE" sz="1760" dirty="0"/>
              <a:t>Grundschulbildung zu erreichen. Die gesamte Einschulungsrate in den </a:t>
            </a:r>
            <a:r>
              <a:rPr lang="de-DE" sz="1760" dirty="0">
                <a:solidFill>
                  <a:srgbClr val="FF0000"/>
                </a:solidFill>
              </a:rPr>
              <a:t>3</a:t>
            </a:r>
            <a:r>
              <a:rPr lang="de-DE" sz="1760" dirty="0"/>
              <a:t>Entwicklungsländern hat 91% erreicht und der Anzahl der Kinder, die keine Schule </a:t>
            </a:r>
            <a:r>
              <a:rPr lang="de-DE" sz="1760" dirty="0">
                <a:solidFill>
                  <a:srgbClr val="FF0000"/>
                </a:solidFill>
              </a:rPr>
              <a:t>4</a:t>
            </a:r>
            <a:r>
              <a:rPr lang="de-DE" sz="1760" dirty="0"/>
              <a:t>besuchen, hat um fast die Hälfte gefallen. Es gibt auch einen dramatischen Aufstieg in </a:t>
            </a:r>
            <a:r>
              <a:rPr lang="de-DE" sz="1760" dirty="0">
                <a:solidFill>
                  <a:srgbClr val="FF0000"/>
                </a:solidFill>
              </a:rPr>
              <a:t>5</a:t>
            </a:r>
            <a:r>
              <a:rPr lang="de-DE" sz="1760" dirty="0"/>
              <a:t>der Alphabetisierungsrate und die Einschulungsrate der Mädchen ist nie größer </a:t>
            </a:r>
            <a:r>
              <a:rPr lang="de-DE" sz="1760" dirty="0">
                <a:solidFill>
                  <a:srgbClr val="FF0000"/>
                </a:solidFill>
              </a:rPr>
              <a:t>6</a:t>
            </a:r>
            <a:r>
              <a:rPr lang="de-DE" sz="1760" dirty="0"/>
              <a:t>gewesen.</a:t>
            </a:r>
            <a:endParaRPr lang="en-GB" sz="1760" dirty="0"/>
          </a:p>
          <a:p>
            <a:pPr marL="114300" indent="0">
              <a:buNone/>
            </a:pPr>
            <a:r>
              <a:rPr lang="de-DE" sz="1760" dirty="0">
                <a:solidFill>
                  <a:srgbClr val="FF0000"/>
                </a:solidFill>
              </a:rPr>
              <a:t>7</a:t>
            </a:r>
            <a:r>
              <a:rPr lang="de-DE" sz="1760" dirty="0"/>
              <a:t>Aber diese Erfolge stehen vor großen Herausforderungen in den </a:t>
            </a:r>
            <a:r>
              <a:rPr lang="de-DE" sz="1760" dirty="0">
                <a:solidFill>
                  <a:srgbClr val="FF0000"/>
                </a:solidFill>
              </a:rPr>
              <a:t>8</a:t>
            </a:r>
            <a:r>
              <a:rPr lang="de-DE" sz="1760" dirty="0"/>
              <a:t>Entwicklungsgebieten auf Grund des hohen Niveaus von Armut, bewaffnetem Konflikt </a:t>
            </a:r>
            <a:r>
              <a:rPr lang="de-DE" sz="1760" dirty="0">
                <a:solidFill>
                  <a:srgbClr val="FF0000"/>
                </a:solidFill>
              </a:rPr>
              <a:t>9</a:t>
            </a:r>
            <a:r>
              <a:rPr lang="de-DE" sz="1760" dirty="0"/>
              <a:t>und anderem Notfall. Obwohl Subsahara-Afrika die größten Fortschritte in </a:t>
            </a:r>
            <a:r>
              <a:rPr lang="de-DE" sz="1760" dirty="0">
                <a:solidFill>
                  <a:srgbClr val="FF0000"/>
                </a:solidFill>
              </a:rPr>
              <a:t>10</a:t>
            </a:r>
            <a:r>
              <a:rPr lang="de-DE" sz="1760" dirty="0"/>
              <a:t>Einschulung für Grundschulen (von 52 Prozent im Jahr 1990 bis 78 Prozent im Jahr </a:t>
            </a:r>
            <a:r>
              <a:rPr lang="de-DE" sz="1760" dirty="0">
                <a:solidFill>
                  <a:srgbClr val="FF0000"/>
                </a:solidFill>
              </a:rPr>
              <a:t>11</a:t>
            </a:r>
            <a:r>
              <a:rPr lang="de-DE" sz="1760" dirty="0"/>
              <a:t>2012) unter allen Entwicklungsgebieten gemacht hat, bleibt immer noch große </a:t>
            </a:r>
            <a:r>
              <a:rPr lang="de-DE" sz="1760" dirty="0">
                <a:solidFill>
                  <a:srgbClr val="FF0000"/>
                </a:solidFill>
              </a:rPr>
              <a:t>12</a:t>
            </a:r>
            <a:r>
              <a:rPr lang="de-DE" sz="1760" dirty="0"/>
              <a:t>Unterschiede. Kinder aus den benachteiligtsten Häusern sind </a:t>
            </a:r>
            <a:r>
              <a:rPr lang="de-DE" sz="1760" dirty="0" smtClean="0"/>
              <a:t>viermal </a:t>
            </a:r>
            <a:r>
              <a:rPr lang="de-DE" sz="1760" dirty="0"/>
              <a:t>weniger </a:t>
            </a:r>
            <a:r>
              <a:rPr lang="de-DE" sz="1760" dirty="0">
                <a:solidFill>
                  <a:srgbClr val="FF0000"/>
                </a:solidFill>
              </a:rPr>
              <a:t>13</a:t>
            </a:r>
            <a:r>
              <a:rPr lang="de-DE" sz="1760" dirty="0"/>
              <a:t>ausgebildet als die Kinder aus den reichsten Haushalten. Ebenso bleiben </a:t>
            </a:r>
            <a:r>
              <a:rPr lang="de-DE" sz="1760" dirty="0">
                <a:solidFill>
                  <a:srgbClr val="FF0000"/>
                </a:solidFill>
              </a:rPr>
              <a:t>14</a:t>
            </a:r>
            <a:r>
              <a:rPr lang="de-DE" sz="1760" dirty="0"/>
              <a:t>Unterschiede zwischen ländlichen und städtischen Gebieten immer noch. </a:t>
            </a:r>
            <a:endParaRPr lang="en-GB" sz="1760" dirty="0"/>
          </a:p>
          <a:p>
            <a:pPr marL="114300" indent="0">
              <a:buNone/>
            </a:pPr>
            <a:r>
              <a:rPr lang="de-DE" sz="1760" dirty="0">
                <a:solidFill>
                  <a:srgbClr val="FF0000"/>
                </a:solidFill>
              </a:rPr>
              <a:t>15</a:t>
            </a:r>
            <a:r>
              <a:rPr lang="de-DE" sz="1760" dirty="0"/>
              <a:t>Hochwertige Bildung für alle ist eines der solidesten und bewährtesten Fundamente </a:t>
            </a:r>
            <a:r>
              <a:rPr lang="de-DE" sz="1760" dirty="0">
                <a:solidFill>
                  <a:srgbClr val="FF0000"/>
                </a:solidFill>
              </a:rPr>
              <a:t>16</a:t>
            </a:r>
            <a:r>
              <a:rPr lang="de-DE" sz="1760" dirty="0"/>
              <a:t>der nachhaltigen Entwicklung. Das Ziel sorgt dafür, dass bis 2030 alle Mädchen und </a:t>
            </a:r>
            <a:r>
              <a:rPr lang="de-DE" sz="1760" dirty="0">
                <a:solidFill>
                  <a:srgbClr val="FF0000"/>
                </a:solidFill>
              </a:rPr>
              <a:t>17</a:t>
            </a:r>
            <a:r>
              <a:rPr lang="de-DE" sz="1760" dirty="0"/>
              <a:t>Jungen eine vollständige kostenlose Primar- und Sekundarbildung erhalten. Es zielt </a:t>
            </a:r>
            <a:r>
              <a:rPr lang="de-DE" sz="1760" dirty="0">
                <a:solidFill>
                  <a:srgbClr val="FF0000"/>
                </a:solidFill>
              </a:rPr>
              <a:t>18</a:t>
            </a:r>
            <a:r>
              <a:rPr lang="de-DE" sz="1760" dirty="0"/>
              <a:t>auch darauf ab, gleichberechtigten Zugang zur beruflichen Bildung zu bieten und </a:t>
            </a:r>
            <a:r>
              <a:rPr lang="de-DE" sz="1760" dirty="0">
                <a:solidFill>
                  <a:srgbClr val="FF0000"/>
                </a:solidFill>
              </a:rPr>
              <a:t>19</a:t>
            </a:r>
            <a:r>
              <a:rPr lang="de-DE" sz="1760" dirty="0"/>
              <a:t>Unterschiede zwischen den Geschlechtern und Einkommen auszuschalten, um </a:t>
            </a:r>
            <a:r>
              <a:rPr lang="de-DE" sz="1760" dirty="0">
                <a:solidFill>
                  <a:srgbClr val="FF0000"/>
                </a:solidFill>
              </a:rPr>
              <a:t>20</a:t>
            </a:r>
            <a:r>
              <a:rPr lang="de-DE" sz="1760" dirty="0"/>
              <a:t>Zugang zur Hochschulbildung für alle zu ermöglichen.</a:t>
            </a:r>
            <a:endParaRPr lang="en-GB" sz="1760" dirty="0"/>
          </a:p>
          <a:p>
            <a:pPr marL="342900" lvl="0" indent="-342900" algn="l" rtl="0">
              <a:lnSpc>
                <a:spcPct val="80000"/>
              </a:lnSpc>
              <a:spcBef>
                <a:spcPts val="0"/>
              </a:spcBef>
              <a:spcAft>
                <a:spcPts val="0"/>
              </a:spcAft>
              <a:buClr>
                <a:schemeClr val="dk1"/>
              </a:buClr>
              <a:buSzPts val="1520"/>
              <a:buNone/>
            </a:pPr>
            <a:endParaRPr sz="176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b="1" dirty="0">
                <a:solidFill>
                  <a:srgbClr val="00527D"/>
                </a:solidFill>
              </a:rPr>
              <a:t>Find the German for …</a:t>
            </a:r>
            <a:endParaRPr b="1" dirty="0">
              <a:solidFill>
                <a:srgbClr val="00527D"/>
              </a:solidFill>
            </a:endParaRPr>
          </a:p>
        </p:txBody>
      </p:sp>
      <p:graphicFrame>
        <p:nvGraphicFramePr>
          <p:cNvPr id="141" name="Google Shape;141;p9"/>
          <p:cNvGraphicFramePr/>
          <p:nvPr>
            <p:extLst>
              <p:ext uri="{D42A27DB-BD31-4B8C-83A1-F6EECF244321}">
                <p14:modId xmlns:p14="http://schemas.microsoft.com/office/powerpoint/2010/main" val="2510994860"/>
              </p:ext>
            </p:extLst>
          </p:nvPr>
        </p:nvGraphicFramePr>
        <p:xfrm>
          <a:off x="457200" y="1600200"/>
          <a:ext cx="8229600" cy="4450200"/>
        </p:xfrm>
        <a:graphic>
          <a:graphicData uri="http://schemas.openxmlformats.org/drawingml/2006/table">
            <a:tbl>
              <a:tblPr firstRow="1" bandRow="1">
                <a:noFill/>
                <a:tableStyleId>{16BD3E84-89C1-4987-859A-6CDF01FFDA5B}</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50">
                <a:tc>
                  <a:txBody>
                    <a:bodyPr/>
                    <a:lstStyle/>
                    <a:p>
                      <a:pPr marL="0" marR="0" lvl="0" indent="0" algn="ctr" rtl="0">
                        <a:spcBef>
                          <a:spcPts val="0"/>
                        </a:spcBef>
                        <a:spcAft>
                          <a:spcPts val="0"/>
                        </a:spcAft>
                        <a:buNone/>
                      </a:pPr>
                      <a:r>
                        <a:rPr lang="en-GB" sz="1800" b="1" u="none" strike="noStrike" cap="none" dirty="0" err="1">
                          <a:solidFill>
                            <a:srgbClr val="FF0000"/>
                          </a:solidFill>
                        </a:rPr>
                        <a:t>Englisch</a:t>
                      </a:r>
                      <a:endParaRPr sz="1800" b="1" u="none" strike="noStrike" cap="none" dirty="0">
                        <a:solidFill>
                          <a:srgbClr val="FF0000"/>
                        </a:solidFill>
                      </a:endParaRPr>
                    </a:p>
                  </a:txBody>
                  <a:tcPr marL="91450" marR="91450" marT="45725" marB="45725">
                    <a:solidFill>
                      <a:srgbClr val="FFFFFF"/>
                    </a:solidFill>
                  </a:tcPr>
                </a:tc>
                <a:tc>
                  <a:txBody>
                    <a:bodyPr/>
                    <a:lstStyle/>
                    <a:p>
                      <a:pPr marL="0" marR="0" lvl="0" indent="0" algn="ctr" rtl="0">
                        <a:spcBef>
                          <a:spcPts val="0"/>
                        </a:spcBef>
                        <a:spcAft>
                          <a:spcPts val="0"/>
                        </a:spcAft>
                        <a:buNone/>
                      </a:pPr>
                      <a:r>
                        <a:rPr lang="en-GB" sz="1800" b="1" u="none" strike="noStrike" cap="none" dirty="0">
                          <a:solidFill>
                            <a:srgbClr val="FF0000"/>
                          </a:solidFill>
                        </a:rPr>
                        <a:t>Deutsch</a:t>
                      </a:r>
                      <a:endParaRPr sz="1800" b="1" u="none" strike="noStrike" cap="none" dirty="0">
                        <a:solidFill>
                          <a:srgbClr val="FF0000"/>
                        </a:solidFill>
                      </a:endParaRPr>
                    </a:p>
                  </a:txBody>
                  <a:tcPr marL="91450" marR="91450" marT="45725" marB="45725">
                    <a:solidFill>
                      <a:srgbClr val="FFFFFF"/>
                    </a:solidFill>
                  </a:tcPr>
                </a:tc>
                <a:extLst>
                  <a:ext uri="{0D108BD9-81ED-4DB2-BD59-A6C34878D82A}">
                    <a16:rowId xmlns:a16="http://schemas.microsoft.com/office/drawing/2014/main" xmlns="" val="10000"/>
                  </a:ext>
                </a:extLst>
              </a:tr>
              <a:tr h="370850">
                <a:tc>
                  <a:txBody>
                    <a:bodyPr/>
                    <a:lstStyle/>
                    <a:p>
                      <a:pPr marL="0" marR="0" lvl="0" indent="0" algn="l" rtl="0">
                        <a:spcBef>
                          <a:spcPts val="0"/>
                        </a:spcBef>
                        <a:spcAft>
                          <a:spcPts val="0"/>
                        </a:spcAft>
                        <a:buNone/>
                      </a:pPr>
                      <a:r>
                        <a:rPr lang="en-GB" sz="1800" u="none" strike="noStrike" cap="none" dirty="0" err="1"/>
                        <a:t>Beispiel</a:t>
                      </a:r>
                      <a:r>
                        <a:rPr lang="en-GB" sz="1800" u="none" strike="noStrike" cap="none" dirty="0"/>
                        <a:t>: Since 2000</a:t>
                      </a:r>
                      <a:endParaRPr sz="1800" dirty="0"/>
                    </a:p>
                  </a:txBody>
                  <a:tcPr marL="91450" marR="91450" marT="45725" marB="45725">
                    <a:solidFill>
                      <a:srgbClr val="FFFFFF"/>
                    </a:solidFill>
                  </a:tcPr>
                </a:tc>
                <a:tc>
                  <a:txBody>
                    <a:bodyPr/>
                    <a:lstStyle/>
                    <a:p>
                      <a:pPr marL="0" marR="0" lvl="0" indent="0" algn="l" rtl="0">
                        <a:spcBef>
                          <a:spcPts val="0"/>
                        </a:spcBef>
                        <a:spcAft>
                          <a:spcPts val="0"/>
                        </a:spcAft>
                        <a:buNone/>
                      </a:pPr>
                      <a:r>
                        <a:rPr lang="en-GB" sz="1800" dirty="0" err="1"/>
                        <a:t>seit</a:t>
                      </a:r>
                      <a:r>
                        <a:rPr lang="en-GB" sz="1800" dirty="0"/>
                        <a:t> 2000</a:t>
                      </a:r>
                      <a:endParaRPr sz="1800" dirty="0"/>
                    </a:p>
                  </a:txBody>
                  <a:tcPr marL="91450" marR="91450" marT="45725" marB="45725">
                    <a:solidFill>
                      <a:srgbClr val="FFFFFF"/>
                    </a:solidFill>
                  </a:tcPr>
                </a:tc>
                <a:extLst>
                  <a:ext uri="{0D108BD9-81ED-4DB2-BD59-A6C34878D82A}">
                    <a16:rowId xmlns:a16="http://schemas.microsoft.com/office/drawing/2014/main" xmlns="" val="10001"/>
                  </a:ext>
                </a:extLst>
              </a:tr>
              <a:tr h="370850">
                <a:tc>
                  <a:txBody>
                    <a:bodyPr/>
                    <a:lstStyle/>
                    <a:p>
                      <a:pPr marL="0" marR="0" lvl="0" indent="0" algn="l" rtl="0">
                        <a:spcBef>
                          <a:spcPts val="0"/>
                        </a:spcBef>
                        <a:spcAft>
                          <a:spcPts val="0"/>
                        </a:spcAft>
                        <a:buNone/>
                      </a:pPr>
                      <a:r>
                        <a:rPr lang="en-GB" sz="1800" dirty="0"/>
                        <a:t>1 considerable progress</a:t>
                      </a:r>
                      <a:endParaRPr sz="1800" dirty="0"/>
                    </a:p>
                  </a:txBody>
                  <a:tcPr marL="91450" marR="91450" marT="45725" marB="45725">
                    <a:solidFill>
                      <a:srgbClr val="FFFFFF"/>
                    </a:solidFill>
                  </a:tcPr>
                </a:tc>
                <a:tc>
                  <a:txBody>
                    <a:bodyPr/>
                    <a:lstStyle/>
                    <a:p>
                      <a:pPr marL="0" marR="0" lvl="0" indent="0" algn="l" rtl="0">
                        <a:spcBef>
                          <a:spcPts val="0"/>
                        </a:spcBef>
                        <a:spcAft>
                          <a:spcPts val="0"/>
                        </a:spcAft>
                        <a:buNone/>
                      </a:pPr>
                      <a:endParaRPr sz="1800"/>
                    </a:p>
                  </a:txBody>
                  <a:tcPr marL="91450" marR="91450" marT="45725" marB="45725">
                    <a:solidFill>
                      <a:srgbClr val="FFFFFF"/>
                    </a:solidFill>
                  </a:tcPr>
                </a:tc>
                <a:extLst>
                  <a:ext uri="{0D108BD9-81ED-4DB2-BD59-A6C34878D82A}">
                    <a16:rowId xmlns:a16="http://schemas.microsoft.com/office/drawing/2014/main" xmlns="" val="10002"/>
                  </a:ext>
                </a:extLst>
              </a:tr>
              <a:tr h="370850">
                <a:tc>
                  <a:txBody>
                    <a:bodyPr/>
                    <a:lstStyle/>
                    <a:p>
                      <a:pPr marL="0" marR="0" lvl="0" indent="0" algn="l" rtl="0">
                        <a:spcBef>
                          <a:spcPts val="0"/>
                        </a:spcBef>
                        <a:spcAft>
                          <a:spcPts val="0"/>
                        </a:spcAft>
                        <a:buNone/>
                      </a:pPr>
                      <a:r>
                        <a:rPr lang="en-GB" sz="1800"/>
                        <a:t>2 the enrolment rate</a:t>
                      </a:r>
                      <a:endParaRPr sz="1800"/>
                    </a:p>
                  </a:txBody>
                  <a:tcPr marL="91450" marR="91450" marT="45725" marB="45725">
                    <a:solidFill>
                      <a:srgbClr val="FFFFFF"/>
                    </a:solidFill>
                  </a:tcPr>
                </a:tc>
                <a:tc>
                  <a:txBody>
                    <a:bodyPr/>
                    <a:lstStyle/>
                    <a:p>
                      <a:pPr marL="0" marR="0" lvl="0" indent="0" algn="l" rtl="0">
                        <a:spcBef>
                          <a:spcPts val="0"/>
                        </a:spcBef>
                        <a:spcAft>
                          <a:spcPts val="0"/>
                        </a:spcAft>
                        <a:buNone/>
                      </a:pPr>
                      <a:endParaRPr sz="1800"/>
                    </a:p>
                  </a:txBody>
                  <a:tcPr marL="91450" marR="91450" marT="45725" marB="45725">
                    <a:solidFill>
                      <a:srgbClr val="FFFFFF"/>
                    </a:solidFill>
                  </a:tcPr>
                </a:tc>
                <a:extLst>
                  <a:ext uri="{0D108BD9-81ED-4DB2-BD59-A6C34878D82A}">
                    <a16:rowId xmlns:a16="http://schemas.microsoft.com/office/drawing/2014/main" xmlns="" val="10003"/>
                  </a:ext>
                </a:extLst>
              </a:tr>
              <a:tr h="370850">
                <a:tc>
                  <a:txBody>
                    <a:bodyPr/>
                    <a:lstStyle/>
                    <a:p>
                      <a:pPr marL="0" marR="0" lvl="0" indent="0" algn="l" rtl="0">
                        <a:spcBef>
                          <a:spcPts val="0"/>
                        </a:spcBef>
                        <a:spcAft>
                          <a:spcPts val="0"/>
                        </a:spcAft>
                        <a:buNone/>
                      </a:pPr>
                      <a:r>
                        <a:rPr lang="en-GB" sz="1800"/>
                        <a:t>3 fell by almost half</a:t>
                      </a:r>
                      <a:endParaRPr sz="1800"/>
                    </a:p>
                  </a:txBody>
                  <a:tcPr marL="91450" marR="91450" marT="45725" marB="45725">
                    <a:solidFill>
                      <a:srgbClr val="FFFFFF"/>
                    </a:solidFill>
                  </a:tcPr>
                </a:tc>
                <a:tc>
                  <a:txBody>
                    <a:bodyPr/>
                    <a:lstStyle/>
                    <a:p>
                      <a:pPr marL="0" marR="0" lvl="0" indent="0" algn="l" rtl="0">
                        <a:spcBef>
                          <a:spcPts val="0"/>
                        </a:spcBef>
                        <a:spcAft>
                          <a:spcPts val="0"/>
                        </a:spcAft>
                        <a:buNone/>
                      </a:pPr>
                      <a:endParaRPr sz="1800"/>
                    </a:p>
                  </a:txBody>
                  <a:tcPr marL="91450" marR="91450" marT="45725" marB="45725">
                    <a:solidFill>
                      <a:srgbClr val="FFFFFF"/>
                    </a:solidFill>
                  </a:tcPr>
                </a:tc>
                <a:extLst>
                  <a:ext uri="{0D108BD9-81ED-4DB2-BD59-A6C34878D82A}">
                    <a16:rowId xmlns:a16="http://schemas.microsoft.com/office/drawing/2014/main" xmlns="" val="10004"/>
                  </a:ext>
                </a:extLst>
              </a:tr>
              <a:tr h="370850">
                <a:tc>
                  <a:txBody>
                    <a:bodyPr/>
                    <a:lstStyle/>
                    <a:p>
                      <a:pPr marL="0" marR="0" lvl="0" indent="0" algn="l" rtl="0">
                        <a:spcBef>
                          <a:spcPts val="0"/>
                        </a:spcBef>
                        <a:spcAft>
                          <a:spcPts val="0"/>
                        </a:spcAft>
                        <a:buNone/>
                      </a:pPr>
                      <a:r>
                        <a:rPr lang="en-GB" sz="1800"/>
                        <a:t>4 great challenges</a:t>
                      </a:r>
                      <a:endParaRPr sz="1800"/>
                    </a:p>
                  </a:txBody>
                  <a:tcPr marL="91450" marR="91450" marT="45725" marB="45725">
                    <a:solidFill>
                      <a:srgbClr val="FFFFFF"/>
                    </a:solidFill>
                  </a:tcPr>
                </a:tc>
                <a:tc>
                  <a:txBody>
                    <a:bodyPr/>
                    <a:lstStyle/>
                    <a:p>
                      <a:pPr marL="0" marR="0" lvl="0" indent="0" algn="l" rtl="0">
                        <a:spcBef>
                          <a:spcPts val="0"/>
                        </a:spcBef>
                        <a:spcAft>
                          <a:spcPts val="0"/>
                        </a:spcAft>
                        <a:buNone/>
                      </a:pPr>
                      <a:endParaRPr sz="1800"/>
                    </a:p>
                  </a:txBody>
                  <a:tcPr marL="91450" marR="91450" marT="45725" marB="45725">
                    <a:solidFill>
                      <a:srgbClr val="FFFFFF"/>
                    </a:solidFill>
                  </a:tcPr>
                </a:tc>
                <a:extLst>
                  <a:ext uri="{0D108BD9-81ED-4DB2-BD59-A6C34878D82A}">
                    <a16:rowId xmlns:a16="http://schemas.microsoft.com/office/drawing/2014/main" xmlns="" val="10005"/>
                  </a:ext>
                </a:extLst>
              </a:tr>
              <a:tr h="370850">
                <a:tc>
                  <a:txBody>
                    <a:bodyPr/>
                    <a:lstStyle/>
                    <a:p>
                      <a:pPr marL="0" marR="0" lvl="0" indent="0" algn="l" rtl="0">
                        <a:spcBef>
                          <a:spcPts val="0"/>
                        </a:spcBef>
                        <a:spcAft>
                          <a:spcPts val="0"/>
                        </a:spcAft>
                        <a:buNone/>
                      </a:pPr>
                      <a:r>
                        <a:rPr lang="en-GB" sz="1800"/>
                        <a:t>5 developing regions</a:t>
                      </a:r>
                      <a:endParaRPr sz="1800"/>
                    </a:p>
                  </a:txBody>
                  <a:tcPr marL="91450" marR="91450" marT="45725" marB="45725">
                    <a:solidFill>
                      <a:srgbClr val="FFFFFF"/>
                    </a:solidFill>
                  </a:tcPr>
                </a:tc>
                <a:tc>
                  <a:txBody>
                    <a:bodyPr/>
                    <a:lstStyle/>
                    <a:p>
                      <a:pPr marL="0" marR="0" lvl="0" indent="0" algn="l" rtl="0">
                        <a:spcBef>
                          <a:spcPts val="0"/>
                        </a:spcBef>
                        <a:spcAft>
                          <a:spcPts val="0"/>
                        </a:spcAft>
                        <a:buNone/>
                      </a:pPr>
                      <a:endParaRPr sz="1800"/>
                    </a:p>
                  </a:txBody>
                  <a:tcPr marL="91450" marR="91450" marT="45725" marB="45725">
                    <a:solidFill>
                      <a:srgbClr val="FFFFFF"/>
                    </a:solidFill>
                  </a:tcPr>
                </a:tc>
                <a:extLst>
                  <a:ext uri="{0D108BD9-81ED-4DB2-BD59-A6C34878D82A}">
                    <a16:rowId xmlns:a16="http://schemas.microsoft.com/office/drawing/2014/main" xmlns="" val="10006"/>
                  </a:ext>
                </a:extLst>
              </a:tr>
              <a:tr h="370850">
                <a:tc>
                  <a:txBody>
                    <a:bodyPr/>
                    <a:lstStyle/>
                    <a:p>
                      <a:pPr marL="0" marR="0" lvl="0" indent="0" algn="l" rtl="0">
                        <a:spcBef>
                          <a:spcPts val="0"/>
                        </a:spcBef>
                        <a:spcAft>
                          <a:spcPts val="0"/>
                        </a:spcAft>
                        <a:buNone/>
                      </a:pPr>
                      <a:r>
                        <a:rPr lang="en-GB" sz="1800"/>
                        <a:t>6 large disparities remain</a:t>
                      </a:r>
                      <a:endParaRPr sz="1800"/>
                    </a:p>
                  </a:txBody>
                  <a:tcPr marL="91450" marR="91450" marT="45725" marB="45725">
                    <a:solidFill>
                      <a:srgbClr val="FFFFFF"/>
                    </a:solidFill>
                  </a:tcPr>
                </a:tc>
                <a:tc>
                  <a:txBody>
                    <a:bodyPr/>
                    <a:lstStyle/>
                    <a:p>
                      <a:pPr marL="0" marR="0" lvl="0" indent="0" algn="l" rtl="0">
                        <a:spcBef>
                          <a:spcPts val="0"/>
                        </a:spcBef>
                        <a:spcAft>
                          <a:spcPts val="0"/>
                        </a:spcAft>
                        <a:buNone/>
                      </a:pPr>
                      <a:endParaRPr sz="1800"/>
                    </a:p>
                  </a:txBody>
                  <a:tcPr marL="91450" marR="91450" marT="45725" marB="45725">
                    <a:solidFill>
                      <a:srgbClr val="FFFFFF"/>
                    </a:solidFill>
                  </a:tcPr>
                </a:tc>
                <a:extLst>
                  <a:ext uri="{0D108BD9-81ED-4DB2-BD59-A6C34878D82A}">
                    <a16:rowId xmlns:a16="http://schemas.microsoft.com/office/drawing/2014/main" xmlns="" val="10007"/>
                  </a:ext>
                </a:extLst>
              </a:tr>
              <a:tr h="370850">
                <a:tc>
                  <a:txBody>
                    <a:bodyPr/>
                    <a:lstStyle/>
                    <a:p>
                      <a:pPr marL="0" marR="0" lvl="0" indent="0" algn="l" rtl="0">
                        <a:spcBef>
                          <a:spcPts val="0"/>
                        </a:spcBef>
                        <a:spcAft>
                          <a:spcPts val="0"/>
                        </a:spcAft>
                        <a:buNone/>
                      </a:pPr>
                      <a:r>
                        <a:rPr lang="en-GB" sz="1800"/>
                        <a:t>7 the richest households</a:t>
                      </a:r>
                      <a:endParaRPr sz="1800"/>
                    </a:p>
                  </a:txBody>
                  <a:tcPr marL="91450" marR="91450" marT="45725" marB="45725">
                    <a:solidFill>
                      <a:srgbClr val="FFFFFF"/>
                    </a:solidFill>
                  </a:tcPr>
                </a:tc>
                <a:tc>
                  <a:txBody>
                    <a:bodyPr/>
                    <a:lstStyle/>
                    <a:p>
                      <a:pPr marL="0" marR="0" lvl="0" indent="0" algn="l" rtl="0">
                        <a:spcBef>
                          <a:spcPts val="0"/>
                        </a:spcBef>
                        <a:spcAft>
                          <a:spcPts val="0"/>
                        </a:spcAft>
                        <a:buNone/>
                      </a:pPr>
                      <a:endParaRPr sz="1800"/>
                    </a:p>
                  </a:txBody>
                  <a:tcPr marL="91450" marR="91450" marT="45725" marB="45725">
                    <a:solidFill>
                      <a:srgbClr val="FFFFFF"/>
                    </a:solidFill>
                  </a:tcPr>
                </a:tc>
                <a:extLst>
                  <a:ext uri="{0D108BD9-81ED-4DB2-BD59-A6C34878D82A}">
                    <a16:rowId xmlns:a16="http://schemas.microsoft.com/office/drawing/2014/main" xmlns="" val="10008"/>
                  </a:ext>
                </a:extLst>
              </a:tr>
              <a:tr h="370850">
                <a:tc>
                  <a:txBody>
                    <a:bodyPr/>
                    <a:lstStyle/>
                    <a:p>
                      <a:pPr marL="0" marR="0" lvl="0" indent="0" algn="l" rtl="0">
                        <a:spcBef>
                          <a:spcPts val="0"/>
                        </a:spcBef>
                        <a:spcAft>
                          <a:spcPts val="0"/>
                        </a:spcAft>
                        <a:buNone/>
                      </a:pPr>
                      <a:r>
                        <a:rPr lang="en-GB" sz="1800"/>
                        <a:t>8 rural and urban areas</a:t>
                      </a:r>
                      <a:endParaRPr sz="1800"/>
                    </a:p>
                  </a:txBody>
                  <a:tcPr marL="91450" marR="91450" marT="45725" marB="45725">
                    <a:solidFill>
                      <a:srgbClr val="FFFFFF"/>
                    </a:solidFill>
                  </a:tcPr>
                </a:tc>
                <a:tc>
                  <a:txBody>
                    <a:bodyPr/>
                    <a:lstStyle/>
                    <a:p>
                      <a:pPr marL="0" marR="0" lvl="0" indent="0" algn="l" rtl="0">
                        <a:spcBef>
                          <a:spcPts val="0"/>
                        </a:spcBef>
                        <a:spcAft>
                          <a:spcPts val="0"/>
                        </a:spcAft>
                        <a:buNone/>
                      </a:pPr>
                      <a:endParaRPr sz="1800"/>
                    </a:p>
                  </a:txBody>
                  <a:tcPr marL="91450" marR="91450" marT="45725" marB="45725">
                    <a:solidFill>
                      <a:srgbClr val="FFFFFF"/>
                    </a:solidFill>
                  </a:tcPr>
                </a:tc>
                <a:extLst>
                  <a:ext uri="{0D108BD9-81ED-4DB2-BD59-A6C34878D82A}">
                    <a16:rowId xmlns:a16="http://schemas.microsoft.com/office/drawing/2014/main" xmlns="" val="10009"/>
                  </a:ext>
                </a:extLst>
              </a:tr>
              <a:tr h="370850">
                <a:tc>
                  <a:txBody>
                    <a:bodyPr/>
                    <a:lstStyle/>
                    <a:p>
                      <a:pPr marL="0" marR="0" lvl="0" indent="0" algn="l" rtl="0">
                        <a:spcBef>
                          <a:spcPts val="0"/>
                        </a:spcBef>
                        <a:spcAft>
                          <a:spcPts val="0"/>
                        </a:spcAft>
                        <a:buNone/>
                      </a:pPr>
                      <a:r>
                        <a:rPr lang="en-GB" sz="1800"/>
                        <a:t>9 Quality education for all</a:t>
                      </a:r>
                      <a:endParaRPr sz="1800"/>
                    </a:p>
                  </a:txBody>
                  <a:tcPr marL="91450" marR="91450" marT="45725" marB="45725">
                    <a:solidFill>
                      <a:srgbClr val="FFFFFF"/>
                    </a:solidFill>
                  </a:tcPr>
                </a:tc>
                <a:tc>
                  <a:txBody>
                    <a:bodyPr/>
                    <a:lstStyle/>
                    <a:p>
                      <a:pPr marL="0" marR="0" lvl="0" indent="0" algn="l" rtl="0">
                        <a:spcBef>
                          <a:spcPts val="0"/>
                        </a:spcBef>
                        <a:spcAft>
                          <a:spcPts val="0"/>
                        </a:spcAft>
                        <a:buNone/>
                      </a:pPr>
                      <a:endParaRPr sz="1800"/>
                    </a:p>
                  </a:txBody>
                  <a:tcPr marL="91450" marR="91450" marT="45725" marB="45725">
                    <a:solidFill>
                      <a:srgbClr val="FFFFFF"/>
                    </a:solidFill>
                  </a:tcPr>
                </a:tc>
                <a:extLst>
                  <a:ext uri="{0D108BD9-81ED-4DB2-BD59-A6C34878D82A}">
                    <a16:rowId xmlns:a16="http://schemas.microsoft.com/office/drawing/2014/main" xmlns="" val="10010"/>
                  </a:ext>
                </a:extLst>
              </a:tr>
              <a:tr h="370850">
                <a:tc>
                  <a:txBody>
                    <a:bodyPr/>
                    <a:lstStyle/>
                    <a:p>
                      <a:pPr marL="0" marR="0" lvl="0" indent="0" algn="l" rtl="0">
                        <a:spcBef>
                          <a:spcPts val="0"/>
                        </a:spcBef>
                        <a:spcAft>
                          <a:spcPts val="0"/>
                        </a:spcAft>
                        <a:buNone/>
                      </a:pPr>
                      <a:r>
                        <a:rPr lang="en-GB" sz="1800"/>
                        <a:t>10 eliminate inequalities</a:t>
                      </a:r>
                      <a:endParaRPr sz="1800"/>
                    </a:p>
                  </a:txBody>
                  <a:tcPr marL="91450" marR="91450" marT="45725" marB="45725">
                    <a:solidFill>
                      <a:srgbClr val="FFFFFF"/>
                    </a:solidFill>
                  </a:tcPr>
                </a:tc>
                <a:tc>
                  <a:txBody>
                    <a:bodyPr/>
                    <a:lstStyle/>
                    <a:p>
                      <a:pPr marL="0" marR="0" lvl="0" indent="0" algn="l" rtl="0">
                        <a:spcBef>
                          <a:spcPts val="0"/>
                        </a:spcBef>
                        <a:spcAft>
                          <a:spcPts val="0"/>
                        </a:spcAft>
                        <a:buNone/>
                      </a:pPr>
                      <a:endParaRPr sz="1800" dirty="0"/>
                    </a:p>
                  </a:txBody>
                  <a:tcPr marL="91450" marR="91450" marT="45725" marB="45725">
                    <a:solidFill>
                      <a:srgbClr val="FFFFFF"/>
                    </a:solidFill>
                  </a:tcPr>
                </a:tc>
                <a:extLst>
                  <a:ext uri="{0D108BD9-81ED-4DB2-BD59-A6C34878D82A}">
                    <a16:rowId xmlns:a16="http://schemas.microsoft.com/office/drawing/2014/main" xmlns="" val="1001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en-GB" b="1" dirty="0">
                <a:solidFill>
                  <a:srgbClr val="00527D"/>
                </a:solidFill>
              </a:rPr>
              <a:t>Find the German for …</a:t>
            </a:r>
            <a:r>
              <a:rPr lang="en-GB" b="1" dirty="0"/>
              <a:t/>
            </a:r>
            <a:br>
              <a:rPr lang="en-GB" b="1" dirty="0"/>
            </a:br>
            <a:r>
              <a:rPr lang="en-GB" sz="2000" b="1" dirty="0">
                <a:solidFill>
                  <a:srgbClr val="FF0000"/>
                </a:solidFill>
              </a:rPr>
              <a:t>*the text line is given to help you</a:t>
            </a:r>
            <a:endParaRPr lang="de-DE" b="1" dirty="0">
              <a:solidFill>
                <a:srgbClr val="FF0000"/>
              </a:solidFill>
            </a:endParaRPr>
          </a:p>
        </p:txBody>
      </p:sp>
      <p:graphicFrame>
        <p:nvGraphicFramePr>
          <p:cNvPr id="148" name="Google Shape;148;p10"/>
          <p:cNvGraphicFramePr/>
          <p:nvPr>
            <p:extLst>
              <p:ext uri="{D42A27DB-BD31-4B8C-83A1-F6EECF244321}">
                <p14:modId xmlns:p14="http://schemas.microsoft.com/office/powerpoint/2010/main" val="1933432899"/>
              </p:ext>
            </p:extLst>
          </p:nvPr>
        </p:nvGraphicFramePr>
        <p:xfrm>
          <a:off x="457200" y="1600200"/>
          <a:ext cx="8229600" cy="4450200"/>
        </p:xfrm>
        <a:graphic>
          <a:graphicData uri="http://schemas.openxmlformats.org/drawingml/2006/table">
            <a:tbl>
              <a:tblPr firstRow="1" bandRow="1">
                <a:noFill/>
                <a:tableStyleId>{16BD3E84-89C1-4987-859A-6CDF01FFDA5B}</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50">
                <a:tc>
                  <a:txBody>
                    <a:bodyPr/>
                    <a:lstStyle/>
                    <a:p>
                      <a:pPr marL="0" marR="0" lvl="0" indent="0" algn="ctr" rtl="0">
                        <a:spcBef>
                          <a:spcPts val="0"/>
                        </a:spcBef>
                        <a:spcAft>
                          <a:spcPts val="0"/>
                        </a:spcAft>
                        <a:buNone/>
                      </a:pPr>
                      <a:r>
                        <a:rPr lang="en-GB" sz="1800" b="1" dirty="0" err="1">
                          <a:solidFill>
                            <a:srgbClr val="FF0000"/>
                          </a:solidFill>
                        </a:rPr>
                        <a:t>Englisch</a:t>
                      </a:r>
                      <a:endParaRPr sz="1800" b="1" dirty="0">
                        <a:solidFill>
                          <a:srgbClr val="FF0000"/>
                        </a:solidFill>
                      </a:endParaRPr>
                    </a:p>
                  </a:txBody>
                  <a:tcPr marL="91450" marR="91450" marT="45725" marB="45725">
                    <a:solidFill>
                      <a:srgbClr val="FFFFFF"/>
                    </a:solidFill>
                  </a:tcPr>
                </a:tc>
                <a:tc>
                  <a:txBody>
                    <a:bodyPr/>
                    <a:lstStyle/>
                    <a:p>
                      <a:pPr marL="0" marR="0" lvl="0" indent="0" algn="ctr" rtl="0">
                        <a:spcBef>
                          <a:spcPts val="0"/>
                        </a:spcBef>
                        <a:spcAft>
                          <a:spcPts val="0"/>
                        </a:spcAft>
                        <a:buNone/>
                      </a:pPr>
                      <a:r>
                        <a:rPr lang="en-GB" sz="1800" b="1" dirty="0">
                          <a:solidFill>
                            <a:srgbClr val="FF0000"/>
                          </a:solidFill>
                        </a:rPr>
                        <a:t>Deutsch</a:t>
                      </a:r>
                      <a:endParaRPr sz="1800" b="1" dirty="0">
                        <a:solidFill>
                          <a:srgbClr val="FF0000"/>
                        </a:solidFill>
                      </a:endParaRPr>
                    </a:p>
                  </a:txBody>
                  <a:tcPr marL="91450" marR="91450" marT="45725" marB="45725">
                    <a:solidFill>
                      <a:srgbClr val="FFFFFF"/>
                    </a:solidFill>
                  </a:tcPr>
                </a:tc>
                <a:extLst>
                  <a:ext uri="{0D108BD9-81ED-4DB2-BD59-A6C34878D82A}">
                    <a16:rowId xmlns:a16="http://schemas.microsoft.com/office/drawing/2014/main" xmlns="" val="10000"/>
                  </a:ext>
                </a:extLst>
              </a:tr>
              <a:tr h="370850">
                <a:tc>
                  <a:txBody>
                    <a:bodyPr/>
                    <a:lstStyle/>
                    <a:p>
                      <a:pPr marL="0" marR="0" lvl="0" indent="0" algn="l" rtl="0">
                        <a:spcBef>
                          <a:spcPts val="0"/>
                        </a:spcBef>
                        <a:spcAft>
                          <a:spcPts val="0"/>
                        </a:spcAft>
                        <a:buNone/>
                      </a:pPr>
                      <a:r>
                        <a:rPr lang="en-GB" sz="1800" dirty="0" err="1"/>
                        <a:t>Beispiel</a:t>
                      </a:r>
                      <a:r>
                        <a:rPr lang="en-GB" sz="1800" dirty="0"/>
                        <a:t>: Since 2000</a:t>
                      </a:r>
                      <a:endParaRPr sz="1800" dirty="0"/>
                    </a:p>
                  </a:txBody>
                  <a:tcPr marL="91450" marR="91450" marT="45725" marB="45725">
                    <a:solidFill>
                      <a:srgbClr val="FFFFFF"/>
                    </a:solidFill>
                  </a:tcPr>
                </a:tc>
                <a:tc>
                  <a:txBody>
                    <a:bodyPr/>
                    <a:lstStyle/>
                    <a:p>
                      <a:pPr marL="0" marR="0" lvl="0" indent="0" algn="l" rtl="0">
                        <a:spcBef>
                          <a:spcPts val="0"/>
                        </a:spcBef>
                        <a:spcAft>
                          <a:spcPts val="0"/>
                        </a:spcAft>
                        <a:buNone/>
                      </a:pPr>
                      <a:r>
                        <a:rPr lang="en-GB" sz="1800" dirty="0" err="1"/>
                        <a:t>seit</a:t>
                      </a:r>
                      <a:r>
                        <a:rPr lang="en-GB" sz="1800" dirty="0"/>
                        <a:t> 2000</a:t>
                      </a:r>
                      <a:endParaRPr sz="1800" dirty="0"/>
                    </a:p>
                  </a:txBody>
                  <a:tcPr marL="91450" marR="91450" marT="45725" marB="45725">
                    <a:solidFill>
                      <a:srgbClr val="FFFFFF"/>
                    </a:solidFill>
                  </a:tcPr>
                </a:tc>
                <a:extLst>
                  <a:ext uri="{0D108BD9-81ED-4DB2-BD59-A6C34878D82A}">
                    <a16:rowId xmlns:a16="http://schemas.microsoft.com/office/drawing/2014/main" xmlns="" val="10001"/>
                  </a:ext>
                </a:extLst>
              </a:tr>
              <a:tr h="370850">
                <a:tc>
                  <a:txBody>
                    <a:bodyPr/>
                    <a:lstStyle/>
                    <a:p>
                      <a:pPr marL="0" marR="0" lvl="0" indent="0" algn="l" rtl="0">
                        <a:spcBef>
                          <a:spcPts val="0"/>
                        </a:spcBef>
                        <a:spcAft>
                          <a:spcPts val="0"/>
                        </a:spcAft>
                        <a:buNone/>
                      </a:pPr>
                      <a:r>
                        <a:rPr lang="en-GB" sz="1800" dirty="0"/>
                        <a:t>1 considerable progress </a:t>
                      </a:r>
                      <a:r>
                        <a:rPr lang="en-GB" sz="1800" dirty="0">
                          <a:solidFill>
                            <a:srgbClr val="FF0000"/>
                          </a:solidFill>
                        </a:rPr>
                        <a:t>1</a:t>
                      </a:r>
                      <a:endParaRPr sz="1800" dirty="0">
                        <a:solidFill>
                          <a:srgbClr val="FF0000"/>
                        </a:solidFill>
                      </a:endParaRPr>
                    </a:p>
                  </a:txBody>
                  <a:tcPr marL="91450" marR="91450" marT="45725" marB="45725">
                    <a:solidFill>
                      <a:srgbClr val="FFFFFF"/>
                    </a:solidFill>
                  </a:tcPr>
                </a:tc>
                <a:tc>
                  <a:txBody>
                    <a:bodyPr/>
                    <a:lstStyle/>
                    <a:p>
                      <a:pPr marL="0" marR="0" lvl="0" indent="0" algn="l" rtl="0">
                        <a:spcBef>
                          <a:spcPts val="0"/>
                        </a:spcBef>
                        <a:spcAft>
                          <a:spcPts val="0"/>
                        </a:spcAft>
                        <a:buNone/>
                      </a:pPr>
                      <a:endParaRPr sz="1800"/>
                    </a:p>
                  </a:txBody>
                  <a:tcPr marL="91450" marR="91450" marT="45725" marB="45725">
                    <a:solidFill>
                      <a:srgbClr val="FFFFFF"/>
                    </a:solidFill>
                  </a:tcPr>
                </a:tc>
                <a:extLst>
                  <a:ext uri="{0D108BD9-81ED-4DB2-BD59-A6C34878D82A}">
                    <a16:rowId xmlns:a16="http://schemas.microsoft.com/office/drawing/2014/main" xmlns="" val="10002"/>
                  </a:ext>
                </a:extLst>
              </a:tr>
              <a:tr h="370850">
                <a:tc>
                  <a:txBody>
                    <a:bodyPr/>
                    <a:lstStyle/>
                    <a:p>
                      <a:pPr marL="0" marR="0" lvl="0" indent="0" algn="l" rtl="0">
                        <a:spcBef>
                          <a:spcPts val="0"/>
                        </a:spcBef>
                        <a:spcAft>
                          <a:spcPts val="0"/>
                        </a:spcAft>
                        <a:buNone/>
                      </a:pPr>
                      <a:r>
                        <a:rPr lang="en-GB" sz="1800"/>
                        <a:t>2 the enrolment rate </a:t>
                      </a:r>
                      <a:r>
                        <a:rPr lang="en-GB" sz="1800">
                          <a:solidFill>
                            <a:srgbClr val="FF0000"/>
                          </a:solidFill>
                        </a:rPr>
                        <a:t>2</a:t>
                      </a:r>
                      <a:endParaRPr sz="1800">
                        <a:solidFill>
                          <a:srgbClr val="FF0000"/>
                        </a:solidFill>
                      </a:endParaRPr>
                    </a:p>
                  </a:txBody>
                  <a:tcPr marL="91450" marR="91450" marT="45725" marB="45725">
                    <a:solidFill>
                      <a:srgbClr val="FFFFFF"/>
                    </a:solidFill>
                  </a:tcPr>
                </a:tc>
                <a:tc>
                  <a:txBody>
                    <a:bodyPr/>
                    <a:lstStyle/>
                    <a:p>
                      <a:pPr marL="0" marR="0" lvl="0" indent="0" algn="l" rtl="0">
                        <a:spcBef>
                          <a:spcPts val="0"/>
                        </a:spcBef>
                        <a:spcAft>
                          <a:spcPts val="0"/>
                        </a:spcAft>
                        <a:buNone/>
                      </a:pPr>
                      <a:endParaRPr sz="1800"/>
                    </a:p>
                  </a:txBody>
                  <a:tcPr marL="91450" marR="91450" marT="45725" marB="45725">
                    <a:solidFill>
                      <a:srgbClr val="FFFFFF"/>
                    </a:solidFill>
                  </a:tcPr>
                </a:tc>
                <a:extLst>
                  <a:ext uri="{0D108BD9-81ED-4DB2-BD59-A6C34878D82A}">
                    <a16:rowId xmlns:a16="http://schemas.microsoft.com/office/drawing/2014/main" xmlns="" val="10003"/>
                  </a:ext>
                </a:extLst>
              </a:tr>
              <a:tr h="370850">
                <a:tc>
                  <a:txBody>
                    <a:bodyPr/>
                    <a:lstStyle/>
                    <a:p>
                      <a:pPr marL="0" marR="0" lvl="0" indent="0" algn="l" rtl="0">
                        <a:spcBef>
                          <a:spcPts val="0"/>
                        </a:spcBef>
                        <a:spcAft>
                          <a:spcPts val="0"/>
                        </a:spcAft>
                        <a:buNone/>
                      </a:pPr>
                      <a:r>
                        <a:rPr lang="en-GB" sz="1800"/>
                        <a:t>3 fell by almost half </a:t>
                      </a:r>
                      <a:r>
                        <a:rPr lang="en-GB" sz="1800">
                          <a:solidFill>
                            <a:srgbClr val="FF0000"/>
                          </a:solidFill>
                        </a:rPr>
                        <a:t>4</a:t>
                      </a:r>
                      <a:endParaRPr sz="1800">
                        <a:solidFill>
                          <a:srgbClr val="FF0000"/>
                        </a:solidFill>
                      </a:endParaRPr>
                    </a:p>
                  </a:txBody>
                  <a:tcPr marL="91450" marR="91450" marT="45725" marB="45725">
                    <a:solidFill>
                      <a:srgbClr val="FFFFFF"/>
                    </a:solidFill>
                  </a:tcPr>
                </a:tc>
                <a:tc>
                  <a:txBody>
                    <a:bodyPr/>
                    <a:lstStyle/>
                    <a:p>
                      <a:pPr marL="0" marR="0" lvl="0" indent="0" algn="l" rtl="0">
                        <a:spcBef>
                          <a:spcPts val="0"/>
                        </a:spcBef>
                        <a:spcAft>
                          <a:spcPts val="0"/>
                        </a:spcAft>
                        <a:buNone/>
                      </a:pPr>
                      <a:endParaRPr sz="1800"/>
                    </a:p>
                  </a:txBody>
                  <a:tcPr marL="91450" marR="91450" marT="45725" marB="45725">
                    <a:solidFill>
                      <a:srgbClr val="FFFFFF"/>
                    </a:solidFill>
                  </a:tcPr>
                </a:tc>
                <a:extLst>
                  <a:ext uri="{0D108BD9-81ED-4DB2-BD59-A6C34878D82A}">
                    <a16:rowId xmlns:a16="http://schemas.microsoft.com/office/drawing/2014/main" xmlns="" val="10004"/>
                  </a:ext>
                </a:extLst>
              </a:tr>
              <a:tr h="370850">
                <a:tc>
                  <a:txBody>
                    <a:bodyPr/>
                    <a:lstStyle/>
                    <a:p>
                      <a:pPr marL="0" marR="0" lvl="0" indent="0" algn="l" rtl="0">
                        <a:spcBef>
                          <a:spcPts val="0"/>
                        </a:spcBef>
                        <a:spcAft>
                          <a:spcPts val="0"/>
                        </a:spcAft>
                        <a:buNone/>
                      </a:pPr>
                      <a:r>
                        <a:rPr lang="en-GB" sz="1800"/>
                        <a:t>4 great challenges </a:t>
                      </a:r>
                      <a:r>
                        <a:rPr lang="en-GB" sz="1800">
                          <a:solidFill>
                            <a:srgbClr val="FF0000"/>
                          </a:solidFill>
                        </a:rPr>
                        <a:t>7</a:t>
                      </a:r>
                      <a:endParaRPr sz="1800">
                        <a:solidFill>
                          <a:srgbClr val="FF0000"/>
                        </a:solidFill>
                      </a:endParaRPr>
                    </a:p>
                  </a:txBody>
                  <a:tcPr marL="91450" marR="91450" marT="45725" marB="45725">
                    <a:solidFill>
                      <a:srgbClr val="FFFFFF"/>
                    </a:solidFill>
                  </a:tcPr>
                </a:tc>
                <a:tc>
                  <a:txBody>
                    <a:bodyPr/>
                    <a:lstStyle/>
                    <a:p>
                      <a:pPr marL="0" marR="0" lvl="0" indent="0" algn="l" rtl="0">
                        <a:spcBef>
                          <a:spcPts val="0"/>
                        </a:spcBef>
                        <a:spcAft>
                          <a:spcPts val="0"/>
                        </a:spcAft>
                        <a:buNone/>
                      </a:pPr>
                      <a:endParaRPr sz="1800"/>
                    </a:p>
                  </a:txBody>
                  <a:tcPr marL="91450" marR="91450" marT="45725" marB="45725">
                    <a:solidFill>
                      <a:srgbClr val="FFFFFF"/>
                    </a:solidFill>
                  </a:tcPr>
                </a:tc>
                <a:extLst>
                  <a:ext uri="{0D108BD9-81ED-4DB2-BD59-A6C34878D82A}">
                    <a16:rowId xmlns:a16="http://schemas.microsoft.com/office/drawing/2014/main" xmlns="" val="10005"/>
                  </a:ext>
                </a:extLst>
              </a:tr>
              <a:tr h="370850">
                <a:tc>
                  <a:txBody>
                    <a:bodyPr/>
                    <a:lstStyle/>
                    <a:p>
                      <a:pPr marL="0" marR="0" lvl="0" indent="0" algn="l" rtl="0">
                        <a:spcBef>
                          <a:spcPts val="0"/>
                        </a:spcBef>
                        <a:spcAft>
                          <a:spcPts val="0"/>
                        </a:spcAft>
                        <a:buNone/>
                      </a:pPr>
                      <a:r>
                        <a:rPr lang="en-GB" sz="1800" dirty="0"/>
                        <a:t>5 developing regions </a:t>
                      </a:r>
                      <a:r>
                        <a:rPr lang="en-GB" sz="1800" dirty="0">
                          <a:solidFill>
                            <a:srgbClr val="FF0000"/>
                          </a:solidFill>
                        </a:rPr>
                        <a:t>8</a:t>
                      </a:r>
                      <a:endParaRPr sz="1800" dirty="0">
                        <a:solidFill>
                          <a:srgbClr val="FF0000"/>
                        </a:solidFill>
                      </a:endParaRPr>
                    </a:p>
                  </a:txBody>
                  <a:tcPr marL="91450" marR="91450" marT="45725" marB="45725">
                    <a:solidFill>
                      <a:srgbClr val="FFFFFF"/>
                    </a:solidFill>
                  </a:tcPr>
                </a:tc>
                <a:tc>
                  <a:txBody>
                    <a:bodyPr/>
                    <a:lstStyle/>
                    <a:p>
                      <a:pPr marL="0" marR="0" lvl="0" indent="0" algn="l" rtl="0">
                        <a:spcBef>
                          <a:spcPts val="0"/>
                        </a:spcBef>
                        <a:spcAft>
                          <a:spcPts val="0"/>
                        </a:spcAft>
                        <a:buNone/>
                      </a:pPr>
                      <a:endParaRPr sz="1800"/>
                    </a:p>
                  </a:txBody>
                  <a:tcPr marL="91450" marR="91450" marT="45725" marB="45725">
                    <a:solidFill>
                      <a:srgbClr val="FFFFFF"/>
                    </a:solidFill>
                  </a:tcPr>
                </a:tc>
                <a:extLst>
                  <a:ext uri="{0D108BD9-81ED-4DB2-BD59-A6C34878D82A}">
                    <a16:rowId xmlns:a16="http://schemas.microsoft.com/office/drawing/2014/main" xmlns="" val="10006"/>
                  </a:ext>
                </a:extLst>
              </a:tr>
              <a:tr h="370850">
                <a:tc>
                  <a:txBody>
                    <a:bodyPr/>
                    <a:lstStyle/>
                    <a:p>
                      <a:pPr marL="0" marR="0" lvl="0" indent="0" algn="l" rtl="0">
                        <a:spcBef>
                          <a:spcPts val="0"/>
                        </a:spcBef>
                        <a:spcAft>
                          <a:spcPts val="0"/>
                        </a:spcAft>
                        <a:buNone/>
                      </a:pPr>
                      <a:r>
                        <a:rPr lang="en-GB" sz="1800" dirty="0"/>
                        <a:t>6 large disparities remain </a:t>
                      </a:r>
                      <a:r>
                        <a:rPr lang="en-GB" sz="1800" dirty="0">
                          <a:solidFill>
                            <a:srgbClr val="FF0000"/>
                          </a:solidFill>
                        </a:rPr>
                        <a:t>11/12</a:t>
                      </a:r>
                      <a:endParaRPr sz="2400" dirty="0">
                        <a:solidFill>
                          <a:srgbClr val="FF0000"/>
                        </a:solidFill>
                      </a:endParaRPr>
                    </a:p>
                  </a:txBody>
                  <a:tcPr marL="91450" marR="91450" marT="45725" marB="45725">
                    <a:solidFill>
                      <a:srgbClr val="FFFFFF"/>
                    </a:solidFill>
                  </a:tcPr>
                </a:tc>
                <a:tc>
                  <a:txBody>
                    <a:bodyPr/>
                    <a:lstStyle/>
                    <a:p>
                      <a:pPr marL="0" marR="0" lvl="0" indent="0" algn="l" rtl="0">
                        <a:spcBef>
                          <a:spcPts val="0"/>
                        </a:spcBef>
                        <a:spcAft>
                          <a:spcPts val="0"/>
                        </a:spcAft>
                        <a:buNone/>
                      </a:pPr>
                      <a:endParaRPr sz="1800"/>
                    </a:p>
                  </a:txBody>
                  <a:tcPr marL="91450" marR="91450" marT="45725" marB="45725">
                    <a:solidFill>
                      <a:srgbClr val="FFFFFF"/>
                    </a:solidFill>
                  </a:tcPr>
                </a:tc>
                <a:extLst>
                  <a:ext uri="{0D108BD9-81ED-4DB2-BD59-A6C34878D82A}">
                    <a16:rowId xmlns:a16="http://schemas.microsoft.com/office/drawing/2014/main" xmlns="" val="10007"/>
                  </a:ext>
                </a:extLst>
              </a:tr>
              <a:tr h="370850">
                <a:tc>
                  <a:txBody>
                    <a:bodyPr/>
                    <a:lstStyle/>
                    <a:p>
                      <a:pPr marL="0" marR="0" lvl="0" indent="0" algn="l" rtl="0">
                        <a:spcBef>
                          <a:spcPts val="0"/>
                        </a:spcBef>
                        <a:spcAft>
                          <a:spcPts val="0"/>
                        </a:spcAft>
                        <a:buNone/>
                      </a:pPr>
                      <a:r>
                        <a:rPr lang="en-GB" sz="1800"/>
                        <a:t>7 the richest households </a:t>
                      </a:r>
                      <a:r>
                        <a:rPr lang="en-GB" sz="1800">
                          <a:solidFill>
                            <a:srgbClr val="FF0000"/>
                          </a:solidFill>
                        </a:rPr>
                        <a:t>13</a:t>
                      </a:r>
                      <a:endParaRPr sz="1800">
                        <a:solidFill>
                          <a:srgbClr val="FF0000"/>
                        </a:solidFill>
                      </a:endParaRPr>
                    </a:p>
                  </a:txBody>
                  <a:tcPr marL="91450" marR="91450" marT="45725" marB="45725">
                    <a:solidFill>
                      <a:srgbClr val="FFFFFF"/>
                    </a:solidFill>
                  </a:tcPr>
                </a:tc>
                <a:tc>
                  <a:txBody>
                    <a:bodyPr/>
                    <a:lstStyle/>
                    <a:p>
                      <a:pPr marL="0" marR="0" lvl="0" indent="0" algn="l" rtl="0">
                        <a:spcBef>
                          <a:spcPts val="0"/>
                        </a:spcBef>
                        <a:spcAft>
                          <a:spcPts val="0"/>
                        </a:spcAft>
                        <a:buNone/>
                      </a:pPr>
                      <a:endParaRPr sz="1800"/>
                    </a:p>
                  </a:txBody>
                  <a:tcPr marL="91450" marR="91450" marT="45725" marB="45725">
                    <a:solidFill>
                      <a:srgbClr val="FFFFFF"/>
                    </a:solidFill>
                  </a:tcPr>
                </a:tc>
                <a:extLst>
                  <a:ext uri="{0D108BD9-81ED-4DB2-BD59-A6C34878D82A}">
                    <a16:rowId xmlns:a16="http://schemas.microsoft.com/office/drawing/2014/main" xmlns="" val="10008"/>
                  </a:ext>
                </a:extLst>
              </a:tr>
              <a:tr h="370850">
                <a:tc>
                  <a:txBody>
                    <a:bodyPr/>
                    <a:lstStyle/>
                    <a:p>
                      <a:pPr marL="0" marR="0" lvl="0" indent="0" algn="l" rtl="0">
                        <a:spcBef>
                          <a:spcPts val="0"/>
                        </a:spcBef>
                        <a:spcAft>
                          <a:spcPts val="0"/>
                        </a:spcAft>
                        <a:buNone/>
                      </a:pPr>
                      <a:r>
                        <a:rPr lang="en-GB" sz="1800"/>
                        <a:t>8 rural and urban areas </a:t>
                      </a:r>
                      <a:r>
                        <a:rPr lang="en-GB" sz="1800">
                          <a:solidFill>
                            <a:srgbClr val="FF0000"/>
                          </a:solidFill>
                        </a:rPr>
                        <a:t>14</a:t>
                      </a:r>
                      <a:endParaRPr sz="1800">
                        <a:solidFill>
                          <a:srgbClr val="FF0000"/>
                        </a:solidFill>
                      </a:endParaRPr>
                    </a:p>
                  </a:txBody>
                  <a:tcPr marL="91450" marR="91450" marT="45725" marB="45725">
                    <a:solidFill>
                      <a:srgbClr val="FFFFFF"/>
                    </a:solidFill>
                  </a:tcPr>
                </a:tc>
                <a:tc>
                  <a:txBody>
                    <a:bodyPr/>
                    <a:lstStyle/>
                    <a:p>
                      <a:pPr marL="0" marR="0" lvl="0" indent="0" algn="l" rtl="0">
                        <a:spcBef>
                          <a:spcPts val="0"/>
                        </a:spcBef>
                        <a:spcAft>
                          <a:spcPts val="0"/>
                        </a:spcAft>
                        <a:buNone/>
                      </a:pPr>
                      <a:endParaRPr sz="1800"/>
                    </a:p>
                  </a:txBody>
                  <a:tcPr marL="91450" marR="91450" marT="45725" marB="45725">
                    <a:solidFill>
                      <a:srgbClr val="FFFFFF"/>
                    </a:solidFill>
                  </a:tcPr>
                </a:tc>
                <a:extLst>
                  <a:ext uri="{0D108BD9-81ED-4DB2-BD59-A6C34878D82A}">
                    <a16:rowId xmlns:a16="http://schemas.microsoft.com/office/drawing/2014/main" xmlns="" val="10009"/>
                  </a:ext>
                </a:extLst>
              </a:tr>
              <a:tr h="370850">
                <a:tc>
                  <a:txBody>
                    <a:bodyPr/>
                    <a:lstStyle/>
                    <a:p>
                      <a:pPr marL="0" marR="0" lvl="0" indent="0" algn="l" rtl="0">
                        <a:spcBef>
                          <a:spcPts val="0"/>
                        </a:spcBef>
                        <a:spcAft>
                          <a:spcPts val="0"/>
                        </a:spcAft>
                        <a:buNone/>
                      </a:pPr>
                      <a:r>
                        <a:rPr lang="en-GB" sz="1800"/>
                        <a:t>9 Quality education for all </a:t>
                      </a:r>
                      <a:r>
                        <a:rPr lang="en-GB" sz="1800">
                          <a:solidFill>
                            <a:srgbClr val="FF0000"/>
                          </a:solidFill>
                        </a:rPr>
                        <a:t>15</a:t>
                      </a:r>
                      <a:endParaRPr sz="1800">
                        <a:solidFill>
                          <a:srgbClr val="FF0000"/>
                        </a:solidFill>
                      </a:endParaRPr>
                    </a:p>
                  </a:txBody>
                  <a:tcPr marL="91450" marR="91450" marT="45725" marB="45725">
                    <a:solidFill>
                      <a:srgbClr val="FFFFFF"/>
                    </a:solidFill>
                  </a:tcPr>
                </a:tc>
                <a:tc>
                  <a:txBody>
                    <a:bodyPr/>
                    <a:lstStyle/>
                    <a:p>
                      <a:pPr marL="0" marR="0" lvl="0" indent="0" algn="l" rtl="0">
                        <a:spcBef>
                          <a:spcPts val="0"/>
                        </a:spcBef>
                        <a:spcAft>
                          <a:spcPts val="0"/>
                        </a:spcAft>
                        <a:buNone/>
                      </a:pPr>
                      <a:endParaRPr sz="1800"/>
                    </a:p>
                  </a:txBody>
                  <a:tcPr marL="91450" marR="91450" marT="45725" marB="45725">
                    <a:solidFill>
                      <a:srgbClr val="FFFFFF"/>
                    </a:solidFill>
                  </a:tcPr>
                </a:tc>
                <a:extLst>
                  <a:ext uri="{0D108BD9-81ED-4DB2-BD59-A6C34878D82A}">
                    <a16:rowId xmlns:a16="http://schemas.microsoft.com/office/drawing/2014/main" xmlns="" val="10010"/>
                  </a:ext>
                </a:extLst>
              </a:tr>
              <a:tr h="370850">
                <a:tc>
                  <a:txBody>
                    <a:bodyPr/>
                    <a:lstStyle/>
                    <a:p>
                      <a:pPr marL="0" marR="0" lvl="0" indent="0" algn="l" rtl="0">
                        <a:spcBef>
                          <a:spcPts val="0"/>
                        </a:spcBef>
                        <a:spcAft>
                          <a:spcPts val="0"/>
                        </a:spcAft>
                        <a:buNone/>
                      </a:pPr>
                      <a:r>
                        <a:rPr lang="en-GB" sz="1800" dirty="0"/>
                        <a:t>10 eliminate inequalities </a:t>
                      </a:r>
                      <a:r>
                        <a:rPr lang="en-GB" sz="1800" dirty="0">
                          <a:solidFill>
                            <a:srgbClr val="FF0000"/>
                          </a:solidFill>
                        </a:rPr>
                        <a:t>19</a:t>
                      </a:r>
                      <a:endParaRPr sz="1800" dirty="0">
                        <a:solidFill>
                          <a:srgbClr val="FF0000"/>
                        </a:solidFill>
                      </a:endParaRPr>
                    </a:p>
                  </a:txBody>
                  <a:tcPr marL="91450" marR="91450" marT="45725" marB="45725">
                    <a:solidFill>
                      <a:srgbClr val="FFFFFF"/>
                    </a:solidFill>
                  </a:tcPr>
                </a:tc>
                <a:tc>
                  <a:txBody>
                    <a:bodyPr/>
                    <a:lstStyle/>
                    <a:p>
                      <a:pPr marL="0" marR="0" lvl="0" indent="0" algn="l" rtl="0">
                        <a:spcBef>
                          <a:spcPts val="0"/>
                        </a:spcBef>
                        <a:spcAft>
                          <a:spcPts val="0"/>
                        </a:spcAft>
                        <a:buNone/>
                      </a:pPr>
                      <a:endParaRPr sz="1800" dirty="0"/>
                    </a:p>
                  </a:txBody>
                  <a:tcPr marL="91450" marR="91450" marT="45725" marB="45725">
                    <a:solidFill>
                      <a:srgbClr val="FFFFFF"/>
                    </a:solidFill>
                  </a:tcPr>
                </a:tc>
                <a:extLst>
                  <a:ext uri="{0D108BD9-81ED-4DB2-BD59-A6C34878D82A}">
                    <a16:rowId xmlns:a16="http://schemas.microsoft.com/office/drawing/2014/main" xmlns="" val="1001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809</Words>
  <Application>Microsoft Office PowerPoint</Application>
  <PresentationFormat>On-screen Show (4:3)</PresentationFormat>
  <Paragraphs>124</Paragraphs>
  <Slides>18</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Hochwertige Bildung: Fakten und Zahlen https://www.undp.org/content/undp/fr/home/sustainable-development-goals/goal-4-quality-education.html </vt:lpstr>
      <vt:lpstr>Parallel text - English </vt:lpstr>
      <vt:lpstr>Parallel Text - German</vt:lpstr>
      <vt:lpstr>Find the German for …</vt:lpstr>
      <vt:lpstr>Find the German for … *the text line is given to help you</vt:lpstr>
      <vt:lpstr>Find the German for … die Antworten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Suzi Bewell</dc:creator>
  <cp:lastModifiedBy>peter sledge</cp:lastModifiedBy>
  <cp:revision>20</cp:revision>
  <dcterms:created xsi:type="dcterms:W3CDTF">2019-09-20T13:09:44Z</dcterms:created>
  <dcterms:modified xsi:type="dcterms:W3CDTF">2020-11-07T11:10:54Z</dcterms:modified>
</cp:coreProperties>
</file>