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79" r:id="rId3"/>
    <p:sldId id="258" r:id="rId4"/>
    <p:sldId id="274" r:id="rId5"/>
    <p:sldId id="276" r:id="rId6"/>
    <p:sldId id="259" r:id="rId7"/>
    <p:sldId id="260" r:id="rId8"/>
    <p:sldId id="261" r:id="rId9"/>
    <p:sldId id="262" r:id="rId10"/>
    <p:sldId id="263" r:id="rId11"/>
    <p:sldId id="280" r:id="rId12"/>
    <p:sldId id="277" r:id="rId13"/>
    <p:sldId id="278" r:id="rId14"/>
    <p:sldId id="265"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1026EC7-E31A-4837-8451-CFFA06F7C1C4}">
          <p14:sldIdLst>
            <p14:sldId id="256"/>
            <p14:sldId id="279"/>
            <p14:sldId id="258"/>
            <p14:sldId id="274"/>
            <p14:sldId id="276"/>
          </p14:sldIdLst>
        </p14:section>
        <p14:section name="Untitled Section" id="{7240D210-C5C6-471A-9231-8B40479DA28E}">
          <p14:sldIdLst>
            <p14:sldId id="259"/>
            <p14:sldId id="260"/>
            <p14:sldId id="261"/>
            <p14:sldId id="262"/>
            <p14:sldId id="263"/>
            <p14:sldId id="280"/>
            <p14:sldId id="277"/>
            <p14:sldId id="278"/>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7" roundtripDataSignature="AMtx7miA+iImAKK5IfkPgwfMMtY9zjdw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91" autoAdjust="0"/>
  </p:normalViewPr>
  <p:slideViewPr>
    <p:cSldViewPr snapToGrid="0">
      <p:cViewPr varScale="1">
        <p:scale>
          <a:sx n="56" d="100"/>
          <a:sy n="56" d="100"/>
        </p:scale>
        <p:origin x="18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1905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IsFlkvupB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35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6366bd543_1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a6366bd543_1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Longer more complex text to exploit with more able learners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Original source (</a:t>
            </a:r>
            <a:r>
              <a:rPr lang="en" sz="1200" u="sng" dirty="0">
                <a:solidFill>
                  <a:schemeClr val="hlink"/>
                </a:solidFill>
              </a:rPr>
              <a:t>https://www.institut-fuer-menschenrechte.de/uploads/tx_commerce/recht_auf_bildung_fuer_alle_kinder_leichte_sprache_barrierefrei.pdf</a:t>
            </a:r>
            <a:r>
              <a:rPr lang="en"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Graphics from Canva</a:t>
            </a:r>
            <a:endParaRPr dirty="0"/>
          </a:p>
        </p:txBody>
      </p:sp>
      <p:sp>
        <p:nvSpPr>
          <p:cNvPr id="189" name="Google Shape;189;ga6366bd543_1_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extLst>
      <p:ext uri="{BB962C8B-B14F-4D97-AF65-F5344CB8AC3E}">
        <p14:creationId xmlns:p14="http://schemas.microsoft.com/office/powerpoint/2010/main" val="257198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3f5b4a2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e3f5b4a29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25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e28378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3e28378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e3e28378b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extLst>
      <p:ext uri="{BB962C8B-B14F-4D97-AF65-F5344CB8AC3E}">
        <p14:creationId xmlns:p14="http://schemas.microsoft.com/office/powerpoint/2010/main" val="424655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3f5b4a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e3f5b4a29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e3f5b4a29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extLst>
      <p:ext uri="{BB962C8B-B14F-4D97-AF65-F5344CB8AC3E}">
        <p14:creationId xmlns:p14="http://schemas.microsoft.com/office/powerpoint/2010/main" val="191547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accessing their right to education in Senegal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 sz="1200" b="0" i="0" u="none" strike="noStrike" cap="none" smtClean="0">
                <a:solidFill>
                  <a:schemeClr val="dk1"/>
                </a:solidFill>
                <a:latin typeface="Calibri"/>
                <a:ea typeface="Calibri"/>
                <a:cs typeface="Calibri"/>
                <a:sym typeface="Calibri"/>
              </a:rPr>
              <a:t>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897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dirty="0"/>
              <a:t>Link to trailer: </a:t>
            </a:r>
            <a:r>
              <a:rPr lang="en-GB" dirty="0"/>
              <a:t>https://www.youtube.com/watch?v=VTBI96iI2dY and </a:t>
            </a:r>
          </a:p>
          <a:p>
            <a:pPr marL="0" lvl="0" indent="0" algn="l" rtl="0">
              <a:spcBef>
                <a:spcPts val="0"/>
              </a:spcBef>
              <a:spcAft>
                <a:spcPts val="0"/>
              </a:spcAft>
              <a:buClr>
                <a:schemeClr val="dk1"/>
              </a:buClr>
              <a:buSzPts val="1200"/>
              <a:buFont typeface="Calibri"/>
              <a:buNone/>
            </a:pPr>
            <a:r>
              <a:rPr lang="en-GB" dirty="0"/>
              <a:t>https://www.youtube.com/watch?v=xhV7bNa8Hs8</a:t>
            </a:r>
          </a:p>
          <a:p>
            <a:pPr marL="0" lvl="0" indent="0" algn="l" rtl="0">
              <a:spcBef>
                <a:spcPts val="0"/>
              </a:spcBef>
              <a:spcAft>
                <a:spcPts val="0"/>
              </a:spcAft>
              <a:buClr>
                <a:schemeClr val="dk1"/>
              </a:buClr>
              <a:buSzPts val="1200"/>
              <a:buFont typeface="Calibri"/>
              <a:buNone/>
            </a:pPr>
            <a:endParaRPr lang="en" dirty="0"/>
          </a:p>
          <a:p>
            <a:pPr marL="0" lvl="0" indent="0" algn="l" rtl="0">
              <a:spcBef>
                <a:spcPts val="0"/>
              </a:spcBef>
              <a:spcAft>
                <a:spcPts val="0"/>
              </a:spcAft>
              <a:buClr>
                <a:schemeClr val="dk1"/>
              </a:buClr>
              <a:buSzPts val="1200"/>
              <a:buFont typeface="Calibri"/>
              <a:buNone/>
            </a:pPr>
            <a:r>
              <a:rPr lang="en" dirty="0"/>
              <a:t>Link to full film </a:t>
            </a:r>
            <a:r>
              <a:rPr lang="en-GB" dirty="0"/>
              <a:t>in French</a:t>
            </a:r>
            <a:r>
              <a:rPr lang="en" dirty="0"/>
              <a:t>: </a:t>
            </a:r>
            <a:r>
              <a:rPr lang="en" u="sng" dirty="0">
                <a:solidFill>
                  <a:schemeClr val="hlink"/>
                </a:solidFill>
                <a:hlinkClick r:id="rId3"/>
              </a:rPr>
              <a:t>https://www.youtube.com/watch?v=OIsFlkvupBs</a:t>
            </a:r>
            <a:r>
              <a:rPr lang="en" dirty="0"/>
              <a:t> </a:t>
            </a:r>
            <a:endParaRPr dirty="0"/>
          </a:p>
        </p:txBody>
      </p:sp>
      <p:sp>
        <p:nvSpPr>
          <p:cNvPr id="107" name="Google Shape;1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extLst>
      <p:ext uri="{BB962C8B-B14F-4D97-AF65-F5344CB8AC3E}">
        <p14:creationId xmlns:p14="http://schemas.microsoft.com/office/powerpoint/2010/main" val="70392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15" name="Google Shape;11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extLst>
      <p:ext uri="{BB962C8B-B14F-4D97-AF65-F5344CB8AC3E}">
        <p14:creationId xmlns:p14="http://schemas.microsoft.com/office/powerpoint/2010/main" val="29865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3" name="Google Shape;12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extLst>
      <p:ext uri="{BB962C8B-B14F-4D97-AF65-F5344CB8AC3E}">
        <p14:creationId xmlns:p14="http://schemas.microsoft.com/office/powerpoint/2010/main" val="312144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1" name="Google Shape;13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a:p>
        </p:txBody>
      </p:sp>
    </p:spTree>
    <p:extLst>
      <p:ext uri="{BB962C8B-B14F-4D97-AF65-F5344CB8AC3E}">
        <p14:creationId xmlns:p14="http://schemas.microsoft.com/office/powerpoint/2010/main" val="219267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b="1" dirty="0">
                <a:solidFill>
                  <a:srgbClr val="00527D"/>
                </a:solidFill>
              </a:rPr>
              <a:t>Other possible links to explore… </a:t>
            </a:r>
            <a:r>
              <a:rPr lang="en-GB" b="1" dirty="0">
                <a:solidFill>
                  <a:srgbClr val="00527D"/>
                </a:solidFill>
              </a:rPr>
              <a:t>in English/German</a:t>
            </a:r>
            <a:endParaRPr dirty="0"/>
          </a:p>
        </p:txBody>
      </p:sp>
      <p:sp>
        <p:nvSpPr>
          <p:cNvPr id="138" name="Google Shape;13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education/gallery/2012/sep/14/schools-around-the-world-children?fbclid=IwAR3Xm6uySxQhaG_YpL71nwYLZUbBUL82ui9AtXcD-Ua2ql_l6yS_9QNygk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endmyfriend.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TBI96iI2d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TBI96iI2d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TBI96iI2d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VTBI96iI2d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a:blip r:embed="rId3">
            <a:alphaModFix/>
          </a:blip>
          <a:stretch>
            <a:fillRect/>
          </a:stretch>
        </p:blipFill>
        <p:spPr>
          <a:xfrm>
            <a:off x="0" y="-76000"/>
            <a:ext cx="9144000" cy="6934000"/>
          </a:xfrm>
          <a:prstGeom prst="rect">
            <a:avLst/>
          </a:prstGeom>
          <a:noFill/>
          <a:ln>
            <a:noFill/>
          </a:ln>
        </p:spPr>
      </p:pic>
      <p:sp>
        <p:nvSpPr>
          <p:cNvPr id="89" name="Google Shape;89;p1"/>
          <p:cNvSpPr/>
          <p:nvPr/>
        </p:nvSpPr>
        <p:spPr>
          <a:xfrm>
            <a:off x="713675" y="1091358"/>
            <a:ext cx="7388700" cy="554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800" b="1" i="0" u="none" strike="noStrike" cap="none" dirty="0" err="1">
                <a:solidFill>
                  <a:schemeClr val="lt1"/>
                </a:solidFill>
              </a:rPr>
              <a:t>Hochwertige</a:t>
            </a:r>
            <a:r>
              <a:rPr lang="en-GB" sz="4800" b="1" i="0" u="none" strike="noStrike" cap="none" dirty="0">
                <a:solidFill>
                  <a:schemeClr val="lt1"/>
                </a:solidFill>
              </a:rPr>
              <a:t> </a:t>
            </a:r>
            <a:r>
              <a:rPr lang="en-GB" sz="4800" b="1" i="0" u="none" strike="noStrike" cap="none" dirty="0" err="1">
                <a:solidFill>
                  <a:schemeClr val="lt1"/>
                </a:solidFill>
              </a:rPr>
              <a:t>Bildung</a:t>
            </a:r>
            <a:r>
              <a:rPr lang="en" sz="4800" b="1" i="0" u="none" strike="noStrike" cap="none" dirty="0">
                <a:solidFill>
                  <a:schemeClr val="lt1"/>
                </a:solidFill>
              </a:rPr>
              <a:t>:</a:t>
            </a:r>
            <a:endParaRPr sz="4800" b="1" i="0" u="none" strike="noStrike" cap="none" dirty="0">
              <a:solidFill>
                <a:schemeClr val="lt1"/>
              </a:solidFill>
            </a:endParaRPr>
          </a:p>
          <a:p>
            <a:pPr marL="0" marR="0" lvl="0" indent="0" algn="ctr" rtl="0">
              <a:spcBef>
                <a:spcPts val="0"/>
              </a:spcBef>
              <a:spcAft>
                <a:spcPts val="0"/>
              </a:spcAft>
              <a:buNone/>
            </a:pPr>
            <a:endParaRPr sz="3600" b="1" dirty="0">
              <a:solidFill>
                <a:schemeClr val="lt1"/>
              </a:solidFill>
            </a:endParaRPr>
          </a:p>
          <a:p>
            <a:pPr marL="0" marR="0" lvl="0" indent="0" algn="ctr" rtl="0">
              <a:spcBef>
                <a:spcPts val="0"/>
              </a:spcBef>
              <a:spcAft>
                <a:spcPts val="0"/>
              </a:spcAft>
              <a:buNone/>
            </a:pPr>
            <a:r>
              <a:rPr lang="en" sz="3600" b="1" dirty="0">
                <a:solidFill>
                  <a:schemeClr val="lt1"/>
                </a:solidFill>
              </a:rPr>
              <a:t>Lesson 3</a:t>
            </a:r>
            <a:endParaRPr sz="3600" b="1"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p:nvPr/>
        </p:nvSpPr>
        <p:spPr>
          <a:xfrm>
            <a:off x="142875" y="1383150"/>
            <a:ext cx="8840100" cy="4681500"/>
          </a:xfrm>
          <a:prstGeom prst="roundRect">
            <a:avLst>
              <a:gd name="adj" fmla="val 1324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b="1" dirty="0">
                <a:solidFill>
                  <a:srgbClr val="00527D"/>
                </a:solidFill>
              </a:rPr>
              <a:t>Other possible links to explore…</a:t>
            </a:r>
            <a:endParaRPr b="1" dirty="0">
              <a:solidFill>
                <a:srgbClr val="00527D"/>
              </a:solidFill>
            </a:endParaRPr>
          </a:p>
        </p:txBody>
      </p:sp>
      <p:sp>
        <p:nvSpPr>
          <p:cNvPr id="142" name="Google Shape;142;p9"/>
          <p:cNvSpPr txBox="1">
            <a:spLocks noGrp="1"/>
          </p:cNvSpPr>
          <p:nvPr>
            <p:ph type="body" idx="1"/>
          </p:nvPr>
        </p:nvSpPr>
        <p:spPr>
          <a:xfrm>
            <a:off x="457200" y="1600200"/>
            <a:ext cx="8294700" cy="4294200"/>
          </a:xfrm>
          <a:prstGeom prst="rect">
            <a:avLst/>
          </a:prstGeom>
          <a:noFill/>
          <a:ln>
            <a:noFill/>
          </a:ln>
        </p:spPr>
        <p:txBody>
          <a:bodyPr spcFirstLastPara="1" wrap="square" lIns="91425" tIns="45700" rIns="91425" bIns="45700" anchor="t" anchorCtr="0">
            <a:normAutofit lnSpcReduction="10000"/>
          </a:bodyPr>
          <a:lstStyle/>
          <a:p>
            <a:pPr marL="342900" lvl="0">
              <a:spcBef>
                <a:spcPts val="0"/>
              </a:spcBef>
              <a:buSzPts val="2400"/>
              <a:buNone/>
            </a:pPr>
            <a:r>
              <a:rPr lang="en-GB" sz="2400" u="sng" dirty="0">
                <a:solidFill>
                  <a:schemeClr val="hlink"/>
                </a:solidFill>
                <a:hlinkClick r:id="rId3"/>
              </a:rPr>
              <a:t>https://www.zeit.de/kultur/film/2013-12/dokumentarfilm-weg-zur-Schule</a:t>
            </a:r>
          </a:p>
          <a:p>
            <a:pPr marL="342900" lvl="0">
              <a:spcBef>
                <a:spcPts val="0"/>
              </a:spcBef>
              <a:buSzPts val="2400"/>
              <a:buNone/>
            </a:pPr>
            <a:endParaRPr lang="en" sz="2400" u="sng" dirty="0">
              <a:solidFill>
                <a:schemeClr val="hlink"/>
              </a:solidFill>
              <a:hlinkClick r:id="rId3"/>
            </a:endParaRPr>
          </a:p>
          <a:p>
            <a:pPr marL="342900" lvl="0">
              <a:spcBef>
                <a:spcPts val="0"/>
              </a:spcBef>
              <a:buSzPts val="2400"/>
              <a:buNone/>
            </a:pPr>
            <a:r>
              <a:rPr lang="en-GB" sz="2400" u="sng" dirty="0">
                <a:solidFill>
                  <a:schemeClr val="hlink"/>
                </a:solidFill>
                <a:hlinkClick r:id="rId3"/>
              </a:rPr>
              <a:t>https://www.kinderkinobuero.de/downloads/film-des-monats/Auf_dem_Weg_zur_Schule_paedagogisches_Begleitheft.pdf</a:t>
            </a:r>
            <a:endParaRPr lang="en" sz="2400" u="sng" dirty="0">
              <a:solidFill>
                <a:schemeClr val="hlink"/>
              </a:solidFill>
              <a:hlinkClick r:id="rId3"/>
            </a:endParaRPr>
          </a:p>
          <a:p>
            <a:pPr marL="342900" lvl="0" indent="-342900" algn="l" rtl="0">
              <a:spcBef>
                <a:spcPts val="0"/>
              </a:spcBef>
              <a:spcAft>
                <a:spcPts val="0"/>
              </a:spcAft>
              <a:buClr>
                <a:schemeClr val="dk1"/>
              </a:buClr>
              <a:buSzPts val="2400"/>
              <a:buNone/>
            </a:pPr>
            <a:endParaRPr lang="en" sz="2400" u="sng" dirty="0">
              <a:solidFill>
                <a:schemeClr val="hlink"/>
              </a:solidFill>
              <a:hlinkClick r:id="rId3"/>
            </a:endParaRPr>
          </a:p>
          <a:p>
            <a:pPr marL="342900" lvl="0" indent="-342900" algn="l" rtl="0">
              <a:spcBef>
                <a:spcPts val="0"/>
              </a:spcBef>
              <a:spcAft>
                <a:spcPts val="0"/>
              </a:spcAft>
              <a:buClr>
                <a:schemeClr val="dk1"/>
              </a:buClr>
              <a:buSzPts val="2400"/>
              <a:buNone/>
            </a:pPr>
            <a:r>
              <a:rPr lang="en" sz="2400" u="sng" dirty="0">
                <a:solidFill>
                  <a:schemeClr val="hlink"/>
                </a:solidFill>
                <a:hlinkClick r:id="rId3"/>
              </a:rPr>
              <a:t>https://www.theguardian.com/education/gallery/2012/sep/14/schools-around-the-world-children?fbclid=IwAR3Xm6uySxQhaG_YpL71nwYLZUbBUL82ui9AtXcD-Ua2ql_l6yS_9QNygk4</a:t>
            </a:r>
            <a:r>
              <a:rPr lang="en" sz="2400" dirty="0"/>
              <a:t> </a:t>
            </a:r>
            <a:endParaRPr dirty="0"/>
          </a:p>
          <a:p>
            <a:pPr marL="342900" lvl="0" indent="-342900" algn="l" rtl="0">
              <a:spcBef>
                <a:spcPts val="480"/>
              </a:spcBef>
              <a:spcAft>
                <a:spcPts val="0"/>
              </a:spcAft>
              <a:buClr>
                <a:schemeClr val="dk1"/>
              </a:buClr>
              <a:buSzPts val="2400"/>
              <a:buNone/>
            </a:pPr>
            <a:r>
              <a:rPr lang="en" sz="2400" dirty="0"/>
              <a:t>Guardian – Schools around the world</a:t>
            </a:r>
            <a:endParaRPr dirty="0"/>
          </a:p>
          <a:p>
            <a:pPr marL="342900" lvl="0" indent="-342900" algn="l" rtl="0">
              <a:spcBef>
                <a:spcPts val="480"/>
              </a:spcBef>
              <a:spcAft>
                <a:spcPts val="0"/>
              </a:spcAft>
              <a:buClr>
                <a:schemeClr val="dk1"/>
              </a:buClr>
              <a:buSzPts val="2400"/>
              <a:buNone/>
            </a:pPr>
            <a:endParaRPr sz="2400" dirty="0"/>
          </a:p>
          <a:p>
            <a:pPr marL="342900" lvl="0">
              <a:spcBef>
                <a:spcPts val="480"/>
              </a:spcBef>
              <a:buSzPts val="2400"/>
              <a:buNone/>
            </a:pPr>
            <a:endParaRPr sz="2400" dirty="0"/>
          </a:p>
          <a:p>
            <a:pPr marL="342900" lvl="0" indent="-342900" algn="l" rtl="0">
              <a:spcBef>
                <a:spcPts val="519"/>
              </a:spcBef>
              <a:spcAft>
                <a:spcPts val="0"/>
              </a:spcAft>
              <a:buClr>
                <a:schemeClr val="dk1"/>
              </a:buClr>
              <a:buSzPts val="2595"/>
              <a:buNone/>
            </a:pPr>
            <a:endParaRPr sz="2595" dirty="0"/>
          </a:p>
          <a:p>
            <a:pPr marL="342900" lvl="0" indent="-342900" algn="l" rtl="0">
              <a:spcBef>
                <a:spcPts val="640"/>
              </a:spcBef>
              <a:spcAft>
                <a:spcPts val="0"/>
              </a:spcAft>
              <a:buClr>
                <a:schemeClr val="dk1"/>
              </a:buClr>
              <a:buSzPts val="32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3" descr="Graphical user interface, text&#10;&#10;Description automatically generated"/>
          <p:cNvPicPr preferRelativeResize="0"/>
          <p:nvPr/>
        </p:nvPicPr>
        <p:blipFill rotWithShape="1">
          <a:blip r:embed="rId3">
            <a:alphaModFix/>
          </a:blip>
          <a:srcRect/>
          <a:stretch/>
        </p:blipFill>
        <p:spPr>
          <a:xfrm>
            <a:off x="329711" y="430823"/>
            <a:ext cx="8484578" cy="59963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2BC99-7E03-4A9C-9EA5-6462595F4469}"/>
              </a:ext>
            </a:extLst>
          </p:cNvPr>
          <p:cNvSpPr>
            <a:spLocks noGrp="1"/>
          </p:cNvSpPr>
          <p:nvPr>
            <p:ph type="title"/>
          </p:nvPr>
        </p:nvSpPr>
        <p:spPr/>
        <p:txBody>
          <a:bodyPr>
            <a:normAutofit fontScale="90000"/>
          </a:bodyPr>
          <a:lstStyle/>
          <a:p>
            <a:r>
              <a:rPr lang="en-GB" sz="4400" b="1" i="0" u="none" strike="noStrike" cap="none" dirty="0" err="1">
                <a:solidFill>
                  <a:schemeClr val="lt1"/>
                </a:solidFill>
              </a:rPr>
              <a:t>Hochwertige</a:t>
            </a:r>
            <a:r>
              <a:rPr lang="en-GB" sz="4400" b="1" i="0" u="none" strike="noStrike" cap="none" dirty="0">
                <a:solidFill>
                  <a:schemeClr val="lt1"/>
                </a:solidFill>
              </a:rPr>
              <a:t> Bildung.</a:t>
            </a:r>
            <a:r>
              <a:rPr lang="en" sz="4400" b="1" i="0" u="none" strike="noStrike" cap="none" dirty="0">
                <a:solidFill>
                  <a:schemeClr val="lt1"/>
                </a:solidFill>
              </a:rPr>
              <a:t/>
            </a:r>
            <a:br>
              <a:rPr lang="en" sz="4400" b="1" i="0" u="none" strike="noStrike" cap="none" dirty="0">
                <a:solidFill>
                  <a:schemeClr val="lt1"/>
                </a:solidFill>
              </a:rPr>
            </a:br>
            <a:r>
              <a:rPr lang="en" sz="4400" b="1" i="0" u="none" strike="noStrike" cap="none" dirty="0">
                <a:solidFill>
                  <a:schemeClr val="lt1"/>
                </a:solidFill>
              </a:rPr>
              <a:t>What have you learnt? </a:t>
            </a:r>
            <a:endParaRPr lang="en-GB" dirty="0"/>
          </a:p>
        </p:txBody>
      </p:sp>
      <p:sp>
        <p:nvSpPr>
          <p:cNvPr id="5" name="Google Shape;140;p9">
            <a:extLst>
              <a:ext uri="{FF2B5EF4-FFF2-40B4-BE49-F238E27FC236}">
                <a16:creationId xmlns:a16="http://schemas.microsoft.com/office/drawing/2014/main" xmlns="" id="{60A8F490-4977-48D7-83A9-2226827793CF}"/>
              </a:ext>
            </a:extLst>
          </p:cNvPr>
          <p:cNvSpPr>
            <a:spLocks noGrp="1"/>
          </p:cNvSpPr>
          <p:nvPr>
            <p:ph type="body" idx="1"/>
          </p:nvPr>
        </p:nvSpPr>
        <p:spPr>
          <a:prstGeom prst="roundRect">
            <a:avLst>
              <a:gd name="adj" fmla="val 1324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In pairs practice a sentence in German which demonstrates your learning about our education topic.</a:t>
            </a:r>
            <a:endParaRPr dirty="0"/>
          </a:p>
        </p:txBody>
      </p:sp>
    </p:spTree>
    <p:extLst>
      <p:ext uri="{BB962C8B-B14F-4D97-AF65-F5344CB8AC3E}">
        <p14:creationId xmlns:p14="http://schemas.microsoft.com/office/powerpoint/2010/main" val="3320756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xmlns="" id="{2260F816-C041-4F30-BB62-20724E933C0D}"/>
              </a:ext>
            </a:extLst>
          </p:cNvPr>
          <p:cNvPicPr>
            <a:picLocks noChangeAspect="1"/>
          </p:cNvPicPr>
          <p:nvPr/>
        </p:nvPicPr>
        <p:blipFill rotWithShape="1">
          <a:blip r:embed="rId3"/>
          <a:srcRect t="55556" b="13555"/>
          <a:stretch/>
        </p:blipFill>
        <p:spPr>
          <a:xfrm>
            <a:off x="419099" y="1280160"/>
            <a:ext cx="8305801" cy="3628811"/>
          </a:xfrm>
          <a:prstGeom prst="rect">
            <a:avLst/>
          </a:prstGeom>
        </p:spPr>
      </p:pic>
    </p:spTree>
    <p:extLst>
      <p:ext uri="{BB962C8B-B14F-4D97-AF65-F5344CB8AC3E}">
        <p14:creationId xmlns:p14="http://schemas.microsoft.com/office/powerpoint/2010/main" val="77526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7e3f5b4a29_0_9"/>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56" name="Google Shape;156;g7e3f5b4a29_0_9"/>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157" name="Google Shape;157;g7e3f5b4a29_0_9"/>
          <p:cNvSpPr/>
          <p:nvPr/>
        </p:nvSpPr>
        <p:spPr>
          <a:xfrm>
            <a:off x="4169601" y="3778050"/>
            <a:ext cx="21504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 sz="11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a16="http://schemas.microsoft.com/office/drawing/2014/main" xmlns="" id="{DEC1BB15-4913-4CF1-9E3C-7A76AA66353C}"/>
              </a:ext>
            </a:extLst>
          </p:cNvPr>
          <p:cNvPicPr>
            <a:picLocks noChangeAspect="1"/>
          </p:cNvPicPr>
          <p:nvPr/>
        </p:nvPicPr>
        <p:blipFill rotWithShape="1">
          <a:blip r:embed="rId3"/>
          <a:srcRect t="54222" b="12720"/>
          <a:stretch/>
        </p:blipFill>
        <p:spPr>
          <a:xfrm>
            <a:off x="296010" y="1548707"/>
            <a:ext cx="8812732" cy="4120573"/>
          </a:xfrm>
          <a:prstGeom prst="rect">
            <a:avLst/>
          </a:prstGeom>
        </p:spPr>
      </p:pic>
      <p:pic>
        <p:nvPicPr>
          <p:cNvPr id="3" name="Picture 2">
            <a:extLst>
              <a:ext uri="{FF2B5EF4-FFF2-40B4-BE49-F238E27FC236}">
                <a16:creationId xmlns:a16="http://schemas.microsoft.com/office/drawing/2014/main" xmlns="" id="{B551EF28-1B3B-46E2-B5A4-A7AAD2ED8D3C}"/>
              </a:ext>
            </a:extLst>
          </p:cNvPr>
          <p:cNvPicPr>
            <a:picLocks noChangeAspect="1"/>
          </p:cNvPicPr>
          <p:nvPr/>
        </p:nvPicPr>
        <p:blipFill rotWithShape="1">
          <a:blip r:embed="rId3"/>
          <a:srcRect l="40885" b="91111"/>
          <a:stretch/>
        </p:blipFill>
        <p:spPr>
          <a:xfrm>
            <a:off x="4749765" y="0"/>
            <a:ext cx="4227738" cy="8991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Picture 1">
            <a:extLst>
              <a:ext uri="{FF2B5EF4-FFF2-40B4-BE49-F238E27FC236}">
                <a16:creationId xmlns:a16="http://schemas.microsoft.com/office/drawing/2014/main" xmlns="" id="{99F478AF-7D33-4C47-BCA4-445E03130C04}"/>
              </a:ext>
            </a:extLst>
          </p:cNvPr>
          <p:cNvPicPr>
            <a:picLocks noChangeAspect="1"/>
          </p:cNvPicPr>
          <p:nvPr/>
        </p:nvPicPr>
        <p:blipFill rotWithShape="1">
          <a:blip r:embed="rId3"/>
          <a:srcRect l="40885" b="91111"/>
          <a:stretch/>
        </p:blipFill>
        <p:spPr>
          <a:xfrm>
            <a:off x="4749765" y="0"/>
            <a:ext cx="4227738" cy="899160"/>
          </a:xfrm>
          <a:prstGeom prst="rect">
            <a:avLst/>
          </a:prstGeom>
        </p:spPr>
      </p:pic>
      <p:pic>
        <p:nvPicPr>
          <p:cNvPr id="3" name="Picture 2">
            <a:extLst>
              <a:ext uri="{FF2B5EF4-FFF2-40B4-BE49-F238E27FC236}">
                <a16:creationId xmlns:a16="http://schemas.microsoft.com/office/drawing/2014/main" xmlns="" id="{E38DDE8F-F25D-4D68-9826-0B3E5E17A0DE}"/>
              </a:ext>
            </a:extLst>
          </p:cNvPr>
          <p:cNvPicPr>
            <a:picLocks noChangeAspect="1"/>
          </p:cNvPicPr>
          <p:nvPr/>
        </p:nvPicPr>
        <p:blipFill rotWithShape="1">
          <a:blip r:embed="rId4"/>
          <a:srcRect t="15026" b="45437"/>
          <a:stretch/>
        </p:blipFill>
        <p:spPr>
          <a:xfrm>
            <a:off x="0" y="1231025"/>
            <a:ext cx="9144000" cy="51135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59CF76E-E960-4199-9BF8-DF82C84823C6}"/>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8D4A39F0-8BE6-48B0-A181-00EBB85E550E}"/>
              </a:ext>
            </a:extLst>
          </p:cNvPr>
          <p:cNvSpPr txBox="1"/>
          <p:nvPr/>
        </p:nvSpPr>
        <p:spPr>
          <a:xfrm>
            <a:off x="1735666" y="237067"/>
            <a:ext cx="6206067" cy="615553"/>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Students accessing their right to education in Senegal</a:t>
            </a:r>
          </a:p>
          <a:p>
            <a:endParaRPr lang="en-GB" dirty="0"/>
          </a:p>
        </p:txBody>
      </p:sp>
    </p:spTree>
    <p:extLst>
      <p:ext uri="{BB962C8B-B14F-4D97-AF65-F5344CB8AC3E}">
        <p14:creationId xmlns:p14="http://schemas.microsoft.com/office/powerpoint/2010/main" val="400574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9;p5">
            <a:extLst>
              <a:ext uri="{FF2B5EF4-FFF2-40B4-BE49-F238E27FC236}">
                <a16:creationId xmlns:a16="http://schemas.microsoft.com/office/drawing/2014/main" xmlns="" id="{94387661-87F5-4AF1-97DB-B93C98FADAA3}"/>
              </a:ext>
            </a:extLst>
          </p:cNvPr>
          <p:cNvSpPr txBox="1">
            <a:spLocks/>
          </p:cNvSpPr>
          <p:nvPr/>
        </p:nvSpPr>
        <p:spPr>
          <a:xfrm>
            <a:off x="367553" y="1416642"/>
            <a:ext cx="8408893" cy="4903693"/>
          </a:xfrm>
          <a:prstGeom prst="roundRect">
            <a:avLst>
              <a:gd name="adj" fmla="val 126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GB" dirty="0"/>
          </a:p>
        </p:txBody>
      </p:sp>
      <p:sp>
        <p:nvSpPr>
          <p:cNvPr id="2" name="Title 1">
            <a:extLst>
              <a:ext uri="{FF2B5EF4-FFF2-40B4-BE49-F238E27FC236}">
                <a16:creationId xmlns:a16="http://schemas.microsoft.com/office/drawing/2014/main" xmlns="" id="{AD5B3A78-E581-446B-A2E7-A7D049484335}"/>
              </a:ext>
            </a:extLst>
          </p:cNvPr>
          <p:cNvSpPr>
            <a:spLocks noGrp="1"/>
          </p:cNvSpPr>
          <p:nvPr>
            <p:ph type="title"/>
          </p:nvPr>
        </p:nvSpPr>
        <p:spPr/>
        <p:txBody>
          <a:bodyPr>
            <a:normAutofit fontScale="90000"/>
          </a:bodyPr>
          <a:lstStyle/>
          <a:p>
            <a:r>
              <a:rPr lang="en-GB" dirty="0"/>
              <a:t>What are the benefits of education?</a:t>
            </a:r>
          </a:p>
        </p:txBody>
      </p:sp>
      <p:sp>
        <p:nvSpPr>
          <p:cNvPr id="3" name="Text Placeholder 2">
            <a:extLst>
              <a:ext uri="{FF2B5EF4-FFF2-40B4-BE49-F238E27FC236}">
                <a16:creationId xmlns:a16="http://schemas.microsoft.com/office/drawing/2014/main" xmlns="" id="{4F68B532-0CDD-4998-BB57-65C18AF5E9D1}"/>
              </a:ext>
            </a:extLst>
          </p:cNvPr>
          <p:cNvSpPr>
            <a:spLocks noGrp="1"/>
          </p:cNvSpPr>
          <p:nvPr>
            <p:ph type="body" idx="1"/>
          </p:nvPr>
        </p:nvSpPr>
        <p:spPr>
          <a:xfrm>
            <a:off x="546846" y="1605506"/>
            <a:ext cx="8229600" cy="4525963"/>
          </a:xfrm>
        </p:spPr>
        <p:txBody>
          <a:bodyPr/>
          <a:lstStyle/>
          <a:p>
            <a:r>
              <a:rPr lang="en-GB" dirty="0"/>
              <a:t>In pairs match the English and German statements</a:t>
            </a:r>
          </a:p>
          <a:p>
            <a:r>
              <a:rPr lang="en-GB" dirty="0"/>
              <a:t>Discuss and rank the German version in a Diamond 9</a:t>
            </a:r>
          </a:p>
        </p:txBody>
      </p:sp>
      <p:pic>
        <p:nvPicPr>
          <p:cNvPr id="6" name="Picture 5">
            <a:extLst>
              <a:ext uri="{FF2B5EF4-FFF2-40B4-BE49-F238E27FC236}">
                <a16:creationId xmlns:a16="http://schemas.microsoft.com/office/drawing/2014/main" xmlns="" id="{6E17D1A9-7164-49B1-AB5C-C5894A85D992}"/>
              </a:ext>
            </a:extLst>
          </p:cNvPr>
          <p:cNvPicPr>
            <a:picLocks noChangeAspect="1"/>
          </p:cNvPicPr>
          <p:nvPr/>
        </p:nvPicPr>
        <p:blipFill rotWithShape="1">
          <a:blip r:embed="rId2"/>
          <a:srcRect l="23920" t="28491"/>
          <a:stretch/>
        </p:blipFill>
        <p:spPr>
          <a:xfrm>
            <a:off x="3572933" y="4262716"/>
            <a:ext cx="2692928" cy="1719176"/>
          </a:xfrm>
          <a:prstGeom prst="rect">
            <a:avLst/>
          </a:prstGeom>
        </p:spPr>
      </p:pic>
      <p:cxnSp>
        <p:nvCxnSpPr>
          <p:cNvPr id="8" name="Straight Arrow Connector 7">
            <a:extLst>
              <a:ext uri="{FF2B5EF4-FFF2-40B4-BE49-F238E27FC236}">
                <a16:creationId xmlns:a16="http://schemas.microsoft.com/office/drawing/2014/main" xmlns="" id="{09C5EFAC-963C-4E3E-94D9-47028FA16A72}"/>
              </a:ext>
            </a:extLst>
          </p:cNvPr>
          <p:cNvCxnSpPr>
            <a:cxnSpLocks/>
          </p:cNvCxnSpPr>
          <p:nvPr/>
        </p:nvCxnSpPr>
        <p:spPr>
          <a:xfrm>
            <a:off x="2997200" y="4073850"/>
            <a:ext cx="1117600" cy="447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45B57D55-870A-4B13-B04F-61570E357E73}"/>
              </a:ext>
            </a:extLst>
          </p:cNvPr>
          <p:cNvCxnSpPr>
            <a:cxnSpLocks/>
          </p:cNvCxnSpPr>
          <p:nvPr/>
        </p:nvCxnSpPr>
        <p:spPr>
          <a:xfrm flipH="1">
            <a:off x="4919397" y="5441358"/>
            <a:ext cx="1427147" cy="221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DBF1B437-6220-458D-9A38-A1124AF82B36}"/>
              </a:ext>
            </a:extLst>
          </p:cNvPr>
          <p:cNvSpPr txBox="1"/>
          <p:nvPr/>
        </p:nvSpPr>
        <p:spPr>
          <a:xfrm>
            <a:off x="6346543" y="5244504"/>
            <a:ext cx="2052390"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Least important reason</a:t>
            </a:r>
          </a:p>
        </p:txBody>
      </p:sp>
      <p:sp>
        <p:nvSpPr>
          <p:cNvPr id="18" name="TextBox 17">
            <a:extLst>
              <a:ext uri="{FF2B5EF4-FFF2-40B4-BE49-F238E27FC236}">
                <a16:creationId xmlns:a16="http://schemas.microsoft.com/office/drawing/2014/main" xmlns="" id="{70547422-4375-4FF5-A21F-C8852CAD41C7}"/>
              </a:ext>
            </a:extLst>
          </p:cNvPr>
          <p:cNvSpPr txBox="1"/>
          <p:nvPr/>
        </p:nvSpPr>
        <p:spPr>
          <a:xfrm>
            <a:off x="1145489" y="3840325"/>
            <a:ext cx="1987178"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Most important reason </a:t>
            </a:r>
          </a:p>
        </p:txBody>
      </p:sp>
    </p:spTree>
    <p:extLst>
      <p:ext uri="{BB962C8B-B14F-4D97-AF65-F5344CB8AC3E}">
        <p14:creationId xmlns:p14="http://schemas.microsoft.com/office/powerpoint/2010/main" val="230787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p:nvPr/>
        </p:nvSpPr>
        <p:spPr>
          <a:xfrm>
            <a:off x="167200" y="1456100"/>
            <a:ext cx="8694000" cy="5094900"/>
          </a:xfrm>
          <a:prstGeom prst="roundRect">
            <a:avLst>
              <a:gd name="adj" fmla="val 126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de-DE" b="1" u="sng" dirty="0">
                <a:solidFill>
                  <a:srgbClr val="00527D"/>
                </a:solidFill>
                <a:hlinkClick r:id="rId3"/>
              </a:rPr>
              <a:t>Auf dem Weg zur Schule</a:t>
            </a:r>
            <a:r>
              <a:rPr lang="de-DE" b="1" u="sng" dirty="0">
                <a:solidFill>
                  <a:srgbClr val="00527D"/>
                </a:solidFill>
              </a:rPr>
              <a:t/>
            </a:r>
            <a:br>
              <a:rPr lang="de-DE" b="1" u="sng" dirty="0">
                <a:solidFill>
                  <a:srgbClr val="00527D"/>
                </a:solidFill>
              </a:rPr>
            </a:br>
            <a:r>
              <a:rPr lang="de-DE" sz="2400" b="1" dirty="0">
                <a:solidFill>
                  <a:srgbClr val="00527D"/>
                </a:solidFill>
              </a:rPr>
              <a:t>Trailer 1 min 36 secs </a:t>
            </a:r>
            <a:endParaRPr sz="2400" b="1" dirty="0">
              <a:solidFill>
                <a:srgbClr val="00527D"/>
              </a:solidFill>
            </a:endParaRPr>
          </a:p>
        </p:txBody>
      </p:sp>
      <p:sp>
        <p:nvSpPr>
          <p:cNvPr id="111" name="Google Shape;111;p5"/>
          <p:cNvSpPr txBox="1">
            <a:spLocks noGrp="1"/>
          </p:cNvSpPr>
          <p:nvPr>
            <p:ph type="body" idx="1"/>
          </p:nvPr>
        </p:nvSpPr>
        <p:spPr>
          <a:xfrm>
            <a:off x="457200" y="1608667"/>
            <a:ext cx="8229600" cy="4526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2800"/>
              <a:buNone/>
            </a:pPr>
            <a:r>
              <a:rPr lang="de-DE" sz="2800" dirty="0"/>
              <a:t>Sieh dir den Trailer des Films </a:t>
            </a:r>
            <a:r>
              <a:rPr lang="de-DE" sz="2800" b="1" i="1" dirty="0"/>
              <a:t>Auf dem Weg zur Schule</a:t>
            </a:r>
            <a:r>
              <a:rPr lang="de-DE" sz="2800" dirty="0"/>
              <a:t> an und beantworte die Fragen auf Englisch:</a:t>
            </a:r>
          </a:p>
          <a:p>
            <a:pPr marL="0" lvl="0" indent="0" algn="l" rtl="0">
              <a:spcBef>
                <a:spcPts val="360"/>
              </a:spcBef>
              <a:spcAft>
                <a:spcPts val="0"/>
              </a:spcAft>
              <a:buClr>
                <a:schemeClr val="dk1"/>
              </a:buClr>
              <a:buSzPts val="2800"/>
              <a:buNone/>
            </a:pPr>
            <a:r>
              <a:rPr lang="en" sz="2800" dirty="0" smtClean="0"/>
              <a:t>1. </a:t>
            </a:r>
            <a:r>
              <a:rPr lang="en" sz="2800" dirty="0"/>
              <a:t>What are the names of the 4 main characters?</a:t>
            </a:r>
            <a:endParaRPr sz="2800" dirty="0"/>
          </a:p>
          <a:p>
            <a:pPr marL="0" lvl="0" indent="0" algn="l" rtl="0">
              <a:spcBef>
                <a:spcPts val="360"/>
              </a:spcBef>
              <a:spcAft>
                <a:spcPts val="0"/>
              </a:spcAft>
              <a:buClr>
                <a:schemeClr val="dk1"/>
              </a:buClr>
              <a:buSzPts val="2800"/>
              <a:buNone/>
            </a:pPr>
            <a:r>
              <a:rPr lang="en" sz="2800" dirty="0" smtClean="0"/>
              <a:t>2. What </a:t>
            </a:r>
            <a:r>
              <a:rPr lang="en" sz="2800" dirty="0"/>
              <a:t>countries do they come from?</a:t>
            </a:r>
            <a:endParaRPr sz="2800" dirty="0"/>
          </a:p>
          <a:p>
            <a:pPr marL="0" lvl="0" indent="0" algn="l" rtl="0">
              <a:spcBef>
                <a:spcPts val="360"/>
              </a:spcBef>
              <a:spcAft>
                <a:spcPts val="0"/>
              </a:spcAft>
              <a:buClr>
                <a:schemeClr val="dk1"/>
              </a:buClr>
              <a:buSzPts val="2800"/>
              <a:buNone/>
            </a:pPr>
            <a:r>
              <a:rPr lang="en" sz="2800" dirty="0" smtClean="0"/>
              <a:t>3. </a:t>
            </a:r>
            <a:r>
              <a:rPr lang="en" sz="2800" dirty="0"/>
              <a:t>Who has the longest journey to school (km)?</a:t>
            </a:r>
            <a:endParaRPr sz="2800" dirty="0"/>
          </a:p>
          <a:p>
            <a:pPr marL="0" lvl="0" indent="0" algn="l" rtl="0">
              <a:spcBef>
                <a:spcPts val="360"/>
              </a:spcBef>
              <a:spcAft>
                <a:spcPts val="0"/>
              </a:spcAft>
              <a:buClr>
                <a:schemeClr val="dk1"/>
              </a:buClr>
              <a:buSzPts val="2800"/>
              <a:buNone/>
            </a:pPr>
            <a:r>
              <a:rPr lang="en" sz="2800" dirty="0" smtClean="0"/>
              <a:t>4. </a:t>
            </a:r>
            <a:r>
              <a:rPr lang="en" sz="2800" dirty="0"/>
              <a:t>Whose journey takes the longest time?</a:t>
            </a:r>
            <a:endParaRPr sz="2800" dirty="0"/>
          </a:p>
          <a:p>
            <a:pPr marL="0" lvl="0" indent="0" algn="l" rtl="0">
              <a:spcBef>
                <a:spcPts val="360"/>
              </a:spcBef>
              <a:spcAft>
                <a:spcPts val="0"/>
              </a:spcAft>
              <a:buClr>
                <a:schemeClr val="dk1"/>
              </a:buClr>
              <a:buSzPts val="2800"/>
              <a:buNone/>
            </a:pPr>
            <a:r>
              <a:rPr lang="en" sz="2800" dirty="0" smtClean="0"/>
              <a:t>5. </a:t>
            </a:r>
            <a:r>
              <a:rPr lang="en" sz="2800" dirty="0"/>
              <a:t>What animal do Jackson and his friends encounter on their journey?</a:t>
            </a:r>
            <a:endParaRPr sz="2800" dirty="0"/>
          </a:p>
          <a:p>
            <a:pPr marL="0" lvl="0" indent="0" algn="l" rtl="0">
              <a:spcBef>
                <a:spcPts val="360"/>
              </a:spcBef>
              <a:spcAft>
                <a:spcPts val="0"/>
              </a:spcAft>
              <a:buClr>
                <a:schemeClr val="dk1"/>
              </a:buClr>
              <a:buSzPts val="2800"/>
              <a:buNone/>
            </a:pPr>
            <a:r>
              <a:rPr lang="en" sz="2800" dirty="0" smtClean="0"/>
              <a:t>6. </a:t>
            </a:r>
            <a:r>
              <a:rPr lang="en" sz="2800" dirty="0"/>
              <a:t>How much value do they place on education?</a:t>
            </a:r>
            <a:endParaRPr sz="2800" dirty="0"/>
          </a:p>
          <a:p>
            <a:pPr marL="0" lvl="0" indent="0" algn="l" rtl="0">
              <a:spcBef>
                <a:spcPts val="360"/>
              </a:spcBef>
              <a:spcAft>
                <a:spcPts val="0"/>
              </a:spcAft>
              <a:buClr>
                <a:schemeClr val="dk1"/>
              </a:buClr>
              <a:buSzPts val="32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p:nvPr/>
        </p:nvSpPr>
        <p:spPr>
          <a:xfrm>
            <a:off x="300950" y="1456100"/>
            <a:ext cx="8621100" cy="5094900"/>
          </a:xfrm>
          <a:prstGeom prst="roundRect">
            <a:avLst>
              <a:gd name="adj" fmla="val 1145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txBox="1">
            <a:spLocks noGrp="1"/>
          </p:cNvSpPr>
          <p:nvPr>
            <p:ph type="body" idx="1"/>
          </p:nvPr>
        </p:nvSpPr>
        <p:spPr>
          <a:xfrm>
            <a:off x="457200" y="1600200"/>
            <a:ext cx="8229600" cy="4526000"/>
          </a:xfrm>
          <a:prstGeom prst="rect">
            <a:avLst/>
          </a:prstGeom>
          <a:noFill/>
          <a:ln>
            <a:noFill/>
          </a:ln>
        </p:spPr>
        <p:txBody>
          <a:bodyPr spcFirstLastPara="1" wrap="square" lIns="91425" tIns="45700" rIns="91425" bIns="45700" anchor="t" anchorCtr="0">
            <a:noAutofit/>
          </a:bodyPr>
          <a:lstStyle/>
          <a:p>
            <a:pPr marL="0" lvl="0" indent="0">
              <a:buSzPts val="2800"/>
              <a:buNone/>
            </a:pPr>
            <a:r>
              <a:rPr lang="de-DE" sz="2800" dirty="0"/>
              <a:t>Sieh dir den Trailer des Films </a:t>
            </a:r>
            <a:r>
              <a:rPr lang="de-DE" sz="2800" b="1" i="1" dirty="0"/>
              <a:t>Auf dem Weg zur Schule</a:t>
            </a:r>
            <a:r>
              <a:rPr lang="de-DE" sz="2800" dirty="0"/>
              <a:t> an und beantworte die Fragen auf Deutsch:</a:t>
            </a:r>
          </a:p>
          <a:p>
            <a:pPr marL="0" lvl="0" indent="0" algn="l" rtl="0">
              <a:spcBef>
                <a:spcPts val="360"/>
              </a:spcBef>
              <a:spcAft>
                <a:spcPts val="0"/>
              </a:spcAft>
              <a:buClr>
                <a:schemeClr val="dk1"/>
              </a:buClr>
              <a:buSzPts val="2800"/>
              <a:buNone/>
            </a:pPr>
            <a:r>
              <a:rPr lang="de-DE" sz="2800" dirty="0" smtClean="0"/>
              <a:t>1. </a:t>
            </a:r>
            <a:r>
              <a:rPr lang="de-DE" sz="2800" dirty="0"/>
              <a:t>Wie heißen die vier Protagonisten des Films?</a:t>
            </a:r>
          </a:p>
          <a:p>
            <a:pPr marL="0" lvl="0" indent="0" algn="l" rtl="0">
              <a:spcBef>
                <a:spcPts val="360"/>
              </a:spcBef>
              <a:spcAft>
                <a:spcPts val="0"/>
              </a:spcAft>
              <a:buClr>
                <a:schemeClr val="dk1"/>
              </a:buClr>
              <a:buSzPts val="2800"/>
              <a:buNone/>
            </a:pPr>
            <a:r>
              <a:rPr lang="de-DE" sz="2800" dirty="0" smtClean="0"/>
              <a:t>2. </a:t>
            </a:r>
            <a:r>
              <a:rPr lang="de-DE" sz="2800" dirty="0"/>
              <a:t>Aus welchen Ländern kommen sie?</a:t>
            </a:r>
          </a:p>
          <a:p>
            <a:pPr marL="0" lvl="0" indent="0" algn="l" rtl="0">
              <a:spcBef>
                <a:spcPts val="360"/>
              </a:spcBef>
              <a:spcAft>
                <a:spcPts val="0"/>
              </a:spcAft>
              <a:buClr>
                <a:schemeClr val="dk1"/>
              </a:buClr>
              <a:buSzPts val="2800"/>
              <a:buNone/>
            </a:pPr>
            <a:r>
              <a:rPr lang="de-DE" sz="2800" dirty="0" smtClean="0"/>
              <a:t>3. </a:t>
            </a:r>
            <a:r>
              <a:rPr lang="de-DE" sz="2800" dirty="0"/>
              <a:t>Wer hat den längsten Weg zur Schule (in KM)?</a:t>
            </a:r>
          </a:p>
          <a:p>
            <a:pPr marL="0" lvl="0" indent="0" algn="l" rtl="0">
              <a:spcBef>
                <a:spcPts val="360"/>
              </a:spcBef>
              <a:spcAft>
                <a:spcPts val="0"/>
              </a:spcAft>
              <a:buClr>
                <a:schemeClr val="dk1"/>
              </a:buClr>
              <a:buSzPts val="2800"/>
              <a:buNone/>
            </a:pPr>
            <a:r>
              <a:rPr lang="de-DE" sz="2800" dirty="0" smtClean="0"/>
              <a:t>4. </a:t>
            </a:r>
            <a:r>
              <a:rPr lang="de-DE" sz="2800" dirty="0"/>
              <a:t>Wessen </a:t>
            </a:r>
            <a:r>
              <a:rPr lang="de-DE" sz="2800" dirty="0" smtClean="0"/>
              <a:t>Weg </a:t>
            </a:r>
            <a:r>
              <a:rPr lang="de-DE" sz="2800" dirty="0"/>
              <a:t>zur Schule dauert am Längsten?</a:t>
            </a:r>
          </a:p>
          <a:p>
            <a:pPr marL="0" lvl="0" indent="0" algn="l" rtl="0">
              <a:spcBef>
                <a:spcPts val="360"/>
              </a:spcBef>
              <a:spcAft>
                <a:spcPts val="0"/>
              </a:spcAft>
              <a:buClr>
                <a:schemeClr val="dk1"/>
              </a:buClr>
              <a:buSzPts val="2800"/>
              <a:buNone/>
            </a:pPr>
            <a:r>
              <a:rPr lang="de-DE" sz="2800" dirty="0" smtClean="0"/>
              <a:t>5. </a:t>
            </a:r>
            <a:r>
              <a:rPr lang="de-DE" sz="2800" dirty="0"/>
              <a:t>Welche Tiere begegnen sie auf dem Weg zur Schule?</a:t>
            </a:r>
          </a:p>
          <a:p>
            <a:pPr marL="0" lvl="0" indent="0" algn="l" rtl="0">
              <a:spcBef>
                <a:spcPts val="360"/>
              </a:spcBef>
              <a:spcAft>
                <a:spcPts val="0"/>
              </a:spcAft>
              <a:buClr>
                <a:schemeClr val="dk1"/>
              </a:buClr>
              <a:buSzPts val="2800"/>
              <a:buNone/>
            </a:pPr>
            <a:r>
              <a:rPr lang="de-DE" sz="2800" dirty="0" smtClean="0"/>
              <a:t>6. </a:t>
            </a:r>
            <a:r>
              <a:rPr lang="de-DE" sz="2800" dirty="0"/>
              <a:t>Legen sie viel Wert auf ihre Bildung?</a:t>
            </a:r>
          </a:p>
          <a:p>
            <a:pPr marL="0" lvl="0" indent="0" algn="l" rtl="0">
              <a:spcBef>
                <a:spcPts val="360"/>
              </a:spcBef>
              <a:spcAft>
                <a:spcPts val="0"/>
              </a:spcAft>
              <a:buClr>
                <a:schemeClr val="dk1"/>
              </a:buClr>
              <a:buSzPts val="3200"/>
              <a:buNone/>
            </a:pPr>
            <a:endParaRPr dirty="0"/>
          </a:p>
        </p:txBody>
      </p:sp>
      <p:sp>
        <p:nvSpPr>
          <p:cNvPr id="3" name="Title 2">
            <a:extLst>
              <a:ext uri="{FF2B5EF4-FFF2-40B4-BE49-F238E27FC236}">
                <a16:creationId xmlns:a16="http://schemas.microsoft.com/office/drawing/2014/main" xmlns="" id="{22AC44B4-548E-4C7A-A055-7553A1832523}"/>
              </a:ext>
            </a:extLst>
          </p:cNvPr>
          <p:cNvSpPr>
            <a:spLocks noGrp="1"/>
          </p:cNvSpPr>
          <p:nvPr>
            <p:ph type="title"/>
          </p:nvPr>
        </p:nvSpPr>
        <p:spPr/>
        <p:txBody>
          <a:bodyPr/>
          <a:lstStyle/>
          <a:p>
            <a:endParaRPr lang="en-GB"/>
          </a:p>
        </p:txBody>
      </p:sp>
      <p:sp>
        <p:nvSpPr>
          <p:cNvPr id="7" name="Google Shape;110;p5">
            <a:extLst>
              <a:ext uri="{FF2B5EF4-FFF2-40B4-BE49-F238E27FC236}">
                <a16:creationId xmlns:a16="http://schemas.microsoft.com/office/drawing/2014/main" xmlns="" id="{028FAFFF-C482-4317-9494-CC1C9E4B11AF}"/>
              </a:ext>
            </a:extLst>
          </p:cNvPr>
          <p:cNvSpPr txBox="1">
            <a:spLocks/>
          </p:cNvSpPr>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de-DE" b="1" u="sng" dirty="0">
                <a:solidFill>
                  <a:srgbClr val="00527D"/>
                </a:solidFill>
                <a:hlinkClick r:id="rId3"/>
              </a:rPr>
              <a:t>Auf dem Weg zur Schule</a:t>
            </a:r>
            <a:endParaRPr lang="de-DE" b="1" dirty="0">
              <a:solidFill>
                <a:srgbClr val="00527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p:nvPr/>
        </p:nvSpPr>
        <p:spPr>
          <a:xfrm>
            <a:off x="82075" y="1480425"/>
            <a:ext cx="8913000" cy="4803000"/>
          </a:xfrm>
          <a:prstGeom prst="roundRect">
            <a:avLst>
              <a:gd name="adj" fmla="val 1291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txBox="1">
            <a:spLocks noGrp="1"/>
          </p:cNvSpPr>
          <p:nvPr>
            <p:ph type="body" idx="1"/>
          </p:nvPr>
        </p:nvSpPr>
        <p:spPr>
          <a:xfrm>
            <a:off x="254000" y="1600200"/>
            <a:ext cx="8636000" cy="4526000"/>
          </a:xfrm>
          <a:prstGeom prst="rect">
            <a:avLst/>
          </a:prstGeom>
          <a:noFill/>
          <a:ln>
            <a:noFill/>
          </a:ln>
        </p:spPr>
        <p:txBody>
          <a:bodyPr spcFirstLastPara="1" wrap="square" lIns="91425" tIns="45700" rIns="91425" bIns="45700" anchor="t" anchorCtr="0">
            <a:noAutofit/>
          </a:bodyPr>
          <a:lstStyle/>
          <a:p>
            <a:pPr marL="0" lvl="0" indent="0">
              <a:buSzPts val="2800"/>
              <a:buNone/>
            </a:pPr>
            <a:r>
              <a:rPr lang="de-DE" sz="2400" dirty="0"/>
              <a:t>Sieh dir den Trailer des Films </a:t>
            </a:r>
            <a:r>
              <a:rPr lang="de-DE" sz="2400" b="1" i="1" dirty="0"/>
              <a:t>Auf dem Weg zur Schule</a:t>
            </a:r>
            <a:r>
              <a:rPr lang="de-DE" sz="2400" dirty="0"/>
              <a:t> an und beantworte die Fragen auf Deutsch:</a:t>
            </a:r>
          </a:p>
          <a:p>
            <a:pPr marL="0" lvl="0" indent="0">
              <a:buSzPts val="2800"/>
              <a:buNone/>
            </a:pPr>
            <a:r>
              <a:rPr lang="de-DE" sz="2400" dirty="0" smtClean="0"/>
              <a:t>1. </a:t>
            </a:r>
            <a:r>
              <a:rPr lang="de-DE" sz="2400" dirty="0"/>
              <a:t>Wie heißen die vier Protagonisten des Films?</a:t>
            </a:r>
          </a:p>
          <a:p>
            <a:pPr marL="0" lvl="0" indent="0" algn="l" rtl="0">
              <a:spcBef>
                <a:spcPts val="360"/>
              </a:spcBef>
              <a:spcAft>
                <a:spcPts val="0"/>
              </a:spcAft>
              <a:buClr>
                <a:schemeClr val="dk1"/>
              </a:buClr>
              <a:buSzPts val="2400"/>
              <a:buNone/>
            </a:pPr>
            <a:r>
              <a:rPr lang="de-DE" sz="2400" dirty="0">
                <a:solidFill>
                  <a:srgbClr val="FF0000"/>
                </a:solidFill>
              </a:rPr>
              <a:t>Jackson, Samuel, Zahira, Carlos</a:t>
            </a:r>
            <a:endParaRPr lang="de-DE" sz="2400" dirty="0"/>
          </a:p>
          <a:p>
            <a:pPr marL="0" indent="0">
              <a:buSzPts val="2400"/>
              <a:buNone/>
            </a:pPr>
            <a:r>
              <a:rPr lang="de-DE" sz="2400" dirty="0" smtClean="0"/>
              <a:t>2. </a:t>
            </a:r>
            <a:r>
              <a:rPr lang="de-DE" sz="2400" dirty="0"/>
              <a:t>Aus welchen Ländern kommen sie?  </a:t>
            </a:r>
            <a:r>
              <a:rPr lang="de-DE" sz="2400" dirty="0">
                <a:solidFill>
                  <a:srgbClr val="FF0000"/>
                </a:solidFill>
              </a:rPr>
              <a:t>Kenia, Indien, Marokko, Argentinien</a:t>
            </a:r>
            <a:endParaRPr lang="de-DE" sz="2400" dirty="0"/>
          </a:p>
          <a:p>
            <a:pPr marL="0" lvl="0" indent="0">
              <a:buSzPts val="2400"/>
              <a:buNone/>
            </a:pPr>
            <a:r>
              <a:rPr lang="de-DE" sz="2400" dirty="0" smtClean="0"/>
              <a:t>3. </a:t>
            </a:r>
            <a:r>
              <a:rPr lang="de-DE" sz="2400" dirty="0"/>
              <a:t>Wer hat den längsten Weg zur Schule (in KM)? </a:t>
            </a:r>
            <a:r>
              <a:rPr lang="de-DE" sz="2400" dirty="0">
                <a:solidFill>
                  <a:srgbClr val="FF0000"/>
                </a:solidFill>
              </a:rPr>
              <a:t>Zahira, 22km</a:t>
            </a:r>
          </a:p>
          <a:p>
            <a:pPr marL="0" indent="0">
              <a:buSzPts val="2400"/>
              <a:buNone/>
            </a:pPr>
            <a:r>
              <a:rPr lang="de-DE" sz="2400" dirty="0" smtClean="0"/>
              <a:t>4. </a:t>
            </a:r>
            <a:r>
              <a:rPr lang="de-DE" sz="2400" dirty="0"/>
              <a:t>Wessen </a:t>
            </a:r>
            <a:r>
              <a:rPr lang="de-DE" sz="2400" dirty="0" smtClean="0"/>
              <a:t>Weg </a:t>
            </a:r>
            <a:r>
              <a:rPr lang="de-DE" sz="2400" dirty="0"/>
              <a:t>zur Schule dauert am Längsten? </a:t>
            </a:r>
            <a:r>
              <a:rPr lang="de-DE" sz="2400" dirty="0">
                <a:solidFill>
                  <a:srgbClr val="FF0000"/>
                </a:solidFill>
              </a:rPr>
              <a:t>Zahira, 4 Stunden</a:t>
            </a:r>
            <a:endParaRPr lang="de-DE" sz="2400" dirty="0"/>
          </a:p>
          <a:p>
            <a:pPr marL="0" indent="0">
              <a:buSzPts val="2400"/>
              <a:buNone/>
            </a:pPr>
            <a:r>
              <a:rPr lang="de-DE" sz="2400" dirty="0" smtClean="0"/>
              <a:t>5. </a:t>
            </a:r>
            <a:r>
              <a:rPr lang="de-DE" sz="2400" dirty="0"/>
              <a:t>Welches Tier begegnen sie auf dem Weg zur Schule? </a:t>
            </a:r>
            <a:r>
              <a:rPr lang="de-DE" sz="2400" dirty="0">
                <a:solidFill>
                  <a:srgbClr val="FF0000"/>
                </a:solidFill>
              </a:rPr>
              <a:t>einen Elefant</a:t>
            </a:r>
          </a:p>
          <a:p>
            <a:pPr marL="0" indent="0">
              <a:buSzPts val="2400"/>
              <a:buNone/>
            </a:pPr>
            <a:r>
              <a:rPr lang="de-DE" sz="2400" dirty="0" smtClean="0"/>
              <a:t>6. </a:t>
            </a:r>
            <a:r>
              <a:rPr lang="de-DE" sz="2400" dirty="0"/>
              <a:t>Legen sie viel Wert auf ihre Bildung? </a:t>
            </a:r>
            <a:r>
              <a:rPr lang="de-DE" sz="2400" dirty="0">
                <a:solidFill>
                  <a:srgbClr val="FF0000"/>
                </a:solidFill>
              </a:rPr>
              <a:t>Ja, sehr viel</a:t>
            </a:r>
          </a:p>
        </p:txBody>
      </p:sp>
      <p:sp>
        <p:nvSpPr>
          <p:cNvPr id="7" name="Google Shape;110;p5">
            <a:extLst>
              <a:ext uri="{FF2B5EF4-FFF2-40B4-BE49-F238E27FC236}">
                <a16:creationId xmlns:a16="http://schemas.microsoft.com/office/drawing/2014/main" xmlns="" id="{04B22E4D-E1F0-4923-B95E-A11BFE1B3C55}"/>
              </a:ext>
            </a:extLst>
          </p:cNvPr>
          <p:cNvSpPr txBox="1">
            <a:spLocks/>
          </p:cNvSpPr>
          <p:nvPr/>
        </p:nvSpPr>
        <p:spPr>
          <a:xfrm>
            <a:off x="423775" y="180000"/>
            <a:ext cx="8229600" cy="1143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de-DE" b="1" u="sng" dirty="0">
                <a:solidFill>
                  <a:srgbClr val="00527D"/>
                </a:solidFill>
                <a:hlinkClick r:id="rId3"/>
              </a:rPr>
              <a:t>Auf dem Weg zur Schule</a:t>
            </a:r>
            <a:endParaRPr lang="de-DE" b="1" u="sng" dirty="0">
              <a:solidFill>
                <a:srgbClr val="00527D"/>
              </a:solidFill>
            </a:endParaRPr>
          </a:p>
          <a:p>
            <a:pPr>
              <a:buSzPts val="4400"/>
            </a:pPr>
            <a:r>
              <a:rPr lang="de-DE" dirty="0">
                <a:solidFill>
                  <a:srgbClr val="FF0000"/>
                </a:solidFill>
              </a:rPr>
              <a:t>Antworten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82075" y="1456100"/>
            <a:ext cx="8900700" cy="4678500"/>
          </a:xfrm>
          <a:prstGeom prst="roundRect">
            <a:avLst>
              <a:gd name="adj" fmla="val 1169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txBox="1">
            <a:spLocks noGrp="1"/>
          </p:cNvSpPr>
          <p:nvPr>
            <p:ph type="body" idx="1"/>
          </p:nvPr>
        </p:nvSpPr>
        <p:spPr>
          <a:xfrm>
            <a:off x="145143" y="1608667"/>
            <a:ext cx="8998857" cy="4526000"/>
          </a:xfrm>
          <a:prstGeom prst="rect">
            <a:avLst/>
          </a:prstGeom>
          <a:noFill/>
          <a:ln>
            <a:noFill/>
          </a:ln>
        </p:spPr>
        <p:txBody>
          <a:bodyPr spcFirstLastPara="1" wrap="square" lIns="91425" tIns="45700" rIns="91425" bIns="45700" anchor="t" anchorCtr="0">
            <a:noAutofit/>
          </a:bodyPr>
          <a:lstStyle/>
          <a:p>
            <a:pPr marL="0" lvl="0" indent="0">
              <a:buSzPts val="2800"/>
              <a:buNone/>
            </a:pPr>
            <a:r>
              <a:rPr lang="de-DE" sz="2400" dirty="0"/>
              <a:t>Sieh dir den Trailer des Films </a:t>
            </a:r>
            <a:r>
              <a:rPr lang="de-DE" sz="2400" b="1" i="1" dirty="0"/>
              <a:t>Auf dem Weg zur Schule</a:t>
            </a:r>
            <a:r>
              <a:rPr lang="de-DE" sz="2400" dirty="0"/>
              <a:t> an und beantworte die Fragen auf Englisch:</a:t>
            </a:r>
          </a:p>
          <a:p>
            <a:pPr marL="0" lvl="0" indent="0" algn="l" rtl="0">
              <a:spcBef>
                <a:spcPts val="360"/>
              </a:spcBef>
              <a:spcAft>
                <a:spcPts val="0"/>
              </a:spcAft>
              <a:buClr>
                <a:schemeClr val="dk1"/>
              </a:buClr>
              <a:buSzPts val="2400"/>
              <a:buNone/>
            </a:pPr>
            <a:r>
              <a:rPr lang="en" sz="2400" dirty="0" smtClean="0"/>
              <a:t>1. </a:t>
            </a:r>
            <a:r>
              <a:rPr lang="en" sz="2400" dirty="0"/>
              <a:t>What are the names of the 4 main characters? </a:t>
            </a:r>
            <a:r>
              <a:rPr lang="en" sz="2400" dirty="0">
                <a:solidFill>
                  <a:srgbClr val="FF0000"/>
                </a:solidFill>
              </a:rPr>
              <a:t>Jackson, Samuel, Zahira, Carlos</a:t>
            </a:r>
            <a:endParaRPr sz="2400" dirty="0">
              <a:solidFill>
                <a:srgbClr val="FF0000"/>
              </a:solidFill>
            </a:endParaRPr>
          </a:p>
          <a:p>
            <a:pPr marL="0" lvl="0" indent="0" algn="l" rtl="0">
              <a:spcBef>
                <a:spcPts val="360"/>
              </a:spcBef>
              <a:spcAft>
                <a:spcPts val="0"/>
              </a:spcAft>
              <a:buClr>
                <a:schemeClr val="dk1"/>
              </a:buClr>
              <a:buSzPts val="2400"/>
              <a:buNone/>
            </a:pPr>
            <a:r>
              <a:rPr lang="en" sz="2400" dirty="0" smtClean="0"/>
              <a:t>2. </a:t>
            </a:r>
            <a:r>
              <a:rPr lang="en" sz="2400" dirty="0"/>
              <a:t>What countries do they come from? </a:t>
            </a:r>
            <a:r>
              <a:rPr lang="en" sz="2400" dirty="0">
                <a:solidFill>
                  <a:srgbClr val="FF0000"/>
                </a:solidFill>
              </a:rPr>
              <a:t>Kenya, India, Morocco, Argentina  </a:t>
            </a:r>
            <a:endParaRPr sz="2400" dirty="0">
              <a:solidFill>
                <a:srgbClr val="FF0000"/>
              </a:solidFill>
            </a:endParaRPr>
          </a:p>
          <a:p>
            <a:pPr marL="0" lvl="0" indent="0" algn="l" rtl="0">
              <a:spcBef>
                <a:spcPts val="360"/>
              </a:spcBef>
              <a:spcAft>
                <a:spcPts val="0"/>
              </a:spcAft>
              <a:buClr>
                <a:schemeClr val="dk1"/>
              </a:buClr>
              <a:buSzPts val="2400"/>
              <a:buNone/>
            </a:pPr>
            <a:r>
              <a:rPr lang="en" sz="2400" dirty="0" smtClean="0"/>
              <a:t>3. </a:t>
            </a:r>
            <a:r>
              <a:rPr lang="en" sz="2400" dirty="0"/>
              <a:t>Who has the longest journey to school (km)? </a:t>
            </a:r>
            <a:r>
              <a:rPr lang="en" sz="2400" dirty="0">
                <a:solidFill>
                  <a:srgbClr val="FF0000"/>
                </a:solidFill>
              </a:rPr>
              <a:t>Zahira 22km</a:t>
            </a:r>
            <a:endParaRPr sz="2400" dirty="0"/>
          </a:p>
          <a:p>
            <a:pPr marL="0" lvl="0" indent="0" algn="l" rtl="0">
              <a:spcBef>
                <a:spcPts val="360"/>
              </a:spcBef>
              <a:spcAft>
                <a:spcPts val="0"/>
              </a:spcAft>
              <a:buClr>
                <a:schemeClr val="dk1"/>
              </a:buClr>
              <a:buSzPts val="2400"/>
              <a:buNone/>
            </a:pPr>
            <a:r>
              <a:rPr lang="en" sz="2400" dirty="0" smtClean="0"/>
              <a:t>4. </a:t>
            </a:r>
            <a:r>
              <a:rPr lang="en" sz="2400" dirty="0"/>
              <a:t>Whose journey takes the longest time? </a:t>
            </a:r>
            <a:r>
              <a:rPr lang="en" sz="2400" dirty="0">
                <a:solidFill>
                  <a:srgbClr val="FF0000"/>
                </a:solidFill>
              </a:rPr>
              <a:t>Zahira, 4 hours</a:t>
            </a:r>
            <a:endParaRPr sz="2400" dirty="0">
              <a:solidFill>
                <a:srgbClr val="FF0000"/>
              </a:solidFill>
            </a:endParaRPr>
          </a:p>
          <a:p>
            <a:pPr marL="0" lvl="0" indent="0" algn="l" rtl="0">
              <a:spcBef>
                <a:spcPts val="360"/>
              </a:spcBef>
              <a:spcAft>
                <a:spcPts val="0"/>
              </a:spcAft>
              <a:buClr>
                <a:schemeClr val="dk1"/>
              </a:buClr>
              <a:buSzPts val="2400"/>
              <a:buNone/>
            </a:pPr>
            <a:r>
              <a:rPr lang="en" sz="2400" dirty="0" smtClean="0"/>
              <a:t>5. </a:t>
            </a:r>
            <a:r>
              <a:rPr lang="en" sz="2400" dirty="0"/>
              <a:t>What animal do Jackson and his friends encounter on their journey? </a:t>
            </a:r>
            <a:r>
              <a:rPr lang="en" sz="2400" dirty="0">
                <a:solidFill>
                  <a:srgbClr val="FF0000"/>
                </a:solidFill>
              </a:rPr>
              <a:t>An elephant</a:t>
            </a:r>
            <a:endParaRPr sz="2400" dirty="0">
              <a:solidFill>
                <a:srgbClr val="FF0000"/>
              </a:solidFill>
            </a:endParaRPr>
          </a:p>
          <a:p>
            <a:pPr marL="0" lvl="0" indent="0" algn="l" rtl="0">
              <a:spcBef>
                <a:spcPts val="360"/>
              </a:spcBef>
              <a:spcAft>
                <a:spcPts val="0"/>
              </a:spcAft>
              <a:buClr>
                <a:schemeClr val="dk1"/>
              </a:buClr>
              <a:buSzPts val="2400"/>
              <a:buNone/>
            </a:pPr>
            <a:r>
              <a:rPr lang="en" sz="2400" dirty="0" smtClean="0"/>
              <a:t>6. How </a:t>
            </a:r>
            <a:r>
              <a:rPr lang="en" sz="2400" dirty="0"/>
              <a:t>much value do they place on education? </a:t>
            </a:r>
            <a:r>
              <a:rPr lang="en" sz="2400" dirty="0">
                <a:solidFill>
                  <a:srgbClr val="FF0000"/>
                </a:solidFill>
              </a:rPr>
              <a:t>A huge importance</a:t>
            </a:r>
            <a:endParaRPr sz="2400" dirty="0">
              <a:solidFill>
                <a:srgbClr val="FF0000"/>
              </a:solidFill>
            </a:endParaRPr>
          </a:p>
          <a:p>
            <a:pPr marL="0" lvl="0" indent="0" algn="l" rtl="0">
              <a:spcBef>
                <a:spcPts val="360"/>
              </a:spcBef>
              <a:spcAft>
                <a:spcPts val="0"/>
              </a:spcAft>
              <a:buClr>
                <a:schemeClr val="dk1"/>
              </a:buClr>
              <a:buSzPts val="3200"/>
              <a:buNone/>
            </a:pPr>
            <a:endParaRPr dirty="0"/>
          </a:p>
        </p:txBody>
      </p:sp>
      <p:sp>
        <p:nvSpPr>
          <p:cNvPr id="9" name="Google Shape;110;p5">
            <a:extLst>
              <a:ext uri="{FF2B5EF4-FFF2-40B4-BE49-F238E27FC236}">
                <a16:creationId xmlns:a16="http://schemas.microsoft.com/office/drawing/2014/main" xmlns="" id="{3F55F8EF-9A7C-4D38-B681-ADFE15458049}"/>
              </a:ext>
            </a:extLst>
          </p:cNvPr>
          <p:cNvSpPr txBox="1">
            <a:spLocks/>
          </p:cNvSpPr>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de-DE" b="1" u="sng" dirty="0">
                <a:solidFill>
                  <a:srgbClr val="00527D"/>
                </a:solidFill>
                <a:hlinkClick r:id="rId3"/>
              </a:rPr>
              <a:t>Auf dem Weg zur Schule</a:t>
            </a:r>
            <a:endParaRPr lang="de-DE" b="1" u="sng" dirty="0">
              <a:solidFill>
                <a:srgbClr val="00527D"/>
              </a:solidFill>
            </a:endParaRPr>
          </a:p>
          <a:p>
            <a:pPr>
              <a:buSzPts val="4400"/>
            </a:pPr>
            <a:r>
              <a:rPr lang="de-DE" dirty="0" err="1">
                <a:solidFill>
                  <a:srgbClr val="FF0000"/>
                </a:solidFill>
              </a:rPr>
              <a:t>Answers</a:t>
            </a:r>
            <a:endParaRPr lang="de-DE"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601</Words>
  <Application>Microsoft Office PowerPoint</Application>
  <PresentationFormat>On-screen Show (4:3)</PresentationFormat>
  <Paragraphs>75</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What are the benefits of education?</vt:lpstr>
      <vt:lpstr>Auf dem Weg zur Schule Trailer 1 min 36 secs </vt:lpstr>
      <vt:lpstr>PowerPoint Presentation</vt:lpstr>
      <vt:lpstr>PowerPoint Presentation</vt:lpstr>
      <vt:lpstr>PowerPoint Presentation</vt:lpstr>
      <vt:lpstr>Other possible links to explore…</vt:lpstr>
      <vt:lpstr>PowerPoint Presentation</vt:lpstr>
      <vt:lpstr>Hochwertige Bildung. What have you learnt?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peter sledge</cp:lastModifiedBy>
  <cp:revision>14</cp:revision>
  <dcterms:created xsi:type="dcterms:W3CDTF">2019-09-20T13:09:44Z</dcterms:created>
  <dcterms:modified xsi:type="dcterms:W3CDTF">2020-11-07T11:16:08Z</dcterms:modified>
</cp:coreProperties>
</file>